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5143500" cx="9144000"/>
  <p:notesSz cx="6858000" cy="9144000"/>
  <p:embeddedFontLst>
    <p:embeddedFont>
      <p:font typeface="Roboto Slab"/>
      <p:regular r:id="rId24"/>
      <p:bold r:id="rId25"/>
    </p:embeddedFon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Slab-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regular.fntdata"/><Relationship Id="rId25" Type="http://schemas.openxmlformats.org/officeDocument/2006/relationships/font" Target="fonts/RobotoSlab-bold.fntdata"/><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a:off x="1524800" y="672605"/>
            <a:ext cx="1081625" cy="1124949"/>
          </a:xfrm>
          <a:custGeom>
            <a:pathLst>
              <a:path extrusionOk="0" h="44998" w="43265">
                <a:moveTo>
                  <a:pt x="0" y="44998"/>
                </a:moveTo>
                <a:lnTo>
                  <a:pt x="0" y="0"/>
                </a:lnTo>
                <a:lnTo>
                  <a:pt x="43265" y="0"/>
                </a:lnTo>
              </a:path>
            </a:pathLst>
          </a:custGeom>
          <a:noFill/>
          <a:ln cap="flat" cmpd="sng" w="28575">
            <a:solidFill>
              <a:schemeClr val="accent5"/>
            </a:solidFill>
            <a:prstDash val="solid"/>
            <a:miter/>
            <a:headEnd len="med" w="med" type="none"/>
            <a:tailEnd len="med" w="med" type="none"/>
          </a:ln>
        </p:spPr>
      </p:sp>
      <p:sp>
        <p:nvSpPr>
          <p:cNvPr id="11" name="Shape 11"/>
          <p:cNvSpPr/>
          <p:nvPr/>
        </p:nvSpPr>
        <p:spPr>
          <a:xfrm rot="10800000">
            <a:off x="6537562" y="3342925"/>
            <a:ext cx="1081625" cy="1124950"/>
          </a:xfrm>
          <a:custGeom>
            <a:pathLst>
              <a:path extrusionOk="0" h="44998" w="43265">
                <a:moveTo>
                  <a:pt x="0" y="44998"/>
                </a:moveTo>
                <a:lnTo>
                  <a:pt x="0" y="0"/>
                </a:lnTo>
                <a:lnTo>
                  <a:pt x="43265" y="0"/>
                </a:lnTo>
              </a:path>
            </a:pathLst>
          </a:custGeom>
          <a:noFill/>
          <a:ln cap="flat" cmpd="sng" w="28575">
            <a:solidFill>
              <a:schemeClr val="accent5"/>
            </a:solidFill>
            <a:prstDash val="solid"/>
            <a:miter/>
            <a:headEnd len="med" w="med" type="none"/>
            <a:tailEnd len="med" w="med" type="none"/>
          </a:ln>
        </p:spPr>
      </p:sp>
      <p:cxnSp>
        <p:nvCxnSpPr>
          <p:cNvPr id="12" name="Shape 12"/>
          <p:cNvCxnSpPr/>
          <p:nvPr/>
        </p:nvCxnSpPr>
        <p:spPr>
          <a:xfrm>
            <a:off x="4359601" y="2817463"/>
            <a:ext cx="424800" cy="0"/>
          </a:xfrm>
          <a:prstGeom prst="straightConnector1">
            <a:avLst/>
          </a:prstGeom>
          <a:noFill/>
          <a:ln cap="flat" cmpd="sng" w="38100">
            <a:solidFill>
              <a:schemeClr val="accent4"/>
            </a:solidFill>
            <a:prstDash val="solid"/>
            <a:round/>
            <a:headEnd len="med" w="med" type="none"/>
            <a:tailEnd len="med" w="med" type="none"/>
          </a:ln>
        </p:spPr>
      </p:cxnSp>
      <p:sp>
        <p:nvSpPr>
          <p:cNvPr id="13" name="Shape 13"/>
          <p:cNvSpPr txBox="1"/>
          <p:nvPr>
            <p:ph type="ctrTitle"/>
          </p:nvPr>
        </p:nvSpPr>
        <p:spPr>
          <a:xfrm>
            <a:off x="1680301" y="1188925"/>
            <a:ext cx="5783400" cy="1457399"/>
          </a:xfrm>
          <a:prstGeom prst="rect">
            <a:avLst/>
          </a:prstGeom>
        </p:spPr>
        <p:txBody>
          <a:bodyPr anchorCtr="0" anchor="b" bIns="91425" lIns="91425" rIns="91425" tIns="91425"/>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p:txBody>
      </p:sp>
      <p:sp>
        <p:nvSpPr>
          <p:cNvPr id="14" name="Shape 14"/>
          <p:cNvSpPr txBox="1"/>
          <p:nvPr>
            <p:ph idx="1" type="subTitle"/>
          </p:nvPr>
        </p:nvSpPr>
        <p:spPr>
          <a:xfrm>
            <a:off x="1680301" y="3049450"/>
            <a:ext cx="5783400" cy="909000"/>
          </a:xfrm>
          <a:prstGeom prst="rect">
            <a:avLst/>
          </a:prstGeom>
        </p:spPr>
        <p:txBody>
          <a:bodyPr anchorCtr="0" anchor="t" bIns="91425" lIns="91425" rIns="91425" tIns="91425"/>
          <a:lstStyle>
            <a:lvl1pPr lv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52" name="Shape 52"/>
        <p:cNvGrpSpPr/>
        <p:nvPr/>
      </p:nvGrpSpPr>
      <p:grpSpPr>
        <a:xfrm>
          <a:off x="0" y="0"/>
          <a:ext cx="0" cy="0"/>
          <a:chOff x="0" y="0"/>
          <a:chExt cx="0" cy="0"/>
        </a:xfrm>
      </p:grpSpPr>
      <p:sp>
        <p:nvSpPr>
          <p:cNvPr id="53" name="Shape 53"/>
          <p:cNvSpPr/>
          <p:nvPr/>
        </p:nvSpPr>
        <p:spPr>
          <a:xfrm>
            <a:off x="150" y="5076825"/>
            <a:ext cx="9143700" cy="666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54" name="Shape 54"/>
          <p:cNvSpPr txBox="1"/>
          <p:nvPr>
            <p:ph type="title"/>
          </p:nvPr>
        </p:nvSpPr>
        <p:spPr>
          <a:xfrm>
            <a:off x="387900" y="1152450"/>
            <a:ext cx="8368200" cy="1538400"/>
          </a:xfrm>
          <a:prstGeom prst="rect">
            <a:avLst/>
          </a:prstGeom>
        </p:spPr>
        <p:txBody>
          <a:bodyPr anchorCtr="0" anchor="ctr" bIns="91425" lIns="91425" rIns="91425" tIns="91425"/>
          <a:lstStyle>
            <a:lvl1pPr lvl="0" algn="ctr">
              <a:spcBef>
                <a:spcPts val="0"/>
              </a:spcBef>
              <a:buClr>
                <a:schemeClr val="accent5"/>
              </a:buClr>
              <a:buSzPct val="100000"/>
              <a:defRPr sz="13000">
                <a:solidFill>
                  <a:schemeClr val="accent5"/>
                </a:solidFill>
              </a:defRPr>
            </a:lvl1pPr>
            <a:lvl2pPr lvl="1" algn="ctr">
              <a:spcBef>
                <a:spcPts val="0"/>
              </a:spcBef>
              <a:buClr>
                <a:schemeClr val="accent5"/>
              </a:buClr>
              <a:buSzPct val="100000"/>
              <a:defRPr sz="13000">
                <a:solidFill>
                  <a:schemeClr val="accent5"/>
                </a:solidFill>
              </a:defRPr>
            </a:lvl2pPr>
            <a:lvl3pPr lvl="2" algn="ctr">
              <a:spcBef>
                <a:spcPts val="0"/>
              </a:spcBef>
              <a:buClr>
                <a:schemeClr val="accent5"/>
              </a:buClr>
              <a:buSzPct val="100000"/>
              <a:defRPr sz="13000">
                <a:solidFill>
                  <a:schemeClr val="accent5"/>
                </a:solidFill>
              </a:defRPr>
            </a:lvl3pPr>
            <a:lvl4pPr lvl="3" algn="ctr">
              <a:spcBef>
                <a:spcPts val="0"/>
              </a:spcBef>
              <a:buClr>
                <a:schemeClr val="accent5"/>
              </a:buClr>
              <a:buSzPct val="100000"/>
              <a:defRPr sz="13000">
                <a:solidFill>
                  <a:schemeClr val="accent5"/>
                </a:solidFill>
              </a:defRPr>
            </a:lvl4pPr>
            <a:lvl5pPr lvl="4" algn="ctr">
              <a:spcBef>
                <a:spcPts val="0"/>
              </a:spcBef>
              <a:buClr>
                <a:schemeClr val="accent5"/>
              </a:buClr>
              <a:buSzPct val="100000"/>
              <a:defRPr sz="13000">
                <a:solidFill>
                  <a:schemeClr val="accent5"/>
                </a:solidFill>
              </a:defRPr>
            </a:lvl5pPr>
            <a:lvl6pPr lvl="5" algn="ctr">
              <a:spcBef>
                <a:spcPts val="0"/>
              </a:spcBef>
              <a:buClr>
                <a:schemeClr val="accent5"/>
              </a:buClr>
              <a:buSzPct val="100000"/>
              <a:defRPr sz="13000">
                <a:solidFill>
                  <a:schemeClr val="accent5"/>
                </a:solidFill>
              </a:defRPr>
            </a:lvl6pPr>
            <a:lvl7pPr lvl="6" algn="ctr">
              <a:spcBef>
                <a:spcPts val="0"/>
              </a:spcBef>
              <a:buClr>
                <a:schemeClr val="accent5"/>
              </a:buClr>
              <a:buSzPct val="100000"/>
              <a:defRPr sz="13000">
                <a:solidFill>
                  <a:schemeClr val="accent5"/>
                </a:solidFill>
              </a:defRPr>
            </a:lvl7pPr>
            <a:lvl8pPr lvl="7" algn="ctr">
              <a:spcBef>
                <a:spcPts val="0"/>
              </a:spcBef>
              <a:buClr>
                <a:schemeClr val="accent5"/>
              </a:buClr>
              <a:buSzPct val="100000"/>
              <a:defRPr sz="13000">
                <a:solidFill>
                  <a:schemeClr val="accent5"/>
                </a:solidFill>
              </a:defRPr>
            </a:lvl8pPr>
            <a:lvl9pPr lvl="8" algn="ctr">
              <a:spcBef>
                <a:spcPts val="0"/>
              </a:spcBef>
              <a:buClr>
                <a:schemeClr val="accent5"/>
              </a:buClr>
              <a:buSzPct val="100000"/>
              <a:defRPr sz="13000">
                <a:solidFill>
                  <a:schemeClr val="accent5"/>
                </a:solidFill>
              </a:defRPr>
            </a:lvl9pPr>
          </a:lstStyle>
          <a:p/>
        </p:txBody>
      </p:sp>
      <p:sp>
        <p:nvSpPr>
          <p:cNvPr id="55" name="Shape 55"/>
          <p:cNvSpPr txBox="1"/>
          <p:nvPr>
            <p:ph idx="1" type="body"/>
          </p:nvPr>
        </p:nvSpPr>
        <p:spPr>
          <a:xfrm>
            <a:off x="387900" y="2919450"/>
            <a:ext cx="83682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6" name="Shape 5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7" name="Shape 57"/>
        <p:cNvGrpSpPr/>
        <p:nvPr/>
      </p:nvGrpSpPr>
      <p:grpSpPr>
        <a:xfrm>
          <a:off x="0" y="0"/>
          <a:ext cx="0" cy="0"/>
          <a:chOff x="0" y="0"/>
          <a:chExt cx="0" cy="0"/>
        </a:xfrm>
      </p:grpSpPr>
      <p:sp>
        <p:nvSpPr>
          <p:cNvPr id="58" name="Shape 5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6" name="Shape 16"/>
        <p:cNvGrpSpPr/>
        <p:nvPr/>
      </p:nvGrpSpPr>
      <p:grpSpPr>
        <a:xfrm>
          <a:off x="0" y="0"/>
          <a:ext cx="0" cy="0"/>
          <a:chOff x="0" y="0"/>
          <a:chExt cx="0" cy="0"/>
        </a:xfrm>
      </p:grpSpPr>
      <p:cxnSp>
        <p:nvCxnSpPr>
          <p:cNvPr id="17" name="Shape 17"/>
          <p:cNvCxnSpPr/>
          <p:nvPr/>
        </p:nvCxnSpPr>
        <p:spPr>
          <a:xfrm>
            <a:off x="4359601" y="2817463"/>
            <a:ext cx="424800" cy="0"/>
          </a:xfrm>
          <a:prstGeom prst="straightConnector1">
            <a:avLst/>
          </a:prstGeom>
          <a:noFill/>
          <a:ln cap="flat" cmpd="sng" w="38100">
            <a:solidFill>
              <a:schemeClr val="accent4"/>
            </a:solidFill>
            <a:prstDash val="solid"/>
            <a:round/>
            <a:headEnd len="med" w="med" type="none"/>
            <a:tailEnd len="med" w="med" type="none"/>
          </a:ln>
        </p:spPr>
      </p:cxnSp>
      <p:sp>
        <p:nvSpPr>
          <p:cNvPr id="18" name="Shape 18"/>
          <p:cNvSpPr txBox="1"/>
          <p:nvPr>
            <p:ph type="title"/>
          </p:nvPr>
        </p:nvSpPr>
        <p:spPr>
          <a:xfrm>
            <a:off x="480750" y="1764950"/>
            <a:ext cx="8222100" cy="907500"/>
          </a:xfrm>
          <a:prstGeom prst="rect">
            <a:avLst/>
          </a:prstGeom>
        </p:spPr>
        <p:txBody>
          <a:bodyPr anchorCtr="0" anchor="b"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0" name="Shape 20"/>
        <p:cNvGrpSpPr/>
        <p:nvPr/>
      </p:nvGrpSpPr>
      <p:grpSpPr>
        <a:xfrm>
          <a:off x="0" y="0"/>
          <a:ext cx="0" cy="0"/>
          <a:chOff x="0" y="0"/>
          <a:chExt cx="0" cy="0"/>
        </a:xfrm>
      </p:grpSpPr>
      <p:cxnSp>
        <p:nvCxnSpPr>
          <p:cNvPr id="21" name="Shape 21"/>
          <p:cNvCxnSpPr/>
          <p:nvPr/>
        </p:nvCxnSpPr>
        <p:spPr>
          <a:xfrm>
            <a:off x="492562" y="1260283"/>
            <a:ext cx="424800" cy="0"/>
          </a:xfrm>
          <a:prstGeom prst="straightConnector1">
            <a:avLst/>
          </a:prstGeom>
          <a:noFill/>
          <a:ln cap="flat" cmpd="sng" w="38100">
            <a:solidFill>
              <a:schemeClr val="accent4"/>
            </a:solidFill>
            <a:prstDash val="solid"/>
            <a:round/>
            <a:headEnd len="med" w="med" type="none"/>
            <a:tailEnd len="med" w="med" type="none"/>
          </a:ln>
        </p:spPr>
      </p:cxnSp>
      <p:sp>
        <p:nvSpPr>
          <p:cNvPr id="22" name="Shape 22"/>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87900" y="1489824"/>
            <a:ext cx="8368200" cy="3078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5" name="Shape 25"/>
        <p:cNvGrpSpPr/>
        <p:nvPr/>
      </p:nvGrpSpPr>
      <p:grpSpPr>
        <a:xfrm>
          <a:off x="0" y="0"/>
          <a:ext cx="0" cy="0"/>
          <a:chOff x="0" y="0"/>
          <a:chExt cx="0" cy="0"/>
        </a:xfrm>
      </p:grpSpPr>
      <p:cxnSp>
        <p:nvCxnSpPr>
          <p:cNvPr id="26" name="Shape 26"/>
          <p:cNvCxnSpPr/>
          <p:nvPr/>
        </p:nvCxnSpPr>
        <p:spPr>
          <a:xfrm>
            <a:off x="492562" y="1260283"/>
            <a:ext cx="424800" cy="0"/>
          </a:xfrm>
          <a:prstGeom prst="straightConnector1">
            <a:avLst/>
          </a:prstGeom>
          <a:noFill/>
          <a:ln cap="flat" cmpd="sng" w="38100">
            <a:solidFill>
              <a:schemeClr val="accent4"/>
            </a:solidFill>
            <a:prstDash val="solid"/>
            <a:round/>
            <a:headEnd len="med" w="med" type="none"/>
            <a:tailEnd len="med" w="med" type="none"/>
          </a:ln>
        </p:spPr>
      </p:cxnSp>
      <p:sp>
        <p:nvSpPr>
          <p:cNvPr id="27" name="Shape 27"/>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1" type="body"/>
          </p:nvPr>
        </p:nvSpPr>
        <p:spPr>
          <a:xfrm>
            <a:off x="387900" y="1489825"/>
            <a:ext cx="3999900" cy="3078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9" name="Shape 29"/>
          <p:cNvSpPr txBox="1"/>
          <p:nvPr>
            <p:ph idx="2" type="body"/>
          </p:nvPr>
        </p:nvSpPr>
        <p:spPr>
          <a:xfrm>
            <a:off x="4756200" y="1489825"/>
            <a:ext cx="3999900" cy="3078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0" name="Shape 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31" name="Shape 31"/>
        <p:cNvGrpSpPr/>
        <p:nvPr/>
      </p:nvGrpSpPr>
      <p:grpSpPr>
        <a:xfrm>
          <a:off x="0" y="0"/>
          <a:ext cx="0" cy="0"/>
          <a:chOff x="0" y="0"/>
          <a:chExt cx="0" cy="0"/>
        </a:xfrm>
      </p:grpSpPr>
      <p:sp>
        <p:nvSpPr>
          <p:cNvPr id="32" name="Shape 32"/>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3" name="Shape 3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4" name="Shape 34"/>
        <p:cNvGrpSpPr/>
        <p:nvPr/>
      </p:nvGrpSpPr>
      <p:grpSpPr>
        <a:xfrm>
          <a:off x="0" y="0"/>
          <a:ext cx="0" cy="0"/>
          <a:chOff x="0" y="0"/>
          <a:chExt cx="0" cy="0"/>
        </a:xfrm>
      </p:grpSpPr>
      <p:cxnSp>
        <p:nvCxnSpPr>
          <p:cNvPr id="35" name="Shape 35"/>
          <p:cNvCxnSpPr/>
          <p:nvPr/>
        </p:nvCxnSpPr>
        <p:spPr>
          <a:xfrm>
            <a:off x="489218" y="1412276"/>
            <a:ext cx="331500" cy="0"/>
          </a:xfrm>
          <a:prstGeom prst="straightConnector1">
            <a:avLst/>
          </a:prstGeom>
          <a:noFill/>
          <a:ln cap="flat" cmpd="sng" w="38100">
            <a:solidFill>
              <a:schemeClr val="accent4"/>
            </a:solidFill>
            <a:prstDash val="solid"/>
            <a:round/>
            <a:headEnd len="med" w="med" type="none"/>
            <a:tailEnd len="med" w="med" type="none"/>
          </a:ln>
        </p:spPr>
      </p:cxnSp>
      <p:sp>
        <p:nvSpPr>
          <p:cNvPr id="36" name="Shape 36"/>
          <p:cNvSpPr txBox="1"/>
          <p:nvPr>
            <p:ph type="title"/>
          </p:nvPr>
        </p:nvSpPr>
        <p:spPr>
          <a:xfrm>
            <a:off x="3879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7" name="Shape 37"/>
          <p:cNvSpPr txBox="1"/>
          <p:nvPr>
            <p:ph idx="1" type="body"/>
          </p:nvPr>
        </p:nvSpPr>
        <p:spPr>
          <a:xfrm>
            <a:off x="387900" y="1594025"/>
            <a:ext cx="2808000" cy="26811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8" name="Shape 3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9" name="Shape 39"/>
        <p:cNvGrpSpPr/>
        <p:nvPr/>
      </p:nvGrpSpPr>
      <p:grpSpPr>
        <a:xfrm>
          <a:off x="0" y="0"/>
          <a:ext cx="0" cy="0"/>
          <a:chOff x="0" y="0"/>
          <a:chExt cx="0" cy="0"/>
        </a:xfrm>
      </p:grpSpPr>
      <p:sp>
        <p:nvSpPr>
          <p:cNvPr id="40" name="Shape 40"/>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41" name="Shape 4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42" name="Shape 42"/>
        <p:cNvGrpSpPr/>
        <p:nvPr/>
      </p:nvGrpSpPr>
      <p:grpSpPr>
        <a:xfrm>
          <a:off x="0" y="0"/>
          <a:ext cx="0" cy="0"/>
          <a:chOff x="0" y="0"/>
          <a:chExt cx="0" cy="0"/>
        </a:xfrm>
      </p:grpSpPr>
      <p:sp>
        <p:nvSpPr>
          <p:cNvPr id="43" name="Shape 43"/>
          <p:cNvSpPr/>
          <p:nvPr/>
        </p:nvSpPr>
        <p:spPr>
          <a:xfrm>
            <a:off x="4572000" y="-75"/>
            <a:ext cx="45720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cxnSp>
        <p:nvCxnSpPr>
          <p:cNvPr id="44" name="Shape 44"/>
          <p:cNvCxnSpPr/>
          <p:nvPr/>
        </p:nvCxnSpPr>
        <p:spPr>
          <a:xfrm>
            <a:off x="5029675" y="4495503"/>
            <a:ext cx="540900" cy="0"/>
          </a:xfrm>
          <a:prstGeom prst="straightConnector1">
            <a:avLst/>
          </a:prstGeom>
          <a:noFill/>
          <a:ln cap="flat" cmpd="sng" w="38100">
            <a:solidFill>
              <a:schemeClr val="accent5"/>
            </a:solidFill>
            <a:prstDash val="solid"/>
            <a:round/>
            <a:headEnd len="med" w="med" type="none"/>
            <a:tailEnd len="med" w="med" type="none"/>
          </a:ln>
        </p:spPr>
      </p:cxnSp>
      <p:sp>
        <p:nvSpPr>
          <p:cNvPr id="45" name="Shape 45"/>
          <p:cNvSpPr txBox="1"/>
          <p:nvPr>
            <p:ph type="title"/>
          </p:nvPr>
        </p:nvSpPr>
        <p:spPr>
          <a:xfrm>
            <a:off x="265500" y="1209075"/>
            <a:ext cx="4045200" cy="1506300"/>
          </a:xfrm>
          <a:prstGeom prst="rect">
            <a:avLst/>
          </a:prstGeom>
        </p:spPr>
        <p:txBody>
          <a:bodyPr anchorCtr="0" anchor="b" bIns="91425" lIns="91425" rIns="91425" tIns="91425"/>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p:txBody>
      </p:sp>
      <p:sp>
        <p:nvSpPr>
          <p:cNvPr id="46" name="Shape 46"/>
          <p:cNvSpPr txBox="1"/>
          <p:nvPr>
            <p:ph idx="1" type="subTitle"/>
          </p:nvPr>
        </p:nvSpPr>
        <p:spPr>
          <a:xfrm>
            <a:off x="265500" y="2769000"/>
            <a:ext cx="4045200" cy="1345500"/>
          </a:xfrm>
          <a:prstGeom prst="rect">
            <a:avLst/>
          </a:prstGeom>
        </p:spPr>
        <p:txBody>
          <a:bodyPr anchorCtr="0" anchor="t" bIns="91425" lIns="91425" rIns="91425" tIns="91425"/>
          <a:lstStyle>
            <a:lvl1pPr lvl="0" algn="ctr">
              <a:lnSpc>
                <a:spcPct val="100000"/>
              </a:lnSpc>
              <a:spcBef>
                <a:spcPts val="0"/>
              </a:spcBef>
              <a:spcAft>
                <a:spcPts val="0"/>
              </a:spcAft>
              <a:buClr>
                <a:schemeClr val="accent5"/>
              </a:buClr>
              <a:buSzPct val="100000"/>
              <a:buNone/>
              <a:defRPr sz="2100">
                <a:solidFill>
                  <a:schemeClr val="accent5"/>
                </a:solidFill>
              </a:defRPr>
            </a:lvl1pPr>
            <a:lvl2pPr lvl="1" algn="ctr">
              <a:lnSpc>
                <a:spcPct val="100000"/>
              </a:lnSpc>
              <a:spcBef>
                <a:spcPts val="0"/>
              </a:spcBef>
              <a:spcAft>
                <a:spcPts val="0"/>
              </a:spcAft>
              <a:buClr>
                <a:schemeClr val="accent5"/>
              </a:buClr>
              <a:buSzPct val="100000"/>
              <a:buNone/>
              <a:defRPr sz="2100">
                <a:solidFill>
                  <a:schemeClr val="accent5"/>
                </a:solidFill>
              </a:defRPr>
            </a:lvl2pPr>
            <a:lvl3pPr lvl="2" algn="ctr">
              <a:lnSpc>
                <a:spcPct val="100000"/>
              </a:lnSpc>
              <a:spcBef>
                <a:spcPts val="0"/>
              </a:spcBef>
              <a:spcAft>
                <a:spcPts val="0"/>
              </a:spcAft>
              <a:buClr>
                <a:schemeClr val="accent5"/>
              </a:buClr>
              <a:buSzPct val="100000"/>
              <a:buNone/>
              <a:defRPr sz="2100">
                <a:solidFill>
                  <a:schemeClr val="accent5"/>
                </a:solidFill>
              </a:defRPr>
            </a:lvl3pPr>
            <a:lvl4pPr lvl="3" algn="ctr">
              <a:lnSpc>
                <a:spcPct val="100000"/>
              </a:lnSpc>
              <a:spcBef>
                <a:spcPts val="0"/>
              </a:spcBef>
              <a:spcAft>
                <a:spcPts val="0"/>
              </a:spcAft>
              <a:buClr>
                <a:schemeClr val="accent5"/>
              </a:buClr>
              <a:buSzPct val="100000"/>
              <a:buNone/>
              <a:defRPr sz="2100">
                <a:solidFill>
                  <a:schemeClr val="accent5"/>
                </a:solidFill>
              </a:defRPr>
            </a:lvl4pPr>
            <a:lvl5pPr lvl="4" algn="ctr">
              <a:lnSpc>
                <a:spcPct val="100000"/>
              </a:lnSpc>
              <a:spcBef>
                <a:spcPts val="0"/>
              </a:spcBef>
              <a:spcAft>
                <a:spcPts val="0"/>
              </a:spcAft>
              <a:buClr>
                <a:schemeClr val="accent5"/>
              </a:buClr>
              <a:buSzPct val="100000"/>
              <a:buNone/>
              <a:defRPr sz="2100">
                <a:solidFill>
                  <a:schemeClr val="accent5"/>
                </a:solidFill>
              </a:defRPr>
            </a:lvl5pPr>
            <a:lvl6pPr lvl="5" algn="ctr">
              <a:lnSpc>
                <a:spcPct val="100000"/>
              </a:lnSpc>
              <a:spcBef>
                <a:spcPts val="0"/>
              </a:spcBef>
              <a:spcAft>
                <a:spcPts val="0"/>
              </a:spcAft>
              <a:buClr>
                <a:schemeClr val="accent5"/>
              </a:buClr>
              <a:buSzPct val="100000"/>
              <a:buNone/>
              <a:defRPr sz="2100">
                <a:solidFill>
                  <a:schemeClr val="accent5"/>
                </a:solidFill>
              </a:defRPr>
            </a:lvl6pPr>
            <a:lvl7pPr lvl="6" algn="ctr">
              <a:lnSpc>
                <a:spcPct val="100000"/>
              </a:lnSpc>
              <a:spcBef>
                <a:spcPts val="0"/>
              </a:spcBef>
              <a:spcAft>
                <a:spcPts val="0"/>
              </a:spcAft>
              <a:buClr>
                <a:schemeClr val="accent5"/>
              </a:buClr>
              <a:buSzPct val="100000"/>
              <a:buNone/>
              <a:defRPr sz="2100">
                <a:solidFill>
                  <a:schemeClr val="accent5"/>
                </a:solidFill>
              </a:defRPr>
            </a:lvl7pPr>
            <a:lvl8pPr lvl="7" algn="ctr">
              <a:lnSpc>
                <a:spcPct val="100000"/>
              </a:lnSpc>
              <a:spcBef>
                <a:spcPts val="0"/>
              </a:spcBef>
              <a:spcAft>
                <a:spcPts val="0"/>
              </a:spcAft>
              <a:buClr>
                <a:schemeClr val="accent5"/>
              </a:buClr>
              <a:buSzPct val="100000"/>
              <a:buNone/>
              <a:defRPr sz="2100">
                <a:solidFill>
                  <a:schemeClr val="accent5"/>
                </a:solidFill>
              </a:defRPr>
            </a:lvl8pPr>
            <a:lvl9pPr lvl="8" algn="ctr">
              <a:lnSpc>
                <a:spcPct val="100000"/>
              </a:lnSpc>
              <a:spcBef>
                <a:spcPts val="0"/>
              </a:spcBef>
              <a:spcAft>
                <a:spcPts val="0"/>
              </a:spcAft>
              <a:buClr>
                <a:schemeClr val="accent5"/>
              </a:buClr>
              <a:buSzPct val="100000"/>
              <a:buNone/>
              <a:defRPr sz="2100">
                <a:solidFill>
                  <a:schemeClr val="accent5"/>
                </a:solidFill>
              </a:defRPr>
            </a:lvl9pPr>
          </a:lstStyle>
          <a:p/>
        </p:txBody>
      </p:sp>
      <p:sp>
        <p:nvSpPr>
          <p:cNvPr id="47" name="Shape 47"/>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8" name="Shape 4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9" name="Shape 49"/>
        <p:cNvGrpSpPr/>
        <p:nvPr/>
      </p:nvGrpSpPr>
      <p:grpSpPr>
        <a:xfrm>
          <a:off x="0" y="0"/>
          <a:ext cx="0" cy="0"/>
          <a:chOff x="0" y="0"/>
          <a:chExt cx="0" cy="0"/>
        </a:xfrm>
      </p:grpSpPr>
      <p:sp>
        <p:nvSpPr>
          <p:cNvPr id="50" name="Shape 50"/>
          <p:cNvSpPr txBox="1"/>
          <p:nvPr>
            <p:ph idx="1" type="body"/>
          </p:nvPr>
        </p:nvSpPr>
        <p:spPr>
          <a:xfrm>
            <a:off x="319500" y="4233725"/>
            <a:ext cx="5998800" cy="598800"/>
          </a:xfrm>
          <a:prstGeom prst="rect">
            <a:avLst/>
          </a:prstGeom>
        </p:spPr>
        <p:txBody>
          <a:bodyPr anchorCtr="0" anchor="ctr" bIns="91425" lIns="91425" rIns="91425" tIns="91425"/>
          <a:lstStyle>
            <a:lvl1pPr lvl="0">
              <a:lnSpc>
                <a:spcPct val="100000"/>
              </a:lnSpc>
              <a:spcBef>
                <a:spcPts val="0"/>
              </a:spcBef>
              <a:spcAft>
                <a:spcPts val="0"/>
              </a:spcAft>
              <a:buFont typeface="Roboto Slab"/>
              <a:buNone/>
              <a:defRPr>
                <a:latin typeface="Roboto Slab"/>
                <a:ea typeface="Roboto Slab"/>
                <a:cs typeface="Roboto Slab"/>
                <a:sym typeface="Roboto Slab"/>
              </a:defRPr>
            </a:lvl1pPr>
          </a:lstStyle>
          <a:p/>
        </p:txBody>
      </p:sp>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87900" y="458025"/>
            <a:ext cx="8368200" cy="686100"/>
          </a:xfrm>
          <a:prstGeom prst="rect">
            <a:avLst/>
          </a:prstGeom>
          <a:noFill/>
          <a:ln>
            <a:noFill/>
          </a:ln>
        </p:spPr>
        <p:txBody>
          <a:bodyPr anchorCtr="0" anchor="b" bIns="91425" lIns="91425" rIns="91425" tIns="91425"/>
          <a:lstStyle>
            <a:lvl1pPr lv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lvl="1">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lvl="2">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lvl="3">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lvl="4">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lvl="5">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lvl="6">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lvl="7">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lvl="8">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p:txBody>
      </p:sp>
      <p:sp>
        <p:nvSpPr>
          <p:cNvPr id="7" name="Shape 7"/>
          <p:cNvSpPr txBox="1"/>
          <p:nvPr>
            <p:ph idx="1" type="body"/>
          </p:nvPr>
        </p:nvSpPr>
        <p:spPr>
          <a:xfrm>
            <a:off x="387900" y="1489824"/>
            <a:ext cx="8368200" cy="30789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lvl="1">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lvl="2">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lvl="3">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lvl="4">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lvl="5">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lvl="6">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lvl="7">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lvl="8">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1"/>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10.jpg"/><Relationship Id="rId5" Type="http://schemas.openxmlformats.org/officeDocument/2006/relationships/image" Target="../media/image9.jpg"/><Relationship Id="rId6"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8.jpg"/><Relationship Id="rId5" Type="http://schemas.openxmlformats.org/officeDocument/2006/relationships/image" Target="../media/image12.jpg"/><Relationship Id="rId6"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hyperlink" Target="https://goo.gl/W1V1iR" TargetMode="External"/><Relationship Id="rId5" Type="http://schemas.openxmlformats.org/officeDocument/2006/relationships/hyperlink" Target="https://goo.gl/DEoPfs" TargetMode="External"/><Relationship Id="rId6" Type="http://schemas.openxmlformats.org/officeDocument/2006/relationships/hyperlink" Target="mailto:melissalee@nlesd.ca" TargetMode="External"/><Relationship Id="rId7" Type="http://schemas.openxmlformats.org/officeDocument/2006/relationships/hyperlink" Target="mailto:meganroome@nlesd.ca"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s://www.uleth.ca/sites/default/files/AISI%20V1%201%201%20Fall%20201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6.jpg"/><Relationship Id="rId5" Type="http://schemas.openxmlformats.org/officeDocument/2006/relationships/image" Target="../media/image2.jpg"/><Relationship Id="rId6"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Shape 63"/>
          <p:cNvSpPr txBox="1"/>
          <p:nvPr>
            <p:ph type="ctrTitle"/>
          </p:nvPr>
        </p:nvSpPr>
        <p:spPr>
          <a:xfrm>
            <a:off x="1680301" y="1188925"/>
            <a:ext cx="5783400" cy="1457399"/>
          </a:xfrm>
          <a:prstGeom prst="rect">
            <a:avLst/>
          </a:prstGeom>
        </p:spPr>
        <p:txBody>
          <a:bodyPr anchorCtr="0" anchor="b" bIns="91425" lIns="91425" rIns="91425" tIns="91425">
            <a:noAutofit/>
          </a:bodyPr>
          <a:lstStyle/>
          <a:p>
            <a:pPr lvl="0" rtl="0">
              <a:spcBef>
                <a:spcPts val="0"/>
              </a:spcBef>
              <a:buNone/>
            </a:pPr>
            <a:r>
              <a:rPr lang="en"/>
              <a:t>Inside Out Learning:</a:t>
            </a:r>
          </a:p>
        </p:txBody>
      </p:sp>
      <p:sp>
        <p:nvSpPr>
          <p:cNvPr id="64" name="Shape 64"/>
          <p:cNvSpPr txBox="1"/>
          <p:nvPr>
            <p:ph idx="1" type="subTitle"/>
          </p:nvPr>
        </p:nvSpPr>
        <p:spPr>
          <a:xfrm>
            <a:off x="1468649" y="3049450"/>
            <a:ext cx="6206700" cy="909000"/>
          </a:xfrm>
          <a:prstGeom prst="rect">
            <a:avLst/>
          </a:prstGeom>
        </p:spPr>
        <p:txBody>
          <a:bodyPr anchorCtr="0" anchor="t" bIns="91425" lIns="91425" rIns="91425" tIns="91425">
            <a:noAutofit/>
          </a:bodyPr>
          <a:lstStyle/>
          <a:p>
            <a:pPr lvl="0" rtl="0">
              <a:lnSpc>
                <a:spcPct val="200000"/>
              </a:lnSpc>
              <a:spcBef>
                <a:spcPts val="0"/>
              </a:spcBef>
              <a:buNone/>
            </a:pPr>
            <a:r>
              <a:rPr lang="en" sz="1800"/>
              <a:t>The Effects of Inquiry-Based Learning and Cloud Computing on Student Motivation </a:t>
            </a:r>
          </a:p>
          <a:p>
            <a:pPr lvl="0" rtl="0">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p:nvPr/>
        </p:nvSpPr>
        <p:spPr>
          <a:xfrm>
            <a:off x="0" y="0"/>
            <a:ext cx="9161100" cy="24846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28" name="Shape 128"/>
          <p:cNvSpPr txBox="1"/>
          <p:nvPr>
            <p:ph idx="4294967295" type="title"/>
          </p:nvPr>
        </p:nvSpPr>
        <p:spPr>
          <a:xfrm>
            <a:off x="311700" y="220100"/>
            <a:ext cx="8520600" cy="1012200"/>
          </a:xfrm>
          <a:prstGeom prst="rect">
            <a:avLst/>
          </a:prstGeom>
        </p:spPr>
        <p:txBody>
          <a:bodyPr anchorCtr="0" anchor="t" bIns="91425" lIns="91425" rIns="91425" tIns="91425">
            <a:noAutofit/>
          </a:bodyPr>
          <a:lstStyle/>
          <a:p>
            <a:pPr lvl="0" rtl="0" algn="ctr">
              <a:spcBef>
                <a:spcPts val="0"/>
              </a:spcBef>
              <a:spcAft>
                <a:spcPts val="400"/>
              </a:spcAft>
              <a:buNone/>
            </a:pPr>
            <a:r>
              <a:rPr lang="en"/>
              <a:t>The team</a:t>
            </a:r>
          </a:p>
          <a:p>
            <a:pPr lvl="0" rtl="0" algn="ctr">
              <a:spcBef>
                <a:spcPts val="0"/>
              </a:spcBef>
              <a:spcAft>
                <a:spcPts val="400"/>
              </a:spcAft>
              <a:buNone/>
            </a:pPr>
            <a:r>
              <a:rPr i="1" lang="en" sz="1600"/>
              <a:t>Answer the question, “Why are we the ones to solve the problem we identified?”</a:t>
            </a:r>
          </a:p>
        </p:txBody>
      </p:sp>
      <p:sp>
        <p:nvSpPr>
          <p:cNvPr id="129" name="Shape 129"/>
          <p:cNvSpPr txBox="1"/>
          <p:nvPr>
            <p:ph idx="4294967295" type="title"/>
          </p:nvPr>
        </p:nvSpPr>
        <p:spPr>
          <a:xfrm>
            <a:off x="3278575" y="3046800"/>
            <a:ext cx="2524800" cy="578700"/>
          </a:xfrm>
          <a:prstGeom prst="rect">
            <a:avLst/>
          </a:prstGeom>
        </p:spPr>
        <p:txBody>
          <a:bodyPr anchorCtr="0" anchor="b" bIns="91425" lIns="91425" rIns="91425" tIns="91425">
            <a:noAutofit/>
          </a:bodyPr>
          <a:lstStyle/>
          <a:p>
            <a:pPr lvl="0" rtl="0" algn="ctr">
              <a:spcBef>
                <a:spcPts val="0"/>
              </a:spcBef>
              <a:buNone/>
            </a:pPr>
            <a:r>
              <a:rPr lang="en" sz="2400"/>
              <a:t>The teachers</a:t>
            </a:r>
          </a:p>
        </p:txBody>
      </p:sp>
      <p:sp>
        <p:nvSpPr>
          <p:cNvPr id="130" name="Shape 130"/>
          <p:cNvSpPr txBox="1"/>
          <p:nvPr>
            <p:ph idx="4294967295" type="body"/>
          </p:nvPr>
        </p:nvSpPr>
        <p:spPr>
          <a:xfrm>
            <a:off x="5117400" y="3664975"/>
            <a:ext cx="3533400" cy="1153800"/>
          </a:xfrm>
          <a:prstGeom prst="rect">
            <a:avLst/>
          </a:prstGeom>
        </p:spPr>
        <p:txBody>
          <a:bodyPr anchorCtr="0" anchor="t" bIns="91425" lIns="91425" rIns="91425" tIns="91425">
            <a:noAutofit/>
          </a:bodyPr>
          <a:lstStyle/>
          <a:p>
            <a:pPr lvl="0" rtl="0" algn="ctr">
              <a:spcBef>
                <a:spcPts val="0"/>
              </a:spcBef>
              <a:spcAft>
                <a:spcPts val="0"/>
              </a:spcAft>
              <a:buNone/>
            </a:pPr>
            <a:r>
              <a:rPr lang="en" sz="1200">
                <a:solidFill>
                  <a:srgbClr val="FFFFFF"/>
                </a:solidFill>
              </a:rPr>
              <a:t>Megan Roome B.Ed., B.A.</a:t>
            </a:r>
          </a:p>
          <a:p>
            <a:pPr lvl="0" rtl="0" algn="ctr">
              <a:spcBef>
                <a:spcPts val="0"/>
              </a:spcBef>
              <a:spcAft>
                <a:spcPts val="0"/>
              </a:spcAft>
              <a:buNone/>
            </a:pPr>
            <a:r>
              <a:rPr lang="en" sz="1200">
                <a:solidFill>
                  <a:srgbClr val="FFFFFF"/>
                </a:solidFill>
              </a:rPr>
              <a:t>Grade 5 Early French Immersion</a:t>
            </a:r>
          </a:p>
          <a:p>
            <a:pPr lvl="0" rtl="0" algn="ctr">
              <a:spcBef>
                <a:spcPts val="0"/>
              </a:spcBef>
              <a:spcAft>
                <a:spcPts val="0"/>
              </a:spcAft>
              <a:buNone/>
            </a:pPr>
            <a:r>
              <a:rPr lang="en" sz="1200"/>
              <a:t>Villanova Junior High, Conception Bay South, NL</a:t>
            </a:r>
          </a:p>
          <a:p>
            <a:pPr lvl="0" rtl="0" algn="ctr">
              <a:spcBef>
                <a:spcPts val="0"/>
              </a:spcBef>
              <a:spcAft>
                <a:spcPts val="0"/>
              </a:spcAft>
              <a:buNone/>
            </a:pPr>
            <a:r>
              <a:rPr lang="en" sz="1200"/>
              <a:t>4.5 years of teaching experience</a:t>
            </a:r>
          </a:p>
        </p:txBody>
      </p:sp>
      <p:sp>
        <p:nvSpPr>
          <p:cNvPr id="131" name="Shape 131"/>
          <p:cNvSpPr txBox="1"/>
          <p:nvPr>
            <p:ph idx="4294967295" type="body"/>
          </p:nvPr>
        </p:nvSpPr>
        <p:spPr>
          <a:xfrm>
            <a:off x="609250" y="3665050"/>
            <a:ext cx="3095700" cy="1153800"/>
          </a:xfrm>
          <a:prstGeom prst="rect">
            <a:avLst/>
          </a:prstGeom>
        </p:spPr>
        <p:txBody>
          <a:bodyPr anchorCtr="0" anchor="t" bIns="91425" lIns="91425" rIns="91425" tIns="91425">
            <a:noAutofit/>
          </a:bodyPr>
          <a:lstStyle/>
          <a:p>
            <a:pPr lvl="0" rtl="0" algn="ctr">
              <a:spcBef>
                <a:spcPts val="0"/>
              </a:spcBef>
              <a:spcAft>
                <a:spcPts val="0"/>
              </a:spcAft>
              <a:buNone/>
            </a:pPr>
            <a:r>
              <a:rPr lang="en" sz="1200">
                <a:solidFill>
                  <a:srgbClr val="FFFFFF"/>
                </a:solidFill>
              </a:rPr>
              <a:t>Melissa Lee </a:t>
            </a:r>
            <a:r>
              <a:rPr lang="en" sz="1200"/>
              <a:t>B.Ed</a:t>
            </a:r>
          </a:p>
          <a:p>
            <a:pPr lvl="0" rtl="0" algn="ctr">
              <a:spcBef>
                <a:spcPts val="0"/>
              </a:spcBef>
              <a:spcAft>
                <a:spcPts val="0"/>
              </a:spcAft>
              <a:buNone/>
            </a:pPr>
            <a:r>
              <a:rPr lang="en" sz="1200">
                <a:solidFill>
                  <a:srgbClr val="FFFFFF"/>
                </a:solidFill>
              </a:rPr>
              <a:t>Grade 5 Early French Immersion </a:t>
            </a:r>
          </a:p>
          <a:p>
            <a:pPr lvl="0" rtl="0" algn="ctr">
              <a:spcBef>
                <a:spcPts val="0"/>
              </a:spcBef>
              <a:spcAft>
                <a:spcPts val="0"/>
              </a:spcAft>
              <a:buNone/>
            </a:pPr>
            <a:r>
              <a:rPr lang="en" sz="1200">
                <a:solidFill>
                  <a:srgbClr val="FFFFFF"/>
                </a:solidFill>
              </a:rPr>
              <a:t>Elizabeth Park Elementary, Paradise, NL</a:t>
            </a:r>
          </a:p>
          <a:p>
            <a:pPr lvl="0" rtl="0" algn="ctr">
              <a:spcBef>
                <a:spcPts val="0"/>
              </a:spcBef>
              <a:spcAft>
                <a:spcPts val="0"/>
              </a:spcAft>
              <a:buNone/>
            </a:pPr>
            <a:r>
              <a:rPr lang="en" sz="1200">
                <a:solidFill>
                  <a:srgbClr val="FFFFFF"/>
                </a:solidFill>
              </a:rPr>
              <a:t>5 years teaching experience </a:t>
            </a:r>
          </a:p>
          <a:p>
            <a:pPr lvl="0" rtl="0" algn="l">
              <a:spcBef>
                <a:spcPts val="0"/>
              </a:spcBef>
              <a:buNone/>
            </a:pPr>
            <a:r>
              <a:t/>
            </a:r>
            <a:endParaRPr sz="1200">
              <a:solidFill>
                <a:srgbClr val="FFFFFF"/>
              </a:solidFill>
            </a:endParaRPr>
          </a:p>
        </p:txBody>
      </p:sp>
      <p:pic>
        <p:nvPicPr>
          <p:cNvPr id="132" name="Shape 132"/>
          <p:cNvPicPr preferRelativeResize="0"/>
          <p:nvPr/>
        </p:nvPicPr>
        <p:blipFill>
          <a:blip r:embed="rId3">
            <a:alphaModFix/>
          </a:blip>
          <a:stretch>
            <a:fillRect/>
          </a:stretch>
        </p:blipFill>
        <p:spPr>
          <a:xfrm>
            <a:off x="5803386" y="1303424"/>
            <a:ext cx="2161425" cy="2200674"/>
          </a:xfrm>
          <a:prstGeom prst="rect">
            <a:avLst/>
          </a:prstGeom>
          <a:noFill/>
          <a:ln>
            <a:noFill/>
          </a:ln>
        </p:spPr>
      </p:pic>
      <p:pic>
        <p:nvPicPr>
          <p:cNvPr id="133" name="Shape 133"/>
          <p:cNvPicPr preferRelativeResize="0"/>
          <p:nvPr/>
        </p:nvPicPr>
        <p:blipFill>
          <a:blip r:embed="rId4">
            <a:alphaModFix/>
          </a:blip>
          <a:stretch>
            <a:fillRect/>
          </a:stretch>
        </p:blipFill>
        <p:spPr>
          <a:xfrm>
            <a:off x="1035649" y="1263902"/>
            <a:ext cx="2242924" cy="2279722"/>
          </a:xfrm>
          <a:prstGeom prst="rect">
            <a:avLst/>
          </a:prstGeom>
          <a:noFill/>
          <a:ln>
            <a:noFill/>
          </a:ln>
        </p:spPr>
      </p:pic>
      <p:sp>
        <p:nvSpPr>
          <p:cNvPr id="134" name="Shape 134"/>
          <p:cNvSpPr txBox="1"/>
          <p:nvPr>
            <p:ph idx="4294967295" type="title"/>
          </p:nvPr>
        </p:nvSpPr>
        <p:spPr>
          <a:xfrm>
            <a:off x="311700" y="220100"/>
            <a:ext cx="8520600" cy="1012200"/>
          </a:xfrm>
          <a:prstGeom prst="rect">
            <a:avLst/>
          </a:prstGeom>
        </p:spPr>
        <p:txBody>
          <a:bodyPr anchorCtr="0" anchor="t" bIns="91425" lIns="91425" rIns="91425" tIns="91425">
            <a:noAutofit/>
          </a:bodyPr>
          <a:lstStyle/>
          <a:p>
            <a:pPr lvl="0" rtl="0" algn="ctr">
              <a:spcBef>
                <a:spcPts val="0"/>
              </a:spcBef>
              <a:buNone/>
            </a:pPr>
            <a:r>
              <a:rPr lang="en" sz="4800">
                <a:solidFill>
                  <a:schemeClr val="lt1"/>
                </a:solidFill>
              </a:rPr>
              <a:t>Population</a:t>
            </a:r>
          </a:p>
          <a:p>
            <a:pPr lvl="0" rtl="0" algn="ctr">
              <a:spcBef>
                <a:spcPts val="0"/>
              </a:spcBef>
              <a:spcAft>
                <a:spcPts val="400"/>
              </a:spcAft>
              <a:buNone/>
            </a:pPr>
            <a:r>
              <a:t/>
            </a:r>
            <a:endParaRPr i="1"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490250" y="526350"/>
            <a:ext cx="7914600" cy="727800"/>
          </a:xfrm>
          <a:prstGeom prst="rect">
            <a:avLst/>
          </a:prstGeom>
        </p:spPr>
        <p:txBody>
          <a:bodyPr anchorCtr="0" anchor="ctr" bIns="91425" lIns="91425" rIns="91425" tIns="91425">
            <a:noAutofit/>
          </a:bodyPr>
          <a:lstStyle/>
          <a:p>
            <a:pPr lvl="0" rtl="0">
              <a:spcBef>
                <a:spcPts val="0"/>
              </a:spcBef>
              <a:buNone/>
            </a:pPr>
            <a:r>
              <a:rPr lang="en"/>
              <a:t>Data Collection Tools</a:t>
            </a:r>
          </a:p>
        </p:txBody>
      </p:sp>
      <p:sp>
        <p:nvSpPr>
          <p:cNvPr id="140" name="Shape 140"/>
          <p:cNvSpPr txBox="1"/>
          <p:nvPr/>
        </p:nvSpPr>
        <p:spPr>
          <a:xfrm>
            <a:off x="529575" y="1418275"/>
            <a:ext cx="8236200" cy="3494700"/>
          </a:xfrm>
          <a:prstGeom prst="rect">
            <a:avLst/>
          </a:prstGeom>
          <a:noFill/>
          <a:ln>
            <a:noFill/>
          </a:ln>
        </p:spPr>
        <p:txBody>
          <a:bodyPr anchorCtr="0" anchor="t" bIns="91425" lIns="91425" rIns="91425" tIns="91425">
            <a:noAutofit/>
          </a:bodyPr>
          <a:lstStyle/>
          <a:p>
            <a:pPr lvl="0" rtl="0" algn="ctr">
              <a:spcBef>
                <a:spcPts val="0"/>
              </a:spcBef>
              <a:buNone/>
            </a:pPr>
            <a:r>
              <a:rPr lang="en" sz="2400" u="sng">
                <a:solidFill>
                  <a:srgbClr val="FFFFFF"/>
                </a:solidFill>
              </a:rPr>
              <a:t>Digital data and traditional data collection methods used:</a:t>
            </a:r>
          </a:p>
          <a:p>
            <a:pPr lvl="0" rtl="0" algn="ctr">
              <a:spcBef>
                <a:spcPts val="0"/>
              </a:spcBef>
              <a:buNone/>
            </a:pPr>
            <a:r>
              <a:t/>
            </a:r>
            <a:endParaRPr sz="2400" u="sng">
              <a:solidFill>
                <a:srgbClr val="FFFFFF"/>
              </a:solidFill>
            </a:endParaRPr>
          </a:p>
          <a:p>
            <a:pPr indent="-342900" lvl="0" marL="457200" rtl="0" algn="l">
              <a:spcBef>
                <a:spcPts val="0"/>
              </a:spcBef>
              <a:buClr>
                <a:srgbClr val="FFFFFF"/>
              </a:buClr>
              <a:buSzPct val="100000"/>
              <a:buChar char="●"/>
            </a:pPr>
            <a:r>
              <a:rPr lang="en" sz="1800">
                <a:solidFill>
                  <a:srgbClr val="FFFFFF"/>
                </a:solidFill>
              </a:rPr>
              <a:t>Teacher anecdotal notes</a:t>
            </a:r>
          </a:p>
          <a:p>
            <a:pPr indent="-342900" lvl="0" marL="457200" rtl="0" algn="l">
              <a:spcBef>
                <a:spcPts val="0"/>
              </a:spcBef>
              <a:buClr>
                <a:srgbClr val="FFFFFF"/>
              </a:buClr>
              <a:buSzPct val="100000"/>
              <a:buChar char="●"/>
            </a:pPr>
            <a:r>
              <a:rPr lang="en" sz="1800">
                <a:solidFill>
                  <a:srgbClr val="FFFFFF"/>
                </a:solidFill>
              </a:rPr>
              <a:t>Photos</a:t>
            </a:r>
          </a:p>
          <a:p>
            <a:pPr indent="-342900" lvl="0" marL="457200" rtl="0" algn="l">
              <a:spcBef>
                <a:spcPts val="0"/>
              </a:spcBef>
              <a:buClr>
                <a:srgbClr val="FFFFFF"/>
              </a:buClr>
              <a:buSzPct val="100000"/>
              <a:buChar char="●"/>
            </a:pPr>
            <a:r>
              <a:rPr lang="en" sz="1800">
                <a:solidFill>
                  <a:srgbClr val="FFFFFF"/>
                </a:solidFill>
              </a:rPr>
              <a:t>Videos</a:t>
            </a:r>
          </a:p>
          <a:p>
            <a:pPr indent="-342900" lvl="0" marL="457200" rtl="0" algn="l">
              <a:spcBef>
                <a:spcPts val="0"/>
              </a:spcBef>
              <a:buClr>
                <a:srgbClr val="FFFFFF"/>
              </a:buClr>
              <a:buSzPct val="100000"/>
              <a:buChar char="●"/>
            </a:pPr>
            <a:r>
              <a:rPr lang="en" sz="1800">
                <a:solidFill>
                  <a:srgbClr val="FFFFFF"/>
                </a:solidFill>
              </a:rPr>
              <a:t>Pre-survey</a:t>
            </a:r>
          </a:p>
          <a:p>
            <a:pPr indent="-342900" lvl="0" marL="457200" rtl="0" algn="l">
              <a:spcBef>
                <a:spcPts val="0"/>
              </a:spcBef>
              <a:buClr>
                <a:srgbClr val="FFFFFF"/>
              </a:buClr>
              <a:buSzPct val="100000"/>
              <a:buChar char="●"/>
            </a:pPr>
            <a:r>
              <a:rPr lang="en" sz="1800">
                <a:solidFill>
                  <a:srgbClr val="FFFFFF"/>
                </a:solidFill>
              </a:rPr>
              <a:t>Post-survey</a:t>
            </a:r>
          </a:p>
          <a:p>
            <a:pPr indent="-342900" lvl="0" marL="457200" rtl="0" algn="l">
              <a:spcBef>
                <a:spcPts val="0"/>
              </a:spcBef>
              <a:buClr>
                <a:srgbClr val="FFFFFF"/>
              </a:buClr>
              <a:buSzPct val="100000"/>
              <a:buChar char="●"/>
            </a:pPr>
            <a:r>
              <a:rPr lang="en" sz="1800">
                <a:solidFill>
                  <a:srgbClr val="FFFFFF"/>
                </a:solidFill>
              </a:rPr>
              <a:t>Student Work Samples (journals, drawings, models/creations, online posts, digital presentations, etc.)</a:t>
            </a:r>
          </a:p>
          <a:p>
            <a:pPr indent="-342900" lvl="0" marL="457200" rtl="0" algn="l">
              <a:spcBef>
                <a:spcPts val="0"/>
              </a:spcBef>
              <a:buClr>
                <a:srgbClr val="FFFFFF"/>
              </a:buClr>
              <a:buSzPct val="100000"/>
              <a:buChar char="●"/>
            </a:pPr>
            <a:r>
              <a:rPr lang="en" sz="1800">
                <a:solidFill>
                  <a:srgbClr val="FFFFFF"/>
                </a:solidFill>
              </a:rPr>
              <a:t>Student photos</a:t>
            </a:r>
          </a:p>
          <a:p>
            <a:pPr indent="-342900" lvl="0" marL="457200" rtl="0" algn="l">
              <a:spcBef>
                <a:spcPts val="0"/>
              </a:spcBef>
              <a:buClr>
                <a:srgbClr val="FFFFFF"/>
              </a:buClr>
              <a:buSzPct val="100000"/>
              <a:buChar char="●"/>
            </a:pPr>
            <a:r>
              <a:rPr lang="en" sz="1800">
                <a:solidFill>
                  <a:srgbClr val="FFFFFF"/>
                </a:solidFill>
              </a:rPr>
              <a:t>Student videos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p:nvPr/>
        </p:nvSpPr>
        <p:spPr>
          <a:xfrm>
            <a:off x="-8550" y="0"/>
            <a:ext cx="9161100" cy="24846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46" name="Shape 146"/>
          <p:cNvSpPr txBox="1"/>
          <p:nvPr>
            <p:ph idx="4294967295" type="title"/>
          </p:nvPr>
        </p:nvSpPr>
        <p:spPr>
          <a:xfrm>
            <a:off x="311700" y="220100"/>
            <a:ext cx="8520600" cy="1012200"/>
          </a:xfrm>
          <a:prstGeom prst="rect">
            <a:avLst/>
          </a:prstGeom>
        </p:spPr>
        <p:txBody>
          <a:bodyPr anchorCtr="0" anchor="t" bIns="91425" lIns="91425" rIns="91425" tIns="91425">
            <a:noAutofit/>
          </a:bodyPr>
          <a:lstStyle/>
          <a:p>
            <a:pPr lvl="0" rtl="0" algn="ctr">
              <a:spcBef>
                <a:spcPts val="0"/>
              </a:spcBef>
              <a:spcAft>
                <a:spcPts val="400"/>
              </a:spcAft>
              <a:buNone/>
            </a:pPr>
            <a:r>
              <a:rPr lang="en"/>
              <a:t>The team</a:t>
            </a:r>
          </a:p>
          <a:p>
            <a:pPr lvl="0" rtl="0" algn="ctr">
              <a:spcBef>
                <a:spcPts val="0"/>
              </a:spcBef>
              <a:spcAft>
                <a:spcPts val="400"/>
              </a:spcAft>
              <a:buNone/>
            </a:pPr>
            <a:r>
              <a:rPr i="1" lang="en" sz="1600"/>
              <a:t>Answer the question, “Why are we the ones to solve the problem we identified?”</a:t>
            </a:r>
          </a:p>
        </p:txBody>
      </p:sp>
      <p:pic>
        <p:nvPicPr>
          <p:cNvPr descr="IMG_1744.JPG" id="147" name="Shape 147"/>
          <p:cNvPicPr preferRelativeResize="0"/>
          <p:nvPr/>
        </p:nvPicPr>
        <p:blipFill rotWithShape="1">
          <a:blip r:embed="rId3">
            <a:alphaModFix/>
          </a:blip>
          <a:srcRect b="0" l="12502" r="12495" t="0"/>
          <a:stretch/>
        </p:blipFill>
        <p:spPr>
          <a:xfrm>
            <a:off x="182125" y="683226"/>
            <a:ext cx="2298600" cy="2298600"/>
          </a:xfrm>
          <a:prstGeom prst="ellipse">
            <a:avLst/>
          </a:prstGeom>
          <a:noFill/>
          <a:ln>
            <a:noFill/>
          </a:ln>
        </p:spPr>
      </p:pic>
      <p:pic>
        <p:nvPicPr>
          <p:cNvPr descr="IMG_1868.JPG" id="148" name="Shape 148"/>
          <p:cNvPicPr preferRelativeResize="0"/>
          <p:nvPr/>
        </p:nvPicPr>
        <p:blipFill rotWithShape="1">
          <a:blip r:embed="rId4">
            <a:alphaModFix/>
          </a:blip>
          <a:srcRect b="12500" l="0" r="0" t="12508"/>
          <a:stretch/>
        </p:blipFill>
        <p:spPr>
          <a:xfrm>
            <a:off x="2566901" y="1638413"/>
            <a:ext cx="2017500" cy="2017200"/>
          </a:xfrm>
          <a:prstGeom prst="ellipse">
            <a:avLst/>
          </a:prstGeom>
          <a:noFill/>
          <a:ln>
            <a:noFill/>
          </a:ln>
        </p:spPr>
      </p:pic>
      <p:pic>
        <p:nvPicPr>
          <p:cNvPr descr="IMG_1913.JPG" id="149" name="Shape 149"/>
          <p:cNvPicPr preferRelativeResize="0"/>
          <p:nvPr/>
        </p:nvPicPr>
        <p:blipFill rotWithShape="1">
          <a:blip r:embed="rId5">
            <a:alphaModFix/>
          </a:blip>
          <a:srcRect b="0" l="12502" r="12495" t="0"/>
          <a:stretch/>
        </p:blipFill>
        <p:spPr>
          <a:xfrm>
            <a:off x="4773975" y="1699025"/>
            <a:ext cx="1956600" cy="1956600"/>
          </a:xfrm>
          <a:prstGeom prst="ellipse">
            <a:avLst/>
          </a:prstGeom>
          <a:noFill/>
          <a:ln>
            <a:noFill/>
          </a:ln>
        </p:spPr>
      </p:pic>
      <p:pic>
        <p:nvPicPr>
          <p:cNvPr descr="IMG_1923.JPG" id="150" name="Shape 150"/>
          <p:cNvPicPr preferRelativeResize="0"/>
          <p:nvPr/>
        </p:nvPicPr>
        <p:blipFill rotWithShape="1">
          <a:blip r:embed="rId6">
            <a:alphaModFix/>
          </a:blip>
          <a:srcRect b="12495" l="0" r="0" t="12502"/>
          <a:stretch/>
        </p:blipFill>
        <p:spPr>
          <a:xfrm>
            <a:off x="6730578" y="683226"/>
            <a:ext cx="2298600" cy="2298600"/>
          </a:xfrm>
          <a:prstGeom prst="ellipse">
            <a:avLst/>
          </a:prstGeom>
          <a:noFill/>
          <a:ln>
            <a:noFill/>
          </a:ln>
        </p:spPr>
      </p:pic>
      <p:sp>
        <p:nvSpPr>
          <p:cNvPr id="151" name="Shape 151"/>
          <p:cNvSpPr txBox="1"/>
          <p:nvPr>
            <p:ph idx="4294967295" type="title"/>
          </p:nvPr>
        </p:nvSpPr>
        <p:spPr>
          <a:xfrm>
            <a:off x="2247597" y="769250"/>
            <a:ext cx="4648799" cy="578700"/>
          </a:xfrm>
          <a:prstGeom prst="rect">
            <a:avLst/>
          </a:prstGeom>
        </p:spPr>
        <p:txBody>
          <a:bodyPr anchorCtr="0" anchor="b" bIns="91425" lIns="91425" rIns="91425" tIns="91425">
            <a:noAutofit/>
          </a:bodyPr>
          <a:lstStyle/>
          <a:p>
            <a:pPr lvl="0" rtl="0" algn="ctr">
              <a:spcBef>
                <a:spcPts val="0"/>
              </a:spcBef>
              <a:buNone/>
            </a:pPr>
            <a:r>
              <a:rPr lang="en" sz="2400">
                <a:solidFill>
                  <a:schemeClr val="lt1"/>
                </a:solidFill>
              </a:rPr>
              <a:t>Results</a:t>
            </a:r>
          </a:p>
          <a:p>
            <a:pPr lvl="0" rtl="0" algn="ctr">
              <a:spcBef>
                <a:spcPts val="0"/>
              </a:spcBef>
              <a:buNone/>
            </a:pPr>
            <a:r>
              <a:rPr lang="en" sz="1800">
                <a:solidFill>
                  <a:schemeClr val="lt1"/>
                </a:solidFill>
              </a:rPr>
              <a:t>Student Learning- </a:t>
            </a:r>
          </a:p>
          <a:p>
            <a:pPr lvl="0" rtl="0" algn="ctr">
              <a:spcBef>
                <a:spcPts val="0"/>
              </a:spcBef>
              <a:buNone/>
            </a:pPr>
            <a:r>
              <a:rPr lang="en" sz="1800">
                <a:solidFill>
                  <a:schemeClr val="lt1"/>
                </a:solidFill>
              </a:rPr>
              <a:t>Taking Ownership of their Learning</a:t>
            </a:r>
          </a:p>
        </p:txBody>
      </p:sp>
      <p:sp>
        <p:nvSpPr>
          <p:cNvPr id="152" name="Shape 152"/>
          <p:cNvSpPr txBox="1"/>
          <p:nvPr>
            <p:ph idx="4294967295" type="body"/>
          </p:nvPr>
        </p:nvSpPr>
        <p:spPr>
          <a:xfrm>
            <a:off x="610256" y="3755775"/>
            <a:ext cx="7837200" cy="1153800"/>
          </a:xfrm>
          <a:prstGeom prst="rect">
            <a:avLst/>
          </a:prstGeom>
        </p:spPr>
        <p:txBody>
          <a:bodyPr anchorCtr="0" anchor="t" bIns="91425" lIns="91425" rIns="91425" tIns="91425">
            <a:noAutofit/>
          </a:bodyPr>
          <a:lstStyle/>
          <a:p>
            <a:pPr lvl="0" rtl="0">
              <a:spcBef>
                <a:spcPts val="0"/>
              </a:spcBef>
              <a:buNone/>
            </a:pPr>
            <a:r>
              <a:rPr lang="en" sz="1400">
                <a:solidFill>
                  <a:srgbClr val="FFFFFF"/>
                </a:solidFill>
              </a:rPr>
              <a:t>Students worked through frustrations, with one another, to solve real-life issues and problems. They were not used to having open-ended problems and initially struggled with so much freedom to express their learning and understanding. Students developed a stronger sense of responsibility and ownership during these processes.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p:nvPr/>
        </p:nvSpPr>
        <p:spPr>
          <a:xfrm>
            <a:off x="-8550" y="0"/>
            <a:ext cx="9161100" cy="24846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58" name="Shape 158"/>
          <p:cNvSpPr txBox="1"/>
          <p:nvPr>
            <p:ph idx="4294967295" type="title"/>
          </p:nvPr>
        </p:nvSpPr>
        <p:spPr>
          <a:xfrm>
            <a:off x="311700" y="220100"/>
            <a:ext cx="8520600" cy="1012200"/>
          </a:xfrm>
          <a:prstGeom prst="rect">
            <a:avLst/>
          </a:prstGeom>
        </p:spPr>
        <p:txBody>
          <a:bodyPr anchorCtr="0" anchor="t" bIns="91425" lIns="91425" rIns="91425" tIns="91425">
            <a:noAutofit/>
          </a:bodyPr>
          <a:lstStyle/>
          <a:p>
            <a:pPr lvl="0" rtl="0" algn="ctr">
              <a:spcBef>
                <a:spcPts val="0"/>
              </a:spcBef>
              <a:spcAft>
                <a:spcPts val="400"/>
              </a:spcAft>
              <a:buNone/>
            </a:pPr>
            <a:r>
              <a:rPr lang="en"/>
              <a:t>The team</a:t>
            </a:r>
          </a:p>
          <a:p>
            <a:pPr lvl="0" rtl="0" algn="ctr">
              <a:spcBef>
                <a:spcPts val="0"/>
              </a:spcBef>
              <a:spcAft>
                <a:spcPts val="400"/>
              </a:spcAft>
              <a:buNone/>
            </a:pPr>
            <a:r>
              <a:rPr i="1" lang="en" sz="1600"/>
              <a:t>Answer the question, “Why are we the ones to solve the problem we identified?”</a:t>
            </a:r>
          </a:p>
        </p:txBody>
      </p:sp>
      <p:pic>
        <p:nvPicPr>
          <p:cNvPr descr="IMG_1942.JPG" id="159" name="Shape 159"/>
          <p:cNvPicPr preferRelativeResize="0"/>
          <p:nvPr/>
        </p:nvPicPr>
        <p:blipFill rotWithShape="1">
          <a:blip r:embed="rId3">
            <a:alphaModFix/>
          </a:blip>
          <a:srcRect b="0" l="12502" r="12495" t="0"/>
          <a:stretch/>
        </p:blipFill>
        <p:spPr>
          <a:xfrm>
            <a:off x="148325" y="1481699"/>
            <a:ext cx="2180100" cy="2180100"/>
          </a:xfrm>
          <a:prstGeom prst="ellipse">
            <a:avLst/>
          </a:prstGeom>
          <a:noFill/>
          <a:ln>
            <a:noFill/>
          </a:ln>
        </p:spPr>
      </p:pic>
      <p:pic>
        <p:nvPicPr>
          <p:cNvPr descr="IMG_1945.JPG" id="160" name="Shape 160"/>
          <p:cNvPicPr preferRelativeResize="0"/>
          <p:nvPr/>
        </p:nvPicPr>
        <p:blipFill rotWithShape="1">
          <a:blip r:embed="rId4">
            <a:alphaModFix/>
          </a:blip>
          <a:srcRect b="0" l="12496" r="12496" t="0"/>
          <a:stretch/>
        </p:blipFill>
        <p:spPr>
          <a:xfrm>
            <a:off x="2410827" y="1015539"/>
            <a:ext cx="2307600" cy="2307300"/>
          </a:xfrm>
          <a:prstGeom prst="ellipse">
            <a:avLst/>
          </a:prstGeom>
          <a:noFill/>
          <a:ln>
            <a:noFill/>
          </a:ln>
        </p:spPr>
      </p:pic>
      <p:pic>
        <p:nvPicPr>
          <p:cNvPr descr="IMG_2196.JPG" id="161" name="Shape 161"/>
          <p:cNvPicPr preferRelativeResize="0"/>
          <p:nvPr/>
        </p:nvPicPr>
        <p:blipFill rotWithShape="1">
          <a:blip r:embed="rId5">
            <a:alphaModFix/>
          </a:blip>
          <a:srcRect b="12495" l="0" r="0" t="12502"/>
          <a:stretch/>
        </p:blipFill>
        <p:spPr>
          <a:xfrm>
            <a:off x="4800823" y="1568272"/>
            <a:ext cx="2151900" cy="2151900"/>
          </a:xfrm>
          <a:prstGeom prst="ellipse">
            <a:avLst/>
          </a:prstGeom>
          <a:noFill/>
          <a:ln>
            <a:noFill/>
          </a:ln>
        </p:spPr>
      </p:pic>
      <p:pic>
        <p:nvPicPr>
          <p:cNvPr descr="IMG_2210.JPG" id="162" name="Shape 162"/>
          <p:cNvPicPr preferRelativeResize="0"/>
          <p:nvPr/>
        </p:nvPicPr>
        <p:blipFill rotWithShape="1">
          <a:blip r:embed="rId6">
            <a:alphaModFix/>
          </a:blip>
          <a:srcRect b="0" l="12502" r="12495" t="0"/>
          <a:stretch/>
        </p:blipFill>
        <p:spPr>
          <a:xfrm>
            <a:off x="6952728" y="744951"/>
            <a:ext cx="2151900" cy="2151900"/>
          </a:xfrm>
          <a:prstGeom prst="ellipse">
            <a:avLst/>
          </a:prstGeom>
          <a:noFill/>
          <a:ln>
            <a:noFill/>
          </a:ln>
        </p:spPr>
      </p:pic>
      <p:sp>
        <p:nvSpPr>
          <p:cNvPr id="163" name="Shape 163"/>
          <p:cNvSpPr txBox="1"/>
          <p:nvPr>
            <p:ph idx="4294967295" type="title"/>
          </p:nvPr>
        </p:nvSpPr>
        <p:spPr>
          <a:xfrm>
            <a:off x="2171422" y="436850"/>
            <a:ext cx="4648799" cy="578700"/>
          </a:xfrm>
          <a:prstGeom prst="rect">
            <a:avLst/>
          </a:prstGeom>
        </p:spPr>
        <p:txBody>
          <a:bodyPr anchorCtr="0" anchor="b" bIns="91425" lIns="91425" rIns="91425" tIns="91425">
            <a:noAutofit/>
          </a:bodyPr>
          <a:lstStyle/>
          <a:p>
            <a:pPr lvl="0" rtl="0" algn="ctr">
              <a:spcBef>
                <a:spcPts val="0"/>
              </a:spcBef>
              <a:buNone/>
            </a:pPr>
            <a:r>
              <a:t/>
            </a:r>
            <a:endParaRPr sz="1800">
              <a:solidFill>
                <a:schemeClr val="lt1"/>
              </a:solidFill>
            </a:endParaRPr>
          </a:p>
          <a:p>
            <a:pPr lvl="0" rtl="0" algn="ctr">
              <a:spcBef>
                <a:spcPts val="0"/>
              </a:spcBef>
              <a:buNone/>
            </a:pPr>
            <a:r>
              <a:t/>
            </a:r>
            <a:endParaRPr sz="1800">
              <a:solidFill>
                <a:schemeClr val="lt1"/>
              </a:solidFill>
            </a:endParaRPr>
          </a:p>
          <a:p>
            <a:pPr lvl="0" rtl="0" algn="ctr">
              <a:spcBef>
                <a:spcPts val="0"/>
              </a:spcBef>
              <a:buNone/>
            </a:pPr>
            <a:r>
              <a:t/>
            </a:r>
            <a:endParaRPr sz="1800">
              <a:solidFill>
                <a:schemeClr val="lt1"/>
              </a:solidFill>
            </a:endParaRPr>
          </a:p>
          <a:p>
            <a:pPr lvl="0" rtl="0" algn="ctr">
              <a:spcBef>
                <a:spcPts val="0"/>
              </a:spcBef>
              <a:buNone/>
            </a:pPr>
            <a:r>
              <a:rPr lang="en" sz="2400">
                <a:solidFill>
                  <a:schemeClr val="lt1"/>
                </a:solidFill>
              </a:rPr>
              <a:t>Results</a:t>
            </a:r>
          </a:p>
          <a:p>
            <a:pPr lvl="0" rtl="0" algn="ctr">
              <a:spcBef>
                <a:spcPts val="0"/>
              </a:spcBef>
              <a:buNone/>
            </a:pPr>
            <a:r>
              <a:rPr lang="en" sz="1800">
                <a:solidFill>
                  <a:schemeClr val="lt1"/>
                </a:solidFill>
              </a:rPr>
              <a:t>Student Learning- Problem Solving</a:t>
            </a:r>
          </a:p>
        </p:txBody>
      </p:sp>
      <p:sp>
        <p:nvSpPr>
          <p:cNvPr id="164" name="Shape 164"/>
          <p:cNvSpPr txBox="1"/>
          <p:nvPr>
            <p:ph idx="4294967295" type="body"/>
          </p:nvPr>
        </p:nvSpPr>
        <p:spPr>
          <a:xfrm>
            <a:off x="653406" y="3720175"/>
            <a:ext cx="7837200" cy="1153800"/>
          </a:xfrm>
          <a:prstGeom prst="rect">
            <a:avLst/>
          </a:prstGeom>
        </p:spPr>
        <p:txBody>
          <a:bodyPr anchorCtr="0" anchor="t" bIns="91425" lIns="91425" rIns="91425" tIns="91425">
            <a:noAutofit/>
          </a:bodyPr>
          <a:lstStyle/>
          <a:p>
            <a:pPr lvl="0" rtl="0">
              <a:spcBef>
                <a:spcPts val="0"/>
              </a:spcBef>
              <a:buNone/>
            </a:pPr>
            <a:r>
              <a:rPr lang="en" sz="1400">
                <a:solidFill>
                  <a:srgbClr val="FFFFFF"/>
                </a:solidFill>
              </a:rPr>
              <a:t>An unexpected result of the increased student collaboration was that students developed more confidence in their own problem solving skills. If they experienced a road block during group work or other problem solving situations, they started to learn that they were very capable of attempting to “figure it out” rather than immediately seeking the help of the teacher.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p:nvPr/>
        </p:nvSpPr>
        <p:spPr>
          <a:xfrm>
            <a:off x="-8550" y="0"/>
            <a:ext cx="9161100" cy="24846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70" name="Shape 170"/>
          <p:cNvSpPr txBox="1"/>
          <p:nvPr>
            <p:ph idx="4294967295" type="title"/>
          </p:nvPr>
        </p:nvSpPr>
        <p:spPr>
          <a:xfrm>
            <a:off x="311700" y="63550"/>
            <a:ext cx="8520600" cy="1012200"/>
          </a:xfrm>
          <a:prstGeom prst="rect">
            <a:avLst/>
          </a:prstGeom>
        </p:spPr>
        <p:txBody>
          <a:bodyPr anchorCtr="0" anchor="t" bIns="91425" lIns="91425" rIns="91425" tIns="91425">
            <a:noAutofit/>
          </a:bodyPr>
          <a:lstStyle/>
          <a:p>
            <a:pPr lvl="0" rtl="0" algn="ctr">
              <a:spcBef>
                <a:spcPts val="0"/>
              </a:spcBef>
              <a:spcAft>
                <a:spcPts val="400"/>
              </a:spcAft>
              <a:buNone/>
            </a:pPr>
            <a:r>
              <a:rPr lang="en"/>
              <a:t>The team</a:t>
            </a:r>
          </a:p>
          <a:p>
            <a:pPr lvl="0" rtl="0" algn="ctr">
              <a:spcBef>
                <a:spcPts val="0"/>
              </a:spcBef>
              <a:spcAft>
                <a:spcPts val="400"/>
              </a:spcAft>
              <a:buNone/>
            </a:pPr>
            <a:r>
              <a:rPr i="1" lang="en" sz="1600"/>
              <a:t>Answer the question, “Why are we the ones to solve the problem we identified?”</a:t>
            </a:r>
          </a:p>
        </p:txBody>
      </p:sp>
      <p:pic>
        <p:nvPicPr>
          <p:cNvPr descr="IMG_1300.JPG" id="171" name="Shape 171"/>
          <p:cNvPicPr preferRelativeResize="0"/>
          <p:nvPr/>
        </p:nvPicPr>
        <p:blipFill rotWithShape="1">
          <a:blip r:embed="rId3">
            <a:alphaModFix/>
          </a:blip>
          <a:srcRect b="0" l="12502" r="34203" t="37308"/>
          <a:stretch/>
        </p:blipFill>
        <p:spPr>
          <a:xfrm>
            <a:off x="158600" y="1232300"/>
            <a:ext cx="1662600" cy="1467000"/>
          </a:xfrm>
          <a:prstGeom prst="ellipse">
            <a:avLst/>
          </a:prstGeom>
          <a:noFill/>
          <a:ln>
            <a:noFill/>
          </a:ln>
        </p:spPr>
      </p:pic>
      <p:pic>
        <p:nvPicPr>
          <p:cNvPr descr="zayd.jpg-large" id="172" name="Shape 172"/>
          <p:cNvPicPr preferRelativeResize="0"/>
          <p:nvPr/>
        </p:nvPicPr>
        <p:blipFill rotWithShape="1">
          <a:blip r:embed="rId4">
            <a:alphaModFix/>
          </a:blip>
          <a:srcRect b="13492" l="0" r="0" t="13492"/>
          <a:stretch/>
        </p:blipFill>
        <p:spPr>
          <a:xfrm>
            <a:off x="1986250" y="971524"/>
            <a:ext cx="2317200" cy="2256000"/>
          </a:xfrm>
          <a:prstGeom prst="ellipse">
            <a:avLst/>
          </a:prstGeom>
          <a:noFill/>
          <a:ln>
            <a:noFill/>
          </a:ln>
        </p:spPr>
      </p:pic>
      <p:pic>
        <p:nvPicPr>
          <p:cNvPr descr="IMG_1295.JPG" id="173" name="Shape 173"/>
          <p:cNvPicPr preferRelativeResize="0"/>
          <p:nvPr/>
        </p:nvPicPr>
        <p:blipFill rotWithShape="1">
          <a:blip r:embed="rId5">
            <a:alphaModFix/>
          </a:blip>
          <a:srcRect b="0" l="21206" r="25496" t="31365"/>
          <a:stretch/>
        </p:blipFill>
        <p:spPr>
          <a:xfrm>
            <a:off x="4583775" y="1376375"/>
            <a:ext cx="1807500" cy="1746000"/>
          </a:xfrm>
          <a:prstGeom prst="ellipse">
            <a:avLst/>
          </a:prstGeom>
          <a:noFill/>
          <a:ln>
            <a:noFill/>
          </a:ln>
        </p:spPr>
      </p:pic>
      <p:pic>
        <p:nvPicPr>
          <p:cNvPr descr="IMG_2249.JPG" id="174" name="Shape 174"/>
          <p:cNvPicPr preferRelativeResize="0"/>
          <p:nvPr/>
        </p:nvPicPr>
        <p:blipFill rotWithShape="1">
          <a:blip r:embed="rId6">
            <a:alphaModFix/>
          </a:blip>
          <a:srcRect b="0" l="12502" r="12495" t="0"/>
          <a:stretch/>
        </p:blipFill>
        <p:spPr>
          <a:xfrm>
            <a:off x="6790925" y="971524"/>
            <a:ext cx="2082000" cy="2082000"/>
          </a:xfrm>
          <a:prstGeom prst="ellipse">
            <a:avLst/>
          </a:prstGeom>
          <a:noFill/>
          <a:ln>
            <a:noFill/>
          </a:ln>
        </p:spPr>
      </p:pic>
      <p:sp>
        <p:nvSpPr>
          <p:cNvPr id="175" name="Shape 175"/>
          <p:cNvSpPr txBox="1"/>
          <p:nvPr>
            <p:ph idx="4294967295" type="title"/>
          </p:nvPr>
        </p:nvSpPr>
        <p:spPr>
          <a:xfrm>
            <a:off x="2142122" y="337675"/>
            <a:ext cx="4648799" cy="578700"/>
          </a:xfrm>
          <a:prstGeom prst="rect">
            <a:avLst/>
          </a:prstGeom>
        </p:spPr>
        <p:txBody>
          <a:bodyPr anchorCtr="0" anchor="b" bIns="91425" lIns="91425" rIns="91425" tIns="91425">
            <a:noAutofit/>
          </a:bodyPr>
          <a:lstStyle/>
          <a:p>
            <a:pPr lvl="0" rtl="0" algn="ctr">
              <a:spcBef>
                <a:spcPts val="0"/>
              </a:spcBef>
              <a:buNone/>
            </a:pPr>
            <a:r>
              <a:rPr lang="en" sz="2400">
                <a:solidFill>
                  <a:schemeClr val="lt1"/>
                </a:solidFill>
              </a:rPr>
              <a:t>Results</a:t>
            </a:r>
          </a:p>
          <a:p>
            <a:pPr lvl="0" rtl="0" algn="ctr">
              <a:spcBef>
                <a:spcPts val="0"/>
              </a:spcBef>
              <a:buNone/>
            </a:pPr>
            <a:r>
              <a:rPr lang="en" sz="1800">
                <a:solidFill>
                  <a:schemeClr val="lt1"/>
                </a:solidFill>
              </a:rPr>
              <a:t>Student Learning- Perseverance</a:t>
            </a:r>
          </a:p>
        </p:txBody>
      </p:sp>
      <p:sp>
        <p:nvSpPr>
          <p:cNvPr id="176" name="Shape 176"/>
          <p:cNvSpPr txBox="1"/>
          <p:nvPr>
            <p:ph idx="4294967295" type="body"/>
          </p:nvPr>
        </p:nvSpPr>
        <p:spPr>
          <a:xfrm>
            <a:off x="653406" y="3227525"/>
            <a:ext cx="7837200" cy="1153800"/>
          </a:xfrm>
          <a:prstGeom prst="rect">
            <a:avLst/>
          </a:prstGeom>
        </p:spPr>
        <p:txBody>
          <a:bodyPr anchorCtr="0" anchor="t" bIns="91425" lIns="91425" rIns="91425" tIns="91425">
            <a:noAutofit/>
          </a:bodyPr>
          <a:lstStyle/>
          <a:p>
            <a:pPr lvl="0" rtl="0">
              <a:spcBef>
                <a:spcPts val="0"/>
              </a:spcBef>
              <a:buNone/>
            </a:pPr>
            <a:r>
              <a:rPr lang="en" sz="1400">
                <a:solidFill>
                  <a:srgbClr val="FFFFFF"/>
                </a:solidFill>
              </a:rPr>
              <a:t>The project also helped foster student perseverance. With a device at their fingertips (usually Chromebooks) students were able to research and seek relevant information to feed their wonderings. Throughout the creation process of various projects students had to design, create, evaluate and redesign in order to best represent their understandings. Some students were overheard saying things such as, “I’m going to watch a whole bunch of videos about this, I could be wrong way more many times than I am right!”, and “I can find out the best materials to use online”.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nvSpPr>
        <p:spPr>
          <a:xfrm>
            <a:off x="3159300" y="306650"/>
            <a:ext cx="4998600" cy="931800"/>
          </a:xfrm>
          <a:prstGeom prst="rect">
            <a:avLst/>
          </a:prstGeom>
          <a:noFill/>
          <a:ln>
            <a:noFill/>
          </a:ln>
        </p:spPr>
        <p:txBody>
          <a:bodyPr anchorCtr="0" anchor="ctr" bIns="91425" lIns="91425" rIns="91425" tIns="91425">
            <a:noAutofit/>
          </a:bodyPr>
          <a:lstStyle/>
          <a:p>
            <a:pPr lvl="0" rtl="0" algn="ctr">
              <a:spcBef>
                <a:spcPts val="0"/>
              </a:spcBef>
              <a:buNone/>
            </a:pPr>
            <a:r>
              <a:rPr lang="en" sz="3600">
                <a:solidFill>
                  <a:schemeClr val="dk1"/>
                </a:solidFill>
                <a:latin typeface="Roboto Slab"/>
                <a:ea typeface="Roboto Slab"/>
                <a:cs typeface="Roboto Slab"/>
                <a:sym typeface="Roboto Slab"/>
              </a:rPr>
              <a:t>Results</a:t>
            </a:r>
          </a:p>
        </p:txBody>
      </p:sp>
      <p:sp>
        <p:nvSpPr>
          <p:cNvPr id="182" name="Shape 182"/>
          <p:cNvSpPr txBox="1"/>
          <p:nvPr/>
        </p:nvSpPr>
        <p:spPr>
          <a:xfrm>
            <a:off x="2834699" y="1085475"/>
            <a:ext cx="6309300" cy="3997800"/>
          </a:xfrm>
          <a:prstGeom prst="rect">
            <a:avLst/>
          </a:prstGeom>
          <a:noFill/>
          <a:ln>
            <a:noFill/>
          </a:ln>
        </p:spPr>
        <p:txBody>
          <a:bodyPr anchorCtr="0" anchor="ctr" bIns="91425" lIns="91425" rIns="91425" tIns="91425">
            <a:noAutofit/>
          </a:bodyPr>
          <a:lstStyle/>
          <a:p>
            <a:pPr lvl="0" rtl="0">
              <a:lnSpc>
                <a:spcPct val="115000"/>
              </a:lnSpc>
              <a:spcBef>
                <a:spcPts val="0"/>
              </a:spcBef>
              <a:spcAft>
                <a:spcPts val="1000"/>
              </a:spcAft>
              <a:buNone/>
            </a:pPr>
            <a:r>
              <a:rPr b="1" lang="en" sz="1600">
                <a:solidFill>
                  <a:srgbClr val="FAFAFA"/>
                </a:solidFill>
                <a:latin typeface="Roboto"/>
                <a:ea typeface="Roboto"/>
                <a:cs typeface="Roboto"/>
                <a:sym typeface="Roboto"/>
              </a:rPr>
              <a:t>Allowing students to take on a higher level of responsibility and ownership in their learning was hard for us at first during the project, as it meant that we needed to give up the traditional control of their learning. After working through this feeling of being uncomfortable, students were showing higher levels of engagement which lead them to being more motivated. The objectives for the science unit are stretching to other areas of the curriculum and students who we would have considered to be academically weaker than the average student in traditional learning measures, are showing high levels of engagement and learning. Students in general are more engaged and motivated to learn.</a:t>
            </a:r>
          </a:p>
        </p:txBody>
      </p:sp>
      <p:pic>
        <p:nvPicPr>
          <p:cNvPr descr="E96E96FD-93A4-46AF-A6D1-4E22C8672063.JPG" id="183" name="Shape 183"/>
          <p:cNvPicPr preferRelativeResize="0"/>
          <p:nvPr/>
        </p:nvPicPr>
        <p:blipFill rotWithShape="1">
          <a:blip r:embed="rId3">
            <a:alphaModFix/>
          </a:blip>
          <a:srcRect b="52166" l="15056" r="15528" t="6792"/>
          <a:stretch/>
        </p:blipFill>
        <p:spPr>
          <a:xfrm>
            <a:off x="243936" y="107100"/>
            <a:ext cx="2325565" cy="1833200"/>
          </a:xfrm>
          <a:prstGeom prst="rect">
            <a:avLst/>
          </a:prstGeom>
          <a:noFill/>
          <a:ln>
            <a:noFill/>
          </a:ln>
        </p:spPr>
      </p:pic>
      <p:pic>
        <p:nvPicPr>
          <p:cNvPr descr="File_000.png" id="184" name="Shape 184"/>
          <p:cNvPicPr preferRelativeResize="0"/>
          <p:nvPr/>
        </p:nvPicPr>
        <p:blipFill rotWithShape="1">
          <a:blip r:embed="rId4">
            <a:alphaModFix/>
          </a:blip>
          <a:srcRect b="58621" l="19358" r="37917" t="17276"/>
          <a:stretch/>
        </p:blipFill>
        <p:spPr>
          <a:xfrm>
            <a:off x="187850" y="3292244"/>
            <a:ext cx="2381649" cy="1791030"/>
          </a:xfrm>
          <a:prstGeom prst="rect">
            <a:avLst/>
          </a:prstGeom>
          <a:noFill/>
          <a:ln>
            <a:noFill/>
          </a:ln>
        </p:spPr>
      </p:pic>
      <p:sp>
        <p:nvSpPr>
          <p:cNvPr id="185" name="Shape 185"/>
          <p:cNvSpPr txBox="1"/>
          <p:nvPr>
            <p:ph idx="4294967295" type="title"/>
          </p:nvPr>
        </p:nvSpPr>
        <p:spPr>
          <a:xfrm>
            <a:off x="187850" y="1940300"/>
            <a:ext cx="2662500" cy="1352100"/>
          </a:xfrm>
          <a:prstGeom prst="rect">
            <a:avLst/>
          </a:prstGeom>
        </p:spPr>
        <p:txBody>
          <a:bodyPr anchorCtr="0" anchor="b" bIns="91425" lIns="91425" rIns="91425" tIns="91425">
            <a:noAutofit/>
          </a:bodyPr>
          <a:lstStyle/>
          <a:p>
            <a:pPr lvl="0" rtl="0">
              <a:spcBef>
                <a:spcPts val="0"/>
              </a:spcBef>
              <a:buNone/>
            </a:pPr>
            <a:r>
              <a:rPr lang="en" sz="4400"/>
              <a:t>Teacher Learning</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Shape 190"/>
          <p:cNvSpPr txBox="1"/>
          <p:nvPr>
            <p:ph idx="4294967295" type="title"/>
          </p:nvPr>
        </p:nvSpPr>
        <p:spPr>
          <a:xfrm>
            <a:off x="0" y="218575"/>
            <a:ext cx="9144000" cy="686100"/>
          </a:xfrm>
          <a:prstGeom prst="rect">
            <a:avLst/>
          </a:prstGeom>
        </p:spPr>
        <p:txBody>
          <a:bodyPr anchorCtr="0" anchor="b" bIns="91425" lIns="91425" rIns="91425" tIns="91425">
            <a:noAutofit/>
          </a:bodyPr>
          <a:lstStyle/>
          <a:p>
            <a:pPr lvl="0" rtl="0" algn="ctr">
              <a:spcBef>
                <a:spcPts val="0"/>
              </a:spcBef>
              <a:buNone/>
            </a:pPr>
            <a:r>
              <a:rPr lang="en"/>
              <a:t>Discussion of the research</a:t>
            </a:r>
          </a:p>
        </p:txBody>
      </p:sp>
      <p:sp>
        <p:nvSpPr>
          <p:cNvPr id="191" name="Shape 191"/>
          <p:cNvSpPr txBox="1"/>
          <p:nvPr/>
        </p:nvSpPr>
        <p:spPr>
          <a:xfrm>
            <a:off x="473850" y="863550"/>
            <a:ext cx="8196300" cy="3416400"/>
          </a:xfrm>
          <a:prstGeom prst="rect">
            <a:avLst/>
          </a:prstGeom>
          <a:noFill/>
          <a:ln>
            <a:noFill/>
          </a:ln>
        </p:spPr>
        <p:txBody>
          <a:bodyPr anchorCtr="0" anchor="ctr" bIns="91425" lIns="91425" rIns="91425" tIns="91425">
            <a:noAutofit/>
          </a:bodyPr>
          <a:lstStyle/>
          <a:p>
            <a:pPr indent="-228600" lvl="0" marL="457200" rtl="0">
              <a:lnSpc>
                <a:spcPct val="115000"/>
              </a:lnSpc>
              <a:spcBef>
                <a:spcPts val="0"/>
              </a:spcBef>
              <a:spcAft>
                <a:spcPts val="1000"/>
              </a:spcAft>
              <a:buClr>
                <a:srgbClr val="FFFFFF"/>
              </a:buClr>
              <a:buFont typeface="Roboto"/>
              <a:buChar char="●"/>
            </a:pPr>
            <a:r>
              <a:rPr lang="en">
                <a:solidFill>
                  <a:srgbClr val="FFFFFF"/>
                </a:solidFill>
                <a:latin typeface="Roboto"/>
                <a:ea typeface="Roboto"/>
                <a:cs typeface="Roboto"/>
                <a:sym typeface="Roboto"/>
              </a:rPr>
              <a:t>Student wonderings (</a:t>
            </a:r>
            <a:r>
              <a:rPr i="1" lang="en">
                <a:solidFill>
                  <a:srgbClr val="FFFFFF"/>
                </a:solidFill>
                <a:latin typeface="Roboto"/>
                <a:ea typeface="Roboto"/>
                <a:cs typeface="Roboto"/>
                <a:sym typeface="Roboto"/>
              </a:rPr>
              <a:t>I wonder…</a:t>
            </a:r>
            <a:r>
              <a:rPr lang="en">
                <a:solidFill>
                  <a:srgbClr val="FFFFFF"/>
                </a:solidFill>
                <a:latin typeface="Roboto"/>
                <a:ea typeface="Roboto"/>
                <a:cs typeface="Roboto"/>
                <a:sym typeface="Roboto"/>
              </a:rPr>
              <a:t>) developed throughout the study from more knowledge based questions (</a:t>
            </a:r>
            <a:r>
              <a:rPr i="1" lang="en">
                <a:solidFill>
                  <a:srgbClr val="FFFFFF"/>
                </a:solidFill>
                <a:latin typeface="Roboto"/>
                <a:ea typeface="Roboto"/>
                <a:cs typeface="Roboto"/>
                <a:sym typeface="Roboto"/>
              </a:rPr>
              <a:t>How many…, What is…, Where is…, etc.</a:t>
            </a:r>
            <a:r>
              <a:rPr lang="en">
                <a:solidFill>
                  <a:srgbClr val="FFFFFF"/>
                </a:solidFill>
                <a:latin typeface="Roboto"/>
                <a:ea typeface="Roboto"/>
                <a:cs typeface="Roboto"/>
                <a:sym typeface="Roboto"/>
              </a:rPr>
              <a:t>) to deeper analysis questions (</a:t>
            </a:r>
            <a:r>
              <a:rPr i="1" lang="en">
                <a:solidFill>
                  <a:srgbClr val="FFFFFF"/>
                </a:solidFill>
                <a:latin typeface="Roboto"/>
                <a:ea typeface="Roboto"/>
                <a:cs typeface="Roboto"/>
                <a:sym typeface="Roboto"/>
              </a:rPr>
              <a:t>How could…, Why might…, etc.</a:t>
            </a:r>
            <a:r>
              <a:rPr lang="en">
                <a:solidFill>
                  <a:srgbClr val="FFFFFF"/>
                </a:solidFill>
                <a:latin typeface="Roboto"/>
                <a:ea typeface="Roboto"/>
                <a:cs typeface="Roboto"/>
                <a:sym typeface="Roboto"/>
              </a:rPr>
              <a:t>).</a:t>
            </a:r>
          </a:p>
          <a:p>
            <a:pPr indent="-228600" lvl="0" marL="457200" rtl="0">
              <a:lnSpc>
                <a:spcPct val="115000"/>
              </a:lnSpc>
              <a:spcBef>
                <a:spcPts val="0"/>
              </a:spcBef>
              <a:spcAft>
                <a:spcPts val="1000"/>
              </a:spcAft>
              <a:buClr>
                <a:srgbClr val="FFFFFF"/>
              </a:buClr>
              <a:buFont typeface="Roboto"/>
              <a:buChar char="●"/>
            </a:pPr>
            <a:r>
              <a:rPr lang="en">
                <a:solidFill>
                  <a:srgbClr val="FFFFFF"/>
                </a:solidFill>
                <a:latin typeface="Roboto"/>
                <a:ea typeface="Roboto"/>
                <a:cs typeface="Roboto"/>
                <a:sym typeface="Roboto"/>
              </a:rPr>
              <a:t>Teacher modeling of question formulation was necessary in order for students to develop their own questioning skills.</a:t>
            </a:r>
          </a:p>
          <a:p>
            <a:pPr indent="-228600" lvl="0" marL="457200" rtl="0">
              <a:lnSpc>
                <a:spcPct val="115000"/>
              </a:lnSpc>
              <a:spcBef>
                <a:spcPts val="0"/>
              </a:spcBef>
              <a:spcAft>
                <a:spcPts val="1000"/>
              </a:spcAft>
              <a:buClr>
                <a:srgbClr val="FFFFFF"/>
              </a:buClr>
              <a:buFont typeface="Roboto"/>
              <a:buChar char="●"/>
            </a:pPr>
            <a:r>
              <a:rPr lang="en">
                <a:solidFill>
                  <a:srgbClr val="FFFFFF"/>
                </a:solidFill>
                <a:latin typeface="Roboto"/>
                <a:ea typeface="Roboto"/>
                <a:cs typeface="Roboto"/>
                <a:sym typeface="Roboto"/>
              </a:rPr>
              <a:t>Student participation in discussions grew with the use of Google Classroom and group collaboration.</a:t>
            </a:r>
          </a:p>
          <a:p>
            <a:pPr indent="-228600" lvl="0" marL="457200" rtl="0">
              <a:lnSpc>
                <a:spcPct val="115000"/>
              </a:lnSpc>
              <a:spcBef>
                <a:spcPts val="0"/>
              </a:spcBef>
              <a:spcAft>
                <a:spcPts val="1000"/>
              </a:spcAft>
              <a:buClr>
                <a:srgbClr val="FFFFFF"/>
              </a:buClr>
              <a:buFont typeface="Roboto"/>
              <a:buChar char="●"/>
            </a:pPr>
            <a:r>
              <a:rPr lang="en">
                <a:solidFill>
                  <a:srgbClr val="FFFFFF"/>
                </a:solidFill>
                <a:latin typeface="Roboto"/>
                <a:ea typeface="Roboto"/>
                <a:cs typeface="Roboto"/>
                <a:sym typeface="Roboto"/>
              </a:rPr>
              <a:t>Google Classroom and other G-Suite apps raised student engagement and focus as they had an outlet to showcase/share their work.</a:t>
            </a:r>
          </a:p>
          <a:p>
            <a:pPr indent="-228600" lvl="0" marL="457200" rtl="0">
              <a:lnSpc>
                <a:spcPct val="115000"/>
              </a:lnSpc>
              <a:spcBef>
                <a:spcPts val="0"/>
              </a:spcBef>
              <a:spcAft>
                <a:spcPts val="1000"/>
              </a:spcAft>
              <a:buClr>
                <a:srgbClr val="FFFFFF"/>
              </a:buClr>
              <a:buFont typeface="Roboto"/>
              <a:buChar char="●"/>
            </a:pPr>
            <a:r>
              <a:rPr lang="en">
                <a:solidFill>
                  <a:srgbClr val="FFFFFF"/>
                </a:solidFill>
                <a:latin typeface="Roboto"/>
                <a:ea typeface="Roboto"/>
                <a:cs typeface="Roboto"/>
                <a:sym typeface="Roboto"/>
              </a:rPr>
              <a:t>Authentic tasks increased student engagement and motivation.</a:t>
            </a:r>
          </a:p>
          <a:p>
            <a:pPr indent="-228600" lvl="0" marL="457200" rtl="0">
              <a:lnSpc>
                <a:spcPct val="115000"/>
              </a:lnSpc>
              <a:spcBef>
                <a:spcPts val="0"/>
              </a:spcBef>
              <a:spcAft>
                <a:spcPts val="1000"/>
              </a:spcAft>
              <a:buClr>
                <a:srgbClr val="FFFFFF"/>
              </a:buClr>
              <a:buFont typeface="Roboto"/>
              <a:buChar char="●"/>
            </a:pPr>
            <a:r>
              <a:rPr lang="en">
                <a:solidFill>
                  <a:srgbClr val="FFFFFF"/>
                </a:solidFill>
                <a:latin typeface="Roboto"/>
                <a:ea typeface="Roboto"/>
                <a:cs typeface="Roboto"/>
                <a:sym typeface="Roboto"/>
              </a:rPr>
              <a:t>Collaboration encouraged students to work past their frustrations and persist in problem solving situations.</a:t>
            </a:r>
          </a:p>
        </p:txBody>
      </p:sp>
      <p:pic>
        <p:nvPicPr>
          <p:cNvPr descr="File_005 (6).jpeg" id="192" name="Shape 192"/>
          <p:cNvPicPr preferRelativeResize="0"/>
          <p:nvPr/>
        </p:nvPicPr>
        <p:blipFill rotWithShape="1">
          <a:blip r:embed="rId3">
            <a:alphaModFix/>
          </a:blip>
          <a:srcRect b="21875" l="0" r="0" t="21875"/>
          <a:stretch/>
        </p:blipFill>
        <p:spPr>
          <a:xfrm>
            <a:off x="3709874" y="3783374"/>
            <a:ext cx="1724275" cy="1293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387900" y="458025"/>
            <a:ext cx="8368200" cy="686100"/>
          </a:xfrm>
          <a:prstGeom prst="rect">
            <a:avLst/>
          </a:prstGeom>
        </p:spPr>
        <p:txBody>
          <a:bodyPr anchorCtr="0" anchor="b" bIns="91425" lIns="91425" rIns="91425" tIns="91425">
            <a:noAutofit/>
          </a:bodyPr>
          <a:lstStyle/>
          <a:p>
            <a:pPr lvl="0" rtl="0">
              <a:spcBef>
                <a:spcPts val="0"/>
              </a:spcBef>
              <a:buNone/>
            </a:pPr>
            <a:r>
              <a:rPr lang="en"/>
              <a:t>Implications of the research</a:t>
            </a:r>
          </a:p>
        </p:txBody>
      </p:sp>
      <p:sp>
        <p:nvSpPr>
          <p:cNvPr id="198" name="Shape 198"/>
          <p:cNvSpPr txBox="1"/>
          <p:nvPr/>
        </p:nvSpPr>
        <p:spPr>
          <a:xfrm>
            <a:off x="387900" y="1323150"/>
            <a:ext cx="8196300" cy="3384300"/>
          </a:xfrm>
          <a:prstGeom prst="rect">
            <a:avLst/>
          </a:prstGeom>
          <a:noFill/>
          <a:ln>
            <a:noFill/>
          </a:ln>
        </p:spPr>
        <p:txBody>
          <a:bodyPr anchorCtr="0" anchor="ctr" bIns="91425" lIns="91425" rIns="91425" tIns="91425">
            <a:noAutofit/>
          </a:bodyPr>
          <a:lstStyle/>
          <a:p>
            <a:pPr lvl="0" rtl="0">
              <a:lnSpc>
                <a:spcPct val="115000"/>
              </a:lnSpc>
              <a:spcBef>
                <a:spcPts val="0"/>
              </a:spcBef>
              <a:spcAft>
                <a:spcPts val="1000"/>
              </a:spcAft>
              <a:buNone/>
            </a:pPr>
            <a:r>
              <a:rPr lang="en" sz="1600">
                <a:solidFill>
                  <a:srgbClr val="FFFFFF"/>
                </a:solidFill>
                <a:latin typeface="Roboto"/>
                <a:ea typeface="Roboto"/>
                <a:cs typeface="Roboto"/>
                <a:sym typeface="Roboto"/>
              </a:rPr>
              <a:t>We intend to use the inquiry-based learning method and G-Suite applications in other areas of the Grade 5 curriculum. The higher level of engagement and motivation which resulted from the implementation was a positive change in the depth of learning in our classrooms and our students.</a:t>
            </a:r>
          </a:p>
          <a:p>
            <a:pPr lvl="0" rtl="0">
              <a:lnSpc>
                <a:spcPct val="115000"/>
              </a:lnSpc>
              <a:spcBef>
                <a:spcPts val="0"/>
              </a:spcBef>
              <a:spcAft>
                <a:spcPts val="1000"/>
              </a:spcAft>
              <a:buNone/>
            </a:pPr>
            <a:r>
              <a:rPr lang="en" sz="1600">
                <a:solidFill>
                  <a:srgbClr val="FFFFFF"/>
                </a:solidFill>
                <a:latin typeface="Roboto"/>
                <a:ea typeface="Roboto"/>
                <a:cs typeface="Roboto"/>
                <a:sym typeface="Roboto"/>
              </a:rPr>
              <a:t>In the future, we will start the Body Systems unit by covering the nervous system, as the nervous system plays such a large role to all of the other body systems. Having a basic understanding of this system earlier in the unit will allow students to better formulate their understandings about the other body systems as they all link back to the nervous system. Establishing a common link between all the body systems at the beginning of the unit will hopefully incite more inquiry among the students as we progress throughout the rest of the unit. </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ph idx="4294967295" type="title"/>
          </p:nvPr>
        </p:nvSpPr>
        <p:spPr>
          <a:xfrm>
            <a:off x="854925" y="72250"/>
            <a:ext cx="2808000" cy="755700"/>
          </a:xfrm>
          <a:prstGeom prst="rect">
            <a:avLst/>
          </a:prstGeom>
        </p:spPr>
        <p:txBody>
          <a:bodyPr anchorCtr="0" anchor="b" bIns="91425" lIns="91425" rIns="91425" tIns="91425">
            <a:noAutofit/>
          </a:bodyPr>
          <a:lstStyle/>
          <a:p>
            <a:pPr lvl="0" rtl="0" algn="ctr">
              <a:spcBef>
                <a:spcPts val="0"/>
              </a:spcBef>
              <a:buNone/>
            </a:pPr>
            <a:r>
              <a:rPr lang="en" sz="3600"/>
              <a:t>Contact</a:t>
            </a:r>
          </a:p>
        </p:txBody>
      </p:sp>
      <p:pic>
        <p:nvPicPr>
          <p:cNvPr id="204" name="Shape 204"/>
          <p:cNvPicPr preferRelativeResize="0"/>
          <p:nvPr/>
        </p:nvPicPr>
        <p:blipFill rotWithShape="1">
          <a:blip r:embed="rId3">
            <a:alphaModFix/>
          </a:blip>
          <a:srcRect b="25444" l="18060" r="12369" t="10592"/>
          <a:stretch/>
        </p:blipFill>
        <p:spPr>
          <a:xfrm>
            <a:off x="973049" y="827937"/>
            <a:ext cx="2571749" cy="1917674"/>
          </a:xfrm>
          <a:prstGeom prst="rect">
            <a:avLst/>
          </a:prstGeom>
          <a:noFill/>
          <a:ln>
            <a:noFill/>
          </a:ln>
        </p:spPr>
      </p:pic>
      <p:sp>
        <p:nvSpPr>
          <p:cNvPr id="205" name="Shape 205"/>
          <p:cNvSpPr txBox="1"/>
          <p:nvPr>
            <p:ph idx="4294967295" type="title"/>
          </p:nvPr>
        </p:nvSpPr>
        <p:spPr>
          <a:xfrm>
            <a:off x="100825" y="2858225"/>
            <a:ext cx="4411800" cy="755700"/>
          </a:xfrm>
          <a:prstGeom prst="rect">
            <a:avLst/>
          </a:prstGeom>
          <a:solidFill>
            <a:schemeClr val="accent5"/>
          </a:solidFill>
        </p:spPr>
        <p:txBody>
          <a:bodyPr anchorCtr="0" anchor="ctr" bIns="91425" lIns="91425" rIns="91425" tIns="91425">
            <a:noAutofit/>
          </a:bodyPr>
          <a:lstStyle/>
          <a:p>
            <a:pPr lvl="0" rtl="0" algn="ctr">
              <a:spcBef>
                <a:spcPts val="0"/>
              </a:spcBef>
              <a:buNone/>
            </a:pPr>
            <a:r>
              <a:rPr lang="en" sz="2200"/>
              <a:t>Melissa Lee &amp; Megan Roome</a:t>
            </a:r>
          </a:p>
          <a:p>
            <a:pPr lvl="0" rtl="0" algn="ctr">
              <a:spcBef>
                <a:spcPts val="0"/>
              </a:spcBef>
              <a:buNone/>
            </a:pPr>
            <a:r>
              <a:rPr lang="en" sz="2200"/>
              <a:t>Grade 5 EFI Teachers</a:t>
            </a:r>
          </a:p>
        </p:txBody>
      </p:sp>
      <p:sp>
        <p:nvSpPr>
          <p:cNvPr id="206" name="Shape 206"/>
          <p:cNvSpPr txBox="1"/>
          <p:nvPr>
            <p:ph idx="4294967295" type="title"/>
          </p:nvPr>
        </p:nvSpPr>
        <p:spPr>
          <a:xfrm>
            <a:off x="100825" y="3613925"/>
            <a:ext cx="2121000" cy="1419300"/>
          </a:xfrm>
          <a:prstGeom prst="rect">
            <a:avLst/>
          </a:prstGeom>
          <a:solidFill>
            <a:schemeClr val="dk1"/>
          </a:solidFill>
        </p:spPr>
        <p:txBody>
          <a:bodyPr anchorCtr="0" anchor="ctr" bIns="91425" lIns="91425" rIns="91425" tIns="91425">
            <a:noAutofit/>
          </a:bodyPr>
          <a:lstStyle/>
          <a:p>
            <a:pPr lvl="0" rtl="0" algn="ctr">
              <a:spcBef>
                <a:spcPts val="0"/>
              </a:spcBef>
              <a:buNone/>
            </a:pPr>
            <a:r>
              <a:rPr lang="en" sz="2000">
                <a:solidFill>
                  <a:schemeClr val="lt1"/>
                </a:solidFill>
              </a:rPr>
              <a:t>Elizabeth Park Elementary</a:t>
            </a:r>
          </a:p>
          <a:p>
            <a:pPr lvl="0" rtl="0" algn="ctr">
              <a:spcBef>
                <a:spcPts val="0"/>
              </a:spcBef>
              <a:buNone/>
            </a:pPr>
            <a:r>
              <a:rPr lang="en" sz="2000">
                <a:solidFill>
                  <a:schemeClr val="lt1"/>
                </a:solidFill>
              </a:rPr>
              <a:t>Paradise, NL</a:t>
            </a:r>
          </a:p>
        </p:txBody>
      </p:sp>
      <p:sp>
        <p:nvSpPr>
          <p:cNvPr id="207" name="Shape 207"/>
          <p:cNvSpPr txBox="1"/>
          <p:nvPr>
            <p:ph idx="4294967295" type="title"/>
          </p:nvPr>
        </p:nvSpPr>
        <p:spPr>
          <a:xfrm>
            <a:off x="2496625" y="3613925"/>
            <a:ext cx="2016000" cy="1419300"/>
          </a:xfrm>
          <a:prstGeom prst="rect">
            <a:avLst/>
          </a:prstGeom>
          <a:solidFill>
            <a:schemeClr val="dk1"/>
          </a:solidFill>
        </p:spPr>
        <p:txBody>
          <a:bodyPr anchorCtr="0" anchor="ctr" bIns="91425" lIns="91425" rIns="91425" tIns="91425">
            <a:noAutofit/>
          </a:bodyPr>
          <a:lstStyle/>
          <a:p>
            <a:pPr lvl="0" rtl="0" algn="ctr">
              <a:spcBef>
                <a:spcPts val="0"/>
              </a:spcBef>
              <a:buNone/>
            </a:pPr>
            <a:r>
              <a:rPr lang="en" sz="2000">
                <a:solidFill>
                  <a:schemeClr val="lt1"/>
                </a:solidFill>
              </a:rPr>
              <a:t>Villanova Junior High</a:t>
            </a:r>
          </a:p>
          <a:p>
            <a:pPr lvl="0" rtl="0" algn="ctr">
              <a:spcBef>
                <a:spcPts val="0"/>
              </a:spcBef>
              <a:buNone/>
            </a:pPr>
            <a:r>
              <a:rPr lang="en" sz="2000">
                <a:solidFill>
                  <a:schemeClr val="lt1"/>
                </a:solidFill>
              </a:rPr>
              <a:t>C.B.S, NL</a:t>
            </a:r>
          </a:p>
        </p:txBody>
      </p:sp>
      <p:sp>
        <p:nvSpPr>
          <p:cNvPr id="208" name="Shape 208"/>
          <p:cNvSpPr txBox="1"/>
          <p:nvPr>
            <p:ph idx="4294967295" type="title"/>
          </p:nvPr>
        </p:nvSpPr>
        <p:spPr>
          <a:xfrm>
            <a:off x="4109700" y="253400"/>
            <a:ext cx="5034300" cy="1091700"/>
          </a:xfrm>
          <a:prstGeom prst="rect">
            <a:avLst/>
          </a:prstGeom>
          <a:solidFill>
            <a:schemeClr val="accent1"/>
          </a:solidFill>
        </p:spPr>
        <p:txBody>
          <a:bodyPr anchorCtr="0" anchor="ctr" bIns="91425" lIns="91425" rIns="91425" tIns="91425">
            <a:noAutofit/>
          </a:bodyPr>
          <a:lstStyle/>
          <a:p>
            <a:pPr lvl="0" rtl="0" algn="ctr">
              <a:spcBef>
                <a:spcPts val="0"/>
              </a:spcBef>
              <a:buNone/>
            </a:pPr>
            <a:r>
              <a:rPr lang="en" sz="2600"/>
              <a:t>Written by Melissa Lee: </a:t>
            </a:r>
          </a:p>
          <a:p>
            <a:pPr lvl="0" rtl="0" algn="ctr">
              <a:spcBef>
                <a:spcPts val="0"/>
              </a:spcBef>
              <a:buNone/>
            </a:pPr>
            <a:r>
              <a:rPr lang="en" sz="1800" u="sng">
                <a:solidFill>
                  <a:schemeClr val="hlink"/>
                </a:solidFill>
                <a:hlinkClick r:id="rId4"/>
              </a:rPr>
              <a:t>The Effects of Inquiry-Based Learning and Cloud Computing on Student Motivation </a:t>
            </a:r>
          </a:p>
        </p:txBody>
      </p:sp>
      <p:sp>
        <p:nvSpPr>
          <p:cNvPr id="209" name="Shape 209"/>
          <p:cNvSpPr txBox="1"/>
          <p:nvPr>
            <p:ph idx="4294967295" type="title"/>
          </p:nvPr>
        </p:nvSpPr>
        <p:spPr>
          <a:xfrm>
            <a:off x="4109700" y="1555812"/>
            <a:ext cx="5034300" cy="1091700"/>
          </a:xfrm>
          <a:prstGeom prst="rect">
            <a:avLst/>
          </a:prstGeom>
          <a:solidFill>
            <a:schemeClr val="accent1"/>
          </a:solidFill>
        </p:spPr>
        <p:txBody>
          <a:bodyPr anchorCtr="0" anchor="ctr" bIns="91425" lIns="91425" rIns="91425" tIns="91425">
            <a:noAutofit/>
          </a:bodyPr>
          <a:lstStyle/>
          <a:p>
            <a:pPr lvl="0" rtl="0" algn="ctr">
              <a:spcBef>
                <a:spcPts val="0"/>
              </a:spcBef>
              <a:buNone/>
            </a:pPr>
            <a:r>
              <a:rPr lang="en" sz="2600"/>
              <a:t>Written by Megan Roome:</a:t>
            </a:r>
          </a:p>
          <a:p>
            <a:pPr lvl="0" rtl="0" algn="ctr">
              <a:spcBef>
                <a:spcPts val="0"/>
              </a:spcBef>
              <a:buNone/>
            </a:pPr>
            <a:r>
              <a:rPr lang="en" sz="1800" u="sng">
                <a:solidFill>
                  <a:schemeClr val="hlink"/>
                </a:solidFill>
                <a:hlinkClick r:id="rId5"/>
              </a:rPr>
              <a:t>The effects of Inquiry-Based Learning and Cloud Computing on Student Motivation</a:t>
            </a:r>
          </a:p>
        </p:txBody>
      </p:sp>
      <p:sp>
        <p:nvSpPr>
          <p:cNvPr id="210" name="Shape 210"/>
          <p:cNvSpPr txBox="1"/>
          <p:nvPr>
            <p:ph idx="4294967295" type="title"/>
          </p:nvPr>
        </p:nvSpPr>
        <p:spPr>
          <a:xfrm>
            <a:off x="4731624" y="3842525"/>
            <a:ext cx="4335900" cy="962100"/>
          </a:xfrm>
          <a:prstGeom prst="rect">
            <a:avLst/>
          </a:prstGeom>
          <a:solidFill>
            <a:schemeClr val="accent1"/>
          </a:solidFill>
        </p:spPr>
        <p:txBody>
          <a:bodyPr anchorCtr="0" anchor="ctr" bIns="91425" lIns="91425" rIns="91425" tIns="91425">
            <a:noAutofit/>
          </a:bodyPr>
          <a:lstStyle/>
          <a:p>
            <a:pPr lvl="0" rtl="0" algn="ctr">
              <a:spcBef>
                <a:spcPts val="0"/>
              </a:spcBef>
              <a:buNone/>
            </a:pPr>
            <a:r>
              <a:rPr lang="en" sz="2400" u="sng">
                <a:solidFill>
                  <a:schemeClr val="hlink"/>
                </a:solidFill>
                <a:hlinkClick r:id="rId6"/>
              </a:rPr>
              <a:t>melissalee@nlesd.ca</a:t>
            </a:r>
          </a:p>
          <a:p>
            <a:pPr lvl="0" rtl="0" algn="ctr">
              <a:spcBef>
                <a:spcPts val="0"/>
              </a:spcBef>
              <a:buNone/>
            </a:pPr>
            <a:r>
              <a:rPr lang="en" sz="2400" u="sng">
                <a:solidFill>
                  <a:schemeClr val="hlink"/>
                </a:solidFill>
                <a:hlinkClick r:id="rId7"/>
              </a:rPr>
              <a:t>meganroome@nlesd.ca</a:t>
            </a:r>
            <a:r>
              <a:rPr lang="en" sz="2400"/>
              <a:t> </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Shape 215"/>
          <p:cNvSpPr txBox="1"/>
          <p:nvPr>
            <p:ph type="title"/>
          </p:nvPr>
        </p:nvSpPr>
        <p:spPr>
          <a:xfrm>
            <a:off x="387900" y="555600"/>
            <a:ext cx="6753600" cy="755700"/>
          </a:xfrm>
          <a:prstGeom prst="rect">
            <a:avLst/>
          </a:prstGeom>
        </p:spPr>
        <p:txBody>
          <a:bodyPr anchorCtr="0" anchor="b" bIns="91425" lIns="91425" rIns="91425" tIns="91425">
            <a:noAutofit/>
          </a:bodyPr>
          <a:lstStyle/>
          <a:p>
            <a:pPr lvl="0" rtl="0">
              <a:spcBef>
                <a:spcPts val="0"/>
              </a:spcBef>
              <a:buNone/>
            </a:pPr>
            <a:r>
              <a:rPr lang="en"/>
              <a:t>References</a:t>
            </a:r>
          </a:p>
        </p:txBody>
      </p:sp>
      <p:sp>
        <p:nvSpPr>
          <p:cNvPr id="216" name="Shape 216"/>
          <p:cNvSpPr txBox="1"/>
          <p:nvPr/>
        </p:nvSpPr>
        <p:spPr>
          <a:xfrm>
            <a:off x="527650" y="1564775"/>
            <a:ext cx="8190000" cy="2189400"/>
          </a:xfrm>
          <a:prstGeom prst="rect">
            <a:avLst/>
          </a:prstGeom>
          <a:noFill/>
          <a:ln>
            <a:noFill/>
          </a:ln>
        </p:spPr>
        <p:txBody>
          <a:bodyPr anchorCtr="0" anchor="t" bIns="91425" lIns="91425" rIns="91425" tIns="91425">
            <a:noAutofit/>
          </a:bodyPr>
          <a:lstStyle/>
          <a:p>
            <a:pPr lvl="0" rtl="0">
              <a:spcBef>
                <a:spcPts val="0"/>
              </a:spcBef>
              <a:spcAft>
                <a:spcPts val="0"/>
              </a:spcAft>
              <a:buNone/>
            </a:pPr>
            <a:r>
              <a:rPr lang="en" sz="1800">
                <a:solidFill>
                  <a:srgbClr val="FFFFFF"/>
                </a:solidFill>
                <a:latin typeface="Times New Roman"/>
                <a:ea typeface="Times New Roman"/>
                <a:cs typeface="Times New Roman"/>
                <a:sym typeface="Times New Roman"/>
              </a:rPr>
              <a:t>Pellerin, M. (2011). University–school collaborative action research as an alternative </a:t>
            </a:r>
          </a:p>
          <a:p>
            <a:pPr indent="457200" lvl="0" rtl="0">
              <a:spcBef>
                <a:spcPts val="0"/>
              </a:spcBef>
              <a:spcAft>
                <a:spcPts val="0"/>
              </a:spcAft>
              <a:buNone/>
            </a:pPr>
            <a:r>
              <a:rPr lang="en" sz="1800">
                <a:solidFill>
                  <a:srgbClr val="FFFFFF"/>
                </a:solidFill>
                <a:latin typeface="Times New Roman"/>
                <a:ea typeface="Times New Roman"/>
                <a:cs typeface="Times New Roman"/>
                <a:sym typeface="Times New Roman"/>
              </a:rPr>
              <a:t>model for professional development through AISI. </a:t>
            </a:r>
            <a:r>
              <a:rPr i="1" lang="en" sz="1800">
                <a:solidFill>
                  <a:srgbClr val="FFFFFF"/>
                </a:solidFill>
                <a:latin typeface="Times New Roman"/>
                <a:ea typeface="Times New Roman"/>
                <a:cs typeface="Times New Roman"/>
                <a:sym typeface="Times New Roman"/>
              </a:rPr>
              <a:t>AISI Journal. 1</a:t>
            </a:r>
            <a:r>
              <a:rPr lang="en" sz="1800">
                <a:solidFill>
                  <a:srgbClr val="FFFFFF"/>
                </a:solidFill>
                <a:latin typeface="Times New Roman"/>
                <a:ea typeface="Times New Roman"/>
                <a:cs typeface="Times New Roman"/>
                <a:sym typeface="Times New Roman"/>
              </a:rPr>
              <a:t>(1). Retrieved </a:t>
            </a:r>
          </a:p>
          <a:p>
            <a:pPr indent="0" lvl="0" marL="457200" rtl="0">
              <a:spcBef>
                <a:spcPts val="0"/>
              </a:spcBef>
              <a:spcAft>
                <a:spcPts val="0"/>
              </a:spcAft>
              <a:buNone/>
            </a:pPr>
            <a:r>
              <a:rPr lang="en" sz="1800">
                <a:solidFill>
                  <a:srgbClr val="FFFFFF"/>
                </a:solidFill>
                <a:latin typeface="Times New Roman"/>
                <a:ea typeface="Times New Roman"/>
                <a:cs typeface="Times New Roman"/>
                <a:sym typeface="Times New Roman"/>
              </a:rPr>
              <a:t>from 	</a:t>
            </a:r>
            <a:r>
              <a:rPr lang="en" sz="1800" u="sng">
                <a:solidFill>
                  <a:srgbClr val="FFFFFF"/>
                </a:solidFill>
                <a:latin typeface="Times New Roman"/>
                <a:ea typeface="Times New Roman"/>
                <a:cs typeface="Times New Roman"/>
                <a:sym typeface="Times New Roman"/>
                <a:hlinkClick r:id="rId3"/>
              </a:rPr>
              <a:t>https://www.uleth.ca/sites/default/files/AISI%20V1%201%201%20Fall%202011.pdf</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type="title"/>
          </p:nvPr>
        </p:nvSpPr>
        <p:spPr>
          <a:xfrm>
            <a:off x="366150" y="477150"/>
            <a:ext cx="8411700" cy="686100"/>
          </a:xfrm>
          <a:prstGeom prst="rect">
            <a:avLst/>
          </a:prstGeom>
        </p:spPr>
        <p:txBody>
          <a:bodyPr anchorCtr="0" anchor="b" bIns="91425" lIns="91425" rIns="91425" tIns="91425">
            <a:noAutofit/>
          </a:bodyPr>
          <a:lstStyle/>
          <a:p>
            <a:pPr lvl="0">
              <a:spcBef>
                <a:spcPts val="0"/>
              </a:spcBef>
              <a:buNone/>
            </a:pPr>
            <a:r>
              <a:rPr lang="en"/>
              <a:t>Introduction</a:t>
            </a:r>
          </a:p>
        </p:txBody>
      </p:sp>
      <p:sp>
        <p:nvSpPr>
          <p:cNvPr id="70" name="Shape 70"/>
          <p:cNvSpPr txBox="1"/>
          <p:nvPr>
            <p:ph idx="1" type="body"/>
          </p:nvPr>
        </p:nvSpPr>
        <p:spPr>
          <a:xfrm>
            <a:off x="387900" y="1284925"/>
            <a:ext cx="8368200" cy="3283800"/>
          </a:xfrm>
          <a:prstGeom prst="rect">
            <a:avLst/>
          </a:prstGeom>
        </p:spPr>
        <p:txBody>
          <a:bodyPr anchorCtr="0" anchor="t" bIns="91425" lIns="91425" rIns="91425" tIns="91425">
            <a:noAutofit/>
          </a:bodyPr>
          <a:lstStyle/>
          <a:p>
            <a:pPr indent="457200" lvl="0" rtl="0">
              <a:lnSpc>
                <a:spcPct val="150000"/>
              </a:lnSpc>
              <a:spcBef>
                <a:spcPts val="0"/>
              </a:spcBef>
              <a:spcAft>
                <a:spcPts val="0"/>
              </a:spcAft>
              <a:buNone/>
            </a:pPr>
            <a:r>
              <a:rPr lang="en" sz="1400">
                <a:solidFill>
                  <a:srgbClr val="FFFFFF"/>
                </a:solidFill>
              </a:rPr>
              <a:t>This collaborative action research study focuses on the use of inquiry-based learning and the incorporation of cloud technology to increase student motivation. Two classes, from two different schools, collaborated online through Google Classroom and Skype to study the Newfoundland and Labrador grade 5 science unit - </a:t>
            </a:r>
            <a:r>
              <a:rPr i="1" lang="en" sz="1400">
                <a:solidFill>
                  <a:srgbClr val="FFFFFF"/>
                </a:solidFill>
              </a:rPr>
              <a:t>Life Science: Meeting Basic Needs and Maintaining a Healthy Body</a:t>
            </a:r>
            <a:r>
              <a:rPr lang="en" sz="1400">
                <a:solidFill>
                  <a:srgbClr val="FFFFFF"/>
                </a:solidFill>
              </a:rPr>
              <a:t>. A focus was placed on collaboration, hands-on activities and student inquiry in hopes to motivate and engage students in their learning.</a:t>
            </a:r>
          </a:p>
          <a:p>
            <a:pPr indent="457200" lvl="0" rtl="0">
              <a:lnSpc>
                <a:spcPct val="150000"/>
              </a:lnSpc>
              <a:spcBef>
                <a:spcPts val="0"/>
              </a:spcBef>
              <a:spcAft>
                <a:spcPts val="0"/>
              </a:spcAft>
              <a:buNone/>
            </a:pPr>
            <a:r>
              <a:t/>
            </a:r>
            <a:endParaRPr sz="1400">
              <a:solidFill>
                <a:srgbClr val="FFFFFF"/>
              </a:solidFill>
            </a:endParaRPr>
          </a:p>
          <a:p>
            <a:pPr indent="457200" lvl="0" rtl="0">
              <a:lnSpc>
                <a:spcPct val="150000"/>
              </a:lnSpc>
              <a:spcBef>
                <a:spcPts val="0"/>
              </a:spcBef>
              <a:buNone/>
            </a:pPr>
            <a:r>
              <a:rPr lang="en" sz="1400">
                <a:solidFill>
                  <a:srgbClr val="FFFFFF"/>
                </a:solidFill>
              </a:rPr>
              <a:t>By incorporating inquiry-based learning practices into our classrooms and encouraging students to discuss their ideas and share their wonderings by means of cloud technology (G-Suite applications), we hoped to increase student motivation towards science learning.</a:t>
            </a:r>
          </a:p>
          <a:p>
            <a:pPr indent="457200" lvl="0" rtl="0">
              <a:lnSpc>
                <a:spcPct val="200000"/>
              </a:lnSpc>
              <a:spcBef>
                <a:spcPts val="0"/>
              </a:spcBef>
              <a:spcAft>
                <a:spcPts val="0"/>
              </a:spcAft>
              <a:buNone/>
            </a:pPr>
            <a:r>
              <a:t/>
            </a:r>
            <a:endParaRPr sz="1200">
              <a:solidFill>
                <a:srgbClr val="FFFFFF"/>
              </a:solidFill>
            </a:endParaRPr>
          </a:p>
          <a:p>
            <a:pPr lvl="0">
              <a:spcBef>
                <a:spcPts val="0"/>
              </a:spcBef>
              <a:buNone/>
            </a:pPr>
            <a:r>
              <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type="title"/>
          </p:nvPr>
        </p:nvSpPr>
        <p:spPr>
          <a:xfrm>
            <a:off x="0" y="526350"/>
            <a:ext cx="9144000" cy="727800"/>
          </a:xfrm>
          <a:prstGeom prst="rect">
            <a:avLst/>
          </a:prstGeom>
        </p:spPr>
        <p:txBody>
          <a:bodyPr anchorCtr="0" anchor="ctr" bIns="91425" lIns="91425" rIns="91425" tIns="91425">
            <a:noAutofit/>
          </a:bodyPr>
          <a:lstStyle/>
          <a:p>
            <a:pPr lvl="0" rtl="0" algn="ctr">
              <a:spcBef>
                <a:spcPts val="0"/>
              </a:spcBef>
              <a:buNone/>
            </a:pPr>
            <a:r>
              <a:rPr lang="en"/>
              <a:t>Teacher Research Questions</a:t>
            </a:r>
          </a:p>
        </p:txBody>
      </p:sp>
      <p:sp>
        <p:nvSpPr>
          <p:cNvPr id="76" name="Shape 76"/>
          <p:cNvSpPr txBox="1"/>
          <p:nvPr/>
        </p:nvSpPr>
        <p:spPr>
          <a:xfrm>
            <a:off x="439775" y="1418275"/>
            <a:ext cx="8704200" cy="3494700"/>
          </a:xfrm>
          <a:prstGeom prst="rect">
            <a:avLst/>
          </a:prstGeom>
          <a:noFill/>
          <a:ln>
            <a:noFill/>
          </a:ln>
        </p:spPr>
        <p:txBody>
          <a:bodyPr anchorCtr="0" anchor="t" bIns="91425" lIns="91425" rIns="91425" tIns="91425">
            <a:noAutofit/>
          </a:bodyPr>
          <a:lstStyle/>
          <a:p>
            <a:pPr indent="-355600" lvl="0" marL="457200" rtl="0">
              <a:lnSpc>
                <a:spcPct val="200000"/>
              </a:lnSpc>
              <a:spcBef>
                <a:spcPts val="0"/>
              </a:spcBef>
              <a:buClr>
                <a:srgbClr val="FFFFFF"/>
              </a:buClr>
              <a:buSzPct val="100000"/>
              <a:buFont typeface="Roboto Slab"/>
              <a:buChar char="●"/>
            </a:pPr>
            <a:r>
              <a:rPr lang="en" sz="2000">
                <a:solidFill>
                  <a:srgbClr val="FFFFFF"/>
                </a:solidFill>
                <a:latin typeface="Roboto Slab"/>
                <a:ea typeface="Roboto Slab"/>
                <a:cs typeface="Roboto Slab"/>
                <a:sym typeface="Roboto Slab"/>
              </a:rPr>
              <a:t>What is our role as facilitator in using G-Suite to enhance inquiry through student-centered learning?</a:t>
            </a:r>
          </a:p>
          <a:p>
            <a:pPr indent="-355600" lvl="0" marL="457200" rtl="0">
              <a:lnSpc>
                <a:spcPct val="200000"/>
              </a:lnSpc>
              <a:spcBef>
                <a:spcPts val="0"/>
              </a:spcBef>
              <a:buClr>
                <a:srgbClr val="FFFFFF"/>
              </a:buClr>
              <a:buSzPct val="100000"/>
              <a:buFont typeface="Roboto Slab"/>
              <a:buChar char="●"/>
            </a:pPr>
            <a:r>
              <a:rPr lang="en" sz="2000">
                <a:solidFill>
                  <a:srgbClr val="FFFFFF"/>
                </a:solidFill>
                <a:latin typeface="Roboto Slab"/>
                <a:ea typeface="Roboto Slab"/>
                <a:cs typeface="Roboto Slab"/>
                <a:sym typeface="Roboto Slab"/>
              </a:rPr>
              <a:t>What is inquiry-based learning?</a:t>
            </a:r>
          </a:p>
          <a:p>
            <a:pPr indent="-355600" lvl="0" marL="457200" rtl="0">
              <a:lnSpc>
                <a:spcPct val="200000"/>
              </a:lnSpc>
              <a:spcBef>
                <a:spcPts val="0"/>
              </a:spcBef>
              <a:buClr>
                <a:srgbClr val="FFFFFF"/>
              </a:buClr>
              <a:buSzPct val="100000"/>
              <a:buFont typeface="Roboto Slab"/>
              <a:buChar char="●"/>
            </a:pPr>
            <a:r>
              <a:rPr lang="en" sz="2000">
                <a:solidFill>
                  <a:srgbClr val="FFFFFF"/>
                </a:solidFill>
                <a:latin typeface="Roboto Slab"/>
                <a:ea typeface="Roboto Slab"/>
                <a:cs typeface="Roboto Slab"/>
                <a:sym typeface="Roboto Slab"/>
              </a:rPr>
              <a:t>What is the difference between engagement and motivation with respect to student learning?</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Shape 81"/>
          <p:cNvSpPr txBox="1"/>
          <p:nvPr>
            <p:ph type="title"/>
          </p:nvPr>
        </p:nvSpPr>
        <p:spPr>
          <a:xfrm>
            <a:off x="0" y="526350"/>
            <a:ext cx="9144000" cy="793500"/>
          </a:xfrm>
          <a:prstGeom prst="rect">
            <a:avLst/>
          </a:prstGeom>
        </p:spPr>
        <p:txBody>
          <a:bodyPr anchorCtr="0" anchor="ctr" bIns="91425" lIns="91425" rIns="91425" tIns="91425">
            <a:noAutofit/>
          </a:bodyPr>
          <a:lstStyle/>
          <a:p>
            <a:pPr lvl="0" algn="ctr">
              <a:spcBef>
                <a:spcPts val="0"/>
              </a:spcBef>
              <a:buNone/>
            </a:pPr>
            <a:r>
              <a:rPr lang="en"/>
              <a:t>Student Research Question</a:t>
            </a:r>
          </a:p>
        </p:txBody>
      </p:sp>
      <p:sp>
        <p:nvSpPr>
          <p:cNvPr id="82" name="Shape 82"/>
          <p:cNvSpPr txBox="1"/>
          <p:nvPr/>
        </p:nvSpPr>
        <p:spPr>
          <a:xfrm>
            <a:off x="490250" y="1476600"/>
            <a:ext cx="8004900" cy="3000000"/>
          </a:xfrm>
          <a:prstGeom prst="rect">
            <a:avLst/>
          </a:prstGeom>
          <a:noFill/>
          <a:ln>
            <a:noFill/>
          </a:ln>
        </p:spPr>
        <p:txBody>
          <a:bodyPr anchorCtr="0" anchor="ctr" bIns="91425" lIns="91425" rIns="91425" tIns="91425">
            <a:noAutofit/>
          </a:bodyPr>
          <a:lstStyle/>
          <a:p>
            <a:pPr lvl="0" rtl="0">
              <a:lnSpc>
                <a:spcPct val="200000"/>
              </a:lnSpc>
              <a:spcBef>
                <a:spcPts val="0"/>
              </a:spcBef>
              <a:buNone/>
            </a:pPr>
            <a:r>
              <a:t/>
            </a:r>
            <a:endParaRPr b="1">
              <a:solidFill>
                <a:srgbClr val="FFFFFF"/>
              </a:solidFill>
              <a:latin typeface="Roboto Slab"/>
              <a:ea typeface="Roboto Slab"/>
              <a:cs typeface="Roboto Slab"/>
              <a:sym typeface="Roboto Slab"/>
            </a:endParaRPr>
          </a:p>
          <a:p>
            <a:pPr indent="-381000" lvl="0" marL="457200" rtl="0">
              <a:lnSpc>
                <a:spcPct val="200000"/>
              </a:lnSpc>
              <a:spcBef>
                <a:spcPts val="0"/>
              </a:spcBef>
              <a:buClr>
                <a:srgbClr val="FFFFFF"/>
              </a:buClr>
              <a:buSzPct val="100000"/>
              <a:buFont typeface="Roboto Slab"/>
              <a:buChar char="●"/>
            </a:pPr>
            <a:r>
              <a:rPr lang="en" sz="2400">
                <a:solidFill>
                  <a:srgbClr val="FFFFFF"/>
                </a:solidFill>
                <a:latin typeface="Roboto Slab"/>
                <a:ea typeface="Roboto Slab"/>
                <a:cs typeface="Roboto Slab"/>
                <a:sym typeface="Roboto Slab"/>
              </a:rPr>
              <a:t>How can inquiry-based learning through G-Suite enhance student motivation?</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Shape 87"/>
          <p:cNvSpPr txBox="1"/>
          <p:nvPr>
            <p:ph type="title"/>
          </p:nvPr>
        </p:nvSpPr>
        <p:spPr>
          <a:xfrm>
            <a:off x="308775" y="75575"/>
            <a:ext cx="8368200" cy="686100"/>
          </a:xfrm>
          <a:prstGeom prst="rect">
            <a:avLst/>
          </a:prstGeom>
        </p:spPr>
        <p:txBody>
          <a:bodyPr anchorCtr="0" anchor="b" bIns="91425" lIns="91425" rIns="91425" tIns="91425">
            <a:noAutofit/>
          </a:bodyPr>
          <a:lstStyle/>
          <a:p>
            <a:pPr lvl="0" rtl="0">
              <a:spcBef>
                <a:spcPts val="0"/>
              </a:spcBef>
              <a:buNone/>
            </a:pPr>
            <a:r>
              <a:rPr lang="en"/>
              <a:t>Rationale</a:t>
            </a:r>
          </a:p>
        </p:txBody>
      </p:sp>
      <p:sp>
        <p:nvSpPr>
          <p:cNvPr id="88" name="Shape 88"/>
          <p:cNvSpPr txBox="1"/>
          <p:nvPr>
            <p:ph idx="1" type="body"/>
          </p:nvPr>
        </p:nvSpPr>
        <p:spPr>
          <a:xfrm>
            <a:off x="308775" y="761662"/>
            <a:ext cx="4933500" cy="3078900"/>
          </a:xfrm>
          <a:prstGeom prst="rect">
            <a:avLst/>
          </a:prstGeom>
        </p:spPr>
        <p:txBody>
          <a:bodyPr anchorCtr="0" anchor="t" bIns="91425" lIns="91425" rIns="91425" tIns="91425">
            <a:noAutofit/>
          </a:bodyPr>
          <a:lstStyle/>
          <a:p>
            <a:pPr lvl="0">
              <a:spcBef>
                <a:spcPts val="0"/>
              </a:spcBef>
              <a:buNone/>
            </a:pPr>
            <a:r>
              <a:rPr lang="en" sz="1800" u="sng"/>
              <a:t>Why Body Systems?</a:t>
            </a:r>
          </a:p>
          <a:p>
            <a:pPr indent="457200" lvl="0" rtl="0">
              <a:spcBef>
                <a:spcPts val="0"/>
              </a:spcBef>
              <a:buNone/>
            </a:pPr>
            <a:r>
              <a:rPr lang="en" sz="1800"/>
              <a:t>Students have struggled in the past with the Grade 5 Body Systems Unit as it is content heavy and hard for them to understand. Concepts were difficult to grasp as our topic of discussion was something they could not readily manipulate (the inside of their bodies). We, as teachers, struggled in finding a way to teach the unit in such a way that our students would be motivated and engaged in a hands-on learning environment.</a:t>
            </a:r>
          </a:p>
        </p:txBody>
      </p:sp>
      <p:pic>
        <p:nvPicPr>
          <p:cNvPr descr="F683D2DC-0D56-4780-8A21-EA5D1A25710F.JPG" id="89" name="Shape 89"/>
          <p:cNvPicPr preferRelativeResize="0"/>
          <p:nvPr/>
        </p:nvPicPr>
        <p:blipFill>
          <a:blip r:embed="rId3">
            <a:alphaModFix/>
          </a:blip>
          <a:stretch>
            <a:fillRect/>
          </a:stretch>
        </p:blipFill>
        <p:spPr>
          <a:xfrm>
            <a:off x="5527850" y="874150"/>
            <a:ext cx="2770932" cy="36945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Shape 94"/>
          <p:cNvSpPr txBox="1"/>
          <p:nvPr>
            <p:ph type="title"/>
          </p:nvPr>
        </p:nvSpPr>
        <p:spPr>
          <a:xfrm>
            <a:off x="229625" y="194250"/>
            <a:ext cx="8368200" cy="686100"/>
          </a:xfrm>
          <a:prstGeom prst="rect">
            <a:avLst/>
          </a:prstGeom>
        </p:spPr>
        <p:txBody>
          <a:bodyPr anchorCtr="0" anchor="b" bIns="91425" lIns="91425" rIns="91425" tIns="91425">
            <a:noAutofit/>
          </a:bodyPr>
          <a:lstStyle/>
          <a:p>
            <a:pPr lvl="0" rtl="0">
              <a:spcBef>
                <a:spcPts val="0"/>
              </a:spcBef>
              <a:buNone/>
            </a:pPr>
            <a:r>
              <a:rPr lang="en"/>
              <a:t>Rationale </a:t>
            </a:r>
            <a:r>
              <a:rPr lang="en"/>
              <a:t>(Cont’d)</a:t>
            </a:r>
          </a:p>
        </p:txBody>
      </p:sp>
      <p:sp>
        <p:nvSpPr>
          <p:cNvPr id="95" name="Shape 95"/>
          <p:cNvSpPr txBox="1"/>
          <p:nvPr>
            <p:ph idx="1" type="body"/>
          </p:nvPr>
        </p:nvSpPr>
        <p:spPr>
          <a:xfrm>
            <a:off x="229625" y="794900"/>
            <a:ext cx="5164500" cy="3078900"/>
          </a:xfrm>
          <a:prstGeom prst="rect">
            <a:avLst/>
          </a:prstGeom>
        </p:spPr>
        <p:txBody>
          <a:bodyPr anchorCtr="0" anchor="t" bIns="91425" lIns="91425" rIns="91425" tIns="91425">
            <a:noAutofit/>
          </a:bodyPr>
          <a:lstStyle/>
          <a:p>
            <a:pPr lvl="0">
              <a:spcBef>
                <a:spcPts val="0"/>
              </a:spcBef>
              <a:buNone/>
            </a:pPr>
            <a:r>
              <a:rPr lang="en" sz="1800" u="sng"/>
              <a:t>Why inquiry-based learning?</a:t>
            </a:r>
          </a:p>
          <a:p>
            <a:pPr indent="457200" lvl="0">
              <a:spcBef>
                <a:spcPts val="0"/>
              </a:spcBef>
              <a:buNone/>
            </a:pPr>
            <a:r>
              <a:rPr lang="en" sz="1800"/>
              <a:t>As teachers, we are continuously looking for ways to improve our teaching which will in turn improve the learning and experiences of our students. In our teaching experience, students have not been engaged or motivated in science learning. We chose to incorporate inquiry-based learning to allow the students the opportunity to be more hands-on in their learning and take ownership. This means that we, as teachers, must take on more of a guide role to student learning.</a:t>
            </a:r>
          </a:p>
          <a:p>
            <a:pPr lvl="0" rtl="0">
              <a:spcBef>
                <a:spcPts val="0"/>
              </a:spcBef>
              <a:buNone/>
            </a:pPr>
            <a:r>
              <a:t/>
            </a:r>
            <a:endParaRPr sz="1800"/>
          </a:p>
        </p:txBody>
      </p:sp>
      <p:pic>
        <p:nvPicPr>
          <p:cNvPr descr="File_000.jpeg" id="96" name="Shape 96"/>
          <p:cNvPicPr preferRelativeResize="0"/>
          <p:nvPr/>
        </p:nvPicPr>
        <p:blipFill rotWithShape="1">
          <a:blip r:embed="rId3">
            <a:alphaModFix/>
          </a:blip>
          <a:srcRect b="14368" l="0" r="0" t="0"/>
          <a:stretch/>
        </p:blipFill>
        <p:spPr>
          <a:xfrm>
            <a:off x="5317650" y="567099"/>
            <a:ext cx="3666700" cy="41862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Shape 101"/>
          <p:cNvSpPr txBox="1"/>
          <p:nvPr>
            <p:ph type="title"/>
          </p:nvPr>
        </p:nvSpPr>
        <p:spPr>
          <a:xfrm>
            <a:off x="162700" y="194250"/>
            <a:ext cx="8435100" cy="686100"/>
          </a:xfrm>
          <a:prstGeom prst="rect">
            <a:avLst/>
          </a:prstGeom>
        </p:spPr>
        <p:txBody>
          <a:bodyPr anchorCtr="0" anchor="b" bIns="91425" lIns="91425" rIns="91425" tIns="91425">
            <a:noAutofit/>
          </a:bodyPr>
          <a:lstStyle/>
          <a:p>
            <a:pPr lvl="0" rtl="0">
              <a:spcBef>
                <a:spcPts val="0"/>
              </a:spcBef>
              <a:buNone/>
            </a:pPr>
            <a:r>
              <a:rPr lang="en"/>
              <a:t>Rationale (Cont’d)</a:t>
            </a:r>
          </a:p>
        </p:txBody>
      </p:sp>
      <p:sp>
        <p:nvSpPr>
          <p:cNvPr id="102" name="Shape 102"/>
          <p:cNvSpPr txBox="1"/>
          <p:nvPr>
            <p:ph idx="1" type="body"/>
          </p:nvPr>
        </p:nvSpPr>
        <p:spPr>
          <a:xfrm>
            <a:off x="162700" y="766225"/>
            <a:ext cx="5164500" cy="4237800"/>
          </a:xfrm>
          <a:prstGeom prst="rect">
            <a:avLst/>
          </a:prstGeom>
        </p:spPr>
        <p:txBody>
          <a:bodyPr anchorCtr="0" anchor="t" bIns="91425" lIns="91425" rIns="91425" tIns="91425">
            <a:noAutofit/>
          </a:bodyPr>
          <a:lstStyle/>
          <a:p>
            <a:pPr lvl="0">
              <a:spcBef>
                <a:spcPts val="0"/>
              </a:spcBef>
              <a:buNone/>
            </a:pPr>
            <a:r>
              <a:rPr lang="en" sz="1800" u="sng"/>
              <a:t>Why G-Suite?</a:t>
            </a:r>
          </a:p>
          <a:p>
            <a:pPr indent="457200" lvl="0" rtl="0">
              <a:lnSpc>
                <a:spcPct val="100000"/>
              </a:lnSpc>
              <a:spcBef>
                <a:spcPts val="0"/>
              </a:spcBef>
              <a:spcAft>
                <a:spcPts val="0"/>
              </a:spcAft>
              <a:buNone/>
            </a:pPr>
            <a:r>
              <a:t/>
            </a:r>
            <a:endParaRPr sz="1800"/>
          </a:p>
          <a:p>
            <a:pPr indent="457200" lvl="0">
              <a:spcBef>
                <a:spcPts val="0"/>
              </a:spcBef>
              <a:buNone/>
            </a:pPr>
            <a:r>
              <a:rPr lang="en" sz="1800"/>
              <a:t>G-suite provides tools that allow students to collaborate and communicate through the learning process. This was especially important to allow the students to work with one another even if they were not physically in the same classroom. It opened up the learning environment to create more authentic experiences with other individuals.</a:t>
            </a:r>
          </a:p>
          <a:p>
            <a:pPr lvl="0" rtl="0">
              <a:lnSpc>
                <a:spcPct val="115000"/>
              </a:lnSpc>
              <a:spcBef>
                <a:spcPts val="0"/>
              </a:spcBef>
              <a:buNone/>
            </a:pPr>
            <a:r>
              <a:t/>
            </a:r>
            <a:endParaRPr>
              <a:solidFill>
                <a:srgbClr val="FFFFFF"/>
              </a:solidFill>
            </a:endParaRPr>
          </a:p>
        </p:txBody>
      </p:sp>
      <p:pic>
        <p:nvPicPr>
          <p:cNvPr descr="File_000.jpeg" id="103" name="Shape 103"/>
          <p:cNvPicPr preferRelativeResize="0"/>
          <p:nvPr/>
        </p:nvPicPr>
        <p:blipFill>
          <a:blip r:embed="rId3">
            <a:alphaModFix/>
          </a:blip>
          <a:stretch>
            <a:fillRect/>
          </a:stretch>
        </p:blipFill>
        <p:spPr>
          <a:xfrm>
            <a:off x="5480276" y="296801"/>
            <a:ext cx="3412500" cy="45498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Shape 108"/>
          <p:cNvSpPr txBox="1"/>
          <p:nvPr>
            <p:ph type="title"/>
          </p:nvPr>
        </p:nvSpPr>
        <p:spPr>
          <a:xfrm>
            <a:off x="490250" y="526350"/>
            <a:ext cx="7914600" cy="727800"/>
          </a:xfrm>
          <a:prstGeom prst="rect">
            <a:avLst/>
          </a:prstGeom>
        </p:spPr>
        <p:txBody>
          <a:bodyPr anchorCtr="0" anchor="ctr" bIns="91425" lIns="91425" rIns="91425" tIns="91425">
            <a:noAutofit/>
          </a:bodyPr>
          <a:lstStyle/>
          <a:p>
            <a:pPr lvl="0" rtl="0">
              <a:spcBef>
                <a:spcPts val="0"/>
              </a:spcBef>
              <a:buNone/>
            </a:pPr>
            <a:r>
              <a:rPr lang="en"/>
              <a:t>Methods</a:t>
            </a:r>
          </a:p>
        </p:txBody>
      </p:sp>
      <p:sp>
        <p:nvSpPr>
          <p:cNvPr id="109" name="Shape 109"/>
          <p:cNvSpPr txBox="1"/>
          <p:nvPr/>
        </p:nvSpPr>
        <p:spPr>
          <a:xfrm>
            <a:off x="529575" y="1418275"/>
            <a:ext cx="8236200" cy="3494700"/>
          </a:xfrm>
          <a:prstGeom prst="rect">
            <a:avLst/>
          </a:prstGeom>
          <a:noFill/>
          <a:ln>
            <a:noFill/>
          </a:ln>
        </p:spPr>
        <p:txBody>
          <a:bodyPr anchorCtr="0" anchor="t" bIns="91425" lIns="91425" rIns="91425" tIns="91425">
            <a:noAutofit/>
          </a:bodyPr>
          <a:lstStyle/>
          <a:p>
            <a:pPr indent="-342900" lvl="0" marL="457200">
              <a:spcBef>
                <a:spcPts val="0"/>
              </a:spcBef>
              <a:buClr>
                <a:srgbClr val="FFFFFF"/>
              </a:buClr>
              <a:buSzPct val="100000"/>
              <a:buChar char="●"/>
            </a:pPr>
            <a:r>
              <a:rPr lang="en" sz="1800">
                <a:solidFill>
                  <a:srgbClr val="FFFFFF"/>
                </a:solidFill>
              </a:rPr>
              <a:t>Qualitative</a:t>
            </a:r>
          </a:p>
          <a:p>
            <a:pPr lvl="0">
              <a:spcBef>
                <a:spcPts val="0"/>
              </a:spcBef>
              <a:buNone/>
            </a:pPr>
            <a:r>
              <a:t/>
            </a:r>
            <a:endParaRPr sz="1800">
              <a:solidFill>
                <a:srgbClr val="FFFFFF"/>
              </a:solidFill>
            </a:endParaRPr>
          </a:p>
          <a:p>
            <a:pPr indent="-342900" lvl="0" marL="457200">
              <a:spcBef>
                <a:spcPts val="0"/>
              </a:spcBef>
              <a:buClr>
                <a:srgbClr val="FFFFFF"/>
              </a:buClr>
              <a:buSzPct val="100000"/>
              <a:buChar char="●"/>
            </a:pPr>
            <a:r>
              <a:rPr lang="en" sz="1800">
                <a:solidFill>
                  <a:srgbClr val="FFFFFF"/>
                </a:solidFill>
              </a:rPr>
              <a:t>Interpretative</a:t>
            </a:r>
          </a:p>
          <a:p>
            <a:pPr lvl="0">
              <a:spcBef>
                <a:spcPts val="0"/>
              </a:spcBef>
              <a:buNone/>
            </a:pPr>
            <a:r>
              <a:t/>
            </a:r>
            <a:endParaRPr sz="1800">
              <a:solidFill>
                <a:srgbClr val="FFFFFF"/>
              </a:solidFill>
            </a:endParaRPr>
          </a:p>
          <a:p>
            <a:pPr lvl="0">
              <a:spcBef>
                <a:spcPts val="0"/>
              </a:spcBef>
              <a:buNone/>
            </a:pPr>
            <a:r>
              <a:rPr lang="en" sz="1800" u="sng">
                <a:solidFill>
                  <a:srgbClr val="FFFFFF"/>
                </a:solidFill>
              </a:rPr>
              <a:t>Collaborative action research</a:t>
            </a:r>
          </a:p>
          <a:p>
            <a:pPr lvl="0">
              <a:spcBef>
                <a:spcPts val="0"/>
              </a:spcBef>
              <a:buNone/>
            </a:pPr>
            <a:r>
              <a:t/>
            </a:r>
            <a:endParaRPr sz="1600">
              <a:solidFill>
                <a:srgbClr val="FFFFFF"/>
              </a:solidFill>
            </a:endParaRPr>
          </a:p>
          <a:p>
            <a:pPr indent="457200" lvl="0" rtl="0">
              <a:lnSpc>
                <a:spcPct val="200000"/>
              </a:lnSpc>
              <a:spcBef>
                <a:spcPts val="0"/>
              </a:spcBef>
              <a:buNone/>
            </a:pPr>
            <a:r>
              <a:rPr lang="en" sz="1600">
                <a:solidFill>
                  <a:srgbClr val="FFFFFF"/>
                </a:solidFill>
                <a:latin typeface="Times New Roman"/>
                <a:ea typeface="Times New Roman"/>
                <a:cs typeface="Times New Roman"/>
                <a:sym typeface="Times New Roman"/>
              </a:rPr>
              <a:t>“In this type of collaborative action research, members of the group become engaged in collaborative dialogue in order to closely examine their current pedagogical practice and the assumptions or beliefs underlining their choice of teaching strategies” (Pellerin, 2011, p.1)</a:t>
            </a:r>
          </a:p>
          <a:p>
            <a:pPr lvl="0" rtl="0">
              <a:spcBef>
                <a:spcPts val="0"/>
              </a:spcBef>
              <a:buNone/>
            </a:pPr>
            <a:r>
              <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Shape 114"/>
          <p:cNvSpPr/>
          <p:nvPr/>
        </p:nvSpPr>
        <p:spPr>
          <a:xfrm>
            <a:off x="0" y="0"/>
            <a:ext cx="9161099" cy="24845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15" name="Shape 115"/>
          <p:cNvSpPr txBox="1"/>
          <p:nvPr>
            <p:ph idx="4294967295" type="title"/>
          </p:nvPr>
        </p:nvSpPr>
        <p:spPr>
          <a:xfrm>
            <a:off x="311700" y="95825"/>
            <a:ext cx="8520600" cy="1012200"/>
          </a:xfrm>
          <a:prstGeom prst="rect">
            <a:avLst/>
          </a:prstGeom>
        </p:spPr>
        <p:txBody>
          <a:bodyPr anchorCtr="0" anchor="t" bIns="91425" lIns="91425" rIns="91425" tIns="91425">
            <a:noAutofit/>
          </a:bodyPr>
          <a:lstStyle/>
          <a:p>
            <a:pPr lvl="0" rtl="0" algn="ctr">
              <a:spcBef>
                <a:spcPts val="0"/>
              </a:spcBef>
              <a:buNone/>
            </a:pPr>
            <a:r>
              <a:rPr lang="en" sz="4800">
                <a:solidFill>
                  <a:schemeClr val="lt1"/>
                </a:solidFill>
              </a:rPr>
              <a:t>Population</a:t>
            </a:r>
          </a:p>
          <a:p>
            <a:pPr lvl="0" rtl="0" algn="ctr">
              <a:spcBef>
                <a:spcPts val="0"/>
              </a:spcBef>
              <a:spcAft>
                <a:spcPts val="400"/>
              </a:spcAft>
              <a:buNone/>
            </a:pPr>
            <a:r>
              <a:rPr lang="en"/>
              <a:t>The team</a:t>
            </a:r>
          </a:p>
          <a:p>
            <a:pPr lvl="0" rtl="0" algn="ctr">
              <a:spcBef>
                <a:spcPts val="0"/>
              </a:spcBef>
              <a:spcAft>
                <a:spcPts val="400"/>
              </a:spcAft>
              <a:buNone/>
            </a:pPr>
            <a:r>
              <a:rPr i="1" lang="en" sz="1600"/>
              <a:t>Answer the question, “Why are we the ones to solve the problem we identified?”</a:t>
            </a:r>
          </a:p>
        </p:txBody>
      </p:sp>
      <p:pic>
        <p:nvPicPr>
          <p:cNvPr descr="File_002 (4).jpeg" id="116" name="Shape 116"/>
          <p:cNvPicPr preferRelativeResize="0"/>
          <p:nvPr/>
        </p:nvPicPr>
        <p:blipFill rotWithShape="1">
          <a:blip r:embed="rId3">
            <a:alphaModFix/>
          </a:blip>
          <a:srcRect b="12495" l="0" r="0" t="12502"/>
          <a:stretch/>
        </p:blipFill>
        <p:spPr>
          <a:xfrm>
            <a:off x="554875" y="923601"/>
            <a:ext cx="2083800" cy="2083800"/>
          </a:xfrm>
          <a:prstGeom prst="ellipse">
            <a:avLst/>
          </a:prstGeom>
          <a:noFill/>
          <a:ln>
            <a:noFill/>
          </a:ln>
        </p:spPr>
      </p:pic>
      <p:pic>
        <p:nvPicPr>
          <p:cNvPr descr="File_007.jpeg" id="117" name="Shape 117"/>
          <p:cNvPicPr preferRelativeResize="0"/>
          <p:nvPr/>
        </p:nvPicPr>
        <p:blipFill rotWithShape="1">
          <a:blip r:embed="rId4">
            <a:alphaModFix/>
          </a:blip>
          <a:srcRect b="12500" l="0" r="0" t="12508"/>
          <a:stretch/>
        </p:blipFill>
        <p:spPr>
          <a:xfrm>
            <a:off x="2638677" y="985031"/>
            <a:ext cx="2083800" cy="2083500"/>
          </a:xfrm>
          <a:prstGeom prst="ellipse">
            <a:avLst/>
          </a:prstGeom>
          <a:noFill/>
          <a:ln>
            <a:noFill/>
          </a:ln>
        </p:spPr>
      </p:pic>
      <p:pic>
        <p:nvPicPr>
          <p:cNvPr descr="IMG_1155.JPG" id="118" name="Shape 118"/>
          <p:cNvPicPr preferRelativeResize="0"/>
          <p:nvPr/>
        </p:nvPicPr>
        <p:blipFill rotWithShape="1">
          <a:blip r:embed="rId5">
            <a:alphaModFix/>
          </a:blip>
          <a:srcRect b="0" l="12502" r="12495" t="0"/>
          <a:stretch/>
        </p:blipFill>
        <p:spPr>
          <a:xfrm>
            <a:off x="4722474" y="985023"/>
            <a:ext cx="2022300" cy="2022300"/>
          </a:xfrm>
          <a:prstGeom prst="ellipse">
            <a:avLst/>
          </a:prstGeom>
          <a:noFill/>
          <a:ln>
            <a:noFill/>
          </a:ln>
        </p:spPr>
      </p:pic>
      <p:pic>
        <p:nvPicPr>
          <p:cNvPr descr="IMG_0799.JPG" id="119" name="Shape 119"/>
          <p:cNvPicPr preferRelativeResize="0"/>
          <p:nvPr/>
        </p:nvPicPr>
        <p:blipFill rotWithShape="1">
          <a:blip r:embed="rId6">
            <a:alphaModFix/>
          </a:blip>
          <a:srcRect b="0" l="12502" r="12495" t="0"/>
          <a:stretch/>
        </p:blipFill>
        <p:spPr>
          <a:xfrm>
            <a:off x="6744777" y="985025"/>
            <a:ext cx="2022300" cy="2022300"/>
          </a:xfrm>
          <a:prstGeom prst="ellipse">
            <a:avLst/>
          </a:prstGeom>
          <a:noFill/>
          <a:ln>
            <a:noFill/>
          </a:ln>
        </p:spPr>
      </p:pic>
      <p:sp>
        <p:nvSpPr>
          <p:cNvPr id="120" name="Shape 120"/>
          <p:cNvSpPr txBox="1"/>
          <p:nvPr>
            <p:ph idx="4294967295" type="title"/>
          </p:nvPr>
        </p:nvSpPr>
        <p:spPr>
          <a:xfrm>
            <a:off x="2805299" y="3046837"/>
            <a:ext cx="3533400" cy="578700"/>
          </a:xfrm>
          <a:prstGeom prst="rect">
            <a:avLst/>
          </a:prstGeom>
        </p:spPr>
        <p:txBody>
          <a:bodyPr anchorCtr="0" anchor="b" bIns="91425" lIns="91425" rIns="91425" tIns="91425">
            <a:noAutofit/>
          </a:bodyPr>
          <a:lstStyle/>
          <a:p>
            <a:pPr lvl="0" rtl="0" algn="ctr">
              <a:spcBef>
                <a:spcPts val="0"/>
              </a:spcBef>
              <a:buNone/>
            </a:pPr>
            <a:r>
              <a:rPr lang="en" sz="2000"/>
              <a:t>The student participants</a:t>
            </a:r>
          </a:p>
        </p:txBody>
      </p:sp>
      <p:sp>
        <p:nvSpPr>
          <p:cNvPr id="121" name="Shape 121"/>
          <p:cNvSpPr txBox="1"/>
          <p:nvPr>
            <p:ph idx="4294967295" type="body"/>
          </p:nvPr>
        </p:nvSpPr>
        <p:spPr>
          <a:xfrm>
            <a:off x="5142000" y="3664975"/>
            <a:ext cx="3533400" cy="1153800"/>
          </a:xfrm>
          <a:prstGeom prst="rect">
            <a:avLst/>
          </a:prstGeom>
        </p:spPr>
        <p:txBody>
          <a:bodyPr anchorCtr="0" anchor="t" bIns="91425" lIns="91425" rIns="91425" tIns="91425">
            <a:noAutofit/>
          </a:bodyPr>
          <a:lstStyle/>
          <a:p>
            <a:pPr lvl="0" rtl="0" algn="ctr">
              <a:spcBef>
                <a:spcPts val="0"/>
              </a:spcBef>
              <a:spcAft>
                <a:spcPts val="0"/>
              </a:spcAft>
              <a:buNone/>
            </a:pPr>
            <a:r>
              <a:rPr lang="en" sz="1200">
                <a:solidFill>
                  <a:srgbClr val="FFFFFF"/>
                </a:solidFill>
              </a:rPr>
              <a:t>Grade 5 Early French Immersion</a:t>
            </a:r>
          </a:p>
          <a:p>
            <a:pPr lvl="0" rtl="0" algn="ctr">
              <a:spcBef>
                <a:spcPts val="0"/>
              </a:spcBef>
              <a:spcAft>
                <a:spcPts val="0"/>
              </a:spcAft>
              <a:buNone/>
            </a:pPr>
            <a:r>
              <a:rPr lang="en" sz="1200"/>
              <a:t>Villanova Junior High, Conception Bay South, NL</a:t>
            </a:r>
          </a:p>
          <a:p>
            <a:pPr lvl="0" rtl="0" algn="ctr">
              <a:spcBef>
                <a:spcPts val="0"/>
              </a:spcBef>
              <a:spcAft>
                <a:spcPts val="0"/>
              </a:spcAft>
              <a:buNone/>
            </a:pPr>
            <a:r>
              <a:rPr lang="en" sz="1200"/>
              <a:t>20 students</a:t>
            </a:r>
          </a:p>
          <a:p>
            <a:pPr lvl="0" rtl="0" algn="ctr">
              <a:spcBef>
                <a:spcPts val="0"/>
              </a:spcBef>
              <a:spcAft>
                <a:spcPts val="0"/>
              </a:spcAft>
              <a:buNone/>
            </a:pPr>
            <a:r>
              <a:rPr lang="en" sz="1200"/>
              <a:t>School population: approx. 600</a:t>
            </a:r>
          </a:p>
        </p:txBody>
      </p:sp>
      <p:sp>
        <p:nvSpPr>
          <p:cNvPr id="122" name="Shape 122"/>
          <p:cNvSpPr txBox="1"/>
          <p:nvPr>
            <p:ph idx="4294967295" type="body"/>
          </p:nvPr>
        </p:nvSpPr>
        <p:spPr>
          <a:xfrm>
            <a:off x="609250" y="3665050"/>
            <a:ext cx="3095700" cy="1153800"/>
          </a:xfrm>
          <a:prstGeom prst="rect">
            <a:avLst/>
          </a:prstGeom>
        </p:spPr>
        <p:txBody>
          <a:bodyPr anchorCtr="0" anchor="t" bIns="91425" lIns="91425" rIns="91425" tIns="91425">
            <a:noAutofit/>
          </a:bodyPr>
          <a:lstStyle/>
          <a:p>
            <a:pPr lvl="0" rtl="0" algn="ctr">
              <a:spcBef>
                <a:spcPts val="0"/>
              </a:spcBef>
              <a:spcAft>
                <a:spcPts val="0"/>
              </a:spcAft>
              <a:buNone/>
            </a:pPr>
            <a:r>
              <a:rPr lang="en" sz="1200">
                <a:solidFill>
                  <a:srgbClr val="FFFFFF"/>
                </a:solidFill>
              </a:rPr>
              <a:t>Grade 5 Early French Immersion </a:t>
            </a:r>
          </a:p>
          <a:p>
            <a:pPr lvl="0" rtl="0" algn="ctr">
              <a:spcBef>
                <a:spcPts val="0"/>
              </a:spcBef>
              <a:spcAft>
                <a:spcPts val="0"/>
              </a:spcAft>
              <a:buNone/>
            </a:pPr>
            <a:r>
              <a:rPr lang="en" sz="1200">
                <a:solidFill>
                  <a:srgbClr val="FFFFFF"/>
                </a:solidFill>
              </a:rPr>
              <a:t>Elizabeth Park Elementary, Paradise, NL </a:t>
            </a:r>
          </a:p>
          <a:p>
            <a:pPr lvl="0" rtl="0" algn="ctr">
              <a:spcBef>
                <a:spcPts val="0"/>
              </a:spcBef>
              <a:spcAft>
                <a:spcPts val="0"/>
              </a:spcAft>
              <a:buNone/>
            </a:pPr>
            <a:r>
              <a:rPr lang="en" sz="1200">
                <a:solidFill>
                  <a:srgbClr val="FFFFFF"/>
                </a:solidFill>
              </a:rPr>
              <a:t>18 students</a:t>
            </a:r>
          </a:p>
          <a:p>
            <a:pPr lvl="0" rtl="0" algn="ctr">
              <a:spcBef>
                <a:spcPts val="0"/>
              </a:spcBef>
              <a:buNone/>
            </a:pPr>
            <a:r>
              <a:rPr lang="en" sz="1200">
                <a:solidFill>
                  <a:srgbClr val="FFFFFF"/>
                </a:solidFill>
              </a:rPr>
              <a:t>School population: approx. 600</a:t>
            </a:r>
          </a:p>
        </p:txBody>
      </p: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