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Lst>
  <p:sldSz cy="5143500" cx="9144000"/>
  <p:notesSz cx="6858000" cy="9144000"/>
  <p:embeddedFontLst>
    <p:embeddedFont>
      <p:font typeface="Roboto"/>
      <p:regular r:id="rId72"/>
      <p:bold r:id="rId73"/>
      <p:italic r:id="rId74"/>
      <p:boldItalic r:id="rId75"/>
    </p:embeddedFont>
    <p:embeddedFont>
      <p:font typeface="PT Sans Narrow"/>
      <p:regular r:id="rId76"/>
      <p:bold r:id="rId77"/>
    </p:embeddedFont>
    <p:embeddedFont>
      <p:font typeface="Open Sans"/>
      <p:regular r:id="rId78"/>
      <p:bold r:id="rId79"/>
      <p:italic r:id="rId80"/>
      <p:boldItalic r:id="rId8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2" name="Kerri Mercer"/>
  <p:cmAuthor clrIdx="1" id="1" initials="" lastIdx="1" name="Matthew Grant"/>
  <p:cmAuthor clrIdx="2" id="2" initials="" lastIdx="1" name="Glenn Normor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font" Target="fonts/OpenSans-italic.fntdata"/><Relationship Id="rId81" Type="http://schemas.openxmlformats.org/officeDocument/2006/relationships/font" Target="fonts/OpenSans-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Roboto-bold.fntdata"/><Relationship Id="rId72" Type="http://schemas.openxmlformats.org/officeDocument/2006/relationships/font" Target="fonts/Roboto-regular.fntdata"/><Relationship Id="rId31" Type="http://schemas.openxmlformats.org/officeDocument/2006/relationships/slide" Target="slides/slide26.xml"/><Relationship Id="rId75" Type="http://schemas.openxmlformats.org/officeDocument/2006/relationships/font" Target="fonts/Roboto-boldItalic.fntdata"/><Relationship Id="rId30" Type="http://schemas.openxmlformats.org/officeDocument/2006/relationships/slide" Target="slides/slide25.xml"/><Relationship Id="rId74" Type="http://schemas.openxmlformats.org/officeDocument/2006/relationships/font" Target="fonts/Roboto-italic.fntdata"/><Relationship Id="rId33" Type="http://schemas.openxmlformats.org/officeDocument/2006/relationships/slide" Target="slides/slide28.xml"/><Relationship Id="rId77" Type="http://schemas.openxmlformats.org/officeDocument/2006/relationships/font" Target="fonts/PTSansNarrow-bold.fntdata"/><Relationship Id="rId32" Type="http://schemas.openxmlformats.org/officeDocument/2006/relationships/slide" Target="slides/slide27.xml"/><Relationship Id="rId76" Type="http://schemas.openxmlformats.org/officeDocument/2006/relationships/font" Target="fonts/PTSansNarrow-regular.fntdata"/><Relationship Id="rId35" Type="http://schemas.openxmlformats.org/officeDocument/2006/relationships/slide" Target="slides/slide30.xml"/><Relationship Id="rId79" Type="http://schemas.openxmlformats.org/officeDocument/2006/relationships/font" Target="fonts/OpenSans-bold.fntdata"/><Relationship Id="rId34" Type="http://schemas.openxmlformats.org/officeDocument/2006/relationships/slide" Target="slides/slide29.xml"/><Relationship Id="rId78" Type="http://schemas.openxmlformats.org/officeDocument/2006/relationships/font" Target="fonts/OpenSans-regular.fntdata"/><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7-06-13T23:24:52.318">
    <p:pos x="6000" y="0"/>
    <p:text>Teacher goal: to engage students in science/coding and develop or nurture an interest in Science/Programming.
Student goal:to increase student engagement through online collaboration and a project based  learning environment.</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1" idx="1" dt="2017-06-14T15:40:14.937">
    <p:pos x="6000" y="0"/>
    <p:text>Re-calculate sum of ages for matt and kerri</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17-06-14T15:06:12.239">
    <p:pos x="6000" y="0"/>
    <p:text>Tidy? Change Why</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2" idx="1" dt="2017-06-14T18:42:54.832">
    <p:pos x="6000" y="0"/>
    <p:text>Increased?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Teacher outcomes: to engage students, introduce them and nurture and interest in programming. To scaffold learning toward more complex projects. To use online learning communities to grow and sustain interest in computer programming.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lnSpc>
                <a:spcPct val="115000"/>
              </a:lnSpc>
              <a:spcBef>
                <a:spcPts val="0"/>
              </a:spcBef>
              <a:spcAft>
                <a:spcPts val="1600"/>
              </a:spcAft>
              <a:buNone/>
            </a:pPr>
            <a:r>
              <a:rPr lang="en" sz="1800">
                <a:solidFill>
                  <a:schemeClr val="dk2"/>
                </a:solidFill>
                <a:latin typeface="Open Sans"/>
                <a:ea typeface="Open Sans"/>
                <a:cs typeface="Open Sans"/>
                <a:sym typeface="Open Sans"/>
              </a:rPr>
              <a:t>Science Scope which modelled the 5 E’s that we used in many of our activities. We also researched online, textbooks for ideas on interactive labs and especially for the aquaponics. We also gained ideas from previous projects on the TIA website and from our meetings with Tom Walsh  which helped us understand and focus our ideas.</a:t>
            </a:r>
            <a:br>
              <a:rPr lang="en" sz="1800">
                <a:solidFill>
                  <a:schemeClr val="dk2"/>
                </a:solidFill>
                <a:latin typeface="Open Sans"/>
                <a:ea typeface="Open Sans"/>
                <a:cs typeface="Open Sans"/>
                <a:sym typeface="Open Sans"/>
              </a:rPr>
            </a:br>
          </a:p>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lang="en" sz="1800">
                <a:solidFill>
                  <a:schemeClr val="dk2"/>
                </a:solidFill>
                <a:latin typeface="Open Sans"/>
                <a:ea typeface="Open Sans"/>
                <a:cs typeface="Open Sans"/>
                <a:sym typeface="Open Sans"/>
              </a:rPr>
              <a:t>We also gained ideas from previous projects on the TIA website and from our meetings with Tom Walsh  which helped us understand and focus our ideas.</a:t>
            </a:r>
            <a:br>
              <a:rPr lang="en" sz="1800">
                <a:solidFill>
                  <a:schemeClr val="dk2"/>
                </a:solidFill>
                <a:latin typeface="Open Sans"/>
                <a:ea typeface="Open Sans"/>
                <a:cs typeface="Open Sans"/>
                <a:sym typeface="Open Sans"/>
              </a:rPr>
            </a:br>
          </a:p>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lang="en" sz="1800">
                <a:solidFill>
                  <a:schemeClr val="dk2"/>
                </a:solidFill>
                <a:latin typeface="Open Sans"/>
                <a:ea typeface="Open Sans"/>
                <a:cs typeface="Open Sans"/>
                <a:sym typeface="Open Sans"/>
              </a:rPr>
              <a:t>The coding and online learning community allowed our students to develop strong collaborative skills by communicating their questions, ideas, results through Google classroom. They were given the opportunity to work cooperatively with team members to develop and carry out their projects. </a:t>
            </a:r>
          </a:p>
          <a:p>
            <a:pPr lvl="0">
              <a:lnSpc>
                <a:spcPct val="115000"/>
              </a:lnSpc>
              <a:spcBef>
                <a:spcPts val="0"/>
              </a:spcBef>
              <a:spcAft>
                <a:spcPts val="160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952500" rtl="0">
              <a:lnSpc>
                <a:spcPct val="115000"/>
              </a:lnSpc>
              <a:spcBef>
                <a:spcPts val="0"/>
              </a:spcBef>
              <a:buNone/>
            </a:pPr>
            <a:r>
              <a:rPr lang="en" sz="1200">
                <a:latin typeface="Calibri"/>
                <a:ea typeface="Calibri"/>
                <a:cs typeface="Calibri"/>
                <a:sym typeface="Calibri"/>
              </a:rPr>
              <a:t>While our research questions  remained front and center throughout the project there were more questions that evolved from inquiry instruction that made us question the value and probably reach a deeper understanding of the pedagogy inherent in inquiry and its value in teaching and learning. </a:t>
            </a:r>
          </a:p>
          <a:p>
            <a:pPr indent="-304800" lvl="0" marL="457200" rtl="0">
              <a:lnSpc>
                <a:spcPct val="115000"/>
              </a:lnSpc>
              <a:spcBef>
                <a:spcPts val="0"/>
              </a:spcBef>
              <a:buClr>
                <a:srgbClr val="000000"/>
              </a:buClr>
              <a:buSzPct val="100000"/>
              <a:buFont typeface="Calibri"/>
              <a:buChar char="●"/>
            </a:pPr>
            <a:r>
              <a:rPr lang="en" sz="1200">
                <a:latin typeface="Calibri"/>
                <a:ea typeface="Calibri"/>
                <a:cs typeface="Calibri"/>
                <a:sym typeface="Calibri"/>
              </a:rPr>
              <a:t>How will I structure my pedagogy to scaffold towards more complex project work while encouraging engagement using PBL in my learning environment?</a:t>
            </a:r>
          </a:p>
          <a:p>
            <a:pPr lvl="0" rtl="0">
              <a:lnSpc>
                <a:spcPct val="115000"/>
              </a:lnSpc>
              <a:spcBef>
                <a:spcPts val="0"/>
              </a:spcBef>
              <a:buNone/>
            </a:pPr>
            <a:r>
              <a:t/>
            </a:r>
            <a:endParaRPr sz="1200">
              <a:latin typeface="Calibri"/>
              <a:ea typeface="Calibri"/>
              <a:cs typeface="Calibri"/>
              <a:sym typeface="Calibri"/>
            </a:endParaRPr>
          </a:p>
          <a:p>
            <a:pPr indent="-304800" lvl="0" marL="457200" rtl="0">
              <a:lnSpc>
                <a:spcPct val="115000"/>
              </a:lnSpc>
              <a:spcBef>
                <a:spcPts val="0"/>
              </a:spcBef>
              <a:buClr>
                <a:srgbClr val="000000"/>
              </a:buClr>
              <a:buSzPct val="100000"/>
              <a:buFont typeface="Calibri"/>
              <a:buChar char="●"/>
            </a:pPr>
            <a:r>
              <a:rPr lang="en" sz="1200">
                <a:latin typeface="Calibri"/>
                <a:ea typeface="Calibri"/>
                <a:cs typeface="Calibri"/>
                <a:sym typeface="Calibri"/>
              </a:rPr>
              <a:t>How can community resources (parents, advisors, experts) partner with HTH to improve teaching and learning?</a:t>
            </a:r>
          </a:p>
          <a:p>
            <a:pPr lvl="0" rtl="0">
              <a:lnSpc>
                <a:spcPct val="115000"/>
              </a:lnSpc>
              <a:spcBef>
                <a:spcPts val="0"/>
              </a:spcBef>
              <a:buNone/>
            </a:pPr>
            <a:r>
              <a:t/>
            </a:r>
            <a:endParaRPr sz="1200">
              <a:latin typeface="Calibri"/>
              <a:ea typeface="Calibri"/>
              <a:cs typeface="Calibri"/>
              <a:sym typeface="Calibri"/>
            </a:endParaRPr>
          </a:p>
          <a:p>
            <a:pPr indent="-304800" lvl="0" marL="457200" rtl="0">
              <a:lnSpc>
                <a:spcPct val="115000"/>
              </a:lnSpc>
              <a:spcBef>
                <a:spcPts val="0"/>
              </a:spcBef>
              <a:buClr>
                <a:srgbClr val="000000"/>
              </a:buClr>
              <a:buSzPct val="100000"/>
              <a:buFont typeface="Calibri"/>
              <a:buChar char="●"/>
            </a:pPr>
            <a:r>
              <a:rPr lang="en" sz="1200">
                <a:latin typeface="Calibri"/>
                <a:ea typeface="Calibri"/>
                <a:cs typeface="Calibri"/>
                <a:sym typeface="Calibri"/>
              </a:rPr>
              <a:t>Will online learning communities (OLC) grow and sustain an interest in computer programing. </a:t>
            </a:r>
          </a:p>
          <a:p>
            <a:pPr indent="0" lvl="0" marL="0" rtl="0">
              <a:lnSpc>
                <a:spcPct val="115000"/>
              </a:lnSpc>
              <a:spcBef>
                <a:spcPts val="0"/>
              </a:spcBef>
              <a:buNone/>
            </a:pPr>
            <a:r>
              <a:t/>
            </a:r>
            <a:endParaRPr sz="1200">
              <a:latin typeface="Calibri"/>
              <a:ea typeface="Calibri"/>
              <a:cs typeface="Calibri"/>
              <a:sym typeface="Calibri"/>
            </a:endParaRPr>
          </a:p>
          <a:p>
            <a:pPr indent="-228600" lvl="0" marL="952500" rtl="0">
              <a:lnSpc>
                <a:spcPct val="115000"/>
              </a:lnSpc>
              <a:spcBef>
                <a:spcPts val="0"/>
              </a:spcBef>
              <a:buNone/>
            </a:pPr>
            <a:r>
              <a:rPr lang="en" sz="1200">
                <a:latin typeface="Calibri"/>
                <a:ea typeface="Calibri"/>
                <a:cs typeface="Calibri"/>
                <a:sym typeface="Calibri"/>
              </a:rPr>
              <a:t> We did consider these questions but always returned to our goal as science teachers to develop thinkers, improve questioning techniques, help students explore their world rather than memorize facts. Believing that student centered learning environments and peer collaboration  helps learner. Students have to engage to learn and if the activities relate to that exploration and support the learning then student interest and </a:t>
            </a:r>
            <a:r>
              <a:rPr lang="en" sz="1200">
                <a:latin typeface="Calibri"/>
                <a:ea typeface="Calibri"/>
                <a:cs typeface="Calibri"/>
                <a:sym typeface="Calibri"/>
              </a:rPr>
              <a:t>engagement</a:t>
            </a:r>
            <a:r>
              <a:rPr lang="en" sz="1200">
                <a:latin typeface="Calibri"/>
                <a:ea typeface="Calibri"/>
                <a:cs typeface="Calibri"/>
                <a:sym typeface="Calibri"/>
              </a:rPr>
              <a:t> will increase. ”</a:t>
            </a:r>
          </a:p>
          <a:p>
            <a:pPr lvl="0">
              <a:spcBef>
                <a:spcPts val="0"/>
              </a:spcBef>
              <a:buNone/>
            </a:pPr>
            <a:r>
              <a:t/>
            </a:r>
            <a:endParaRPr>
              <a:highlight>
                <a:srgbClr val="FFF2CC"/>
              </a:highligh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0" lvl="0" marL="914400" rtl="0">
              <a:lnSpc>
                <a:spcPct val="115000"/>
              </a:lnSpc>
              <a:spcBef>
                <a:spcPts val="0"/>
              </a:spcBef>
              <a:buNone/>
            </a:pPr>
            <a:r>
              <a:t/>
            </a:r>
            <a:endParaRPr sz="1200">
              <a:solidFill>
                <a:srgbClr val="0000FF"/>
              </a:solidFill>
              <a:latin typeface="Calibri"/>
              <a:ea typeface="Calibri"/>
              <a:cs typeface="Calibri"/>
              <a:sym typeface="Calibri"/>
            </a:endParaRPr>
          </a:p>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98450" lvl="0" marL="457200" rtl="0">
              <a:lnSpc>
                <a:spcPct val="115000"/>
              </a:lnSpc>
              <a:spcBef>
                <a:spcPts val="0"/>
              </a:spcBef>
              <a:buClr>
                <a:srgbClr val="0000FF"/>
              </a:buClr>
              <a:buSzPct val="100000"/>
              <a:buChar char="●"/>
            </a:pPr>
            <a:r>
              <a:rPr lang="en">
                <a:solidFill>
                  <a:srgbClr val="0000FF"/>
                </a:solidFill>
              </a:rPr>
              <a:t>Online chatter improved by taking students to the lab and directing them to ask questions online...there seemed to be a greater fear than anticipated for asking questions online. Some students may have been afraid of seeming incompetent or risk-averse. </a:t>
            </a:r>
          </a:p>
          <a:p>
            <a:pPr indent="-298450" lvl="0" marL="457200" rtl="0">
              <a:lnSpc>
                <a:spcPct val="115000"/>
              </a:lnSpc>
              <a:spcBef>
                <a:spcPts val="0"/>
              </a:spcBef>
              <a:buClr>
                <a:srgbClr val="0000FF"/>
              </a:buClr>
              <a:buSzPct val="100000"/>
              <a:buChar char="●"/>
            </a:pPr>
            <a:r>
              <a:rPr lang="en">
                <a:solidFill>
                  <a:srgbClr val="0000FF"/>
                </a:solidFill>
              </a:rPr>
              <a:t>Practice practice practice….seems students have to be scaffolded - as expected but also rehearsed under supervision and praised for the behaviour…..encouraging students to THANK their online support was also a positive move</a:t>
            </a:r>
          </a:p>
          <a:p>
            <a:pPr indent="-298450" lvl="0" marL="457200" rtl="0">
              <a:lnSpc>
                <a:spcPct val="115000"/>
              </a:lnSpc>
              <a:spcBef>
                <a:spcPts val="0"/>
              </a:spcBef>
              <a:buClr>
                <a:srgbClr val="0000FF"/>
              </a:buClr>
              <a:buSzPct val="100000"/>
              <a:buChar char="●"/>
            </a:pPr>
            <a:r>
              <a:rPr lang="en">
                <a:solidFill>
                  <a:srgbClr val="0000FF"/>
                </a:solidFill>
              </a:rPr>
              <a:t>Scaffolded some communication procedures like posting by copying the project url in comments as well as linking the project’s url to the posting…..positive results </a:t>
            </a:r>
          </a:p>
          <a:p>
            <a:pPr indent="-298450" lvl="0" marL="457200" rtl="0">
              <a:lnSpc>
                <a:spcPct val="115000"/>
              </a:lnSpc>
              <a:spcBef>
                <a:spcPts val="0"/>
              </a:spcBef>
              <a:buClr>
                <a:srgbClr val="0000FF"/>
              </a:buClr>
              <a:buSzPct val="100000"/>
              <a:buChar char="●"/>
            </a:pPr>
            <a:r>
              <a:rPr lang="en">
                <a:solidFill>
                  <a:srgbClr val="0000FF"/>
                </a:solidFill>
              </a:rPr>
              <a:t>We also had them together but did not permit or at least </a:t>
            </a:r>
            <a:r>
              <a:rPr i="1" lang="en">
                <a:solidFill>
                  <a:srgbClr val="0000FF"/>
                </a:solidFill>
              </a:rPr>
              <a:t>encourage </a:t>
            </a:r>
            <a:r>
              <a:rPr lang="en">
                <a:solidFill>
                  <a:srgbClr val="0000FF"/>
                </a:solidFill>
              </a:rPr>
              <a:t> face-to-face chatter….students posted more and it was better</a:t>
            </a:r>
          </a:p>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REMOVE?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6" name="Shape 2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lnSpc>
                <a:spcPct val="115000"/>
              </a:lnSpc>
              <a:spcBef>
                <a:spcPts val="0"/>
              </a:spcBef>
              <a:spcAft>
                <a:spcPts val="1600"/>
              </a:spcAft>
              <a:buNone/>
            </a:pPr>
            <a:r>
              <a:rPr lang="en" sz="1800">
                <a:solidFill>
                  <a:schemeClr val="dk2"/>
                </a:solidFill>
                <a:latin typeface="Open Sans"/>
                <a:ea typeface="Open Sans"/>
                <a:cs typeface="Open Sans"/>
                <a:sym typeface="Open Sans"/>
              </a:rPr>
              <a:t>During parent teacher night at school   we introduced parents to our plans and distributed consent forms to our parents. We extended an invite to our students to participate in this project. On our personal websites, Google Classroom  and through Twitter we shared pictures and videos of students daily activities and learning. </a:t>
            </a:r>
            <a:br>
              <a:rPr lang="en" sz="1800">
                <a:solidFill>
                  <a:schemeClr val="dk2"/>
                </a:solidFill>
                <a:latin typeface="Open Sans"/>
                <a:ea typeface="Open Sans"/>
                <a:cs typeface="Open Sans"/>
                <a:sym typeface="Open Sans"/>
              </a:rPr>
            </a:br>
            <a:r>
              <a:rPr lang="en" sz="1800">
                <a:solidFill>
                  <a:schemeClr val="dk2"/>
                </a:solidFill>
                <a:latin typeface="Open Sans"/>
                <a:ea typeface="Open Sans"/>
                <a:cs typeface="Open Sans"/>
                <a:sym typeface="Open Sans"/>
              </a:rPr>
              <a:t>@sciencemercer , @GlennNormore, </a:t>
            </a:r>
            <a:br>
              <a:rPr lang="en" sz="1800">
                <a:solidFill>
                  <a:schemeClr val="dk2"/>
                </a:solidFill>
                <a:latin typeface="Open Sans"/>
                <a:ea typeface="Open Sans"/>
                <a:cs typeface="Open Sans"/>
                <a:sym typeface="Open Sans"/>
              </a:rPr>
            </a:br>
            <a:br>
              <a:rPr lang="en" sz="1800">
                <a:solidFill>
                  <a:schemeClr val="dk2"/>
                </a:solidFill>
                <a:latin typeface="Open Sans"/>
                <a:ea typeface="Open Sans"/>
                <a:cs typeface="Open Sans"/>
                <a:sym typeface="Open Sans"/>
              </a:rPr>
            </a:b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4" name="Shape 2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0" name="Shape 2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Holy Trinity High School is located in Torbay,NL</a:t>
            </a:r>
            <a:r>
              <a:rPr lang="en" sz="1200">
                <a:solidFill>
                  <a:srgbClr val="FF5C00"/>
                </a:solidFill>
                <a:highlight>
                  <a:srgbClr val="FFFFFF"/>
                </a:highlight>
              </a:rPr>
              <a:t> and </a:t>
            </a:r>
            <a:r>
              <a:rPr lang="en" sz="1200">
                <a:solidFill>
                  <a:srgbClr val="28475D"/>
                </a:solidFill>
                <a:highlight>
                  <a:srgbClr val="FFFFFF"/>
                </a:highlight>
              </a:rPr>
              <a:t> serves the communities of the Bauline, Flatrock, Pouch Cove, and Torbay Currently, the school has a population of approximately 785 students with 48.5 teachers and 10 support staff. Our school offers a diversified educational program for students of all abilities from Grade 7 to Level III in both English and French Immersion streams.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8" name="Shape 248"/>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342900" lvl="0" marL="457200">
              <a:lnSpc>
                <a:spcPct val="115000"/>
              </a:lnSpc>
              <a:spcBef>
                <a:spcPts val="0"/>
              </a:spcBef>
              <a:spcAft>
                <a:spcPts val="1600"/>
              </a:spcAft>
              <a:buClr>
                <a:schemeClr val="dk2"/>
              </a:buClr>
              <a:buSzPct val="100000"/>
              <a:buFont typeface="Open Sans"/>
            </a:pPr>
            <a:r>
              <a:rPr lang="en" sz="1800">
                <a:solidFill>
                  <a:schemeClr val="dk2"/>
                </a:solidFill>
                <a:latin typeface="Open Sans"/>
                <a:ea typeface="Open Sans"/>
                <a:cs typeface="Open Sans"/>
                <a:sym typeface="Open Sans"/>
              </a:rPr>
              <a:t>Permissions forms were sent home for parents to sign, giving consent for their child to be interviewed and video recorded for Memorial University.</a:t>
            </a:r>
            <a:br>
              <a:rPr lang="en" sz="1800">
                <a:solidFill>
                  <a:schemeClr val="dk2"/>
                </a:solidFill>
                <a:latin typeface="Open Sans"/>
                <a:ea typeface="Open Sans"/>
                <a:cs typeface="Open Sans"/>
                <a:sym typeface="Open Sans"/>
              </a:rPr>
            </a:br>
            <a:r>
              <a:rPr lang="en" sz="1800">
                <a:solidFill>
                  <a:schemeClr val="dk2"/>
                </a:solidFill>
                <a:latin typeface="Open Sans"/>
                <a:ea typeface="Open Sans"/>
                <a:cs typeface="Open Sans"/>
                <a:sym typeface="Open Sans"/>
              </a:rPr>
              <a:t>A parent information letter and consent form was sent home to be signed giving permission for teachers to document students and their work.</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5" name="Shape 2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0" name="Shape 260"/>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342900" lvl="0" marL="457200">
              <a:lnSpc>
                <a:spcPct val="115000"/>
              </a:lnSpc>
              <a:spcBef>
                <a:spcPts val="0"/>
              </a:spcBef>
              <a:spcAft>
                <a:spcPts val="1600"/>
              </a:spcAft>
              <a:buClr>
                <a:schemeClr val="dk2"/>
              </a:buClr>
              <a:buSzPct val="100000"/>
              <a:buFont typeface="Open Sans"/>
            </a:pPr>
            <a:r>
              <a:rPr lang="en" sz="1800">
                <a:solidFill>
                  <a:schemeClr val="dk2"/>
                </a:solidFill>
                <a:latin typeface="Open Sans"/>
                <a:ea typeface="Open Sans"/>
                <a:cs typeface="Open Sans"/>
                <a:sym typeface="Open Sans"/>
              </a:rPr>
              <a:t>Met with Dana Griffiths </a:t>
            </a:r>
            <a:r>
              <a:rPr lang="en" sz="1800">
                <a:solidFill>
                  <a:schemeClr val="dk2"/>
                </a:solidFill>
                <a:latin typeface="Open Sans"/>
                <a:ea typeface="Open Sans"/>
                <a:cs typeface="Open Sans"/>
                <a:sym typeface="Open Sans"/>
              </a:rPr>
              <a:t> to discuss our plan. She guided us through the planning and implementation process. We were provided articles and websites to visit and see how others have taken on such tasks. </a:t>
            </a:r>
            <a:br>
              <a:rPr lang="en" sz="1800">
                <a:solidFill>
                  <a:schemeClr val="dk2"/>
                </a:solidFill>
                <a:latin typeface="Open Sans"/>
                <a:ea typeface="Open Sans"/>
                <a:cs typeface="Open Sans"/>
                <a:sym typeface="Open Sans"/>
              </a:rPr>
            </a:br>
            <a:r>
              <a:rPr lang="en" sz="1800">
                <a:solidFill>
                  <a:schemeClr val="dk2"/>
                </a:solidFill>
                <a:latin typeface="Open Sans"/>
                <a:ea typeface="Open Sans"/>
                <a:cs typeface="Open Sans"/>
                <a:sym typeface="Open Sans"/>
              </a:rPr>
              <a:t>Discussions to ensure we met our goals or the project.</a:t>
            </a:r>
            <a:br>
              <a:rPr lang="en" sz="1800">
                <a:solidFill>
                  <a:schemeClr val="dk2"/>
                </a:solidFill>
                <a:latin typeface="Open Sans"/>
                <a:ea typeface="Open Sans"/>
                <a:cs typeface="Open Sans"/>
                <a:sym typeface="Open Sans"/>
              </a:rPr>
            </a:br>
            <a:r>
              <a:rPr lang="en" sz="1800">
                <a:solidFill>
                  <a:schemeClr val="dk2"/>
                </a:solidFill>
                <a:latin typeface="Open Sans"/>
                <a:ea typeface="Open Sans"/>
                <a:cs typeface="Open Sans"/>
                <a:sym typeface="Open Sans"/>
              </a:rPr>
              <a:t>Through our discussions we each had ideas and activities to share that we have experienced throughout our careers. Each of us have different backgrounds and experiences, these experiences allowed us to create  scaffolded lessons and collaboration methods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Shape 2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7" name="Shape 2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lnSpc>
                <a:spcPct val="115000"/>
              </a:lnSpc>
              <a:spcBef>
                <a:spcPts val="0"/>
              </a:spcBef>
              <a:spcAft>
                <a:spcPts val="1600"/>
              </a:spcAft>
              <a:buNone/>
            </a:pPr>
            <a:r>
              <a:rPr lang="en" sz="1800">
                <a:solidFill>
                  <a:schemeClr val="dk2"/>
                </a:solidFill>
                <a:latin typeface="Open Sans"/>
                <a:ea typeface="Open Sans"/>
                <a:cs typeface="Open Sans"/>
                <a:sym typeface="Open Sans"/>
              </a:rPr>
              <a:t>Guided us in our planning and implementation. Through our research and reading we discovered new ways of teaching and learning that other educators have tried in their classes.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Shape 2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4" name="Shape 2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Shape 2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9" name="Shape 2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lang="en" sz="1800">
                <a:solidFill>
                  <a:schemeClr val="dk2"/>
                </a:solidFill>
                <a:latin typeface="Open Sans"/>
                <a:ea typeface="Open Sans"/>
                <a:cs typeface="Open Sans"/>
                <a:sym typeface="Open Sans"/>
              </a:rPr>
              <a:t>To begin  we </a:t>
            </a:r>
            <a:r>
              <a:rPr lang="en" sz="1800">
                <a:solidFill>
                  <a:schemeClr val="dk2"/>
                </a:solidFill>
                <a:latin typeface="Open Sans"/>
                <a:ea typeface="Open Sans"/>
                <a:cs typeface="Open Sans"/>
                <a:sym typeface="Open Sans"/>
              </a:rPr>
              <a:t>Met with students to have them join our online community and discuss the project.</a:t>
            </a:r>
            <a:r>
              <a:rPr lang="en" sz="1800">
                <a:solidFill>
                  <a:schemeClr val="dk2"/>
                </a:solidFill>
                <a:latin typeface="Open Sans"/>
                <a:ea typeface="Open Sans"/>
                <a:cs typeface="Open Sans"/>
                <a:sym typeface="Open Sans"/>
              </a:rPr>
              <a:t> </a:t>
            </a:r>
          </a:p>
          <a:p>
            <a:pPr lvl="0" rtl="0">
              <a:lnSpc>
                <a:spcPct val="115000"/>
              </a:lnSpc>
              <a:spcBef>
                <a:spcPts val="0"/>
              </a:spcBef>
              <a:spcAft>
                <a:spcPts val="1600"/>
              </a:spcAft>
              <a:buNone/>
            </a:pPr>
            <a:r>
              <a:rPr lang="en" sz="1800">
                <a:solidFill>
                  <a:schemeClr val="dk2"/>
                </a:solidFill>
                <a:latin typeface="Open Sans"/>
                <a:ea typeface="Open Sans"/>
                <a:cs typeface="Open Sans"/>
                <a:sym typeface="Open Sans"/>
              </a:rPr>
              <a:t>We created an introductory slideshow to share with students to help guide them through a basic introduction to things such as snipping tool, Coding, Scratch and vocabulary necessary. </a:t>
            </a:r>
          </a:p>
          <a:p>
            <a:pPr lvl="0" rtl="0">
              <a:lnSpc>
                <a:spcPct val="115000"/>
              </a:lnSpc>
              <a:spcBef>
                <a:spcPts val="0"/>
              </a:spcBef>
              <a:spcAft>
                <a:spcPts val="1600"/>
              </a:spcAft>
              <a:buNone/>
            </a:pPr>
            <a:r>
              <a:rPr lang="en" sz="1800">
                <a:solidFill>
                  <a:schemeClr val="dk2"/>
                </a:solidFill>
                <a:latin typeface="Open Sans"/>
                <a:ea typeface="Open Sans"/>
                <a:cs typeface="Open Sans"/>
                <a:sym typeface="Open Sans"/>
              </a:rPr>
              <a:t>Our TIA team spent some time organizing our lessons and creating our online classroom structure to ensure easy access to all info. When students entered their online communities we would have their lessons and samples ready for them to continue their work.</a:t>
            </a:r>
          </a:p>
          <a:p>
            <a:pPr lvl="0" rtl="0">
              <a:lnSpc>
                <a:spcPct val="115000"/>
              </a:lnSpc>
              <a:spcBef>
                <a:spcPts val="0"/>
              </a:spcBef>
              <a:spcAft>
                <a:spcPts val="1600"/>
              </a:spcAft>
              <a:buNone/>
            </a:pPr>
            <a:r>
              <a:rPr lang="en" sz="1800">
                <a:solidFill>
                  <a:schemeClr val="dk2"/>
                </a:solidFill>
                <a:latin typeface="Open Sans"/>
                <a:ea typeface="Open Sans"/>
                <a:cs typeface="Open Sans"/>
                <a:sym typeface="Open Sans"/>
              </a:rPr>
              <a:t>Our Google classrooms were organized into 2 classes  one titled “lessons” through which students could find teacher posted lessons, tips and suggestions. </a:t>
            </a:r>
          </a:p>
          <a:p>
            <a:pPr lvl="0">
              <a:lnSpc>
                <a:spcPct val="115000"/>
              </a:lnSpc>
              <a:spcBef>
                <a:spcPts val="0"/>
              </a:spcBef>
              <a:spcAft>
                <a:spcPts val="1600"/>
              </a:spcAft>
              <a:buNone/>
            </a:pPr>
            <a:br>
              <a:rPr lang="en" sz="1800">
                <a:solidFill>
                  <a:schemeClr val="dk2"/>
                </a:solidFill>
                <a:latin typeface="Open Sans"/>
                <a:ea typeface="Open Sans"/>
                <a:cs typeface="Open Sans"/>
                <a:sym typeface="Open Sans"/>
              </a:rPr>
            </a:br>
            <a:r>
              <a:rPr lang="en" sz="1800">
                <a:solidFill>
                  <a:schemeClr val="dk2"/>
                </a:solidFill>
                <a:latin typeface="Open Sans"/>
                <a:ea typeface="Open Sans"/>
                <a:cs typeface="Open Sans"/>
                <a:sym typeface="Open Sans"/>
              </a:rPr>
              <a:t>Most lessons included students being given something to create using scratch. They were given little direction but worked as a team through the online community to explore.</a:t>
            </a:r>
          </a:p>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Shape 2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5" name="Shape 2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Shape 2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1" name="Shape 2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Shape 2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7" name="Shape 2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Shape 3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2" name="Shape 3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lnSpc>
                <a:spcPct val="115000"/>
              </a:lnSpc>
              <a:spcBef>
                <a:spcPts val="0"/>
              </a:spcBef>
              <a:spcAft>
                <a:spcPts val="1600"/>
              </a:spcAft>
              <a:buNone/>
            </a:pPr>
            <a:r>
              <a:rPr lang="en" sz="1800">
                <a:solidFill>
                  <a:schemeClr val="dk2"/>
                </a:solidFill>
                <a:latin typeface="Open Sans"/>
                <a:ea typeface="Open Sans"/>
                <a:cs typeface="Open Sans"/>
                <a:sym typeface="Open Sans"/>
              </a:rPr>
              <a:t>We used video, interviews, group discussion, teacher field  notes during meetings, reflections after meetings, outside observers (principal, Dana Griffiths) to collect data.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Shape 3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9" name="Shape 3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lnSpc>
                <a:spcPct val="115000"/>
              </a:lnSpc>
              <a:spcBef>
                <a:spcPts val="0"/>
              </a:spcBef>
              <a:spcAft>
                <a:spcPts val="1600"/>
              </a:spcAft>
              <a:buNone/>
            </a:pPr>
            <a:r>
              <a:rPr lang="en" sz="1800">
                <a:solidFill>
                  <a:schemeClr val="dk2"/>
                </a:solidFill>
                <a:latin typeface="Open Sans"/>
                <a:ea typeface="Open Sans"/>
                <a:cs typeface="Open Sans"/>
                <a:sym typeface="Open Sans"/>
              </a:rPr>
              <a:t>Triangulation included multiple teachers in different grade levels, multiple questioning time periods, and information from several sources including teachers, students,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Shape 3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5" name="Shape 3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lang="en" sz="1800">
                <a:solidFill>
                  <a:schemeClr val="dk2"/>
                </a:solidFill>
                <a:latin typeface="Open Sans"/>
                <a:ea typeface="Open Sans"/>
                <a:cs typeface="Open Sans"/>
                <a:sym typeface="Open Sans"/>
              </a:rPr>
              <a:t>Mostly through teacher to teacher conversations that followed an inductive reasoning reasoning process.  This shared discussion was enhanced because we often did activities at slightly different times so we benefitted from observations made the ‘first time through’. </a:t>
            </a:r>
          </a:p>
          <a:p>
            <a:pPr lvl="0" rtl="0">
              <a:lnSpc>
                <a:spcPct val="115000"/>
              </a:lnSpc>
              <a:spcBef>
                <a:spcPts val="0"/>
              </a:spcBef>
              <a:spcAft>
                <a:spcPts val="1600"/>
              </a:spcAft>
              <a:buNone/>
            </a:pPr>
            <a:r>
              <a:rPr lang="en" sz="1800">
                <a:solidFill>
                  <a:schemeClr val="dk2"/>
                </a:solidFill>
                <a:latin typeface="Open Sans"/>
                <a:ea typeface="Open Sans"/>
                <a:cs typeface="Open Sans"/>
                <a:sym typeface="Open Sans"/>
              </a:rPr>
              <a:t>Inductively we wondered if the student making pancakes, dripping streams of fluids down a ramp or racing marble through various liquids, would lead to a better understanding of the concept of viscosity. </a:t>
            </a:r>
          </a:p>
          <a:p>
            <a:pPr lvl="0">
              <a:lnSpc>
                <a:spcPct val="115000"/>
              </a:lnSpc>
              <a:spcBef>
                <a:spcPts val="0"/>
              </a:spcBef>
              <a:spcAft>
                <a:spcPts val="1600"/>
              </a:spcAft>
              <a:buNone/>
            </a:pPr>
            <a:br>
              <a:rPr lang="en" sz="1800">
                <a:solidFill>
                  <a:schemeClr val="dk2"/>
                </a:solidFill>
                <a:latin typeface="Open Sans"/>
                <a:ea typeface="Open Sans"/>
                <a:cs typeface="Open Sans"/>
                <a:sym typeface="Open Sans"/>
              </a:rPr>
            </a:b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Shape 3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1" name="Shape 3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Shape 3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6" name="Shape 3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lnSpc>
                <a:spcPct val="115000"/>
              </a:lnSpc>
              <a:spcBef>
                <a:spcPts val="0"/>
              </a:spcBef>
              <a:spcAft>
                <a:spcPts val="1600"/>
              </a:spcAft>
              <a:buNone/>
            </a:pPr>
            <a:r>
              <a:rPr lang="en" sz="1800">
                <a:solidFill>
                  <a:schemeClr val="dk2"/>
                </a:solidFill>
                <a:latin typeface="Open Sans"/>
                <a:ea typeface="Open Sans"/>
                <a:cs typeface="Open Sans"/>
                <a:sym typeface="Open Sans"/>
              </a:rPr>
              <a:t>I</a:t>
            </a:r>
            <a:r>
              <a:rPr lang="en" sz="1800">
                <a:solidFill>
                  <a:schemeClr val="dk2"/>
                </a:solidFill>
                <a:latin typeface="Open Sans"/>
                <a:ea typeface="Open Sans"/>
                <a:cs typeface="Open Sans"/>
                <a:sym typeface="Open Sans"/>
              </a:rPr>
              <a:t>nstruction where we released the responsibility of learning to code  to the students was an exciting and new way of teaching that led to many exciting results. At first and for some time students often questioned what they should do or feared that they were not doing lessons correctly. Students seemed to be avoiding asking questions in the online Google Classroom and often found a teacher to ask a question to or explain an issue that they were having. Many looked for guidance and modelling from the teacher, however, with time they gained confidence in themselves and began to explore their on their own and post questions and comments in the online classroom.</a:t>
            </a:r>
            <a:br>
              <a:rPr lang="en" sz="1800">
                <a:solidFill>
                  <a:schemeClr val="dk2"/>
                </a:solidFill>
                <a:latin typeface="Open Sans"/>
                <a:ea typeface="Open Sans"/>
                <a:cs typeface="Open Sans"/>
                <a:sym typeface="Open Sans"/>
              </a:rPr>
            </a:br>
          </a:p>
          <a:p>
            <a:pPr lv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Shape 3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2" name="Shape 3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t/>
            </a:r>
            <a:endParaRPr sz="1800">
              <a:solidFill>
                <a:schemeClr val="dk2"/>
              </a:solidFill>
              <a:highlight>
                <a:srgbClr val="FFE599"/>
              </a:highlight>
              <a:latin typeface="Open Sans"/>
              <a:ea typeface="Open Sans"/>
              <a:cs typeface="Open Sans"/>
              <a:sym typeface="Open Sans"/>
            </a:endParaRPr>
          </a:p>
          <a:p>
            <a:pPr lvl="0" rtl="0">
              <a:lnSpc>
                <a:spcPct val="115000"/>
              </a:lnSpc>
              <a:spcBef>
                <a:spcPts val="0"/>
              </a:spcBef>
              <a:spcAft>
                <a:spcPts val="1600"/>
              </a:spcAft>
              <a:buNone/>
            </a:pPr>
            <a:r>
              <a:rPr lang="en" sz="1800">
                <a:solidFill>
                  <a:schemeClr val="dk2"/>
                </a:solidFill>
                <a:highlight>
                  <a:srgbClr val="FFE599"/>
                </a:highlight>
                <a:latin typeface="Open Sans"/>
                <a:ea typeface="Open Sans"/>
                <a:cs typeface="Open Sans"/>
                <a:sym typeface="Open Sans"/>
              </a:rPr>
              <a:t>Old notes from last year:</a:t>
            </a:r>
          </a:p>
          <a:p>
            <a:pPr lvl="0">
              <a:lnSpc>
                <a:spcPct val="115000"/>
              </a:lnSpc>
              <a:spcBef>
                <a:spcPts val="0"/>
              </a:spcBef>
              <a:spcAft>
                <a:spcPts val="1600"/>
              </a:spcAft>
              <a:buNone/>
            </a:pPr>
            <a:r>
              <a:rPr lang="en" sz="1800">
                <a:solidFill>
                  <a:schemeClr val="dk2"/>
                </a:solidFill>
                <a:highlight>
                  <a:srgbClr val="FFE599"/>
                </a:highlight>
                <a:latin typeface="Open Sans"/>
                <a:ea typeface="Open Sans"/>
                <a:cs typeface="Open Sans"/>
                <a:sym typeface="Open Sans"/>
              </a:rPr>
              <a:t>Since we started inquiry based learning we realized that the students can learn a lot with very little instruction and guidance from us. T</a:t>
            </a:r>
            <a:r>
              <a:rPr lang="en" sz="1800">
                <a:highlight>
                  <a:srgbClr val="FFE599"/>
                </a:highlight>
                <a:latin typeface="Open Sans"/>
                <a:ea typeface="Open Sans"/>
                <a:cs typeface="Open Sans"/>
                <a:sym typeface="Open Sans"/>
              </a:rPr>
              <a:t>He students did resist at first entering a room to explore and come up with the ways that fluids work on their own, but soon they were confident in their own ability to discover the answers on their own. Students seemed more inclined to share their experiences from previous lessons when we would have a follow up discussion. Many students wanted to share what they explored and discovered and liked to elaborate on others ideas. </a:t>
            </a:r>
            <a:br>
              <a:rPr lang="en" sz="1800">
                <a:highlight>
                  <a:srgbClr val="FFE599"/>
                </a:highlight>
                <a:latin typeface="Open Sans"/>
                <a:ea typeface="Open Sans"/>
                <a:cs typeface="Open Sans"/>
                <a:sym typeface="Open Sans"/>
              </a:rPr>
            </a:br>
            <a:r>
              <a:rPr lang="en" sz="1800">
                <a:highlight>
                  <a:srgbClr val="FFE599"/>
                </a:highlight>
                <a:latin typeface="Open Sans"/>
                <a:ea typeface="Open Sans"/>
                <a:cs typeface="Open Sans"/>
                <a:sym typeface="Open Sans"/>
              </a:rPr>
              <a:t>It is made students formulate their thoughts and compare them with others’ views. By adding to constructs they already had instead of one's teacher presented it seemed to enhance their confidence and learning.</a:t>
            </a:r>
            <a:br>
              <a:rPr lang="en" sz="1800">
                <a:highlight>
                  <a:srgbClr val="FFE599"/>
                </a:highlight>
                <a:latin typeface="Open Sans"/>
                <a:ea typeface="Open Sans"/>
                <a:cs typeface="Open Sans"/>
                <a:sym typeface="Open Sans"/>
              </a:rPr>
            </a:br>
            <a:r>
              <a:rPr lang="en" sz="1800">
                <a:solidFill>
                  <a:schemeClr val="dk2"/>
                </a:solidFill>
                <a:highlight>
                  <a:srgbClr val="FFE599"/>
                </a:highlight>
                <a:latin typeface="Open Sans"/>
                <a:ea typeface="Open Sans"/>
                <a:cs typeface="Open Sans"/>
                <a:sym typeface="Open Sans"/>
              </a:rPr>
              <a:t>It made sure that students wonder and do self-inquiry; students activate prior knowledge and present their views. </a:t>
            </a:r>
          </a:p>
          <a:p>
            <a:pPr lv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Shape 3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8" name="Shape 3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lang="en" sz="1800">
                <a:solidFill>
                  <a:schemeClr val="dk2"/>
                </a:solidFill>
                <a:latin typeface="Open Sans"/>
                <a:ea typeface="Open Sans"/>
                <a:cs typeface="Open Sans"/>
                <a:sym typeface="Open Sans"/>
              </a:rPr>
              <a:t>Students who were familiar with coding before starting this project were the first and most comfortable with sharing their Scratch projects, asking questions and making comments in the online classroom. </a:t>
            </a:r>
          </a:p>
          <a:p>
            <a:pPr lvl="0" rtl="0">
              <a:lnSpc>
                <a:spcPct val="115000"/>
              </a:lnSpc>
              <a:spcBef>
                <a:spcPts val="0"/>
              </a:spcBef>
              <a:spcAft>
                <a:spcPts val="1600"/>
              </a:spcAft>
              <a:buNone/>
            </a:pPr>
            <a:r>
              <a:rPr lang="en" sz="1800">
                <a:solidFill>
                  <a:schemeClr val="dk2"/>
                </a:solidFill>
                <a:latin typeface="Open Sans"/>
                <a:ea typeface="Open Sans"/>
                <a:cs typeface="Open Sans"/>
                <a:sym typeface="Open Sans"/>
              </a:rPr>
              <a:t>Students who were often shy in class and were not open to volunteering or giving answers were slower to participate in the online community but some did improve over time. It seemed the fear of being incorrect had started to  diminish towards the end since they knew that they had all tried to explore and discover on their own.</a:t>
            </a:r>
          </a:p>
          <a:p>
            <a:pPr lvl="0">
              <a:lnSpc>
                <a:spcPct val="115000"/>
              </a:lnSpc>
              <a:spcBef>
                <a:spcPts val="0"/>
              </a:spcBef>
              <a:spcAft>
                <a:spcPts val="1600"/>
              </a:spcAft>
              <a:buNone/>
            </a:pPr>
            <a:r>
              <a:rPr lang="en" sz="1800">
                <a:solidFill>
                  <a:schemeClr val="dk2"/>
                </a:solidFill>
                <a:latin typeface="Open Sans"/>
                <a:ea typeface="Open Sans"/>
                <a:cs typeface="Open Sans"/>
                <a:sym typeface="Open Sans"/>
              </a:rPr>
              <a:t>Students seemed to be exploring Coding more at the end than at the beginning they were becoming more confident in their abilities and proud of their work.</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Shape 3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5" name="Shape 345"/>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342900" lvl="0" marL="457200">
              <a:lnSpc>
                <a:spcPct val="115000"/>
              </a:lnSpc>
              <a:spcBef>
                <a:spcPts val="0"/>
              </a:spcBef>
              <a:spcAft>
                <a:spcPts val="1600"/>
              </a:spcAft>
              <a:buClr>
                <a:schemeClr val="dk2"/>
              </a:buClr>
              <a:buSzPct val="100000"/>
              <a:buFont typeface="Open Sans"/>
            </a:pPr>
            <a:r>
              <a:rPr lang="en" sz="1800">
                <a:solidFill>
                  <a:schemeClr val="dk2"/>
                </a:solidFill>
                <a:latin typeface="Open Sans"/>
                <a:ea typeface="Open Sans"/>
                <a:cs typeface="Open Sans"/>
                <a:sym typeface="Open Sans"/>
              </a:rPr>
              <a:t>As the project progressed in our monthly meetings the number of </a:t>
            </a:r>
            <a:r>
              <a:rPr lang="en" sz="1800">
                <a:solidFill>
                  <a:schemeClr val="dk2"/>
                </a:solidFill>
                <a:latin typeface="Open Sans"/>
                <a:ea typeface="Open Sans"/>
                <a:cs typeface="Open Sans"/>
                <a:sym typeface="Open Sans"/>
              </a:rPr>
              <a:t> volunteers to share what they created started to increase, there seemed to be less fear of asking peers for help both online and face to face and they were more open to explore and take on more challenging lessons for their originals. Student suggestions from students to “try this” next year for collaborating became more frequent.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Shape 3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1" name="Shape 3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Shape 3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8" name="Shape 3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Shape 3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7" name="Shape 3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lnSpc>
                <a:spcPct val="115000"/>
              </a:lnSpc>
              <a:spcBef>
                <a:spcPts val="0"/>
              </a:spcBef>
              <a:spcAft>
                <a:spcPts val="1600"/>
              </a:spcAft>
              <a:buNone/>
            </a:pPr>
            <a:r>
              <a:rPr lang="en" sz="1800">
                <a:solidFill>
                  <a:schemeClr val="dk2"/>
                </a:solidFill>
                <a:latin typeface="Open Sans"/>
                <a:ea typeface="Open Sans"/>
                <a:cs typeface="Open Sans"/>
                <a:sym typeface="Open Sans"/>
              </a:rPr>
              <a:t>Began her teaching career in 2012 and joined HTH in 2014. Kerri has taught mostly Junior High French Immersion Science and Core French. Currently she teaches French immersion Science in Grade 8 &amp; 9 as well as Core French (9, 1200). She completed a B.A (French Major, Math Minor) at Memorial University and went on to complete a B.Ed (Intermediate/Secondary). She recently completed M.Ed at Memorial in Curriculum Teaching and Learning.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Shape 3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5" name="Shape 3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Shape 3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1" name="Shape 3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Shape 3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7" name="Shape 3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Shape 3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3" name="Shape 3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Shape 3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9" name="Shape 3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Shape 4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5" name="Shape 4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Shape 4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1" name="Shape 4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lnSpc>
                <a:spcPct val="115000"/>
              </a:lnSpc>
              <a:spcBef>
                <a:spcPts val="0"/>
              </a:spcBef>
              <a:spcAft>
                <a:spcPts val="1600"/>
              </a:spcAft>
              <a:buNone/>
            </a:pPr>
            <a:r>
              <a:rPr lang="en" sz="1800">
                <a:solidFill>
                  <a:schemeClr val="dk2"/>
                </a:solidFill>
                <a:latin typeface="Open Sans"/>
                <a:ea typeface="Open Sans"/>
                <a:cs typeface="Open Sans"/>
                <a:sym typeface="Open Sans"/>
              </a:rPr>
              <a:t>There is no doubt that this project will influence our long term teaching. From having more and encouraging more student-centered online collaboration. Additionally, knowing that we can scaffold lessons easily and </a:t>
            </a:r>
            <a:r>
              <a:rPr lang="en" sz="1800">
                <a:solidFill>
                  <a:schemeClr val="dk2"/>
                </a:solidFill>
                <a:latin typeface="Open Sans"/>
                <a:ea typeface="Open Sans"/>
                <a:cs typeface="Open Sans"/>
                <a:sym typeface="Open Sans"/>
              </a:rPr>
              <a:t>effectively</a:t>
            </a:r>
            <a:r>
              <a:rPr lang="en" sz="1800">
                <a:solidFill>
                  <a:schemeClr val="dk2"/>
                </a:solidFill>
                <a:latin typeface="Open Sans"/>
                <a:ea typeface="Open Sans"/>
                <a:cs typeface="Open Sans"/>
                <a:sym typeface="Open Sans"/>
              </a:rPr>
              <a:t> for students to grow in their coding abilities from basic to </a:t>
            </a:r>
            <a:r>
              <a:rPr lang="en" sz="1800">
                <a:solidFill>
                  <a:schemeClr val="dk2"/>
                </a:solidFill>
                <a:latin typeface="Open Sans"/>
                <a:ea typeface="Open Sans"/>
                <a:cs typeface="Open Sans"/>
                <a:sym typeface="Open Sans"/>
              </a:rPr>
              <a:t>more</a:t>
            </a:r>
            <a:r>
              <a:rPr lang="en" sz="1800">
                <a:solidFill>
                  <a:schemeClr val="dk2"/>
                </a:solidFill>
                <a:latin typeface="Open Sans"/>
                <a:ea typeface="Open Sans"/>
                <a:cs typeface="Open Sans"/>
                <a:sym typeface="Open Sans"/>
              </a:rPr>
              <a:t> advanced.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Shape 4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8" name="Shape 4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lnSpc>
                <a:spcPct val="115000"/>
              </a:lnSpc>
              <a:spcBef>
                <a:spcPts val="0"/>
              </a:spcBef>
              <a:spcAft>
                <a:spcPts val="1600"/>
              </a:spcAft>
              <a:buNone/>
            </a:pPr>
            <a:r>
              <a:t/>
            </a:r>
            <a:endParaRPr b="1"/>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Shape 4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4" name="Shape 4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Shape 4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9" name="Shape 4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Shape 4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4" name="Shape 4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lang="en" sz="1800">
                <a:solidFill>
                  <a:schemeClr val="dk2"/>
                </a:solidFill>
                <a:latin typeface="Open Sans"/>
                <a:ea typeface="Open Sans"/>
                <a:cs typeface="Open Sans"/>
                <a:sym typeface="Open Sans"/>
              </a:rPr>
              <a:t>All three teachers had some experience with coding and online collaboration, however we were uncertain (and even maybe a little nervous) to see if true learning would occur and if students would take control over their learning and gain confidence in asking peers questions online.</a:t>
            </a:r>
          </a:p>
          <a:p>
            <a:pPr lvl="0" rtl="0">
              <a:lnSpc>
                <a:spcPct val="115000"/>
              </a:lnSpc>
              <a:spcBef>
                <a:spcPts val="0"/>
              </a:spcBef>
              <a:spcAft>
                <a:spcPts val="1600"/>
              </a:spcAft>
              <a:buNone/>
            </a:pPr>
            <a:r>
              <a:rPr lang="en" sz="1800">
                <a:solidFill>
                  <a:schemeClr val="dk2"/>
                </a:solidFill>
                <a:latin typeface="Open Sans"/>
                <a:ea typeface="Open Sans"/>
                <a:cs typeface="Open Sans"/>
                <a:sym typeface="Open Sans"/>
              </a:rPr>
              <a:t> One of the difficulties we as teachers found during inquiry, was letting go of control to allow students to discover what would happen instead of telling them, simply giving them a lesson to complete and expecting them to be able to research how to create such a project and expecting them to look to their peers for guidance in the online chat as opposed to face to face discussions.</a:t>
            </a:r>
          </a:p>
          <a:p>
            <a:pPr lvl="0" rtl="0">
              <a:lnSpc>
                <a:spcPct val="115000"/>
              </a:lnSpc>
              <a:spcBef>
                <a:spcPts val="0"/>
              </a:spcBef>
              <a:spcAft>
                <a:spcPts val="1600"/>
              </a:spcAft>
              <a:buNone/>
            </a:pPr>
            <a:r>
              <a:rPr lang="en" sz="1800">
                <a:solidFill>
                  <a:schemeClr val="dk2"/>
                </a:solidFill>
                <a:latin typeface="Open Sans"/>
                <a:ea typeface="Open Sans"/>
                <a:cs typeface="Open Sans"/>
                <a:sym typeface="Open Sans"/>
              </a:rPr>
              <a:t> The strength was that student freedom allowed their curiosity to be peaked, they were able to discover how to create projects on their own through their own research and exploration instead of be told, which left them with a more meaningful learning experience.</a:t>
            </a:r>
          </a:p>
          <a:p>
            <a:pPr lvl="0" rtl="0">
              <a:lnSpc>
                <a:spcPct val="115000"/>
              </a:lnSpc>
              <a:spcBef>
                <a:spcPts val="0"/>
              </a:spcBef>
              <a:spcAft>
                <a:spcPts val="1600"/>
              </a:spcAft>
              <a:buNone/>
            </a:pPr>
            <a:r>
              <a:rPr lang="en" sz="1800">
                <a:solidFill>
                  <a:schemeClr val="dk2"/>
                </a:solidFill>
                <a:latin typeface="Open Sans"/>
                <a:ea typeface="Open Sans"/>
                <a:cs typeface="Open Sans"/>
                <a:sym typeface="Open Sans"/>
              </a:rPr>
              <a:t>Challenge: for the first half of the project student online communication was lacking. We held 2 extra meetings to encourage students and to try to show them the benefits of online communication. </a:t>
            </a:r>
          </a:p>
          <a:p>
            <a:pPr lvl="0" rtl="0">
              <a:spcBef>
                <a:spcPts val="0"/>
              </a:spcBef>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8" name="Shape 438"/>
        <p:cNvGrpSpPr/>
        <p:nvPr/>
      </p:nvGrpSpPr>
      <p:grpSpPr>
        <a:xfrm>
          <a:off x="0" y="0"/>
          <a:ext cx="0" cy="0"/>
          <a:chOff x="0" y="0"/>
          <a:chExt cx="0" cy="0"/>
        </a:xfrm>
      </p:grpSpPr>
      <p:sp>
        <p:nvSpPr>
          <p:cNvPr id="439" name="Shape 4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0" name="Shape 4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lang="en" sz="1800">
                <a:solidFill>
                  <a:schemeClr val="dk2"/>
                </a:solidFill>
                <a:latin typeface="Open Sans"/>
                <a:ea typeface="Open Sans"/>
                <a:cs typeface="Open Sans"/>
                <a:sym typeface="Open Sans"/>
              </a:rPr>
              <a:t>We believe that teacher inquiry is an important aspect to our classrooms and that online learning communities are an effective form of teaching. There is no doubt that there was a tremendous amount of learning by both teachers and students through this project.</a:t>
            </a:r>
          </a:p>
          <a:p>
            <a:pPr lvl="0" rtl="0">
              <a:lnSpc>
                <a:spcPct val="115000"/>
              </a:lnSpc>
              <a:spcBef>
                <a:spcPts val="0"/>
              </a:spcBef>
              <a:spcAft>
                <a:spcPts val="1600"/>
              </a:spcAft>
              <a:buNone/>
            </a:pPr>
            <a:r>
              <a:rPr lang="en" sz="1800">
                <a:solidFill>
                  <a:schemeClr val="dk2"/>
                </a:solidFill>
                <a:latin typeface="Open Sans"/>
                <a:ea typeface="Open Sans"/>
                <a:cs typeface="Open Sans"/>
                <a:sym typeface="Open Sans"/>
              </a:rPr>
              <a:t>We hope to create online learning communities in the future to help ensure students become better online collaborators. We believe that creating these learning environments to enrich our classrooms and student learning.</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Shape 4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7" name="Shape 4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lang="en" sz="1800">
                <a:solidFill>
                  <a:schemeClr val="dk2"/>
                </a:solidFill>
                <a:latin typeface="Open Sans"/>
                <a:ea typeface="Open Sans"/>
                <a:cs typeface="Open Sans"/>
                <a:sym typeface="Open Sans"/>
              </a:rPr>
              <a:t>Yes the project was a success.  We were able to achieve our goals increasing student engagement in coding and the online community. Though students were slow in feeling confident in sharing and collaborating online or asking questions their confidence did grow. Students who are often shy in sharing or  taking part in the learning and sharing in classroom environment appeared more relaxed and confident when working with peers through the online learning comm</a:t>
            </a:r>
          </a:p>
          <a:p>
            <a:pPr lvl="0">
              <a:lnSpc>
                <a:spcPct val="115000"/>
              </a:lnSpc>
              <a:spcBef>
                <a:spcPts val="0"/>
              </a:spcBef>
              <a:spcAft>
                <a:spcPts val="1600"/>
              </a:spcAft>
              <a:buNone/>
            </a:pPr>
            <a:r>
              <a:rPr lang="en" sz="1800">
                <a:solidFill>
                  <a:schemeClr val="dk2"/>
                </a:solidFill>
                <a:latin typeface="Open Sans"/>
                <a:ea typeface="Open Sans"/>
                <a:cs typeface="Open Sans"/>
                <a:sym typeface="Open Sans"/>
              </a:rPr>
              <a:t>There is no doubt that this project will influence our long term teaching. From having more and encouraging more student-centered online collaboration. Additionally, knowing that we can scaffold lessons easily and effectively for students to grow in their coding abilities from basic to more advanced.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1" name="Shape 451"/>
        <p:cNvGrpSpPr/>
        <p:nvPr/>
      </p:nvGrpSpPr>
      <p:grpSpPr>
        <a:xfrm>
          <a:off x="0" y="0"/>
          <a:ext cx="0" cy="0"/>
          <a:chOff x="0" y="0"/>
          <a:chExt cx="0" cy="0"/>
        </a:xfrm>
      </p:grpSpPr>
      <p:sp>
        <p:nvSpPr>
          <p:cNvPr id="452" name="Shape 4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3" name="Shape 4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lang="en" sz="1800">
                <a:solidFill>
                  <a:schemeClr val="dk2"/>
                </a:solidFill>
                <a:latin typeface="Open Sans"/>
                <a:ea typeface="Open Sans"/>
                <a:cs typeface="Open Sans"/>
                <a:sym typeface="Open Sans"/>
              </a:rPr>
              <a:t>We have always been interested in creating student-centered learning environments that allow students to engage, explore and elaborate through online learning communities and coding. As educators we may also find ourselves questioning whether we should be spending so much time on online learning communities or if we should stick to traditional classroom discussions. Are students avoiding asking questions online due to lack of confidence and therefore not reaching their full potential.</a:t>
            </a:r>
            <a:br>
              <a:rPr lang="en" sz="1800">
                <a:solidFill>
                  <a:schemeClr val="dk2"/>
                </a:solidFill>
                <a:latin typeface="Open Sans"/>
                <a:ea typeface="Open Sans"/>
                <a:cs typeface="Open Sans"/>
                <a:sym typeface="Open Sans"/>
              </a:rPr>
            </a:br>
          </a:p>
          <a:p>
            <a:pPr lvl="0" rtl="0">
              <a:lnSpc>
                <a:spcPct val="115000"/>
              </a:lnSpc>
              <a:spcBef>
                <a:spcPts val="0"/>
              </a:spcBef>
              <a:spcAft>
                <a:spcPts val="1600"/>
              </a:spcAft>
              <a:buNone/>
            </a:pPr>
            <a:r>
              <a:rPr lang="en" sz="1800">
                <a:solidFill>
                  <a:schemeClr val="dk2"/>
                </a:solidFill>
                <a:latin typeface="Open Sans"/>
                <a:ea typeface="Open Sans"/>
                <a:cs typeface="Open Sans"/>
                <a:sym typeface="Open Sans"/>
              </a:rPr>
              <a:t>This project allowed us to explore student collaboration in online learning communities and allwoed us to see some ways to scaffold student coding lessons to allow student success. </a:t>
            </a:r>
          </a:p>
          <a:p>
            <a:pPr lvl="0" rtl="0">
              <a:spcBef>
                <a:spcPts val="0"/>
              </a:spcBef>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Shape 4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0" name="Shape 4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lang="en" sz="1800">
                <a:solidFill>
                  <a:schemeClr val="dk2"/>
                </a:solidFill>
                <a:latin typeface="Open Sans"/>
                <a:ea typeface="Open Sans"/>
                <a:cs typeface="Open Sans"/>
                <a:sym typeface="Open Sans"/>
              </a:rPr>
              <a:t>Time is a constraint for many teachers when it comes to planning lessons. Given that this project allowed us time for planning and organizing lessons we were able to create more lessons that enabled our classroom to be student-centered online learning environments. </a:t>
            </a:r>
            <a:br>
              <a:rPr lang="en" sz="1800">
                <a:solidFill>
                  <a:schemeClr val="dk2"/>
                </a:solidFill>
                <a:latin typeface="Open Sans"/>
                <a:ea typeface="Open Sans"/>
                <a:cs typeface="Open Sans"/>
                <a:sym typeface="Open Sans"/>
              </a:rPr>
            </a:br>
            <a:r>
              <a:rPr lang="en" sz="1800">
                <a:solidFill>
                  <a:schemeClr val="dk2"/>
                </a:solidFill>
                <a:latin typeface="Open Sans"/>
                <a:ea typeface="Open Sans"/>
                <a:cs typeface="Open Sans"/>
                <a:sym typeface="Open Sans"/>
              </a:rPr>
              <a:t>We found new ways of encouraging and  integrating </a:t>
            </a:r>
            <a:r>
              <a:rPr lang="en" sz="1800">
                <a:solidFill>
                  <a:schemeClr val="dk2"/>
                </a:solidFill>
                <a:latin typeface="Open Sans"/>
                <a:ea typeface="Open Sans"/>
                <a:cs typeface="Open Sans"/>
                <a:sym typeface="Open Sans"/>
              </a:rPr>
              <a:t>online</a:t>
            </a:r>
            <a:r>
              <a:rPr lang="en" sz="1800">
                <a:solidFill>
                  <a:schemeClr val="dk2"/>
                </a:solidFill>
                <a:latin typeface="Open Sans"/>
                <a:ea typeface="Open Sans"/>
                <a:cs typeface="Open Sans"/>
                <a:sym typeface="Open Sans"/>
              </a:rPr>
              <a:t> collaboration</a:t>
            </a:r>
            <a:br>
              <a:rPr lang="en" sz="1800">
                <a:solidFill>
                  <a:schemeClr val="dk2"/>
                </a:solidFill>
                <a:latin typeface="Open Sans"/>
                <a:ea typeface="Open Sans"/>
                <a:cs typeface="Open Sans"/>
                <a:sym typeface="Open Sans"/>
              </a:rPr>
            </a:br>
            <a:r>
              <a:rPr lang="en" sz="1800">
                <a:solidFill>
                  <a:schemeClr val="dk2"/>
                </a:solidFill>
                <a:latin typeface="Open Sans"/>
                <a:ea typeface="Open Sans"/>
                <a:cs typeface="Open Sans"/>
                <a:sym typeface="Open Sans"/>
              </a:rPr>
              <a:t>Student centered learning took place while the teacher was able to take on a role as an observer in the background probing, encouraging and elaborating. This student-centered learning environment enabled students to develop higher </a:t>
            </a:r>
            <a:r>
              <a:rPr lang="en" sz="1800">
                <a:solidFill>
                  <a:schemeClr val="dk2"/>
                </a:solidFill>
                <a:latin typeface="Open Sans"/>
                <a:ea typeface="Open Sans"/>
                <a:cs typeface="Open Sans"/>
                <a:sym typeface="Open Sans"/>
              </a:rPr>
              <a:t>confidence</a:t>
            </a:r>
            <a:r>
              <a:rPr lang="en" sz="1800">
                <a:solidFill>
                  <a:schemeClr val="dk2"/>
                </a:solidFill>
                <a:latin typeface="Open Sans"/>
                <a:ea typeface="Open Sans"/>
                <a:cs typeface="Open Sans"/>
                <a:sym typeface="Open Sans"/>
              </a:rPr>
              <a:t> in asking for help from peers .</a:t>
            </a:r>
            <a:br>
              <a:rPr lang="en" sz="1800">
                <a:solidFill>
                  <a:schemeClr val="dk2"/>
                </a:solidFill>
                <a:latin typeface="Open Sans"/>
                <a:ea typeface="Open Sans"/>
                <a:cs typeface="Open Sans"/>
                <a:sym typeface="Open Sans"/>
              </a:rPr>
            </a:br>
            <a:r>
              <a:rPr lang="en" sz="1800">
                <a:solidFill>
                  <a:schemeClr val="dk2"/>
                </a:solidFill>
                <a:latin typeface="Open Sans"/>
                <a:ea typeface="Open Sans"/>
                <a:cs typeface="Open Sans"/>
                <a:sym typeface="Open Sans"/>
              </a:rPr>
              <a:t>With the group work that took place in most online lessons student-centered learning became easier with the support of their peers. </a:t>
            </a:r>
            <a:br>
              <a:rPr lang="en" sz="1800">
                <a:solidFill>
                  <a:schemeClr val="dk2"/>
                </a:solidFill>
                <a:latin typeface="Open Sans"/>
                <a:ea typeface="Open Sans"/>
                <a:cs typeface="Open Sans"/>
                <a:sym typeface="Open Sans"/>
              </a:rPr>
            </a:b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4" name="Shape 464"/>
        <p:cNvGrpSpPr/>
        <p:nvPr/>
      </p:nvGrpSpPr>
      <p:grpSpPr>
        <a:xfrm>
          <a:off x="0" y="0"/>
          <a:ext cx="0" cy="0"/>
          <a:chOff x="0" y="0"/>
          <a:chExt cx="0" cy="0"/>
        </a:xfrm>
      </p:grpSpPr>
      <p:sp>
        <p:nvSpPr>
          <p:cNvPr id="465" name="Shape 4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6" name="Shape 4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lang="en" sz="1800">
                <a:solidFill>
                  <a:schemeClr val="dk2"/>
                </a:solidFill>
                <a:latin typeface="Open Sans"/>
                <a:ea typeface="Open Sans"/>
                <a:cs typeface="Open Sans"/>
                <a:sym typeface="Open Sans"/>
              </a:rPr>
              <a:t>This project us allowed us to explore how we can incorporate even more activities into our classroom and if it is beneficial to student motivation in the classroom. We witnessed our students become more motivated/interested in our classroom activities as their engagement and understanding increased.  </a:t>
            </a:r>
            <a:br>
              <a:rPr lang="en" sz="1800">
                <a:solidFill>
                  <a:schemeClr val="dk2"/>
                </a:solidFill>
                <a:latin typeface="Open Sans"/>
                <a:ea typeface="Open Sans"/>
                <a:cs typeface="Open Sans"/>
                <a:sym typeface="Open Sans"/>
              </a:rPr>
            </a:br>
            <a:r>
              <a:rPr lang="en" sz="1800">
                <a:solidFill>
                  <a:schemeClr val="dk2"/>
                </a:solidFill>
                <a:latin typeface="Open Sans"/>
                <a:ea typeface="Open Sans"/>
                <a:cs typeface="Open Sans"/>
                <a:sym typeface="Open Sans"/>
              </a:rPr>
              <a:t>Enhanced our professional development in Science.</a:t>
            </a:r>
            <a:br>
              <a:rPr lang="en" sz="1800">
                <a:solidFill>
                  <a:schemeClr val="dk2"/>
                </a:solidFill>
                <a:latin typeface="Open Sans"/>
                <a:ea typeface="Open Sans"/>
                <a:cs typeface="Open Sans"/>
                <a:sym typeface="Open Sans"/>
              </a:rPr>
            </a:br>
          </a:p>
          <a:p>
            <a:pPr lvl="0" rtl="0">
              <a:spcBef>
                <a:spcPts val="0"/>
              </a:spcBef>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Shape 4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2" name="Shape 4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lnSpc>
                <a:spcPct val="115000"/>
              </a:lnSpc>
              <a:spcBef>
                <a:spcPts val="0"/>
              </a:spcBef>
              <a:spcAft>
                <a:spcPts val="1600"/>
              </a:spcAft>
              <a:buNone/>
            </a:pPr>
            <a:r>
              <a:rPr lang="en" sz="1800">
                <a:solidFill>
                  <a:schemeClr val="dk2"/>
                </a:solidFill>
                <a:latin typeface="Open Sans"/>
                <a:ea typeface="Open Sans"/>
                <a:cs typeface="Open Sans"/>
                <a:sym typeface="Open Sans"/>
              </a:rPr>
              <a:t>Started his teaching career in Nain, Labrador in 1979. Most of his teaching career has been at the junior high level which he finds energizing. Currently he is teaching Grade 8 Math and Science and Robotics 3205.</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lang="en" sz="1800">
                <a:solidFill>
                  <a:schemeClr val="dk2"/>
                </a:solidFill>
                <a:latin typeface="Open Sans"/>
                <a:ea typeface="Open Sans"/>
                <a:cs typeface="Open Sans"/>
                <a:sym typeface="Open Sans"/>
              </a:rPr>
              <a:t>Students from our grade 7, 8 and 9 science and math classes </a:t>
            </a:r>
            <a:r>
              <a:rPr lang="en" sz="1800">
                <a:solidFill>
                  <a:schemeClr val="dk2"/>
                </a:solidFill>
                <a:latin typeface="Open Sans"/>
                <a:ea typeface="Open Sans"/>
                <a:cs typeface="Open Sans"/>
                <a:sym typeface="Open Sans"/>
              </a:rPr>
              <a:t>participated in this project. OUr groupd of students consisted of 20.</a:t>
            </a:r>
          </a:p>
          <a:p>
            <a:pPr lvl="0">
              <a:lnSpc>
                <a:spcPct val="115000"/>
              </a:lnSpc>
              <a:spcBef>
                <a:spcPts val="0"/>
              </a:spcBef>
              <a:spcAft>
                <a:spcPts val="1600"/>
              </a:spcAft>
              <a:buNone/>
            </a:pPr>
            <a:r>
              <a:rPr lang="en" sz="1800">
                <a:solidFill>
                  <a:schemeClr val="dk2"/>
                </a:solidFill>
                <a:latin typeface="Open Sans"/>
                <a:ea typeface="Open Sans"/>
                <a:cs typeface="Open Sans"/>
                <a:sym typeface="Open Sans"/>
              </a:rPr>
              <a:t>Students were of diverse backgrounds.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lnSpc>
                <a:spcPct val="115000"/>
              </a:lnSpc>
              <a:spcBef>
                <a:spcPts val="0"/>
              </a:spcBef>
              <a:spcAft>
                <a:spcPts val="1600"/>
              </a:spcAft>
              <a:buNone/>
            </a:pPr>
            <a:r>
              <a:rPr lang="en" sz="1800">
                <a:solidFill>
                  <a:schemeClr val="dk2"/>
                </a:solidFill>
                <a:latin typeface="Open Sans"/>
                <a:ea typeface="Open Sans"/>
                <a:cs typeface="Open Sans"/>
                <a:sym typeface="Open Sans"/>
              </a:rPr>
              <a:t>Education can be fun for both the teacher and learner. As this can look like many different things depending on the student, it is often difficult to reach every student in the class (to keep them motivated). In order for successful learning to occur students need to find meaning and purpose in what they are doing in each subject.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cap="flat" cmpd="sng" w="76200">
            <a:solidFill>
              <a:schemeClr val="lt2"/>
            </a:solidFill>
            <a:prstDash val="solid"/>
            <a:round/>
            <a:headEnd len="med" w="med" type="none"/>
            <a:tailEnd len="med" w="med" type="none"/>
          </a:ln>
        </p:spPr>
      </p:cxnSp>
      <p:cxnSp>
        <p:nvCxnSpPr>
          <p:cNvPr id="11" name="Shape 11"/>
          <p:cNvCxnSpPr/>
          <p:nvPr/>
        </p:nvCxnSpPr>
        <p:spPr>
          <a:xfrm>
            <a:off x="1575034" y="3158251"/>
            <a:ext cx="562200" cy="0"/>
          </a:xfrm>
          <a:prstGeom prst="straightConnector1">
            <a:avLst/>
          </a:prstGeom>
          <a:noFill/>
          <a:ln cap="flat" cmpd="sng" w="76200">
            <a:solidFill>
              <a:schemeClr val="lt2"/>
            </a:solidFill>
            <a:prstDash val="solid"/>
            <a:round/>
            <a:headEnd len="med" w="med" type="none"/>
            <a:tailEnd len="med" w="med" type="none"/>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4" name="Shape 14"/>
            <p:cNvCxnSpPr/>
            <p:nvPr/>
          </p:nvCxnSpPr>
          <p:spPr>
            <a:xfrm rot="10800000">
              <a:off x="1346428" y="1163700"/>
              <a:ext cx="6452100" cy="0"/>
            </a:xfrm>
            <a:prstGeom prst="straightConnector1">
              <a:avLst/>
            </a:prstGeom>
            <a:noFill/>
            <a:ln cap="flat" cmpd="sng" w="9525">
              <a:solidFill>
                <a:schemeClr val="accent3"/>
              </a:solidFill>
              <a:prstDash val="solid"/>
              <a:round/>
              <a:headEnd len="med" w="med" type="none"/>
              <a:tailEnd len="med" w="med" type="none"/>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7" name="Shape 17"/>
            <p:cNvCxnSpPr/>
            <p:nvPr/>
          </p:nvCxnSpPr>
          <p:spPr>
            <a:xfrm>
              <a:off x="1346435" y="3969087"/>
              <a:ext cx="6452100" cy="0"/>
            </a:xfrm>
            <a:prstGeom prst="straightConnector1">
              <a:avLst/>
            </a:prstGeom>
            <a:noFill/>
            <a:ln cap="flat" cmpd="sng" w="9525">
              <a:solidFill>
                <a:schemeClr val="accent3"/>
              </a:solidFill>
              <a:prstDash val="solid"/>
              <a:round/>
              <a:headEnd len="med" w="med" type="none"/>
              <a:tailEnd len="med" w="med" type="none"/>
            </a:ln>
          </p:spPr>
        </p:cxnSp>
      </p:grpSp>
      <p:sp>
        <p:nvSpPr>
          <p:cNvPr id="18" name="Shape 18"/>
          <p:cNvSpPr txBox="1"/>
          <p:nvPr>
            <p:ph type="ctrTitle"/>
          </p:nvPr>
        </p:nvSpPr>
        <p:spPr>
          <a:xfrm>
            <a:off x="1004150" y="1751764"/>
            <a:ext cx="7136700" cy="10224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19" name="Shape 19"/>
          <p:cNvSpPr txBox="1"/>
          <p:nvPr>
            <p:ph idx="1" type="subTitle"/>
          </p:nvPr>
        </p:nvSpPr>
        <p:spPr>
          <a:xfrm>
            <a:off x="2137225" y="2850039"/>
            <a:ext cx="48705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55"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7" name="Shape 57"/>
          <p:cNvSpPr txBox="1"/>
          <p:nvPr>
            <p:ph type="title"/>
          </p:nvPr>
        </p:nvSpPr>
        <p:spPr>
          <a:xfrm>
            <a:off x="311700" y="1304850"/>
            <a:ext cx="8520600" cy="1538400"/>
          </a:xfrm>
          <a:prstGeom prst="rect">
            <a:avLst/>
          </a:prstGeom>
        </p:spPr>
        <p:txBody>
          <a:bodyPr anchorCtr="0" anchor="ctr" bIns="91425" lIns="91425" rIns="91425" tIns="91425"/>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p:txBody>
      </p:sp>
      <p:sp>
        <p:nvSpPr>
          <p:cNvPr id="58" name="Shape 58"/>
          <p:cNvSpPr txBox="1"/>
          <p:nvPr>
            <p:ph idx="1" type="body"/>
          </p:nvPr>
        </p:nvSpPr>
        <p:spPr>
          <a:xfrm>
            <a:off x="311700" y="2995650"/>
            <a:ext cx="85206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9" name="Shape 5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60" name="Shape 60"/>
        <p:cNvGrpSpPr/>
        <p:nvPr/>
      </p:nvGrpSpPr>
      <p:grpSpPr>
        <a:xfrm>
          <a:off x="0" y="0"/>
          <a:ext cx="0" cy="0"/>
          <a:chOff x="0" y="0"/>
          <a:chExt cx="0" cy="0"/>
        </a:xfrm>
      </p:grpSpPr>
      <p:sp>
        <p:nvSpPr>
          <p:cNvPr id="61" name="Shape 6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2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3" name="Shape 23"/>
          <p:cNvSpPr txBox="1"/>
          <p:nvPr>
            <p:ph type="title"/>
          </p:nvPr>
        </p:nvSpPr>
        <p:spPr>
          <a:xfrm>
            <a:off x="311700" y="814800"/>
            <a:ext cx="8571300" cy="942000"/>
          </a:xfrm>
          <a:prstGeom prst="rect">
            <a:avLst/>
          </a:prstGeom>
        </p:spPr>
        <p:txBody>
          <a:bodyPr anchorCtr="0" anchor="ctr"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5"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7" name="Shape 27"/>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11700" y="1266325"/>
            <a:ext cx="8520600" cy="330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9" name="Shape 2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30" name="Shape 30"/>
        <p:cNvGrpSpPr/>
        <p:nvPr/>
      </p:nvGrpSpPr>
      <p:grpSpPr>
        <a:xfrm>
          <a:off x="0" y="0"/>
          <a:ext cx="0" cy="0"/>
          <a:chOff x="0" y="0"/>
          <a:chExt cx="0" cy="0"/>
        </a:xfrm>
      </p:grpSpPr>
      <p:sp>
        <p:nvSpPr>
          <p:cNvPr id="31" name="Shape 31"/>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ph idx="1" type="body"/>
          </p:nvPr>
        </p:nvSpPr>
        <p:spPr>
          <a:xfrm>
            <a:off x="311700" y="1266175"/>
            <a:ext cx="3999900"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3" name="Shape 33"/>
          <p:cNvSpPr txBox="1"/>
          <p:nvPr>
            <p:ph idx="2" type="body"/>
          </p:nvPr>
        </p:nvSpPr>
        <p:spPr>
          <a:xfrm>
            <a:off x="4832400" y="1266175"/>
            <a:ext cx="3999900"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5" name="Shape 35"/>
        <p:cNvGrpSpPr/>
        <p:nvPr/>
      </p:nvGrpSpPr>
      <p:grpSpPr>
        <a:xfrm>
          <a:off x="0" y="0"/>
          <a:ext cx="0" cy="0"/>
          <a:chOff x="0" y="0"/>
          <a:chExt cx="0" cy="0"/>
        </a:xfrm>
      </p:grpSpPr>
      <p:sp>
        <p:nvSpPr>
          <p:cNvPr id="36" name="Shape 36"/>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8" name="Shape 38"/>
        <p:cNvGrpSpPr/>
        <p:nvPr/>
      </p:nvGrpSpPr>
      <p:grpSpPr>
        <a:xfrm>
          <a:off x="0" y="0"/>
          <a:ext cx="0" cy="0"/>
          <a:chOff x="0" y="0"/>
          <a:chExt cx="0" cy="0"/>
        </a:xfrm>
      </p:grpSpPr>
      <p:sp>
        <p:nvSpPr>
          <p:cNvPr id="39" name="Shape 3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0" name="Shape 4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6"/>
        </a:solidFill>
      </p:bgPr>
    </p:bg>
    <p:spTree>
      <p:nvGrpSpPr>
        <p:cNvPr id="42" name="Shape 42"/>
        <p:cNvGrpSpPr/>
        <p:nvPr/>
      </p:nvGrpSpPr>
      <p:grpSpPr>
        <a:xfrm>
          <a:off x="0" y="0"/>
          <a:ext cx="0" cy="0"/>
          <a:chOff x="0" y="0"/>
          <a:chExt cx="0" cy="0"/>
        </a:xfrm>
      </p:grpSpPr>
      <p:sp>
        <p:nvSpPr>
          <p:cNvPr id="43" name="Shape 43"/>
          <p:cNvSpPr txBox="1"/>
          <p:nvPr>
            <p:ph type="title"/>
          </p:nvPr>
        </p:nvSpPr>
        <p:spPr>
          <a:xfrm>
            <a:off x="490250" y="526350"/>
            <a:ext cx="5613600" cy="4090800"/>
          </a:xfrm>
          <a:prstGeom prst="rect">
            <a:avLst/>
          </a:prstGeom>
        </p:spPr>
        <p:txBody>
          <a:bodyPr anchorCtr="0" anchor="ctr" bIns="91425" lIns="91425" rIns="91425" tIns="91425"/>
          <a:lstStyle>
            <a:lvl1pPr lvl="0">
              <a:spcBef>
                <a:spcPts val="0"/>
              </a:spcBef>
              <a:buClr>
                <a:schemeClr val="dk2"/>
              </a:buClr>
              <a:buSzPct val="100000"/>
              <a:defRPr b="0" sz="5400">
                <a:solidFill>
                  <a:schemeClr val="dk2"/>
                </a:solidFill>
              </a:defRPr>
            </a:lvl1pPr>
            <a:lvl2pPr lvl="1">
              <a:spcBef>
                <a:spcPts val="0"/>
              </a:spcBef>
              <a:buClr>
                <a:schemeClr val="dk2"/>
              </a:buClr>
              <a:buSzPct val="100000"/>
              <a:defRPr b="0" sz="5400">
                <a:solidFill>
                  <a:schemeClr val="dk2"/>
                </a:solidFill>
              </a:defRPr>
            </a:lvl2pPr>
            <a:lvl3pPr lvl="2">
              <a:spcBef>
                <a:spcPts val="0"/>
              </a:spcBef>
              <a:buClr>
                <a:schemeClr val="dk2"/>
              </a:buClr>
              <a:buSzPct val="100000"/>
              <a:defRPr b="0" sz="5400">
                <a:solidFill>
                  <a:schemeClr val="dk2"/>
                </a:solidFill>
              </a:defRPr>
            </a:lvl3pPr>
            <a:lvl4pPr lvl="3">
              <a:spcBef>
                <a:spcPts val="0"/>
              </a:spcBef>
              <a:buClr>
                <a:schemeClr val="dk2"/>
              </a:buClr>
              <a:buSzPct val="100000"/>
              <a:defRPr b="0" sz="5400">
                <a:solidFill>
                  <a:schemeClr val="dk2"/>
                </a:solidFill>
              </a:defRPr>
            </a:lvl4pPr>
            <a:lvl5pPr lvl="4">
              <a:spcBef>
                <a:spcPts val="0"/>
              </a:spcBef>
              <a:buClr>
                <a:schemeClr val="dk2"/>
              </a:buClr>
              <a:buSzPct val="100000"/>
              <a:defRPr b="0" sz="5400">
                <a:solidFill>
                  <a:schemeClr val="dk2"/>
                </a:solidFill>
              </a:defRPr>
            </a:lvl5pPr>
            <a:lvl6pPr lvl="5">
              <a:spcBef>
                <a:spcPts val="0"/>
              </a:spcBef>
              <a:buClr>
                <a:schemeClr val="dk2"/>
              </a:buClr>
              <a:buSzPct val="100000"/>
              <a:defRPr b="0" sz="5400">
                <a:solidFill>
                  <a:schemeClr val="dk2"/>
                </a:solidFill>
              </a:defRPr>
            </a:lvl6pPr>
            <a:lvl7pPr lvl="6">
              <a:spcBef>
                <a:spcPts val="0"/>
              </a:spcBef>
              <a:buClr>
                <a:schemeClr val="dk2"/>
              </a:buClr>
              <a:buSzPct val="100000"/>
              <a:defRPr b="0" sz="5400">
                <a:solidFill>
                  <a:schemeClr val="dk2"/>
                </a:solidFill>
              </a:defRPr>
            </a:lvl7pPr>
            <a:lvl8pPr lvl="7">
              <a:spcBef>
                <a:spcPts val="0"/>
              </a:spcBef>
              <a:buClr>
                <a:schemeClr val="dk2"/>
              </a:buClr>
              <a:buSzPct val="100000"/>
              <a:defRPr b="0" sz="5400">
                <a:solidFill>
                  <a:schemeClr val="dk2"/>
                </a:solidFill>
              </a:defRPr>
            </a:lvl8pPr>
            <a:lvl9pPr lvl="8">
              <a:spcBef>
                <a:spcPts val="0"/>
              </a:spcBef>
              <a:buClr>
                <a:schemeClr val="dk2"/>
              </a:buClr>
              <a:buSzPct val="100000"/>
              <a:defRPr b="0" sz="5400">
                <a:solidFill>
                  <a:schemeClr val="dk2"/>
                </a:solidFill>
              </a:defRPr>
            </a:lvl9pPr>
          </a:lstStyle>
          <a:p/>
        </p:txBody>
      </p:sp>
      <p:sp>
        <p:nvSpPr>
          <p:cNvPr id="44" name="Shape 4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45"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cxnSp>
        <p:nvCxnSpPr>
          <p:cNvPr id="47" name="Shape 47"/>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8" name="Shape 48"/>
          <p:cNvSpPr txBox="1"/>
          <p:nvPr>
            <p:ph type="title"/>
          </p:nvPr>
        </p:nvSpPr>
        <p:spPr>
          <a:xfrm>
            <a:off x="265500" y="1039675"/>
            <a:ext cx="4045200" cy="16758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9" name="Shape 49"/>
          <p:cNvSpPr txBox="1"/>
          <p:nvPr>
            <p:ph idx="1" type="subTitle"/>
          </p:nvPr>
        </p:nvSpPr>
        <p:spPr>
          <a:xfrm>
            <a:off x="265500" y="27268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52" name="Shape 52"/>
        <p:cNvGrpSpPr/>
        <p:nvPr/>
      </p:nvGrpSpPr>
      <p:grpSpPr>
        <a:xfrm>
          <a:off x="0" y="0"/>
          <a:ext cx="0" cy="0"/>
          <a:chOff x="0" y="0"/>
          <a:chExt cx="0" cy="0"/>
        </a:xfrm>
      </p:grpSpPr>
      <p:sp>
        <p:nvSpPr>
          <p:cNvPr id="53" name="Shape 53"/>
          <p:cNvSpPr txBox="1"/>
          <p:nvPr>
            <p:ph idx="1" type="body"/>
          </p:nvPr>
        </p:nvSpPr>
        <p:spPr>
          <a:xfrm>
            <a:off x="311700" y="4230725"/>
            <a:ext cx="5998800" cy="598800"/>
          </a:xfrm>
          <a:prstGeom prst="rect">
            <a:avLst/>
          </a:prstGeom>
        </p:spPr>
        <p:txBody>
          <a:bodyPr anchorCtr="0" anchor="ctr" bIns="91425" lIns="91425" rIns="91425" tIns="91425"/>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p:txBody>
      </p:sp>
      <p:sp>
        <p:nvSpPr>
          <p:cNvPr id="54" name="Shape 5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707400"/>
          </a:xfrm>
          <a:prstGeom prst="rect">
            <a:avLst/>
          </a:prstGeom>
          <a:noFill/>
          <a:ln>
            <a:noFill/>
          </a:ln>
        </p:spPr>
        <p:txBody>
          <a:bodyPr anchorCtr="0" anchor="t" bIns="91425" lIns="91425" rIns="91425" tIns="91425"/>
          <a:lstStyle>
            <a:lvl1pPr lvl="0">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Shape 7"/>
          <p:cNvSpPr txBox="1"/>
          <p:nvPr>
            <p:ph idx="1" type="body"/>
          </p:nvPr>
        </p:nvSpPr>
        <p:spPr>
          <a:xfrm>
            <a:off x="311700" y="1266325"/>
            <a:ext cx="8520600" cy="33027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comments" Target="../comments/commen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hyperlink" Target="http://www.youtube.com/watch?v=nPblG6ceqOs" TargetMode="Externa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6.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classroom.google.com/c/NzkwNzI2Nzkw" TargetMode="External"/><Relationship Id="rId4" Type="http://schemas.openxmlformats.org/officeDocument/2006/relationships/image" Target="../media/image15.png"/><Relationship Id="rId5" Type="http://schemas.openxmlformats.org/officeDocument/2006/relationships/hyperlink" Target="https://classroom.google.com/c/NDA2NzYzMDQ0Nlpa" TargetMode="External"/><Relationship Id="rId6"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7.xml"/><Relationship Id="rId3" Type="http://schemas.openxmlformats.org/officeDocument/2006/relationships/hyperlink" Target="https://docs.google.com/a/nlesd.ca/presentation/d/1X9gEWcm171t2GNCHd457ZLhyNgV8lB3DAp8sLRxlN0s/edit?usp=sharin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comments" Target="../comments/commen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29.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1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1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21.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2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2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26.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25.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30.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comments" Target="../comments/commen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65" name="Shape 65"/>
        <p:cNvGrpSpPr/>
        <p:nvPr/>
      </p:nvGrpSpPr>
      <p:grpSpPr>
        <a:xfrm>
          <a:off x="0" y="0"/>
          <a:ext cx="0" cy="0"/>
          <a:chOff x="0" y="0"/>
          <a:chExt cx="0" cy="0"/>
        </a:xfrm>
      </p:grpSpPr>
      <p:sp>
        <p:nvSpPr>
          <p:cNvPr id="66" name="Shape 66"/>
          <p:cNvSpPr txBox="1"/>
          <p:nvPr>
            <p:ph type="ctrTitle"/>
          </p:nvPr>
        </p:nvSpPr>
        <p:spPr>
          <a:xfrm>
            <a:off x="178175" y="1392650"/>
            <a:ext cx="8861700" cy="1457400"/>
          </a:xfrm>
          <a:prstGeom prst="rect">
            <a:avLst/>
          </a:prstGeom>
        </p:spPr>
        <p:txBody>
          <a:bodyPr anchorCtr="0" anchor="b" bIns="91425" lIns="91425" rIns="91425" tIns="91425">
            <a:noAutofit/>
          </a:bodyPr>
          <a:lstStyle/>
          <a:p>
            <a:pPr indent="-298450" lvl="0">
              <a:lnSpc>
                <a:spcPct val="115000"/>
              </a:lnSpc>
              <a:spcBef>
                <a:spcPts val="0"/>
              </a:spcBef>
              <a:buClr>
                <a:srgbClr val="000000"/>
              </a:buClr>
              <a:buSzPct val="36666"/>
              <a:buFont typeface="Arial"/>
              <a:buNone/>
            </a:pPr>
            <a:r>
              <a:rPr lang="en" sz="3000">
                <a:solidFill>
                  <a:srgbClr val="000000"/>
                </a:solidFill>
                <a:latin typeface="Calibri"/>
                <a:ea typeface="Calibri"/>
                <a:cs typeface="Calibri"/>
                <a:sym typeface="Calibri"/>
              </a:rPr>
              <a:t>Increasing student engagement through  online collaboration and a project based learning environment</a:t>
            </a:r>
          </a:p>
        </p:txBody>
      </p:sp>
      <p:sp>
        <p:nvSpPr>
          <p:cNvPr id="67" name="Shape 67"/>
          <p:cNvSpPr txBox="1"/>
          <p:nvPr>
            <p:ph idx="1" type="subTitle"/>
          </p:nvPr>
        </p:nvSpPr>
        <p:spPr>
          <a:xfrm>
            <a:off x="2136750" y="3070814"/>
            <a:ext cx="4870500" cy="792600"/>
          </a:xfrm>
          <a:prstGeom prst="rect">
            <a:avLst/>
          </a:prstGeom>
        </p:spPr>
        <p:txBody>
          <a:bodyPr anchorCtr="0" anchor="t" bIns="91425" lIns="91425" rIns="91425" tIns="91425">
            <a:noAutofit/>
          </a:bodyPr>
          <a:lstStyle/>
          <a:p>
            <a:pPr lvl="0" algn="l">
              <a:spcBef>
                <a:spcPts val="0"/>
              </a:spcBef>
              <a:buNone/>
            </a:pPr>
            <a:r>
              <a:rPr lang="en"/>
              <a:t>		Grade 7, 8 &amp; 9 </a:t>
            </a:r>
          </a:p>
          <a:p>
            <a:pPr lvl="0">
              <a:spcBef>
                <a:spcPts val="0"/>
              </a:spcBef>
              <a:buNone/>
            </a:pPr>
            <a:r>
              <a:rPr lang="en"/>
              <a:t>Holy Trinity High School</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Shape 120"/>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Our Reasoning</a:t>
            </a:r>
          </a:p>
        </p:txBody>
      </p:sp>
      <p:sp>
        <p:nvSpPr>
          <p:cNvPr id="121" name="Shape 121"/>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buClr>
                <a:srgbClr val="000000"/>
              </a:buClr>
            </a:pPr>
            <a:r>
              <a:rPr lang="en">
                <a:solidFill>
                  <a:srgbClr val="000000"/>
                </a:solidFill>
              </a:rPr>
              <a:t>We all share a common interest in creating a classroom where students explore and discover science collaboration and exploration. </a:t>
            </a:r>
          </a:p>
          <a:p>
            <a:pPr lvl="0">
              <a:spcBef>
                <a:spcPts val="0"/>
              </a:spcBef>
              <a:buNone/>
            </a:pPr>
            <a:r>
              <a:t/>
            </a: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25" name="Shape 125"/>
        <p:cNvGrpSpPr/>
        <p:nvPr/>
      </p:nvGrpSpPr>
      <p:grpSpPr>
        <a:xfrm>
          <a:off x="0" y="0"/>
          <a:ext cx="0" cy="0"/>
          <a:chOff x="0" y="0"/>
          <a:chExt cx="0" cy="0"/>
        </a:xfrm>
      </p:grpSpPr>
      <p:sp>
        <p:nvSpPr>
          <p:cNvPr id="126" name="Shape 126"/>
          <p:cNvSpPr txBox="1"/>
          <p:nvPr>
            <p:ph type="title"/>
          </p:nvPr>
        </p:nvSpPr>
        <p:spPr>
          <a:xfrm>
            <a:off x="311700" y="814800"/>
            <a:ext cx="8571300" cy="942000"/>
          </a:xfrm>
          <a:prstGeom prst="rect">
            <a:avLst/>
          </a:prstGeom>
        </p:spPr>
        <p:txBody>
          <a:bodyPr anchorCtr="0" anchor="ctr" bIns="91425" lIns="91425" rIns="91425" tIns="91425">
            <a:noAutofit/>
          </a:bodyPr>
          <a:lstStyle/>
          <a:p>
            <a:pPr lvl="0">
              <a:spcBef>
                <a:spcPts val="0"/>
              </a:spcBef>
              <a:buNone/>
            </a:pPr>
            <a:r>
              <a:rPr lang="en"/>
              <a:t>Focus Area</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30" name="Shape 130"/>
        <p:cNvGrpSpPr/>
        <p:nvPr/>
      </p:nvGrpSpPr>
      <p:grpSpPr>
        <a:xfrm>
          <a:off x="0" y="0"/>
          <a:ext cx="0" cy="0"/>
          <a:chOff x="0" y="0"/>
          <a:chExt cx="0" cy="0"/>
        </a:xfrm>
      </p:grpSpPr>
      <p:sp>
        <p:nvSpPr>
          <p:cNvPr id="131" name="Shape 131"/>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Our Focus </a:t>
            </a:r>
          </a:p>
        </p:txBody>
      </p:sp>
      <p:sp>
        <p:nvSpPr>
          <p:cNvPr id="132" name="Shape 132"/>
          <p:cNvSpPr txBox="1"/>
          <p:nvPr>
            <p:ph idx="1" type="body"/>
          </p:nvPr>
        </p:nvSpPr>
        <p:spPr>
          <a:xfrm>
            <a:off x="311700" y="1152425"/>
            <a:ext cx="8520600" cy="3025500"/>
          </a:xfrm>
          <a:prstGeom prst="rect">
            <a:avLst/>
          </a:prstGeom>
        </p:spPr>
        <p:txBody>
          <a:bodyPr anchorCtr="0" anchor="t" bIns="91425" lIns="91425" rIns="91425" tIns="91425">
            <a:noAutofit/>
          </a:bodyPr>
          <a:lstStyle/>
          <a:p>
            <a:pPr lvl="0">
              <a:spcBef>
                <a:spcPts val="0"/>
              </a:spcBef>
              <a:buNone/>
            </a:pPr>
            <a:r>
              <a:rPr lang="en" sz="2400">
                <a:solidFill>
                  <a:srgbClr val="000000"/>
                </a:solidFill>
                <a:latin typeface="Calibri"/>
                <a:ea typeface="Calibri"/>
                <a:cs typeface="Calibri"/>
                <a:sym typeface="Calibri"/>
              </a:rPr>
              <a:t>To engage students, introduce them to and nurture interest in programming.</a:t>
            </a:r>
          </a:p>
          <a:p>
            <a:pPr lvl="0">
              <a:spcBef>
                <a:spcPts val="0"/>
              </a:spcBef>
              <a:buNone/>
            </a:pPr>
            <a:r>
              <a:rPr lang="en" sz="2400">
                <a:solidFill>
                  <a:srgbClr val="000000"/>
                </a:solidFill>
                <a:latin typeface="Calibri"/>
                <a:ea typeface="Calibri"/>
                <a:cs typeface="Calibri"/>
                <a:sym typeface="Calibri"/>
              </a:rPr>
              <a:t>To scaffold learning toward more complex projects. </a:t>
            </a:r>
          </a:p>
          <a:p>
            <a:pPr lvl="0">
              <a:spcBef>
                <a:spcPts val="0"/>
              </a:spcBef>
              <a:buNone/>
            </a:pPr>
            <a:r>
              <a:rPr lang="en" sz="2400">
                <a:solidFill>
                  <a:srgbClr val="000000"/>
                </a:solidFill>
                <a:latin typeface="Calibri"/>
                <a:ea typeface="Calibri"/>
                <a:cs typeface="Calibri"/>
                <a:sym typeface="Calibri"/>
              </a:rPr>
              <a:t>To use online learning  communities for students to work collaboratively  to grow and sustain interest in computer programming. </a:t>
            </a:r>
          </a:p>
          <a:p>
            <a:pPr lvl="0">
              <a:spcBef>
                <a:spcPts val="0"/>
              </a:spcBef>
              <a:buNone/>
            </a:pPr>
            <a:r>
              <a:rPr lang="en" sz="2400">
                <a:solidFill>
                  <a:srgbClr val="000000"/>
                </a:solidFill>
                <a:latin typeface="Calibri"/>
                <a:ea typeface="Calibri"/>
                <a:cs typeface="Calibri"/>
                <a:sym typeface="Calibri"/>
              </a:rPr>
              <a:t> </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36" name="Shape 136"/>
        <p:cNvGrpSpPr/>
        <p:nvPr/>
      </p:nvGrpSpPr>
      <p:grpSpPr>
        <a:xfrm>
          <a:off x="0" y="0"/>
          <a:ext cx="0" cy="0"/>
          <a:chOff x="0" y="0"/>
          <a:chExt cx="0" cy="0"/>
        </a:xfrm>
      </p:grpSpPr>
      <p:sp>
        <p:nvSpPr>
          <p:cNvPr id="137" name="Shape 137"/>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Our Focus and Why</a:t>
            </a:r>
          </a:p>
        </p:txBody>
      </p:sp>
      <p:sp>
        <p:nvSpPr>
          <p:cNvPr id="138" name="Shape 138"/>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rPr lang="en">
                <a:solidFill>
                  <a:srgbClr val="000000"/>
                </a:solidFill>
              </a:rPr>
              <a:t>Focus:</a:t>
            </a:r>
          </a:p>
          <a:p>
            <a:pPr indent="-228600" lvl="0" marL="457200">
              <a:spcBef>
                <a:spcPts val="0"/>
              </a:spcBef>
              <a:buClr>
                <a:srgbClr val="000000"/>
              </a:buClr>
            </a:pPr>
            <a:r>
              <a:rPr lang="en">
                <a:solidFill>
                  <a:srgbClr val="000000"/>
                </a:solidFill>
              </a:rPr>
              <a:t>Engagement in online learning community and project based learning.</a:t>
            </a:r>
          </a:p>
          <a:p>
            <a:pPr lvl="0">
              <a:spcBef>
                <a:spcPts val="0"/>
              </a:spcBef>
              <a:buNone/>
            </a:pPr>
            <a:r>
              <a:rPr lang="en">
                <a:solidFill>
                  <a:srgbClr val="000000"/>
                </a:solidFill>
              </a:rPr>
              <a:t>Why:</a:t>
            </a:r>
          </a:p>
          <a:p>
            <a:pPr lvl="0">
              <a:spcBef>
                <a:spcPts val="0"/>
              </a:spcBef>
              <a:buNone/>
            </a:pPr>
            <a:r>
              <a:rPr lang="en">
                <a:solidFill>
                  <a:srgbClr val="000000"/>
                </a:solidFill>
              </a:rPr>
              <a:t>All three teachers involved are concerned with students not only being able to achieve in Science, but wanting to nurture interest and engagement in science for years to come.</a:t>
            </a:r>
            <a:br>
              <a:rPr lang="en"/>
            </a:b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txBox="1"/>
          <p:nvPr>
            <p:ph type="title"/>
          </p:nvPr>
        </p:nvSpPr>
        <p:spPr>
          <a:xfrm>
            <a:off x="490250" y="526350"/>
            <a:ext cx="7612800" cy="4090800"/>
          </a:xfrm>
          <a:prstGeom prst="rect">
            <a:avLst/>
          </a:prstGeom>
        </p:spPr>
        <p:txBody>
          <a:bodyPr anchorCtr="0" anchor="ctr" bIns="91425" lIns="91425" rIns="91425" tIns="91425">
            <a:noAutofit/>
          </a:bodyPr>
          <a:lstStyle/>
          <a:p>
            <a:pPr lvl="0">
              <a:spcBef>
                <a:spcPts val="0"/>
              </a:spcBef>
              <a:buNone/>
            </a:pPr>
            <a:r>
              <a:rPr lang="en" sz="3600">
                <a:solidFill>
                  <a:srgbClr val="695D46"/>
                </a:solidFill>
              </a:rPr>
              <a:t>“When students are invited to take part in the learning process from start to finish, they experience a sense of agency and responsibility for their learning, an approach that lends itself to greater student engagement and intrinsic motivation” (Ryan &amp; Deci, 2000).    </a:t>
            </a:r>
          </a:p>
          <a:p>
            <a:pPr lvl="0" rtl="0">
              <a:spcBef>
                <a:spcPts val="0"/>
              </a:spcBef>
              <a:buNone/>
            </a:pPr>
            <a:r>
              <a:t/>
            </a:r>
            <a:endParaRPr sz="3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Shape 148"/>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Resources that helped us narrow our focus</a:t>
            </a:r>
          </a:p>
        </p:txBody>
      </p:sp>
      <p:sp>
        <p:nvSpPr>
          <p:cNvPr id="149" name="Shape 149"/>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lgn="ctr">
              <a:spcBef>
                <a:spcPts val="0"/>
              </a:spcBef>
              <a:buNone/>
            </a:pPr>
            <a:r>
              <a:rPr lang="en"/>
              <a:t>Science Scope : 5 E’s </a:t>
            </a:r>
          </a:p>
        </p:txBody>
      </p:sp>
      <p:pic>
        <p:nvPicPr>
          <p:cNvPr id="150" name="Shape 150"/>
          <p:cNvPicPr preferRelativeResize="0"/>
          <p:nvPr/>
        </p:nvPicPr>
        <p:blipFill>
          <a:blip r:embed="rId3">
            <a:alphaModFix/>
          </a:blip>
          <a:stretch>
            <a:fillRect/>
          </a:stretch>
        </p:blipFill>
        <p:spPr>
          <a:xfrm>
            <a:off x="2870650" y="1799578"/>
            <a:ext cx="2806725" cy="27694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Shape 155"/>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en"/>
              <a:t>Resources that helped us narrow our focus</a:t>
            </a:r>
          </a:p>
        </p:txBody>
      </p:sp>
      <p:sp>
        <p:nvSpPr>
          <p:cNvPr id="156" name="Shape 156"/>
          <p:cNvSpPr txBox="1"/>
          <p:nvPr>
            <p:ph idx="1" type="body"/>
          </p:nvPr>
        </p:nvSpPr>
        <p:spPr>
          <a:xfrm>
            <a:off x="4414300" y="1266325"/>
            <a:ext cx="4418100" cy="3302700"/>
          </a:xfrm>
          <a:prstGeom prst="rect">
            <a:avLst/>
          </a:prstGeom>
        </p:spPr>
        <p:txBody>
          <a:bodyPr anchorCtr="0" anchor="t" bIns="91425" lIns="91425" rIns="91425" tIns="91425">
            <a:noAutofit/>
          </a:bodyPr>
          <a:lstStyle/>
          <a:p>
            <a:pPr lvl="0" rtl="0" algn="ctr">
              <a:spcBef>
                <a:spcPts val="0"/>
              </a:spcBef>
              <a:buNone/>
            </a:pPr>
            <a:r>
              <a:rPr lang="en"/>
              <a:t>TIA website &amp;  meetings with Dana Griffiths</a:t>
            </a:r>
          </a:p>
        </p:txBody>
      </p:sp>
      <p:pic>
        <p:nvPicPr>
          <p:cNvPr descr="Screenshot 2016-05-24 at 2.12.11 PM.png" id="157" name="Shape 157"/>
          <p:cNvPicPr preferRelativeResize="0"/>
          <p:nvPr/>
        </p:nvPicPr>
        <p:blipFill>
          <a:blip r:embed="rId3">
            <a:alphaModFix/>
          </a:blip>
          <a:stretch>
            <a:fillRect/>
          </a:stretch>
        </p:blipFill>
        <p:spPr>
          <a:xfrm>
            <a:off x="311700" y="1152425"/>
            <a:ext cx="4021025" cy="37653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Shape 162"/>
          <p:cNvSpPr txBox="1"/>
          <p:nvPr>
            <p:ph type="title"/>
          </p:nvPr>
        </p:nvSpPr>
        <p:spPr>
          <a:xfrm>
            <a:off x="311700" y="445025"/>
            <a:ext cx="8520600" cy="707400"/>
          </a:xfrm>
          <a:prstGeom prst="rect">
            <a:avLst/>
          </a:prstGeom>
        </p:spPr>
        <p:txBody>
          <a:bodyPr anchorCtr="0" anchor="t" bIns="91425" lIns="91425" rIns="91425" tIns="91425">
            <a:noAutofit/>
          </a:bodyPr>
          <a:lstStyle/>
          <a:p>
            <a:pPr lvl="0" algn="ctr">
              <a:spcBef>
                <a:spcPts val="0"/>
              </a:spcBef>
              <a:buNone/>
            </a:pPr>
            <a:r>
              <a:rPr lang="en"/>
              <a:t>Aligning our project with school based work/research</a:t>
            </a:r>
          </a:p>
        </p:txBody>
      </p:sp>
      <p:sp>
        <p:nvSpPr>
          <p:cNvPr id="163" name="Shape 163"/>
          <p:cNvSpPr txBox="1"/>
          <p:nvPr>
            <p:ph idx="1" type="body"/>
          </p:nvPr>
        </p:nvSpPr>
        <p:spPr>
          <a:xfrm>
            <a:off x="311700" y="1615775"/>
            <a:ext cx="8520600" cy="3302700"/>
          </a:xfrm>
          <a:prstGeom prst="rect">
            <a:avLst/>
          </a:prstGeom>
        </p:spPr>
        <p:txBody>
          <a:bodyPr anchorCtr="0" anchor="t" bIns="91425" lIns="91425" rIns="91425" tIns="91425">
            <a:noAutofit/>
          </a:bodyPr>
          <a:lstStyle/>
          <a:p>
            <a:pPr lvl="0">
              <a:spcBef>
                <a:spcPts val="0"/>
              </a:spcBef>
              <a:buNone/>
            </a:pPr>
            <a:r>
              <a:rPr lang="en"/>
              <a:t>Science curriculum </a:t>
            </a:r>
          </a:p>
          <a:p>
            <a:pPr indent="-228600" lvl="0" marL="914400" rtl="0">
              <a:spcBef>
                <a:spcPts val="0"/>
              </a:spcBef>
            </a:pPr>
            <a:r>
              <a:rPr lang="en"/>
              <a:t>extended activities. </a:t>
            </a:r>
          </a:p>
          <a:p>
            <a:pPr lvl="0">
              <a:spcBef>
                <a:spcPts val="0"/>
              </a:spcBef>
              <a:buNone/>
            </a:pPr>
            <a:r>
              <a:rPr lang="en"/>
              <a:t>Sci: 211-2 communicate questions, ideas, intentions, plans, and results, using lists,notes in point form, sentences, data tables, graphs, drawings, oral language,and other means. </a:t>
            </a:r>
          </a:p>
          <a:p>
            <a:pPr lvl="0" rtl="0">
              <a:spcBef>
                <a:spcPts val="0"/>
              </a:spcBef>
              <a:buNone/>
            </a:pPr>
            <a:r>
              <a:rPr lang="en"/>
              <a:t>211-3 work cooperatively with team members to develop and carry out a plan, and troubleshoot problems as they arise</a:t>
            </a:r>
          </a:p>
          <a:p>
            <a:pPr lvl="0" rtl="0">
              <a:spcBef>
                <a:spcPts val="0"/>
              </a:spcBef>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67" name="Shape 167"/>
        <p:cNvGrpSpPr/>
        <p:nvPr/>
      </p:nvGrpSpPr>
      <p:grpSpPr>
        <a:xfrm>
          <a:off x="0" y="0"/>
          <a:ext cx="0" cy="0"/>
          <a:chOff x="0" y="0"/>
          <a:chExt cx="0" cy="0"/>
        </a:xfrm>
      </p:grpSpPr>
      <p:sp>
        <p:nvSpPr>
          <p:cNvPr id="168" name="Shape 168"/>
          <p:cNvSpPr txBox="1"/>
          <p:nvPr>
            <p:ph type="title"/>
          </p:nvPr>
        </p:nvSpPr>
        <p:spPr>
          <a:xfrm>
            <a:off x="311700" y="814800"/>
            <a:ext cx="8571300" cy="942000"/>
          </a:xfrm>
          <a:prstGeom prst="rect">
            <a:avLst/>
          </a:prstGeom>
        </p:spPr>
        <p:txBody>
          <a:bodyPr anchorCtr="0" anchor="ctr" bIns="91425" lIns="91425" rIns="91425" tIns="91425">
            <a:noAutofit/>
          </a:bodyPr>
          <a:lstStyle/>
          <a:p>
            <a:pPr lvl="0" algn="l">
              <a:spcBef>
                <a:spcPts val="0"/>
              </a:spcBef>
              <a:buNone/>
            </a:pPr>
            <a:r>
              <a:rPr lang="en"/>
              <a:t>Research  Questions</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72" name="Shape 172"/>
        <p:cNvGrpSpPr/>
        <p:nvPr/>
      </p:nvGrpSpPr>
      <p:grpSpPr>
        <a:xfrm>
          <a:off x="0" y="0"/>
          <a:ext cx="0" cy="0"/>
          <a:chOff x="0" y="0"/>
          <a:chExt cx="0" cy="0"/>
        </a:xfrm>
      </p:grpSpPr>
      <p:sp>
        <p:nvSpPr>
          <p:cNvPr id="173" name="Shape 173"/>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Research Questions</a:t>
            </a:r>
          </a:p>
        </p:txBody>
      </p:sp>
      <p:sp>
        <p:nvSpPr>
          <p:cNvPr id="174" name="Shape 174"/>
          <p:cNvSpPr txBox="1"/>
          <p:nvPr>
            <p:ph idx="1" type="body"/>
          </p:nvPr>
        </p:nvSpPr>
        <p:spPr>
          <a:xfrm>
            <a:off x="311700" y="1152425"/>
            <a:ext cx="8520600" cy="3302700"/>
          </a:xfrm>
          <a:prstGeom prst="rect">
            <a:avLst/>
          </a:prstGeom>
        </p:spPr>
        <p:txBody>
          <a:bodyPr anchorCtr="0" anchor="t" bIns="91425" lIns="91425" rIns="91425" tIns="91425">
            <a:noAutofit/>
          </a:bodyPr>
          <a:lstStyle/>
          <a:p>
            <a:pPr lvl="0" rtl="0">
              <a:spcBef>
                <a:spcPts val="0"/>
              </a:spcBef>
              <a:spcAft>
                <a:spcPts val="0"/>
              </a:spcAft>
              <a:buNone/>
            </a:pPr>
            <a:r>
              <a:rPr b="1" lang="en" sz="2400">
                <a:solidFill>
                  <a:srgbClr val="0000FF"/>
                </a:solidFill>
                <a:latin typeface="Arial"/>
                <a:ea typeface="Arial"/>
                <a:cs typeface="Arial"/>
                <a:sym typeface="Arial"/>
              </a:rPr>
              <a:t>Teacher</a:t>
            </a:r>
            <a:r>
              <a:rPr lang="en" sz="2400">
                <a:solidFill>
                  <a:srgbClr val="0000FF"/>
                </a:solidFill>
                <a:latin typeface="Arial"/>
                <a:ea typeface="Arial"/>
                <a:cs typeface="Arial"/>
                <a:sym typeface="Arial"/>
              </a:rPr>
              <a:t>:</a:t>
            </a:r>
            <a:br>
              <a:rPr lang="en" sz="2400">
                <a:solidFill>
                  <a:srgbClr val="0000FF"/>
                </a:solidFill>
                <a:latin typeface="Arial"/>
                <a:ea typeface="Arial"/>
                <a:cs typeface="Arial"/>
                <a:sym typeface="Arial"/>
              </a:rPr>
            </a:br>
            <a:r>
              <a:rPr lang="en" sz="2400">
                <a:solidFill>
                  <a:srgbClr val="000000"/>
                </a:solidFill>
                <a:latin typeface="Arial"/>
                <a:ea typeface="Arial"/>
                <a:cs typeface="Arial"/>
                <a:sym typeface="Arial"/>
              </a:rPr>
              <a:t>How can I engage students in science/coding and develop or nurture an interest in science/programming? </a:t>
            </a:r>
          </a:p>
          <a:p>
            <a:pPr lvl="0" rtl="0">
              <a:spcBef>
                <a:spcPts val="0"/>
              </a:spcBef>
              <a:spcAft>
                <a:spcPts val="0"/>
              </a:spcAft>
              <a:buNone/>
            </a:pPr>
            <a:r>
              <a:t/>
            </a:r>
            <a:endParaRPr i="1" sz="2400">
              <a:solidFill>
                <a:srgbClr val="0000FF"/>
              </a:solidFill>
              <a:latin typeface="Arial"/>
              <a:ea typeface="Arial"/>
              <a:cs typeface="Arial"/>
              <a:sym typeface="Arial"/>
            </a:endParaRPr>
          </a:p>
          <a:p>
            <a:pPr lvl="0" rtl="0">
              <a:spcBef>
                <a:spcPts val="0"/>
              </a:spcBef>
              <a:spcAft>
                <a:spcPts val="0"/>
              </a:spcAft>
              <a:buNone/>
            </a:pPr>
            <a:r>
              <a:rPr b="1" lang="en" sz="2400">
                <a:solidFill>
                  <a:srgbClr val="0000FF"/>
                </a:solidFill>
                <a:latin typeface="Arial"/>
                <a:ea typeface="Arial"/>
                <a:cs typeface="Arial"/>
                <a:sym typeface="Arial"/>
              </a:rPr>
              <a:t>Student</a:t>
            </a:r>
            <a:r>
              <a:rPr lang="en" sz="2400">
                <a:solidFill>
                  <a:srgbClr val="0000FF"/>
                </a:solidFill>
                <a:latin typeface="Arial"/>
                <a:ea typeface="Arial"/>
                <a:cs typeface="Arial"/>
                <a:sym typeface="Arial"/>
              </a:rPr>
              <a:t>:</a:t>
            </a:r>
            <a:br>
              <a:rPr lang="en" sz="2400">
                <a:solidFill>
                  <a:srgbClr val="0000FF"/>
                </a:solidFill>
                <a:latin typeface="Arial"/>
                <a:ea typeface="Arial"/>
                <a:cs typeface="Arial"/>
                <a:sym typeface="Arial"/>
              </a:rPr>
            </a:br>
            <a:r>
              <a:rPr lang="en" sz="2400">
                <a:solidFill>
                  <a:srgbClr val="000000"/>
                </a:solidFill>
                <a:latin typeface="Arial"/>
                <a:ea typeface="Arial"/>
                <a:cs typeface="Arial"/>
                <a:sym typeface="Arial"/>
              </a:rPr>
              <a:t>How will student engagement develop during project-based learning?</a:t>
            </a:r>
          </a:p>
          <a:p>
            <a:pPr lvl="0">
              <a:spcBef>
                <a:spcPts val="0"/>
              </a:spcBef>
              <a:spcAft>
                <a:spcPts val="0"/>
              </a:spcAft>
              <a:buNone/>
            </a:pPr>
            <a:br>
              <a:rPr lang="en" sz="3000">
                <a:solidFill>
                  <a:srgbClr val="0000FF"/>
                </a:solidFill>
                <a:latin typeface="Calibri"/>
                <a:ea typeface="Calibri"/>
                <a:cs typeface="Calibri"/>
                <a:sym typeface="Calibri"/>
              </a:rPr>
            </a:b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600" cy="707400"/>
          </a:xfrm>
          <a:prstGeom prst="rect">
            <a:avLst/>
          </a:prstGeom>
        </p:spPr>
        <p:txBody>
          <a:bodyPr anchorCtr="0" anchor="t" bIns="91425" lIns="91425" rIns="91425" tIns="91425">
            <a:noAutofit/>
          </a:bodyPr>
          <a:lstStyle/>
          <a:p>
            <a:pPr lvl="0" algn="ctr">
              <a:spcBef>
                <a:spcPts val="0"/>
              </a:spcBef>
              <a:buNone/>
            </a:pPr>
            <a:r>
              <a:rPr lang="en">
                <a:solidFill>
                  <a:srgbClr val="FFFFFF"/>
                </a:solidFill>
                <a:latin typeface="Arial"/>
                <a:ea typeface="Arial"/>
                <a:cs typeface="Arial"/>
                <a:sym typeface="Arial"/>
              </a:rPr>
              <a:t>Why Code?</a:t>
            </a:r>
          </a:p>
        </p:txBody>
      </p:sp>
      <p:sp>
        <p:nvSpPr>
          <p:cNvPr descr="**Fight Censorship on YouTube**  Learn about a new &quot;superpower&quot; that isn't being taught in in 90% of US schools.  Starring Bill Gates, Mark Zuckerberg, will.i.am, Chris Bosh, Jack Dorsey, Tony Hsieh, Drew Houston, Gabe Newell, Ruchi Sanghvi, Elena Silenok, Vanessa Hurst, and Hadi Partovi. Directed by Lesley Chilcott.  Visit us @: Streat Beatz: http://streatbeatz.blogspot.com/ Twitter: http://twitter.com/AttorneyDepot Facebook: http://www.facebook.com/leegal.counsel Facebook: http://www.facebook.com/CorruptJusticeNews Facebook: http://www.facebook.com/TheAttorneyDepot Facebook: http://www.facebook.com/pages/Homies-Place/270580192965112" id="73" name="Shape 73" title="Computer Coding - What most schools dont teach">
            <a:hlinkClick r:id="rId3"/>
          </p:cNvPr>
          <p:cNvSpPr/>
          <p:nvPr/>
        </p:nvSpPr>
        <p:spPr>
          <a:xfrm>
            <a:off x="2485225" y="1152425"/>
            <a:ext cx="4572000" cy="3429000"/>
          </a:xfrm>
          <a:prstGeom prst="rect">
            <a:avLst/>
          </a:prstGeom>
          <a:blipFill>
            <a:blip r:embed="rId4">
              <a:alphaModFix/>
            </a:blip>
            <a:stretch>
              <a:fillRect/>
            </a:stretch>
          </a:blipFill>
          <a:ln>
            <a:noFill/>
          </a:ln>
        </p:spPr>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78" name="Shape 178"/>
        <p:cNvGrpSpPr/>
        <p:nvPr/>
      </p:nvGrpSpPr>
      <p:grpSpPr>
        <a:xfrm>
          <a:off x="0" y="0"/>
          <a:ext cx="0" cy="0"/>
          <a:chOff x="0" y="0"/>
          <a:chExt cx="0" cy="0"/>
        </a:xfrm>
      </p:grpSpPr>
      <p:sp>
        <p:nvSpPr>
          <p:cNvPr id="179" name="Shape 179"/>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Research questions</a:t>
            </a:r>
          </a:p>
        </p:txBody>
      </p:sp>
      <p:sp>
        <p:nvSpPr>
          <p:cNvPr id="180" name="Shape 180"/>
          <p:cNvSpPr txBox="1"/>
          <p:nvPr>
            <p:ph idx="1" type="body"/>
          </p:nvPr>
        </p:nvSpPr>
        <p:spPr>
          <a:xfrm>
            <a:off x="311700" y="1045350"/>
            <a:ext cx="5102100" cy="3302700"/>
          </a:xfrm>
          <a:prstGeom prst="rect">
            <a:avLst/>
          </a:prstGeom>
        </p:spPr>
        <p:txBody>
          <a:bodyPr anchorCtr="0" anchor="t" bIns="91425" lIns="91425" rIns="91425" tIns="91425">
            <a:noAutofit/>
          </a:bodyPr>
          <a:lstStyle/>
          <a:p>
            <a:pPr lvl="0" rtl="0">
              <a:spcBef>
                <a:spcPts val="0"/>
              </a:spcBef>
              <a:spcAft>
                <a:spcPts val="0"/>
              </a:spcAft>
              <a:buNone/>
            </a:pPr>
            <a:r>
              <a:rPr lang="en" sz="2400">
                <a:solidFill>
                  <a:srgbClr val="0000FF"/>
                </a:solidFill>
                <a:latin typeface="Calibri"/>
                <a:ea typeface="Calibri"/>
                <a:cs typeface="Calibri"/>
                <a:sym typeface="Calibri"/>
              </a:rPr>
              <a:t>Teacher sub-questions:</a:t>
            </a:r>
          </a:p>
          <a:p>
            <a:pPr indent="-342900" lvl="0" marL="457200" rtl="0">
              <a:spcBef>
                <a:spcPts val="0"/>
              </a:spcBef>
              <a:spcAft>
                <a:spcPts val="0"/>
              </a:spcAft>
              <a:buClr>
                <a:srgbClr val="000000"/>
              </a:buClr>
              <a:buSzPct val="100000"/>
              <a:buFont typeface="Calibri"/>
              <a:buChar char="●"/>
            </a:pPr>
            <a:r>
              <a:rPr lang="en" sz="1800">
                <a:solidFill>
                  <a:srgbClr val="000000"/>
                </a:solidFill>
                <a:latin typeface="Calibri"/>
                <a:ea typeface="Calibri"/>
                <a:cs typeface="Calibri"/>
                <a:sym typeface="Calibri"/>
              </a:rPr>
              <a:t>How will I structure my pedagogy to scaffold towards more complex project work while encouraging engagement using PBL in my learning environment?</a:t>
            </a:r>
          </a:p>
          <a:p>
            <a:pPr lvl="0" rtl="0">
              <a:spcBef>
                <a:spcPts val="0"/>
              </a:spcBef>
              <a:spcAft>
                <a:spcPts val="0"/>
              </a:spcAft>
              <a:buNone/>
            </a:pPr>
            <a:r>
              <a:t/>
            </a:r>
            <a:endParaRPr sz="1800">
              <a:solidFill>
                <a:srgbClr val="000000"/>
              </a:solidFill>
              <a:latin typeface="Calibri"/>
              <a:ea typeface="Calibri"/>
              <a:cs typeface="Calibri"/>
              <a:sym typeface="Calibri"/>
            </a:endParaRPr>
          </a:p>
          <a:p>
            <a:pPr indent="-342900" lvl="0" marL="457200" rtl="0">
              <a:spcBef>
                <a:spcPts val="0"/>
              </a:spcBef>
              <a:spcAft>
                <a:spcPts val="0"/>
              </a:spcAft>
              <a:buClr>
                <a:srgbClr val="000000"/>
              </a:buClr>
              <a:buSzPct val="100000"/>
              <a:buFont typeface="Calibri"/>
              <a:buChar char="●"/>
            </a:pPr>
            <a:r>
              <a:rPr lang="en" sz="1800">
                <a:solidFill>
                  <a:srgbClr val="000000"/>
                </a:solidFill>
                <a:latin typeface="Calibri"/>
                <a:ea typeface="Calibri"/>
                <a:cs typeface="Calibri"/>
                <a:sym typeface="Calibri"/>
              </a:rPr>
              <a:t>How can community resources (parents, advisors, experts) partner with HTH to improve teaching and learning?</a:t>
            </a:r>
          </a:p>
          <a:p>
            <a:pPr lvl="0" rtl="0">
              <a:spcBef>
                <a:spcPts val="0"/>
              </a:spcBef>
              <a:spcAft>
                <a:spcPts val="0"/>
              </a:spcAft>
              <a:buNone/>
            </a:pPr>
            <a:r>
              <a:t/>
            </a:r>
            <a:endParaRPr sz="1800">
              <a:solidFill>
                <a:srgbClr val="000000"/>
              </a:solidFill>
              <a:latin typeface="Calibri"/>
              <a:ea typeface="Calibri"/>
              <a:cs typeface="Calibri"/>
              <a:sym typeface="Calibri"/>
            </a:endParaRPr>
          </a:p>
          <a:p>
            <a:pPr indent="-342900" lvl="0" marL="457200" rtl="0">
              <a:spcBef>
                <a:spcPts val="0"/>
              </a:spcBef>
              <a:spcAft>
                <a:spcPts val="0"/>
              </a:spcAft>
              <a:buClr>
                <a:srgbClr val="000000"/>
              </a:buClr>
              <a:buSzPct val="100000"/>
              <a:buFont typeface="Calibri"/>
              <a:buChar char="●"/>
            </a:pPr>
            <a:r>
              <a:rPr lang="en" sz="1800">
                <a:solidFill>
                  <a:srgbClr val="000000"/>
                </a:solidFill>
                <a:latin typeface="Calibri"/>
                <a:ea typeface="Calibri"/>
                <a:cs typeface="Calibri"/>
                <a:sym typeface="Calibri"/>
              </a:rPr>
              <a:t>Will online learning communities (OLC) grow and sustain an interest in computer programing. </a:t>
            </a:r>
          </a:p>
          <a:p>
            <a:pPr lvl="0">
              <a:spcBef>
                <a:spcPts val="0"/>
              </a:spcBef>
              <a:spcAft>
                <a:spcPts val="0"/>
              </a:spcAft>
              <a:buNone/>
            </a:pPr>
            <a:r>
              <a:t/>
            </a:r>
            <a:endParaRPr sz="3600">
              <a:solidFill>
                <a:srgbClr val="0000FF"/>
              </a:solidFill>
              <a:latin typeface="Calibri"/>
              <a:ea typeface="Calibri"/>
              <a:cs typeface="Calibri"/>
              <a:sym typeface="Calibri"/>
            </a:endParaRPr>
          </a:p>
        </p:txBody>
      </p:sp>
      <p:pic>
        <p:nvPicPr>
          <p:cNvPr descr="IMG_2025.JPG" id="181" name="Shape 181"/>
          <p:cNvPicPr preferRelativeResize="0"/>
          <p:nvPr/>
        </p:nvPicPr>
        <p:blipFill>
          <a:blip r:embed="rId3">
            <a:alphaModFix/>
          </a:blip>
          <a:stretch>
            <a:fillRect/>
          </a:stretch>
        </p:blipFill>
        <p:spPr>
          <a:xfrm rot="-5400000">
            <a:off x="5802676" y="792550"/>
            <a:ext cx="2752673" cy="36702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85" name="Shape 185"/>
        <p:cNvGrpSpPr/>
        <p:nvPr/>
      </p:nvGrpSpPr>
      <p:grpSpPr>
        <a:xfrm>
          <a:off x="0" y="0"/>
          <a:ext cx="0" cy="0"/>
          <a:chOff x="0" y="0"/>
          <a:chExt cx="0" cy="0"/>
        </a:xfrm>
      </p:grpSpPr>
      <p:sp>
        <p:nvSpPr>
          <p:cNvPr id="186" name="Shape 186"/>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en"/>
              <a:t>Research questions</a:t>
            </a:r>
          </a:p>
        </p:txBody>
      </p:sp>
      <p:sp>
        <p:nvSpPr>
          <p:cNvPr id="187" name="Shape 187"/>
          <p:cNvSpPr txBox="1"/>
          <p:nvPr>
            <p:ph idx="1" type="body"/>
          </p:nvPr>
        </p:nvSpPr>
        <p:spPr>
          <a:xfrm>
            <a:off x="311700" y="1266175"/>
            <a:ext cx="5102100" cy="3302700"/>
          </a:xfrm>
          <a:prstGeom prst="rect">
            <a:avLst/>
          </a:prstGeom>
        </p:spPr>
        <p:txBody>
          <a:bodyPr anchorCtr="0" anchor="t" bIns="91425" lIns="91425" rIns="91425" tIns="91425">
            <a:noAutofit/>
          </a:bodyPr>
          <a:lstStyle/>
          <a:p>
            <a:pPr lvl="0" rtl="0">
              <a:spcBef>
                <a:spcPts val="0"/>
              </a:spcBef>
              <a:spcAft>
                <a:spcPts val="0"/>
              </a:spcAft>
              <a:buNone/>
            </a:pPr>
            <a:r>
              <a:rPr lang="en" sz="3600">
                <a:solidFill>
                  <a:srgbClr val="0000FF"/>
                </a:solidFill>
                <a:latin typeface="Calibri"/>
                <a:ea typeface="Calibri"/>
                <a:cs typeface="Calibri"/>
                <a:sym typeface="Calibri"/>
              </a:rPr>
              <a:t>Student</a:t>
            </a:r>
            <a:r>
              <a:rPr lang="en" sz="3600">
                <a:solidFill>
                  <a:srgbClr val="0000FF"/>
                </a:solidFill>
                <a:latin typeface="Calibri"/>
                <a:ea typeface="Calibri"/>
                <a:cs typeface="Calibri"/>
                <a:sym typeface="Calibri"/>
              </a:rPr>
              <a:t> sub-questions:</a:t>
            </a:r>
          </a:p>
          <a:p>
            <a:pPr lvl="0" rtl="0">
              <a:spcBef>
                <a:spcPts val="0"/>
              </a:spcBef>
              <a:spcAft>
                <a:spcPts val="0"/>
              </a:spcAft>
              <a:buClr>
                <a:srgbClr val="000000"/>
              </a:buClr>
              <a:buSzPct val="100000"/>
              <a:buFont typeface="Arial"/>
              <a:buNone/>
            </a:pPr>
            <a:r>
              <a:t/>
            </a:r>
            <a:endParaRPr sz="1100">
              <a:solidFill>
                <a:srgbClr val="000000"/>
              </a:solidFill>
              <a:latin typeface="Arial"/>
              <a:ea typeface="Arial"/>
              <a:cs typeface="Arial"/>
              <a:sym typeface="Arial"/>
            </a:endParaRPr>
          </a:p>
          <a:p>
            <a:pPr indent="-342900" lvl="0" marL="457200" rtl="0">
              <a:spcBef>
                <a:spcPts val="0"/>
              </a:spcBef>
              <a:spcAft>
                <a:spcPts val="0"/>
              </a:spcAft>
              <a:buClr>
                <a:srgbClr val="000000"/>
              </a:buClr>
              <a:buSzPct val="100000"/>
              <a:buFont typeface="Calibri"/>
              <a:buChar char="●"/>
            </a:pPr>
            <a:r>
              <a:rPr lang="en" sz="1800">
                <a:solidFill>
                  <a:srgbClr val="000000"/>
                </a:solidFill>
                <a:latin typeface="Calibri"/>
                <a:ea typeface="Calibri"/>
                <a:cs typeface="Calibri"/>
                <a:sym typeface="Calibri"/>
              </a:rPr>
              <a:t>How will student engagement grow during coding activities as a member of an online learning community? (conversations, collaborations during activities; extensions)</a:t>
            </a:r>
          </a:p>
          <a:p>
            <a:pPr lvl="0" rtl="0">
              <a:spcBef>
                <a:spcPts val="0"/>
              </a:spcBef>
              <a:spcAft>
                <a:spcPts val="0"/>
              </a:spcAft>
              <a:buNone/>
            </a:pPr>
            <a:r>
              <a:rPr lang="en" sz="1800">
                <a:solidFill>
                  <a:srgbClr val="000000"/>
                </a:solidFill>
                <a:latin typeface="Calibri"/>
                <a:ea typeface="Calibri"/>
                <a:cs typeface="Calibri"/>
                <a:sym typeface="Calibri"/>
              </a:rPr>
              <a:t> </a:t>
            </a:r>
          </a:p>
          <a:p>
            <a:pPr indent="-342900" lvl="0" marL="457200" rtl="0">
              <a:spcBef>
                <a:spcPts val="0"/>
              </a:spcBef>
              <a:spcAft>
                <a:spcPts val="0"/>
              </a:spcAft>
              <a:buClr>
                <a:srgbClr val="000000"/>
              </a:buClr>
              <a:buSzPct val="100000"/>
              <a:buFont typeface="Calibri"/>
              <a:buChar char="●"/>
            </a:pPr>
            <a:r>
              <a:rPr lang="en" sz="1800">
                <a:solidFill>
                  <a:srgbClr val="000000"/>
                </a:solidFill>
                <a:latin typeface="Calibri"/>
                <a:ea typeface="Calibri"/>
                <a:cs typeface="Calibri"/>
                <a:sym typeface="Calibri"/>
              </a:rPr>
              <a:t>Will the growth of student engagement lead to more interest/engagement in more complex coding projects?</a:t>
            </a:r>
          </a:p>
          <a:p>
            <a:pPr lvl="0" rtl="0">
              <a:spcBef>
                <a:spcPts val="0"/>
              </a:spcBef>
              <a:spcAft>
                <a:spcPts val="0"/>
              </a:spcAft>
              <a:buNone/>
            </a:pPr>
            <a:r>
              <a:t/>
            </a:r>
            <a:endParaRPr sz="3600">
              <a:solidFill>
                <a:srgbClr val="0000FF"/>
              </a:solidFill>
              <a:latin typeface="Calibri"/>
              <a:ea typeface="Calibri"/>
              <a:cs typeface="Calibri"/>
              <a:sym typeface="Calibri"/>
            </a:endParaRPr>
          </a:p>
        </p:txBody>
      </p:sp>
      <p:sp>
        <p:nvSpPr>
          <p:cNvPr id="188" name="Shape 188"/>
          <p:cNvSpPr txBox="1"/>
          <p:nvPr>
            <p:ph idx="2" type="body"/>
          </p:nvPr>
        </p:nvSpPr>
        <p:spPr>
          <a:xfrm>
            <a:off x="4832400" y="1266175"/>
            <a:ext cx="3999900" cy="3302700"/>
          </a:xfrm>
          <a:prstGeom prst="rect">
            <a:avLst/>
          </a:prstGeom>
        </p:spPr>
        <p:txBody>
          <a:bodyPr anchorCtr="0" anchor="t" bIns="91425" lIns="91425" rIns="91425" tIns="91425">
            <a:noAutofit/>
          </a:bodyPr>
          <a:lstStyle/>
          <a:p>
            <a:pPr lvl="0">
              <a:spcBef>
                <a:spcPts val="0"/>
              </a:spcBef>
              <a:buNone/>
            </a:pPr>
            <a:r>
              <a:t/>
            </a:r>
            <a:endParaRPr/>
          </a:p>
          <a:p>
            <a:pPr lvl="0" rtl="0">
              <a:spcBef>
                <a:spcPts val="0"/>
              </a:spcBef>
              <a:buNone/>
            </a:pPr>
            <a:r>
              <a:t/>
            </a:r>
            <a:endParaRPr/>
          </a:p>
        </p:txBody>
      </p:sp>
      <p:pic>
        <p:nvPicPr>
          <p:cNvPr descr="IMG_20170606_112200.jpg" id="189" name="Shape 189"/>
          <p:cNvPicPr preferRelativeResize="0"/>
          <p:nvPr/>
        </p:nvPicPr>
        <p:blipFill>
          <a:blip r:embed="rId3">
            <a:alphaModFix/>
          </a:blip>
          <a:stretch>
            <a:fillRect/>
          </a:stretch>
        </p:blipFill>
        <p:spPr>
          <a:xfrm>
            <a:off x="5272124" y="1152425"/>
            <a:ext cx="3631677" cy="2723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Shape 194"/>
          <p:cNvSpPr txBox="1"/>
          <p:nvPr>
            <p:ph type="title"/>
          </p:nvPr>
        </p:nvSpPr>
        <p:spPr>
          <a:xfrm>
            <a:off x="311700" y="255775"/>
            <a:ext cx="8520600" cy="896700"/>
          </a:xfrm>
          <a:prstGeom prst="rect">
            <a:avLst/>
          </a:prstGeom>
        </p:spPr>
        <p:txBody>
          <a:bodyPr anchorCtr="0" anchor="t" bIns="91425" lIns="91425" rIns="91425" tIns="91425">
            <a:noAutofit/>
          </a:bodyPr>
          <a:lstStyle/>
          <a:p>
            <a:pPr lvl="0">
              <a:spcBef>
                <a:spcPts val="0"/>
              </a:spcBef>
              <a:buNone/>
            </a:pPr>
            <a:r>
              <a:rPr lang="en"/>
              <a:t>Did Questions Change?</a:t>
            </a:r>
          </a:p>
        </p:txBody>
      </p:sp>
      <p:sp>
        <p:nvSpPr>
          <p:cNvPr id="195" name="Shape 195"/>
          <p:cNvSpPr txBox="1"/>
          <p:nvPr>
            <p:ph idx="1" type="body"/>
          </p:nvPr>
        </p:nvSpPr>
        <p:spPr>
          <a:xfrm>
            <a:off x="311700" y="980475"/>
            <a:ext cx="8520600" cy="3943200"/>
          </a:xfrm>
          <a:prstGeom prst="rect">
            <a:avLst/>
          </a:prstGeom>
        </p:spPr>
        <p:txBody>
          <a:bodyPr anchorCtr="0" anchor="t" bIns="91425" lIns="91425" rIns="91425" tIns="91425">
            <a:noAutofit/>
          </a:bodyPr>
          <a:lstStyle/>
          <a:p>
            <a:pPr lvl="0" rtl="0">
              <a:spcBef>
                <a:spcPts val="0"/>
              </a:spcBef>
              <a:buNone/>
            </a:pPr>
            <a:r>
              <a:rPr b="1" lang="en"/>
              <a:t>Questions evolved that made us question our pedagogy.  </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Shape 200"/>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t/>
            </a:r>
            <a:endParaRPr/>
          </a:p>
        </p:txBody>
      </p:sp>
      <p:sp>
        <p:nvSpPr>
          <p:cNvPr id="201" name="Shape 201"/>
          <p:cNvSpPr txBox="1"/>
          <p:nvPr>
            <p:ph idx="1" type="body"/>
          </p:nvPr>
        </p:nvSpPr>
        <p:spPr>
          <a:xfrm>
            <a:off x="311700" y="1266175"/>
            <a:ext cx="4520700" cy="3302700"/>
          </a:xfrm>
          <a:prstGeom prst="rect">
            <a:avLst/>
          </a:prstGeom>
        </p:spPr>
        <p:txBody>
          <a:bodyPr anchorCtr="0" anchor="t" bIns="91425" lIns="91425" rIns="91425" tIns="91425">
            <a:noAutofit/>
          </a:bodyPr>
          <a:lstStyle/>
          <a:p>
            <a:pPr indent="-419100" lvl="0" marL="457200" rtl="0">
              <a:spcBef>
                <a:spcPts val="0"/>
              </a:spcBef>
              <a:spcAft>
                <a:spcPts val="0"/>
              </a:spcAft>
              <a:buClr>
                <a:srgbClr val="0000FF"/>
              </a:buClr>
              <a:buSzPct val="100000"/>
              <a:buFont typeface="Calibri"/>
            </a:pPr>
            <a:r>
              <a:rPr lang="en" sz="3000">
                <a:solidFill>
                  <a:srgbClr val="0000FF"/>
                </a:solidFill>
                <a:latin typeface="Calibri"/>
                <a:ea typeface="Calibri"/>
                <a:cs typeface="Calibri"/>
                <a:sym typeface="Calibri"/>
              </a:rPr>
              <a:t>How can we encourage or promote more online collaboration between students?</a:t>
            </a:r>
          </a:p>
        </p:txBody>
      </p:sp>
      <p:pic>
        <p:nvPicPr>
          <p:cNvPr descr="IMG_1062.JPG" id="202" name="Shape 202"/>
          <p:cNvPicPr preferRelativeResize="0"/>
          <p:nvPr/>
        </p:nvPicPr>
        <p:blipFill>
          <a:blip r:embed="rId3">
            <a:alphaModFix/>
          </a:blip>
          <a:stretch>
            <a:fillRect/>
          </a:stretch>
        </p:blipFill>
        <p:spPr>
          <a:xfrm>
            <a:off x="5573273" y="399062"/>
            <a:ext cx="3259023" cy="43453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Shape 207"/>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t/>
            </a:r>
            <a:endParaRPr/>
          </a:p>
        </p:txBody>
      </p:sp>
      <p:sp>
        <p:nvSpPr>
          <p:cNvPr id="208" name="Shape 208"/>
          <p:cNvSpPr txBox="1"/>
          <p:nvPr>
            <p:ph idx="1" type="body"/>
          </p:nvPr>
        </p:nvSpPr>
        <p:spPr>
          <a:xfrm>
            <a:off x="311700" y="844450"/>
            <a:ext cx="4250400" cy="3724500"/>
          </a:xfrm>
          <a:prstGeom prst="rect">
            <a:avLst/>
          </a:prstGeom>
        </p:spPr>
        <p:txBody>
          <a:bodyPr anchorCtr="0" anchor="t" bIns="91425" lIns="91425" rIns="91425" tIns="91425">
            <a:noAutofit/>
          </a:bodyPr>
          <a:lstStyle/>
          <a:p>
            <a:pPr indent="-419100" lvl="0" marL="457200">
              <a:spcBef>
                <a:spcPts val="0"/>
              </a:spcBef>
              <a:spcAft>
                <a:spcPts val="0"/>
              </a:spcAft>
              <a:buClr>
                <a:srgbClr val="0000FF"/>
              </a:buClr>
              <a:buSzPct val="100000"/>
              <a:buFont typeface="Calibri"/>
            </a:pPr>
            <a:r>
              <a:rPr lang="en" sz="3000">
                <a:solidFill>
                  <a:srgbClr val="0000FF"/>
                </a:solidFill>
                <a:latin typeface="Calibri"/>
                <a:ea typeface="Calibri"/>
                <a:cs typeface="Calibri"/>
                <a:sym typeface="Calibri"/>
              </a:rPr>
              <a:t>Do extended activities deepen understanding at the expense of meeting curriculum requirements?</a:t>
            </a:r>
          </a:p>
        </p:txBody>
      </p:sp>
      <p:sp>
        <p:nvSpPr>
          <p:cNvPr id="209" name="Shape 209"/>
          <p:cNvSpPr txBox="1"/>
          <p:nvPr>
            <p:ph idx="2" type="body"/>
          </p:nvPr>
        </p:nvSpPr>
        <p:spPr>
          <a:xfrm>
            <a:off x="4832400" y="1266175"/>
            <a:ext cx="3999900" cy="3302700"/>
          </a:xfrm>
          <a:prstGeom prst="rect">
            <a:avLst/>
          </a:prstGeom>
        </p:spPr>
        <p:txBody>
          <a:bodyPr anchorCtr="0" anchor="t" bIns="91425" lIns="91425" rIns="91425" tIns="91425">
            <a:noAutofit/>
          </a:bodyPr>
          <a:lstStyle/>
          <a:p>
            <a:pPr lvl="0">
              <a:spcBef>
                <a:spcPts val="0"/>
              </a:spcBef>
              <a:buNone/>
            </a:pPr>
            <a:r>
              <a:t/>
            </a:r>
            <a:endParaRPr/>
          </a:p>
        </p:txBody>
      </p:sp>
      <p:pic>
        <p:nvPicPr>
          <p:cNvPr id="210" name="Shape 210"/>
          <p:cNvPicPr preferRelativeResize="0"/>
          <p:nvPr/>
        </p:nvPicPr>
        <p:blipFill rotWithShape="1">
          <a:blip r:embed="rId3">
            <a:alphaModFix/>
          </a:blip>
          <a:srcRect b="18102" l="27715" r="22391" t="15589"/>
          <a:stretch/>
        </p:blipFill>
        <p:spPr>
          <a:xfrm>
            <a:off x="4628965" y="959552"/>
            <a:ext cx="4313008" cy="32243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Shape 215"/>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t/>
            </a:r>
            <a:endParaRPr/>
          </a:p>
        </p:txBody>
      </p:sp>
      <p:sp>
        <p:nvSpPr>
          <p:cNvPr id="216" name="Shape 216"/>
          <p:cNvSpPr txBox="1"/>
          <p:nvPr>
            <p:ph idx="1" type="body"/>
          </p:nvPr>
        </p:nvSpPr>
        <p:spPr>
          <a:xfrm>
            <a:off x="311700" y="1152425"/>
            <a:ext cx="4415100" cy="3302700"/>
          </a:xfrm>
          <a:prstGeom prst="rect">
            <a:avLst/>
          </a:prstGeom>
        </p:spPr>
        <p:txBody>
          <a:bodyPr anchorCtr="0" anchor="t" bIns="91425" lIns="91425" rIns="91425" tIns="91425">
            <a:noAutofit/>
          </a:bodyPr>
          <a:lstStyle/>
          <a:p>
            <a:pPr indent="-381000" lvl="0" marL="457200">
              <a:spcBef>
                <a:spcPts val="0"/>
              </a:spcBef>
              <a:spcAft>
                <a:spcPts val="0"/>
              </a:spcAft>
              <a:buClr>
                <a:srgbClr val="0000FF"/>
              </a:buClr>
              <a:buSzPct val="100000"/>
              <a:buFont typeface="Calibri"/>
            </a:pPr>
            <a:r>
              <a:rPr lang="en" sz="2400">
                <a:solidFill>
                  <a:srgbClr val="0000FF"/>
                </a:solidFill>
                <a:latin typeface="Calibri"/>
                <a:ea typeface="Calibri"/>
                <a:cs typeface="Calibri"/>
                <a:sym typeface="Calibri"/>
              </a:rPr>
              <a:t>Will the project-based component of our research - coding - appeal to a wide range of students or just the students who see themselves as ‘science stars’?</a:t>
            </a:r>
          </a:p>
        </p:txBody>
      </p:sp>
      <p:sp>
        <p:nvSpPr>
          <p:cNvPr id="217" name="Shape 217"/>
          <p:cNvSpPr txBox="1"/>
          <p:nvPr>
            <p:ph idx="2" type="body"/>
          </p:nvPr>
        </p:nvSpPr>
        <p:spPr>
          <a:xfrm>
            <a:off x="4832400" y="1266175"/>
            <a:ext cx="3999900" cy="3302700"/>
          </a:xfrm>
          <a:prstGeom prst="rect">
            <a:avLst/>
          </a:prstGeom>
        </p:spPr>
        <p:txBody>
          <a:bodyPr anchorCtr="0" anchor="t" bIns="91425" lIns="91425" rIns="91425" tIns="91425">
            <a:noAutofit/>
          </a:bodyPr>
          <a:lstStyle/>
          <a:p>
            <a:pPr lvl="0">
              <a:spcBef>
                <a:spcPts val="0"/>
              </a:spcBef>
              <a:buNone/>
            </a:pPr>
            <a:r>
              <a:t/>
            </a:r>
            <a:endParaRPr/>
          </a:p>
        </p:txBody>
      </p:sp>
      <p:pic>
        <p:nvPicPr>
          <p:cNvPr descr="IMG_20170606_112354.jpg" id="218" name="Shape 218"/>
          <p:cNvPicPr preferRelativeResize="0"/>
          <p:nvPr/>
        </p:nvPicPr>
        <p:blipFill>
          <a:blip r:embed="rId3">
            <a:alphaModFix/>
          </a:blip>
          <a:stretch>
            <a:fillRect/>
          </a:stretch>
        </p:blipFill>
        <p:spPr>
          <a:xfrm>
            <a:off x="4794100" y="1275087"/>
            <a:ext cx="4076497" cy="305737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Shape 223"/>
          <p:cNvSpPr txBox="1"/>
          <p:nvPr>
            <p:ph type="title"/>
          </p:nvPr>
        </p:nvSpPr>
        <p:spPr>
          <a:xfrm>
            <a:off x="311700" y="814800"/>
            <a:ext cx="8571300" cy="942000"/>
          </a:xfrm>
          <a:prstGeom prst="rect">
            <a:avLst/>
          </a:prstGeom>
        </p:spPr>
        <p:txBody>
          <a:bodyPr anchorCtr="0" anchor="ctr" bIns="91425" lIns="91425" rIns="91425" tIns="91425">
            <a:noAutofit/>
          </a:bodyPr>
          <a:lstStyle/>
          <a:p>
            <a:pPr lvl="0">
              <a:spcBef>
                <a:spcPts val="0"/>
              </a:spcBef>
              <a:buNone/>
            </a:pPr>
            <a:r>
              <a:rPr lang="en"/>
              <a:t>Ethical Considerations</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Shape 228"/>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Introductions and communication</a:t>
            </a:r>
          </a:p>
        </p:txBody>
      </p:sp>
      <p:sp>
        <p:nvSpPr>
          <p:cNvPr id="229" name="Shape 229"/>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pPr>
            <a:r>
              <a:rPr lang="en"/>
              <a:t>Parent teacher interviews</a:t>
            </a:r>
          </a:p>
          <a:p>
            <a:pPr indent="-228600" lvl="0" marL="457200" rtl="0">
              <a:spcBef>
                <a:spcPts val="0"/>
              </a:spcBef>
            </a:pPr>
            <a:r>
              <a:rPr lang="en"/>
              <a:t>Emails</a:t>
            </a:r>
          </a:p>
          <a:p>
            <a:pPr indent="-228600" lvl="0" marL="457200" rtl="0">
              <a:spcBef>
                <a:spcPts val="0"/>
              </a:spcBef>
            </a:pPr>
            <a:r>
              <a:rPr lang="en"/>
              <a:t>Consent forms </a:t>
            </a:r>
          </a:p>
          <a:p>
            <a:pPr indent="-228600" lvl="0" marL="457200" rtl="0">
              <a:spcBef>
                <a:spcPts val="0"/>
              </a:spcBef>
            </a:pPr>
            <a:r>
              <a:rPr lang="en"/>
              <a:t>Personal websites, </a:t>
            </a:r>
          </a:p>
          <a:p>
            <a:pPr indent="-228600" lvl="0" marL="457200" rtl="0">
              <a:spcBef>
                <a:spcPts val="0"/>
              </a:spcBef>
            </a:pPr>
            <a:r>
              <a:rPr lang="en"/>
              <a:t>Google Classroom  </a:t>
            </a:r>
          </a:p>
          <a:p>
            <a:pPr indent="-228600" lvl="0" marL="457200" rtl="0">
              <a:spcBef>
                <a:spcPts val="0"/>
              </a:spcBef>
            </a:pPr>
            <a:r>
              <a:rPr lang="en"/>
              <a:t>Twitter </a:t>
            </a:r>
            <a:br>
              <a:rPr lang="en"/>
            </a:br>
            <a:r>
              <a:rPr b="1" lang="en"/>
              <a:t>@sciencemercer , @GlennNormore, </a:t>
            </a:r>
            <a:r>
              <a:rPr lang="en"/>
              <a:t>@MrGrantTweeting</a:t>
            </a:r>
            <a:r>
              <a:rPr lang="en"/>
              <a:t> </a:t>
            </a:r>
          </a:p>
          <a:p>
            <a:pPr lvl="0">
              <a:spcBef>
                <a:spcPts val="0"/>
              </a:spcBef>
              <a:buNone/>
            </a:pPr>
            <a:r>
              <a:t/>
            </a:r>
            <a:endParaRPr/>
          </a:p>
        </p:txBody>
      </p:sp>
      <p:pic>
        <p:nvPicPr>
          <p:cNvPr id="230" name="Shape 230"/>
          <p:cNvPicPr preferRelativeResize="0"/>
          <p:nvPr/>
        </p:nvPicPr>
        <p:blipFill>
          <a:blip r:embed="rId3">
            <a:alphaModFix/>
          </a:blip>
          <a:stretch>
            <a:fillRect/>
          </a:stretch>
        </p:blipFill>
        <p:spPr>
          <a:xfrm>
            <a:off x="7671794" y="1512619"/>
            <a:ext cx="1160499" cy="1160499"/>
          </a:xfrm>
          <a:prstGeom prst="rect">
            <a:avLst/>
          </a:prstGeom>
          <a:noFill/>
          <a:ln>
            <a:noFill/>
          </a:ln>
        </p:spPr>
      </p:pic>
      <p:pic>
        <p:nvPicPr>
          <p:cNvPr id="231" name="Shape 231"/>
          <p:cNvPicPr preferRelativeResize="0"/>
          <p:nvPr/>
        </p:nvPicPr>
        <p:blipFill>
          <a:blip r:embed="rId4">
            <a:alphaModFix/>
          </a:blip>
          <a:stretch>
            <a:fillRect/>
          </a:stretch>
        </p:blipFill>
        <p:spPr>
          <a:xfrm>
            <a:off x="4495119" y="1456750"/>
            <a:ext cx="2600475" cy="12722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Shape 236"/>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Introductions and communication</a:t>
            </a:r>
          </a:p>
        </p:txBody>
      </p:sp>
      <p:sp>
        <p:nvSpPr>
          <p:cNvPr id="237" name="Shape 237"/>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381000" lvl="0" marL="457200" rtl="0">
              <a:spcBef>
                <a:spcPts val="0"/>
              </a:spcBef>
              <a:buSzPct val="100000"/>
              <a:buFont typeface="Calibri"/>
            </a:pPr>
            <a:r>
              <a:rPr lang="en" sz="2400">
                <a:latin typeface="Calibri"/>
                <a:ea typeface="Calibri"/>
                <a:cs typeface="Calibri"/>
                <a:sym typeface="Calibri"/>
              </a:rPr>
              <a:t>Students joined both of our Google Classrooms. </a:t>
            </a:r>
          </a:p>
          <a:p>
            <a:pPr indent="-355600" lvl="1" marL="914400" rtl="0">
              <a:spcBef>
                <a:spcPts val="0"/>
              </a:spcBef>
              <a:buSzPct val="100000"/>
              <a:buFont typeface="Calibri"/>
            </a:pPr>
            <a:r>
              <a:rPr lang="en" sz="2000">
                <a:latin typeface="Calibri"/>
                <a:ea typeface="Calibri"/>
                <a:cs typeface="Calibri"/>
                <a:sym typeface="Calibri"/>
              </a:rPr>
              <a:t>One focused on “Lessons” and scaffolded lessons for students.</a:t>
            </a:r>
          </a:p>
          <a:p>
            <a:pPr indent="0" lvl="0" marL="457200" rtl="0">
              <a:spcBef>
                <a:spcPts val="0"/>
              </a:spcBef>
              <a:buNone/>
            </a:pPr>
            <a:r>
              <a:t/>
            </a:r>
            <a:endParaRPr sz="2000">
              <a:latin typeface="Calibri"/>
              <a:ea typeface="Calibri"/>
              <a:cs typeface="Calibri"/>
              <a:sym typeface="Calibri"/>
            </a:endParaRPr>
          </a:p>
          <a:p>
            <a:pPr indent="-342900" lvl="1" marL="914400" rtl="0">
              <a:spcBef>
                <a:spcPts val="0"/>
              </a:spcBef>
              <a:buSzPct val="90000"/>
              <a:buFont typeface="Calibri"/>
            </a:pPr>
            <a:r>
              <a:rPr lang="en" sz="2000">
                <a:latin typeface="Calibri"/>
                <a:ea typeface="Calibri"/>
                <a:cs typeface="Calibri"/>
                <a:sym typeface="Calibri"/>
              </a:rPr>
              <a:t>The other was “Coding Chat” where students could collaborate in the online learning community. </a:t>
            </a:r>
            <a:br>
              <a:rPr lang="en" sz="2400">
                <a:latin typeface="Calibri"/>
                <a:ea typeface="Calibri"/>
                <a:cs typeface="Calibri"/>
                <a:sym typeface="Calibri"/>
              </a:rPr>
            </a:b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Shape 242"/>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t/>
            </a:r>
            <a:endParaRPr/>
          </a:p>
        </p:txBody>
      </p:sp>
      <p:sp>
        <p:nvSpPr>
          <p:cNvPr id="243" name="Shape 243"/>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t/>
            </a:r>
            <a:endParaRPr/>
          </a:p>
        </p:txBody>
      </p:sp>
      <p:pic>
        <p:nvPicPr>
          <p:cNvPr descr="Classroom lessons.PNG" id="244" name="Shape 244">
            <a:hlinkClick r:id="rId3"/>
          </p:cNvPr>
          <p:cNvPicPr preferRelativeResize="0"/>
          <p:nvPr/>
        </p:nvPicPr>
        <p:blipFill>
          <a:blip r:embed="rId4">
            <a:alphaModFix/>
          </a:blip>
          <a:stretch>
            <a:fillRect/>
          </a:stretch>
        </p:blipFill>
        <p:spPr>
          <a:xfrm>
            <a:off x="311700" y="535100"/>
            <a:ext cx="3863975" cy="2936125"/>
          </a:xfrm>
          <a:prstGeom prst="rect">
            <a:avLst/>
          </a:prstGeom>
          <a:noFill/>
          <a:ln>
            <a:noFill/>
          </a:ln>
        </p:spPr>
      </p:pic>
      <p:pic>
        <p:nvPicPr>
          <p:cNvPr descr="classroom chat.PNG" id="245" name="Shape 245">
            <a:hlinkClick r:id="rId5"/>
          </p:cNvPr>
          <p:cNvPicPr preferRelativeResize="0"/>
          <p:nvPr/>
        </p:nvPicPr>
        <p:blipFill>
          <a:blip r:embed="rId6">
            <a:alphaModFix/>
          </a:blip>
          <a:stretch>
            <a:fillRect/>
          </a:stretch>
        </p:blipFill>
        <p:spPr>
          <a:xfrm>
            <a:off x="4175674" y="481412"/>
            <a:ext cx="4857549" cy="41806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77" name="Shape 77"/>
        <p:cNvGrpSpPr/>
        <p:nvPr/>
      </p:nvGrpSpPr>
      <p:grpSpPr>
        <a:xfrm>
          <a:off x="0" y="0"/>
          <a:ext cx="0" cy="0"/>
          <a:chOff x="0" y="0"/>
          <a:chExt cx="0" cy="0"/>
        </a:xfrm>
      </p:grpSpPr>
      <p:sp>
        <p:nvSpPr>
          <p:cNvPr id="78" name="Shape 78"/>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Holy Trinity High School</a:t>
            </a:r>
          </a:p>
        </p:txBody>
      </p:sp>
      <p:pic>
        <p:nvPicPr>
          <p:cNvPr id="79" name="Shape 79"/>
          <p:cNvPicPr preferRelativeResize="0"/>
          <p:nvPr/>
        </p:nvPicPr>
        <p:blipFill>
          <a:blip r:embed="rId3">
            <a:alphaModFix/>
          </a:blip>
          <a:stretch>
            <a:fillRect/>
          </a:stretch>
        </p:blipFill>
        <p:spPr>
          <a:xfrm>
            <a:off x="871287" y="1266325"/>
            <a:ext cx="6962775" cy="35242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Shape 250"/>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Permissions</a:t>
            </a:r>
          </a:p>
        </p:txBody>
      </p:sp>
      <p:sp>
        <p:nvSpPr>
          <p:cNvPr id="251" name="Shape 251"/>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lnSpc>
                <a:spcPct val="150000"/>
              </a:lnSpc>
              <a:spcBef>
                <a:spcPts val="0"/>
              </a:spcBef>
            </a:pPr>
            <a:r>
              <a:rPr lang="en"/>
              <a:t>Permissions forms</a:t>
            </a:r>
          </a:p>
          <a:p>
            <a:pPr indent="-228600" lvl="0" marL="457200">
              <a:lnSpc>
                <a:spcPct val="150000"/>
              </a:lnSpc>
              <a:spcBef>
                <a:spcPts val="0"/>
              </a:spcBef>
            </a:pPr>
            <a:r>
              <a:rPr lang="en"/>
              <a:t>A parent information letter and consent </a:t>
            </a:r>
          </a:p>
        </p:txBody>
      </p:sp>
      <p:pic>
        <p:nvPicPr>
          <p:cNvPr id="252" name="Shape 252"/>
          <p:cNvPicPr preferRelativeResize="0"/>
          <p:nvPr/>
        </p:nvPicPr>
        <p:blipFill>
          <a:blip r:embed="rId3">
            <a:alphaModFix/>
          </a:blip>
          <a:stretch>
            <a:fillRect/>
          </a:stretch>
        </p:blipFill>
        <p:spPr>
          <a:xfrm>
            <a:off x="2709850" y="2694875"/>
            <a:ext cx="3724275" cy="17716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56" name="Shape 256"/>
        <p:cNvGrpSpPr/>
        <p:nvPr/>
      </p:nvGrpSpPr>
      <p:grpSpPr>
        <a:xfrm>
          <a:off x="0" y="0"/>
          <a:ext cx="0" cy="0"/>
          <a:chOff x="0" y="0"/>
          <a:chExt cx="0" cy="0"/>
        </a:xfrm>
      </p:grpSpPr>
      <p:sp>
        <p:nvSpPr>
          <p:cNvPr id="257" name="Shape 257"/>
          <p:cNvSpPr txBox="1"/>
          <p:nvPr>
            <p:ph type="title"/>
          </p:nvPr>
        </p:nvSpPr>
        <p:spPr>
          <a:xfrm>
            <a:off x="311700" y="814800"/>
            <a:ext cx="8571300" cy="942000"/>
          </a:xfrm>
          <a:prstGeom prst="rect">
            <a:avLst/>
          </a:prstGeom>
        </p:spPr>
        <p:txBody>
          <a:bodyPr anchorCtr="0" anchor="ctr" bIns="91425" lIns="91425" rIns="91425" tIns="91425">
            <a:noAutofit/>
          </a:bodyPr>
          <a:lstStyle/>
          <a:p>
            <a:pPr lvl="0">
              <a:spcBef>
                <a:spcPts val="0"/>
              </a:spcBef>
              <a:buNone/>
            </a:pPr>
            <a:r>
              <a:rPr lang="en"/>
              <a:t>Planning</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Shape 262"/>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Planning Activities</a:t>
            </a:r>
          </a:p>
        </p:txBody>
      </p:sp>
      <p:sp>
        <p:nvSpPr>
          <p:cNvPr id="263" name="Shape 263"/>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lnSpc>
                <a:spcPct val="150000"/>
              </a:lnSpc>
              <a:spcBef>
                <a:spcPts val="0"/>
              </a:spcBef>
            </a:pPr>
            <a:r>
              <a:rPr lang="en"/>
              <a:t>Dana Griffiths</a:t>
            </a:r>
          </a:p>
          <a:p>
            <a:pPr indent="-228600" lvl="0" marL="457200" rtl="0">
              <a:lnSpc>
                <a:spcPct val="150000"/>
              </a:lnSpc>
              <a:spcBef>
                <a:spcPts val="0"/>
              </a:spcBef>
            </a:pPr>
            <a:r>
              <a:rPr lang="en"/>
              <a:t>Articles and websites </a:t>
            </a:r>
          </a:p>
          <a:p>
            <a:pPr indent="-228600" lvl="0" marL="457200" rtl="0">
              <a:lnSpc>
                <a:spcPct val="150000"/>
              </a:lnSpc>
              <a:spcBef>
                <a:spcPts val="0"/>
              </a:spcBef>
            </a:pPr>
            <a:r>
              <a:rPr lang="en"/>
              <a:t>Discussions </a:t>
            </a:r>
          </a:p>
          <a:p>
            <a:pPr indent="-228600" lvl="0" marL="457200" rtl="0">
              <a:lnSpc>
                <a:spcPct val="150000"/>
              </a:lnSpc>
              <a:spcBef>
                <a:spcPts val="0"/>
              </a:spcBef>
            </a:pPr>
            <a:r>
              <a:rPr lang="en"/>
              <a:t>Experiences and backgrounds throughout our careers. </a:t>
            </a:r>
          </a:p>
        </p:txBody>
      </p:sp>
      <p:pic>
        <p:nvPicPr>
          <p:cNvPr id="264" name="Shape 264"/>
          <p:cNvPicPr preferRelativeResize="0"/>
          <p:nvPr/>
        </p:nvPicPr>
        <p:blipFill>
          <a:blip r:embed="rId3">
            <a:alphaModFix/>
          </a:blip>
          <a:stretch>
            <a:fillRect/>
          </a:stretch>
        </p:blipFill>
        <p:spPr>
          <a:xfrm>
            <a:off x="3150337" y="3071525"/>
            <a:ext cx="2733675" cy="16764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Shape 269"/>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Literature guidance</a:t>
            </a:r>
          </a:p>
        </p:txBody>
      </p:sp>
      <p:sp>
        <p:nvSpPr>
          <p:cNvPr id="270" name="Shape 270"/>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lnSpc>
                <a:spcPct val="200000"/>
              </a:lnSpc>
              <a:spcBef>
                <a:spcPts val="0"/>
              </a:spcBef>
            </a:pPr>
            <a:r>
              <a:rPr lang="en"/>
              <a:t>Planning and implementation. </a:t>
            </a:r>
          </a:p>
          <a:p>
            <a:pPr indent="-228600" lvl="0" marL="457200">
              <a:lnSpc>
                <a:spcPct val="200000"/>
              </a:lnSpc>
              <a:spcBef>
                <a:spcPts val="0"/>
              </a:spcBef>
            </a:pPr>
            <a:r>
              <a:rPr lang="en"/>
              <a:t>New ways of teaching and learning coding</a:t>
            </a:r>
          </a:p>
        </p:txBody>
      </p:sp>
      <p:pic>
        <p:nvPicPr>
          <p:cNvPr descr="IMG_2033.JPG" id="271" name="Shape 271"/>
          <p:cNvPicPr preferRelativeResize="0"/>
          <p:nvPr/>
        </p:nvPicPr>
        <p:blipFill>
          <a:blip r:embed="rId3">
            <a:alphaModFix/>
          </a:blip>
          <a:stretch>
            <a:fillRect/>
          </a:stretch>
        </p:blipFill>
        <p:spPr>
          <a:xfrm>
            <a:off x="5364300" y="2117149"/>
            <a:ext cx="3584875" cy="26886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275" name="Shape 275"/>
        <p:cNvGrpSpPr/>
        <p:nvPr/>
      </p:nvGrpSpPr>
      <p:grpSpPr>
        <a:xfrm>
          <a:off x="0" y="0"/>
          <a:ext cx="0" cy="0"/>
          <a:chOff x="0" y="0"/>
          <a:chExt cx="0" cy="0"/>
        </a:xfrm>
      </p:grpSpPr>
      <p:sp>
        <p:nvSpPr>
          <p:cNvPr id="276" name="Shape 276"/>
          <p:cNvSpPr txBox="1"/>
          <p:nvPr>
            <p:ph type="title"/>
          </p:nvPr>
        </p:nvSpPr>
        <p:spPr>
          <a:xfrm>
            <a:off x="311700" y="814800"/>
            <a:ext cx="8571300" cy="942000"/>
          </a:xfrm>
          <a:prstGeom prst="rect">
            <a:avLst/>
          </a:prstGeom>
        </p:spPr>
        <p:txBody>
          <a:bodyPr anchorCtr="0" anchor="ctr" bIns="91425" lIns="91425" rIns="91425" tIns="91425">
            <a:noAutofit/>
          </a:bodyPr>
          <a:lstStyle/>
          <a:p>
            <a:pPr lvl="0">
              <a:spcBef>
                <a:spcPts val="0"/>
              </a:spcBef>
              <a:buNone/>
            </a:pPr>
            <a:r>
              <a:rPr lang="en"/>
              <a:t>Implementation</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280" name="Shape 280"/>
        <p:cNvGrpSpPr/>
        <p:nvPr/>
      </p:nvGrpSpPr>
      <p:grpSpPr>
        <a:xfrm>
          <a:off x="0" y="0"/>
          <a:ext cx="0" cy="0"/>
          <a:chOff x="0" y="0"/>
          <a:chExt cx="0" cy="0"/>
        </a:xfrm>
      </p:grpSpPr>
      <p:sp>
        <p:nvSpPr>
          <p:cNvPr id="281" name="Shape 281"/>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Basic Steps</a:t>
            </a:r>
          </a:p>
        </p:txBody>
      </p:sp>
      <p:sp>
        <p:nvSpPr>
          <p:cNvPr id="282" name="Shape 282"/>
          <p:cNvSpPr txBox="1"/>
          <p:nvPr>
            <p:ph idx="1" type="body"/>
          </p:nvPr>
        </p:nvSpPr>
        <p:spPr>
          <a:xfrm>
            <a:off x="311700" y="1266325"/>
            <a:ext cx="8520600" cy="3302700"/>
          </a:xfrm>
          <a:prstGeom prst="rect">
            <a:avLst/>
          </a:prstGeom>
          <a:ln>
            <a:noFill/>
          </a:ln>
        </p:spPr>
        <p:txBody>
          <a:bodyPr anchorCtr="0" anchor="t" bIns="91425" lIns="91425" rIns="91425" tIns="91425">
            <a:noAutofit/>
          </a:bodyPr>
          <a:lstStyle/>
          <a:p>
            <a:pPr indent="-228600" lvl="0" marL="457200" rtl="0">
              <a:lnSpc>
                <a:spcPct val="150000"/>
              </a:lnSpc>
              <a:spcBef>
                <a:spcPts val="0"/>
              </a:spcBef>
            </a:pPr>
            <a:r>
              <a:rPr lang="en"/>
              <a:t>Met with students to have them join our online community and discuss the project.</a:t>
            </a:r>
          </a:p>
          <a:p>
            <a:pPr indent="-228600" lvl="0" marL="457200" rtl="0">
              <a:lnSpc>
                <a:spcPct val="150000"/>
              </a:lnSpc>
              <a:spcBef>
                <a:spcPts val="0"/>
              </a:spcBef>
            </a:pPr>
            <a:r>
              <a:rPr lang="en"/>
              <a:t>Provided students with an intro to coding, online collaboration and useful tools for sharing.</a:t>
            </a:r>
          </a:p>
          <a:p>
            <a:pPr indent="-228600" lvl="0" marL="457200" rtl="0">
              <a:lnSpc>
                <a:spcPct val="150000"/>
              </a:lnSpc>
              <a:spcBef>
                <a:spcPts val="0"/>
              </a:spcBef>
            </a:pPr>
            <a:r>
              <a:rPr lang="en"/>
              <a:t>Organized our lessons to ensure scaffolding.</a:t>
            </a:r>
          </a:p>
          <a:p>
            <a:pPr indent="-228600" lvl="0" marL="457200">
              <a:lnSpc>
                <a:spcPct val="150000"/>
              </a:lnSpc>
              <a:spcBef>
                <a:spcPts val="0"/>
              </a:spcBef>
            </a:pPr>
            <a:r>
              <a:rPr lang="en"/>
              <a:t>Gave them the basic tools they would need in order to continue working individually on their online projects. </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286" name="Shape 286"/>
        <p:cNvGrpSpPr/>
        <p:nvPr/>
      </p:nvGrpSpPr>
      <p:grpSpPr>
        <a:xfrm>
          <a:off x="0" y="0"/>
          <a:ext cx="0" cy="0"/>
          <a:chOff x="0" y="0"/>
          <a:chExt cx="0" cy="0"/>
        </a:xfrm>
      </p:grpSpPr>
      <p:sp>
        <p:nvSpPr>
          <p:cNvPr id="287" name="Shape 287"/>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Learning to Code process </a:t>
            </a:r>
          </a:p>
        </p:txBody>
      </p:sp>
      <p:sp>
        <p:nvSpPr>
          <p:cNvPr id="288" name="Shape 288" title="TIA Final Presentation Movie.mp4"/>
          <p:cNvSpPr/>
          <p:nvPr/>
        </p:nvSpPr>
        <p:spPr>
          <a:xfrm>
            <a:off x="2286000" y="1203175"/>
            <a:ext cx="4572000" cy="3429000"/>
          </a:xfrm>
          <a:prstGeom prst="rect">
            <a:avLst/>
          </a:prstGeom>
          <a:blipFill>
            <a:blip r:embed="rId3">
              <a:alphaModFix/>
            </a:blip>
            <a:stretch>
              <a:fillRect/>
            </a:stretch>
          </a:blipFill>
          <a:ln>
            <a:noFill/>
          </a:ln>
        </p:spPr>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292" name="Shape 292"/>
        <p:cNvGrpSpPr/>
        <p:nvPr/>
      </p:nvGrpSpPr>
      <p:grpSpPr>
        <a:xfrm>
          <a:off x="0" y="0"/>
          <a:ext cx="0" cy="0"/>
          <a:chOff x="0" y="0"/>
          <a:chExt cx="0" cy="0"/>
        </a:xfrm>
      </p:grpSpPr>
      <p:sp>
        <p:nvSpPr>
          <p:cNvPr id="293" name="Shape 293"/>
          <p:cNvSpPr txBox="1"/>
          <p:nvPr>
            <p:ph type="title"/>
          </p:nvPr>
        </p:nvSpPr>
        <p:spPr>
          <a:xfrm>
            <a:off x="311700" y="1304850"/>
            <a:ext cx="8520600" cy="1538400"/>
          </a:xfrm>
          <a:prstGeom prst="rect">
            <a:avLst/>
          </a:prstGeom>
        </p:spPr>
        <p:txBody>
          <a:bodyPr anchorCtr="0" anchor="ctr" bIns="91425" lIns="91425" rIns="91425" tIns="91425">
            <a:noAutofit/>
          </a:bodyPr>
          <a:lstStyle/>
          <a:p>
            <a:pPr lvl="0">
              <a:spcBef>
                <a:spcPts val="0"/>
              </a:spcBef>
              <a:buNone/>
            </a:pPr>
            <a:r>
              <a:rPr lang="en"/>
              <a:t>Activity!</a:t>
            </a:r>
          </a:p>
        </p:txBody>
      </p:sp>
      <p:sp>
        <p:nvSpPr>
          <p:cNvPr id="294" name="Shape 294"/>
          <p:cNvSpPr txBox="1"/>
          <p:nvPr>
            <p:ph idx="1" type="body"/>
          </p:nvPr>
        </p:nvSpPr>
        <p:spPr>
          <a:xfrm>
            <a:off x="96225" y="2976925"/>
            <a:ext cx="8520600" cy="1071600"/>
          </a:xfrm>
          <a:prstGeom prst="rect">
            <a:avLst/>
          </a:prstGeom>
        </p:spPr>
        <p:txBody>
          <a:bodyPr anchorCtr="0" anchor="t" bIns="91425" lIns="91425" rIns="91425" tIns="91425">
            <a:noAutofit/>
          </a:bodyPr>
          <a:lstStyle/>
          <a:p>
            <a:pPr lvl="0">
              <a:spcBef>
                <a:spcPts val="0"/>
              </a:spcBef>
              <a:buNone/>
            </a:pPr>
            <a:r>
              <a:rPr lang="en" u="sng">
                <a:solidFill>
                  <a:schemeClr val="hlink"/>
                </a:solidFill>
                <a:hlinkClick r:id="rId3"/>
              </a:rPr>
              <a:t>Learn to Code</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Shape 299"/>
          <p:cNvSpPr txBox="1"/>
          <p:nvPr>
            <p:ph type="title"/>
          </p:nvPr>
        </p:nvSpPr>
        <p:spPr>
          <a:xfrm>
            <a:off x="311700" y="814800"/>
            <a:ext cx="8571300" cy="942000"/>
          </a:xfrm>
          <a:prstGeom prst="rect">
            <a:avLst/>
          </a:prstGeom>
        </p:spPr>
        <p:txBody>
          <a:bodyPr anchorCtr="0" anchor="ctr" bIns="91425" lIns="91425" rIns="91425" tIns="91425">
            <a:noAutofit/>
          </a:bodyPr>
          <a:lstStyle/>
          <a:p>
            <a:pPr lvl="0" rtl="0">
              <a:spcBef>
                <a:spcPts val="0"/>
              </a:spcBef>
              <a:buNone/>
            </a:pPr>
            <a:r>
              <a:rPr lang="en"/>
              <a:t>Data Collection/Analysis</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Shape 304"/>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Research Methods</a:t>
            </a:r>
          </a:p>
        </p:txBody>
      </p:sp>
      <p:sp>
        <p:nvSpPr>
          <p:cNvPr id="305" name="Shape 305"/>
          <p:cNvSpPr txBox="1"/>
          <p:nvPr>
            <p:ph idx="1" type="body"/>
          </p:nvPr>
        </p:nvSpPr>
        <p:spPr>
          <a:xfrm>
            <a:off x="311700" y="1266175"/>
            <a:ext cx="3999900" cy="3302700"/>
          </a:xfrm>
          <a:prstGeom prst="rect">
            <a:avLst/>
          </a:prstGeom>
        </p:spPr>
        <p:txBody>
          <a:bodyPr anchorCtr="0" anchor="t" bIns="91425" lIns="91425" rIns="91425" tIns="91425">
            <a:noAutofit/>
          </a:bodyPr>
          <a:lstStyle/>
          <a:p>
            <a:pPr indent="-381000" lvl="0" marL="457200" rtl="0">
              <a:spcBef>
                <a:spcPts val="0"/>
              </a:spcBef>
              <a:buSzPct val="100000"/>
            </a:pPr>
            <a:r>
              <a:rPr lang="en" sz="2400"/>
              <a:t>Videos</a:t>
            </a:r>
          </a:p>
          <a:p>
            <a:pPr indent="-381000" lvl="0" marL="457200" rtl="0">
              <a:spcBef>
                <a:spcPts val="0"/>
              </a:spcBef>
              <a:buSzPct val="100000"/>
            </a:pPr>
            <a:r>
              <a:rPr lang="en" sz="2400"/>
              <a:t>Interviews </a:t>
            </a:r>
          </a:p>
          <a:p>
            <a:pPr indent="-381000" lvl="0" marL="457200" rtl="0">
              <a:spcBef>
                <a:spcPts val="0"/>
              </a:spcBef>
              <a:buSzPct val="100000"/>
            </a:pPr>
            <a:r>
              <a:rPr lang="en" sz="2400"/>
              <a:t>Group discussion</a:t>
            </a:r>
          </a:p>
          <a:p>
            <a:pPr indent="-381000" lvl="0" marL="457200" rtl="0">
              <a:spcBef>
                <a:spcPts val="0"/>
              </a:spcBef>
              <a:buSzPct val="100000"/>
            </a:pPr>
            <a:r>
              <a:rPr lang="en" sz="2400"/>
              <a:t>Field notes</a:t>
            </a:r>
          </a:p>
          <a:p>
            <a:pPr indent="-381000" lvl="0" marL="457200" rtl="0">
              <a:spcBef>
                <a:spcPts val="0"/>
              </a:spcBef>
              <a:buSzPct val="100000"/>
            </a:pPr>
            <a:r>
              <a:rPr lang="en" sz="2400"/>
              <a:t>Reflections</a:t>
            </a:r>
          </a:p>
          <a:p>
            <a:pPr lvl="0">
              <a:spcBef>
                <a:spcPts val="0"/>
              </a:spcBef>
              <a:buNone/>
            </a:pPr>
            <a:br>
              <a:rPr lang="en"/>
            </a:br>
          </a:p>
        </p:txBody>
      </p:sp>
      <p:sp>
        <p:nvSpPr>
          <p:cNvPr id="306" name="Shape 306"/>
          <p:cNvSpPr txBox="1"/>
          <p:nvPr>
            <p:ph idx="2" type="body"/>
          </p:nvPr>
        </p:nvSpPr>
        <p:spPr>
          <a:xfrm>
            <a:off x="4832400" y="1266175"/>
            <a:ext cx="3999900" cy="3302700"/>
          </a:xfrm>
          <a:prstGeom prst="rect">
            <a:avLst/>
          </a:prstGeom>
        </p:spPr>
        <p:txBody>
          <a:bodyPr anchorCtr="0" anchor="t" bIns="91425" lIns="91425" rIns="91425" tIns="91425">
            <a:noAutofit/>
          </a:bodyPr>
          <a:lstStyle/>
          <a:p>
            <a:pPr indent="-381000" lvl="0" marL="457200">
              <a:spcBef>
                <a:spcPts val="0"/>
              </a:spcBef>
              <a:buSzPct val="100000"/>
            </a:pPr>
            <a:r>
              <a:rPr lang="en" sz="2400"/>
              <a:t>Outside Observers</a:t>
            </a:r>
          </a:p>
          <a:p>
            <a:pPr indent="-381000" lvl="0" marL="457200">
              <a:spcBef>
                <a:spcPts val="0"/>
              </a:spcBef>
              <a:buSzPct val="100000"/>
            </a:pPr>
            <a:r>
              <a:rPr lang="en" sz="2400"/>
              <a:t>Pre and Post-Survey</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83" name="Shape 83"/>
        <p:cNvGrpSpPr/>
        <p:nvPr/>
      </p:nvGrpSpPr>
      <p:grpSpPr>
        <a:xfrm>
          <a:off x="0" y="0"/>
          <a:ext cx="0" cy="0"/>
          <a:chOff x="0" y="0"/>
          <a:chExt cx="0" cy="0"/>
        </a:xfrm>
      </p:grpSpPr>
      <p:sp>
        <p:nvSpPr>
          <p:cNvPr id="84" name="Shape 84"/>
          <p:cNvSpPr txBox="1"/>
          <p:nvPr>
            <p:ph type="title"/>
          </p:nvPr>
        </p:nvSpPr>
        <p:spPr>
          <a:xfrm>
            <a:off x="311700" y="814800"/>
            <a:ext cx="8571300" cy="942000"/>
          </a:xfrm>
          <a:prstGeom prst="rect">
            <a:avLst/>
          </a:prstGeom>
        </p:spPr>
        <p:txBody>
          <a:bodyPr anchorCtr="0" anchor="ctr" bIns="91425" lIns="91425" rIns="91425" tIns="91425">
            <a:noAutofit/>
          </a:bodyPr>
          <a:lstStyle/>
          <a:p>
            <a:pPr lvl="0">
              <a:spcBef>
                <a:spcPts val="0"/>
              </a:spcBef>
              <a:buNone/>
            </a:pPr>
            <a:r>
              <a:rPr lang="en"/>
              <a:t>Background information</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Shape 311"/>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Validity and Reliability</a:t>
            </a:r>
          </a:p>
        </p:txBody>
      </p:sp>
      <p:sp>
        <p:nvSpPr>
          <p:cNvPr id="312" name="Shape 312"/>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406400" lvl="0" marL="457200" rtl="0">
              <a:spcBef>
                <a:spcPts val="0"/>
              </a:spcBef>
              <a:buSzPct val="100000"/>
            </a:pPr>
            <a:r>
              <a:rPr lang="en" sz="2800"/>
              <a:t>Triangulation</a:t>
            </a:r>
          </a:p>
          <a:p>
            <a:pPr indent="-355600" lvl="1" marL="914400" rtl="0">
              <a:spcBef>
                <a:spcPts val="0"/>
              </a:spcBef>
              <a:buSzPct val="100000"/>
            </a:pPr>
            <a:r>
              <a:rPr lang="en" sz="2000"/>
              <a:t>Multiple teachers </a:t>
            </a:r>
          </a:p>
          <a:p>
            <a:pPr indent="-355600" lvl="1" marL="914400" rtl="0">
              <a:spcBef>
                <a:spcPts val="0"/>
              </a:spcBef>
              <a:buSzPct val="100000"/>
            </a:pPr>
            <a:r>
              <a:rPr lang="en" sz="2000"/>
              <a:t>Multiple questioning time periods</a:t>
            </a:r>
          </a:p>
          <a:p>
            <a:pPr indent="-355600" lvl="1" marL="914400" rtl="0">
              <a:spcBef>
                <a:spcPts val="0"/>
              </a:spcBef>
              <a:buSzPct val="100000"/>
            </a:pPr>
            <a:r>
              <a:rPr lang="en" sz="2000"/>
              <a:t>Information from several sources (teachers/students/ TIA team)</a:t>
            </a:r>
          </a:p>
          <a:p>
            <a:pPr lvl="0" marR="0" rtl="0" algn="l">
              <a:lnSpc>
                <a:spcPct val="115000"/>
              </a:lnSpc>
              <a:spcBef>
                <a:spcPts val="0"/>
              </a:spcBef>
              <a:spcAft>
                <a:spcPts val="1600"/>
              </a:spcAft>
              <a:buNone/>
            </a:pPr>
            <a:r>
              <a:t/>
            </a:r>
            <a:endParaRPr sz="20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Shape 317"/>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Data Analysis</a:t>
            </a:r>
          </a:p>
        </p:txBody>
      </p:sp>
      <p:sp>
        <p:nvSpPr>
          <p:cNvPr id="318" name="Shape 318"/>
          <p:cNvSpPr txBox="1"/>
          <p:nvPr>
            <p:ph idx="1" type="body"/>
          </p:nvPr>
        </p:nvSpPr>
        <p:spPr>
          <a:xfrm>
            <a:off x="311700" y="1152425"/>
            <a:ext cx="8520600" cy="3302700"/>
          </a:xfrm>
          <a:prstGeom prst="rect">
            <a:avLst/>
          </a:prstGeom>
        </p:spPr>
        <p:txBody>
          <a:bodyPr anchorCtr="0" anchor="t" bIns="91425" lIns="91425" rIns="91425" tIns="91425">
            <a:noAutofit/>
          </a:bodyPr>
          <a:lstStyle/>
          <a:p>
            <a:pPr indent="-381000" lvl="0" marL="457200" rtl="0">
              <a:lnSpc>
                <a:spcPct val="150000"/>
              </a:lnSpc>
              <a:spcBef>
                <a:spcPts val="0"/>
              </a:spcBef>
              <a:buSzPct val="100000"/>
            </a:pPr>
            <a:r>
              <a:rPr lang="en" sz="2400"/>
              <a:t>Teacher to teacher conversations</a:t>
            </a:r>
          </a:p>
          <a:p>
            <a:pPr indent="-381000" lvl="0" marL="457200" rtl="0">
              <a:lnSpc>
                <a:spcPct val="150000"/>
              </a:lnSpc>
              <a:spcBef>
                <a:spcPts val="0"/>
              </a:spcBef>
              <a:buSzPct val="100000"/>
            </a:pPr>
            <a:r>
              <a:rPr lang="en" sz="2400"/>
              <a:t>Inductively we wondered: Will online collaboration improve? </a:t>
            </a:r>
          </a:p>
          <a:p>
            <a:pPr lvl="0">
              <a:lnSpc>
                <a:spcPct val="150000"/>
              </a:lnSpc>
              <a:spcBef>
                <a:spcPts val="0"/>
              </a:spcBef>
              <a:buNone/>
            </a:pPr>
            <a:r>
              <a:t/>
            </a:r>
            <a:endParaRPr sz="24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322" name="Shape 322"/>
        <p:cNvGrpSpPr/>
        <p:nvPr/>
      </p:nvGrpSpPr>
      <p:grpSpPr>
        <a:xfrm>
          <a:off x="0" y="0"/>
          <a:ext cx="0" cy="0"/>
          <a:chOff x="0" y="0"/>
          <a:chExt cx="0" cy="0"/>
        </a:xfrm>
      </p:grpSpPr>
      <p:sp>
        <p:nvSpPr>
          <p:cNvPr id="323" name="Shape 323"/>
          <p:cNvSpPr txBox="1"/>
          <p:nvPr>
            <p:ph type="title"/>
          </p:nvPr>
        </p:nvSpPr>
        <p:spPr>
          <a:xfrm>
            <a:off x="311700" y="814800"/>
            <a:ext cx="8571300" cy="942000"/>
          </a:xfrm>
          <a:prstGeom prst="rect">
            <a:avLst/>
          </a:prstGeom>
        </p:spPr>
        <p:txBody>
          <a:bodyPr anchorCtr="0" anchor="ctr" bIns="91425" lIns="91425" rIns="91425" tIns="91425">
            <a:noAutofit/>
          </a:bodyPr>
          <a:lstStyle/>
          <a:p>
            <a:pPr lvl="0">
              <a:spcBef>
                <a:spcPts val="0"/>
              </a:spcBef>
              <a:buNone/>
            </a:pPr>
            <a:r>
              <a:rPr lang="en"/>
              <a:t>Results</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327" name="Shape 327"/>
        <p:cNvGrpSpPr/>
        <p:nvPr/>
      </p:nvGrpSpPr>
      <p:grpSpPr>
        <a:xfrm>
          <a:off x="0" y="0"/>
          <a:ext cx="0" cy="0"/>
          <a:chOff x="0" y="0"/>
          <a:chExt cx="0" cy="0"/>
        </a:xfrm>
      </p:grpSpPr>
      <p:sp>
        <p:nvSpPr>
          <p:cNvPr id="328" name="Shape 328"/>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Enhanced understanding in instruction</a:t>
            </a:r>
            <a:br>
              <a:rPr lang="en"/>
            </a:br>
          </a:p>
        </p:txBody>
      </p:sp>
      <p:sp>
        <p:nvSpPr>
          <p:cNvPr id="329" name="Shape 329"/>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381000" lvl="0" marL="457200" rtl="0">
              <a:lnSpc>
                <a:spcPct val="150000"/>
              </a:lnSpc>
              <a:spcBef>
                <a:spcPts val="0"/>
              </a:spcBef>
              <a:buSzPct val="100000"/>
            </a:pPr>
            <a:r>
              <a:rPr lang="en" sz="2400"/>
              <a:t>At first students often questioned and feared </a:t>
            </a:r>
          </a:p>
          <a:p>
            <a:pPr indent="-381000" lvl="0" marL="457200" rtl="0">
              <a:lnSpc>
                <a:spcPct val="150000"/>
              </a:lnSpc>
              <a:spcBef>
                <a:spcPts val="0"/>
              </a:spcBef>
              <a:buSzPct val="100000"/>
            </a:pPr>
            <a:r>
              <a:rPr lang="en" sz="2400"/>
              <a:t>Many looked for guidance and modelling </a:t>
            </a:r>
          </a:p>
          <a:p>
            <a:pPr indent="-381000" lvl="0" marL="457200" rtl="0">
              <a:lnSpc>
                <a:spcPct val="150000"/>
              </a:lnSpc>
              <a:spcBef>
                <a:spcPts val="0"/>
              </a:spcBef>
              <a:buSzPct val="100000"/>
            </a:pPr>
            <a:r>
              <a:rPr lang="en" sz="2400"/>
              <a:t>With time they gained confidence </a:t>
            </a:r>
          </a:p>
          <a:p>
            <a:pPr indent="-228600" lvl="0" marL="457200" rtl="0">
              <a:lnSpc>
                <a:spcPct val="150000"/>
              </a:lnSpc>
              <a:spcBef>
                <a:spcPts val="0"/>
              </a:spcBef>
            </a:pPr>
            <a:r>
              <a:rPr lang="en" sz="2400"/>
              <a:t>Began to explore on their own.</a:t>
            </a:r>
            <a:br>
              <a:rPr lang="en"/>
            </a:b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333" name="Shape 333"/>
        <p:cNvGrpSpPr/>
        <p:nvPr/>
      </p:nvGrpSpPr>
      <p:grpSpPr>
        <a:xfrm>
          <a:off x="0" y="0"/>
          <a:ext cx="0" cy="0"/>
          <a:chOff x="0" y="0"/>
          <a:chExt cx="0" cy="0"/>
        </a:xfrm>
      </p:grpSpPr>
      <p:sp>
        <p:nvSpPr>
          <p:cNvPr id="334" name="Shape 334"/>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Enhanced understanding in student learning</a:t>
            </a:r>
            <a:br>
              <a:rPr lang="en"/>
            </a:br>
          </a:p>
        </p:txBody>
      </p:sp>
      <p:sp>
        <p:nvSpPr>
          <p:cNvPr id="335" name="Shape 335"/>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381000" lvl="0" marL="457200" rtl="0">
              <a:lnSpc>
                <a:spcPct val="150000"/>
              </a:lnSpc>
              <a:spcBef>
                <a:spcPts val="0"/>
              </a:spcBef>
              <a:buSzPct val="100000"/>
            </a:pPr>
            <a:r>
              <a:rPr lang="en" sz="2400"/>
              <a:t>Students can learn with little instruction/guidance but often struggle when it </a:t>
            </a:r>
            <a:r>
              <a:rPr lang="en" sz="2400"/>
              <a:t>first</a:t>
            </a:r>
            <a:r>
              <a:rPr lang="en" sz="2400"/>
              <a:t> begins</a:t>
            </a:r>
          </a:p>
          <a:p>
            <a:pPr indent="-381000" lvl="0" marL="457200" rtl="0">
              <a:lnSpc>
                <a:spcPct val="150000"/>
              </a:lnSpc>
              <a:spcBef>
                <a:spcPts val="0"/>
              </a:spcBef>
              <a:buSzPct val="100000"/>
            </a:pPr>
            <a:r>
              <a:rPr lang="en" sz="2400"/>
              <a:t>Released responsibility can enhance student confidence </a:t>
            </a:r>
          </a:p>
          <a:p>
            <a:pPr indent="-381000" lvl="0" marL="457200" rtl="0">
              <a:lnSpc>
                <a:spcPct val="150000"/>
              </a:lnSpc>
              <a:spcBef>
                <a:spcPts val="0"/>
              </a:spcBef>
              <a:buSzPct val="100000"/>
            </a:pPr>
            <a:r>
              <a:rPr lang="en" sz="2400"/>
              <a:t>Students were more likely to ask questions online after a few weeks.</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Shape 340"/>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Patterns and Themes</a:t>
            </a:r>
          </a:p>
        </p:txBody>
      </p:sp>
      <p:sp>
        <p:nvSpPr>
          <p:cNvPr id="341" name="Shape 341"/>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381000" lvl="0" marL="457200" rtl="0">
              <a:spcBef>
                <a:spcPts val="0"/>
              </a:spcBef>
              <a:buSzPct val="100000"/>
            </a:pPr>
            <a:r>
              <a:rPr lang="en" sz="2400"/>
              <a:t>“Expert” confidence</a:t>
            </a:r>
          </a:p>
          <a:p>
            <a:pPr indent="-381000" lvl="0" marL="457200" rtl="0">
              <a:spcBef>
                <a:spcPts val="0"/>
              </a:spcBef>
              <a:buSzPct val="100000"/>
            </a:pPr>
            <a:r>
              <a:rPr lang="en" sz="2400"/>
              <a:t>New volunteers</a:t>
            </a:r>
          </a:p>
          <a:p>
            <a:pPr indent="-381000" lvl="0" marL="457200" rtl="0">
              <a:spcBef>
                <a:spcPts val="0"/>
              </a:spcBef>
              <a:buSzPct val="100000"/>
            </a:pPr>
            <a:r>
              <a:rPr lang="en" sz="2400"/>
              <a:t>Confidence</a:t>
            </a:r>
          </a:p>
          <a:p>
            <a:pPr indent="-381000" lvl="0" marL="457200">
              <a:spcBef>
                <a:spcPts val="0"/>
              </a:spcBef>
              <a:buSzPct val="100000"/>
            </a:pPr>
            <a:r>
              <a:rPr lang="en" sz="2400"/>
              <a:t>Engagement</a:t>
            </a:r>
          </a:p>
          <a:p>
            <a:pPr lvl="0">
              <a:spcBef>
                <a:spcPts val="0"/>
              </a:spcBef>
              <a:buNone/>
            </a:pPr>
            <a:r>
              <a:t/>
            </a:r>
            <a:endParaRPr/>
          </a:p>
          <a:p>
            <a:pPr lvl="0">
              <a:spcBef>
                <a:spcPts val="0"/>
              </a:spcBef>
              <a:buNone/>
            </a:pPr>
            <a:r>
              <a:t/>
            </a:r>
            <a:endParaRPr/>
          </a:p>
          <a:p>
            <a:pPr lvl="0">
              <a:spcBef>
                <a:spcPts val="0"/>
              </a:spcBef>
              <a:buNone/>
            </a:pPr>
            <a:r>
              <a:t/>
            </a:r>
            <a:endParaRPr/>
          </a:p>
        </p:txBody>
      </p:sp>
      <p:pic>
        <p:nvPicPr>
          <p:cNvPr descr="HannahDroverHannahJenkins.jpg" id="342" name="Shape 342"/>
          <p:cNvPicPr preferRelativeResize="0"/>
          <p:nvPr/>
        </p:nvPicPr>
        <p:blipFill>
          <a:blip r:embed="rId3">
            <a:alphaModFix/>
          </a:blip>
          <a:stretch>
            <a:fillRect/>
          </a:stretch>
        </p:blipFill>
        <p:spPr>
          <a:xfrm>
            <a:off x="4072777" y="920400"/>
            <a:ext cx="4955269" cy="330269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Shape 347"/>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Changes in our classroom practice</a:t>
            </a:r>
          </a:p>
        </p:txBody>
      </p:sp>
      <p:sp>
        <p:nvSpPr>
          <p:cNvPr id="348" name="Shape 348"/>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381000" lvl="0" marL="457200" rtl="0">
              <a:lnSpc>
                <a:spcPct val="150000"/>
              </a:lnSpc>
              <a:spcBef>
                <a:spcPts val="0"/>
              </a:spcBef>
              <a:buSzPct val="100000"/>
            </a:pPr>
            <a:r>
              <a:rPr lang="en" sz="2400"/>
              <a:t>More volunteers to share </a:t>
            </a:r>
          </a:p>
          <a:p>
            <a:pPr indent="-381000" lvl="0" marL="457200" rtl="0">
              <a:lnSpc>
                <a:spcPct val="150000"/>
              </a:lnSpc>
              <a:spcBef>
                <a:spcPts val="0"/>
              </a:spcBef>
              <a:buSzPct val="100000"/>
            </a:pPr>
            <a:r>
              <a:rPr lang="en" sz="2400"/>
              <a:t>Less fear </a:t>
            </a:r>
          </a:p>
          <a:p>
            <a:pPr indent="-381000" lvl="0" marL="457200" rtl="0">
              <a:lnSpc>
                <a:spcPct val="150000"/>
              </a:lnSpc>
              <a:spcBef>
                <a:spcPts val="0"/>
              </a:spcBef>
              <a:buSzPct val="100000"/>
            </a:pPr>
            <a:r>
              <a:rPr lang="en" sz="2400"/>
              <a:t>More open to explore. </a:t>
            </a:r>
          </a:p>
          <a:p>
            <a:pPr indent="-381000" lvl="0" marL="457200">
              <a:lnSpc>
                <a:spcPct val="150000"/>
              </a:lnSpc>
              <a:spcBef>
                <a:spcPts val="0"/>
              </a:spcBef>
              <a:buSzPct val="100000"/>
            </a:pPr>
            <a:r>
              <a:rPr lang="en" sz="2400"/>
              <a:t>Increased suggestions </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352" name="Shape 352"/>
        <p:cNvGrpSpPr/>
        <p:nvPr/>
      </p:nvGrpSpPr>
      <p:grpSpPr>
        <a:xfrm>
          <a:off x="0" y="0"/>
          <a:ext cx="0" cy="0"/>
          <a:chOff x="0" y="0"/>
          <a:chExt cx="0" cy="0"/>
        </a:xfrm>
      </p:grpSpPr>
      <p:sp>
        <p:nvSpPr>
          <p:cNvPr id="353" name="Shape 353"/>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Have you used Scratch before?</a:t>
            </a:r>
          </a:p>
        </p:txBody>
      </p:sp>
      <p:sp>
        <p:nvSpPr>
          <p:cNvPr id="354" name="Shape 354"/>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t/>
            </a:r>
            <a:endParaRPr/>
          </a:p>
        </p:txBody>
      </p:sp>
      <p:pic>
        <p:nvPicPr>
          <p:cNvPr id="355" name="Shape 355"/>
          <p:cNvPicPr preferRelativeResize="0"/>
          <p:nvPr/>
        </p:nvPicPr>
        <p:blipFill>
          <a:blip r:embed="rId3">
            <a:alphaModFix/>
          </a:blip>
          <a:stretch>
            <a:fillRect/>
          </a:stretch>
        </p:blipFill>
        <p:spPr>
          <a:xfrm>
            <a:off x="311700" y="1266331"/>
            <a:ext cx="7767225" cy="34633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359" name="Shape 359"/>
        <p:cNvGrpSpPr/>
        <p:nvPr/>
      </p:nvGrpSpPr>
      <p:grpSpPr>
        <a:xfrm>
          <a:off x="0" y="0"/>
          <a:ext cx="0" cy="0"/>
          <a:chOff x="0" y="0"/>
          <a:chExt cx="0" cy="0"/>
        </a:xfrm>
      </p:grpSpPr>
      <p:sp>
        <p:nvSpPr>
          <p:cNvPr id="360" name="Shape 360"/>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Do you enjoy coding?</a:t>
            </a:r>
          </a:p>
        </p:txBody>
      </p:sp>
      <p:sp>
        <p:nvSpPr>
          <p:cNvPr id="361" name="Shape 361"/>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rPr lang="en"/>
              <a:t>Pre-survey									Post-Survey</a:t>
            </a:r>
          </a:p>
        </p:txBody>
      </p:sp>
      <p:pic>
        <p:nvPicPr>
          <p:cNvPr id="362" name="Shape 362"/>
          <p:cNvPicPr preferRelativeResize="0"/>
          <p:nvPr/>
        </p:nvPicPr>
        <p:blipFill>
          <a:blip r:embed="rId3">
            <a:alphaModFix/>
          </a:blip>
          <a:stretch>
            <a:fillRect/>
          </a:stretch>
        </p:blipFill>
        <p:spPr>
          <a:xfrm>
            <a:off x="362337" y="1736575"/>
            <a:ext cx="2390775" cy="2362200"/>
          </a:xfrm>
          <a:prstGeom prst="rect">
            <a:avLst/>
          </a:prstGeom>
          <a:noFill/>
          <a:ln>
            <a:noFill/>
          </a:ln>
        </p:spPr>
      </p:pic>
      <p:pic>
        <p:nvPicPr>
          <p:cNvPr id="363" name="Shape 363"/>
          <p:cNvPicPr preferRelativeResize="0"/>
          <p:nvPr/>
        </p:nvPicPr>
        <p:blipFill>
          <a:blip r:embed="rId4">
            <a:alphaModFix/>
          </a:blip>
          <a:stretch>
            <a:fillRect/>
          </a:stretch>
        </p:blipFill>
        <p:spPr>
          <a:xfrm>
            <a:off x="5368737" y="1850875"/>
            <a:ext cx="2276475" cy="2133600"/>
          </a:xfrm>
          <a:prstGeom prst="rect">
            <a:avLst/>
          </a:prstGeom>
          <a:noFill/>
          <a:ln>
            <a:noFill/>
          </a:ln>
        </p:spPr>
      </p:pic>
      <p:pic>
        <p:nvPicPr>
          <p:cNvPr id="364" name="Shape 364"/>
          <p:cNvPicPr preferRelativeResize="0"/>
          <p:nvPr/>
        </p:nvPicPr>
        <p:blipFill>
          <a:blip r:embed="rId5">
            <a:alphaModFix/>
          </a:blip>
          <a:stretch>
            <a:fillRect/>
          </a:stretch>
        </p:blipFill>
        <p:spPr>
          <a:xfrm>
            <a:off x="3009060" y="1812725"/>
            <a:ext cx="2359700" cy="2272303"/>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368" name="Shape 368"/>
        <p:cNvGrpSpPr/>
        <p:nvPr/>
      </p:nvGrpSpPr>
      <p:grpSpPr>
        <a:xfrm>
          <a:off x="0" y="0"/>
          <a:ext cx="0" cy="0"/>
          <a:chOff x="0" y="0"/>
          <a:chExt cx="0" cy="0"/>
        </a:xfrm>
      </p:grpSpPr>
      <p:sp>
        <p:nvSpPr>
          <p:cNvPr id="369" name="Shape 369"/>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rPr lang="en"/>
              <a:t> 														Pre-survey</a:t>
            </a: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rPr lang="en"/>
              <a:t>														</a:t>
            </a:r>
            <a:r>
              <a:rPr lang="en"/>
              <a:t>Post-survey</a:t>
            </a:r>
          </a:p>
          <a:p>
            <a:pPr lvl="0">
              <a:spcBef>
                <a:spcPts val="0"/>
              </a:spcBef>
              <a:buNone/>
            </a:pPr>
            <a:r>
              <a:t/>
            </a:r>
            <a:endParaRPr/>
          </a:p>
        </p:txBody>
      </p:sp>
      <p:pic>
        <p:nvPicPr>
          <p:cNvPr id="370" name="Shape 370"/>
          <p:cNvPicPr preferRelativeResize="0"/>
          <p:nvPr/>
        </p:nvPicPr>
        <p:blipFill>
          <a:blip r:embed="rId3">
            <a:alphaModFix/>
          </a:blip>
          <a:stretch>
            <a:fillRect/>
          </a:stretch>
        </p:blipFill>
        <p:spPr>
          <a:xfrm>
            <a:off x="246750" y="1040523"/>
            <a:ext cx="5923291" cy="1986625"/>
          </a:xfrm>
          <a:prstGeom prst="rect">
            <a:avLst/>
          </a:prstGeom>
          <a:noFill/>
          <a:ln>
            <a:noFill/>
          </a:ln>
        </p:spPr>
      </p:pic>
      <p:pic>
        <p:nvPicPr>
          <p:cNvPr id="371" name="Shape 371"/>
          <p:cNvPicPr preferRelativeResize="0"/>
          <p:nvPr/>
        </p:nvPicPr>
        <p:blipFill>
          <a:blip r:embed="rId4">
            <a:alphaModFix/>
          </a:blip>
          <a:stretch>
            <a:fillRect/>
          </a:stretch>
        </p:blipFill>
        <p:spPr>
          <a:xfrm>
            <a:off x="235487" y="3027150"/>
            <a:ext cx="6086475" cy="2095500"/>
          </a:xfrm>
          <a:prstGeom prst="rect">
            <a:avLst/>
          </a:prstGeom>
          <a:noFill/>
          <a:ln>
            <a:noFill/>
          </a:ln>
        </p:spPr>
      </p:pic>
      <p:sp>
        <p:nvSpPr>
          <p:cNvPr id="372" name="Shape 372"/>
          <p:cNvSpPr txBox="1"/>
          <p:nvPr>
            <p:ph type="title"/>
          </p:nvPr>
        </p:nvSpPr>
        <p:spPr>
          <a:xfrm>
            <a:off x="311700" y="107325"/>
            <a:ext cx="8520600" cy="707400"/>
          </a:xfrm>
          <a:prstGeom prst="rect">
            <a:avLst/>
          </a:prstGeom>
        </p:spPr>
        <p:txBody>
          <a:bodyPr anchorCtr="0" anchor="t" bIns="91425" lIns="91425" rIns="91425" tIns="91425">
            <a:noAutofit/>
          </a:bodyPr>
          <a:lstStyle/>
          <a:p>
            <a:pPr lvl="0" algn="ctr">
              <a:spcBef>
                <a:spcPts val="0"/>
              </a:spcBef>
              <a:buNone/>
            </a:pPr>
            <a:r>
              <a:rPr lang="en">
                <a:latin typeface="Roboto"/>
                <a:ea typeface="Roboto"/>
                <a:cs typeface="Roboto"/>
                <a:sym typeface="Roboto"/>
              </a:rPr>
              <a:t>On average, how many days a week do you code?</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88" name="Shape 88"/>
        <p:cNvGrpSpPr/>
        <p:nvPr/>
      </p:nvGrpSpPr>
      <p:grpSpPr>
        <a:xfrm>
          <a:off x="0" y="0"/>
          <a:ext cx="0" cy="0"/>
          <a:chOff x="0" y="0"/>
          <a:chExt cx="0" cy="0"/>
        </a:xfrm>
      </p:grpSpPr>
      <p:sp>
        <p:nvSpPr>
          <p:cNvPr id="89" name="Shape 89"/>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Kerri Mercer</a:t>
            </a:r>
          </a:p>
        </p:txBody>
      </p:sp>
      <p:sp>
        <p:nvSpPr>
          <p:cNvPr id="90" name="Shape 90"/>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lnSpc>
                <a:spcPct val="150000"/>
              </a:lnSpc>
              <a:spcBef>
                <a:spcPts val="0"/>
              </a:spcBef>
            </a:pPr>
            <a:r>
              <a:rPr lang="en"/>
              <a:t>Began her teaching career in 2012 </a:t>
            </a:r>
          </a:p>
          <a:p>
            <a:pPr indent="-228600" lvl="0" marL="457200" rtl="0">
              <a:lnSpc>
                <a:spcPct val="150000"/>
              </a:lnSpc>
              <a:spcBef>
                <a:spcPts val="0"/>
              </a:spcBef>
            </a:pPr>
            <a:r>
              <a:rPr lang="en"/>
              <a:t>Joined HTH in 2014</a:t>
            </a:r>
          </a:p>
          <a:p>
            <a:pPr indent="-228600" lvl="0" marL="457200" rtl="0">
              <a:lnSpc>
                <a:spcPct val="150000"/>
              </a:lnSpc>
              <a:spcBef>
                <a:spcPts val="0"/>
              </a:spcBef>
            </a:pPr>
            <a:r>
              <a:rPr lang="en"/>
              <a:t>Junior High French Immersion Science and Core French. </a:t>
            </a:r>
          </a:p>
          <a:p>
            <a:pPr indent="-228600" lvl="0" marL="457200" rtl="0">
              <a:lnSpc>
                <a:spcPct val="150000"/>
              </a:lnSpc>
              <a:spcBef>
                <a:spcPts val="0"/>
              </a:spcBef>
            </a:pPr>
            <a:r>
              <a:rPr lang="en"/>
              <a:t>B.A (French Major, Math Minor) at Memorial University </a:t>
            </a:r>
          </a:p>
          <a:p>
            <a:pPr indent="-228600" lvl="0" marL="457200" rtl="0">
              <a:lnSpc>
                <a:spcPct val="150000"/>
              </a:lnSpc>
              <a:spcBef>
                <a:spcPts val="0"/>
              </a:spcBef>
            </a:pPr>
            <a:r>
              <a:rPr lang="en"/>
              <a:t>B.Ed (Intermediate/Secondary) at Memorial University.</a:t>
            </a:r>
          </a:p>
          <a:p>
            <a:pPr indent="-228600" lvl="0" marL="457200" rtl="0">
              <a:lnSpc>
                <a:spcPct val="150000"/>
              </a:lnSpc>
              <a:spcBef>
                <a:spcPts val="0"/>
              </a:spcBef>
            </a:pPr>
            <a:r>
              <a:rPr lang="en"/>
              <a:t>M.Ed in Curriculum Teaching and Learning at Memorial University.</a:t>
            </a:r>
            <a:br>
              <a:rPr lang="en"/>
            </a:b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376" name="Shape 376"/>
        <p:cNvGrpSpPr/>
        <p:nvPr/>
      </p:nvGrpSpPr>
      <p:grpSpPr>
        <a:xfrm>
          <a:off x="0" y="0"/>
          <a:ext cx="0" cy="0"/>
          <a:chOff x="0" y="0"/>
          <a:chExt cx="0" cy="0"/>
        </a:xfrm>
      </p:grpSpPr>
      <p:sp>
        <p:nvSpPr>
          <p:cNvPr id="377" name="Shape 377"/>
          <p:cNvSpPr txBox="1"/>
          <p:nvPr>
            <p:ph type="title"/>
          </p:nvPr>
        </p:nvSpPr>
        <p:spPr>
          <a:xfrm>
            <a:off x="311700" y="159275"/>
            <a:ext cx="8520600" cy="707400"/>
          </a:xfrm>
          <a:prstGeom prst="rect">
            <a:avLst/>
          </a:prstGeom>
        </p:spPr>
        <p:txBody>
          <a:bodyPr anchorCtr="0" anchor="t" bIns="91425" lIns="91425" rIns="91425" tIns="91425">
            <a:noAutofit/>
          </a:bodyPr>
          <a:lstStyle/>
          <a:p>
            <a:pPr lvl="0" algn="ctr">
              <a:spcBef>
                <a:spcPts val="0"/>
              </a:spcBef>
              <a:buNone/>
            </a:pPr>
            <a:r>
              <a:rPr lang="en"/>
              <a:t>What did you find most challenging about the project? </a:t>
            </a:r>
          </a:p>
        </p:txBody>
      </p:sp>
      <p:sp>
        <p:nvSpPr>
          <p:cNvPr id="378" name="Shape 378"/>
          <p:cNvSpPr txBox="1"/>
          <p:nvPr>
            <p:ph idx="1" type="body"/>
          </p:nvPr>
        </p:nvSpPr>
        <p:spPr>
          <a:xfrm>
            <a:off x="311700" y="1118325"/>
            <a:ext cx="8520600" cy="3302700"/>
          </a:xfrm>
          <a:prstGeom prst="rect">
            <a:avLst/>
          </a:prstGeom>
        </p:spPr>
        <p:txBody>
          <a:bodyPr anchorCtr="0" anchor="t" bIns="91425" lIns="91425" rIns="91425" tIns="91425">
            <a:noAutofit/>
          </a:bodyPr>
          <a:lstStyle/>
          <a:p>
            <a:pPr lvl="0">
              <a:spcBef>
                <a:spcPts val="0"/>
              </a:spcBef>
              <a:buNone/>
            </a:pPr>
            <a:r>
              <a:rPr lang="en">
                <a:latin typeface="Calibri"/>
                <a:ea typeface="Calibri"/>
                <a:cs typeface="Calibri"/>
                <a:sym typeface="Calibri"/>
              </a:rPr>
              <a:t>“ </a:t>
            </a:r>
            <a:r>
              <a:rPr lang="en">
                <a:solidFill>
                  <a:srgbClr val="000000"/>
                </a:solidFill>
                <a:latin typeface="Calibri"/>
                <a:ea typeface="Calibri"/>
                <a:cs typeface="Calibri"/>
                <a:sym typeface="Calibri"/>
              </a:rPr>
              <a:t>Getting help from students”</a:t>
            </a:r>
          </a:p>
          <a:p>
            <a:pPr lvl="0">
              <a:spcBef>
                <a:spcPts val="0"/>
              </a:spcBef>
              <a:buNone/>
            </a:pPr>
            <a:r>
              <a:rPr lang="en">
                <a:solidFill>
                  <a:srgbClr val="000000"/>
                </a:solidFill>
                <a:latin typeface="Calibri"/>
                <a:ea typeface="Calibri"/>
                <a:cs typeface="Calibri"/>
                <a:sym typeface="Calibri"/>
              </a:rPr>
              <a:t>“The wait that happened when people did not reply right away as they did not get an alert.”</a:t>
            </a:r>
          </a:p>
          <a:p>
            <a:pPr lvl="0">
              <a:spcBef>
                <a:spcPts val="0"/>
              </a:spcBef>
              <a:buNone/>
            </a:pPr>
            <a:r>
              <a:rPr lang="en">
                <a:solidFill>
                  <a:srgbClr val="000000"/>
                </a:solidFill>
                <a:latin typeface="Calibri"/>
                <a:ea typeface="Calibri"/>
                <a:cs typeface="Calibri"/>
                <a:sym typeface="Calibri"/>
              </a:rPr>
              <a:t>“Not being able to always get a response from people as soon as you post”</a:t>
            </a:r>
          </a:p>
          <a:p>
            <a:pPr lvl="0">
              <a:spcBef>
                <a:spcPts val="0"/>
              </a:spcBef>
              <a:buNone/>
            </a:pPr>
            <a:r>
              <a:rPr lang="en">
                <a:solidFill>
                  <a:srgbClr val="000000"/>
                </a:solidFill>
                <a:latin typeface="Calibri"/>
                <a:ea typeface="Calibri"/>
                <a:cs typeface="Calibri"/>
                <a:sym typeface="Calibri"/>
              </a:rPr>
              <a:t>“Figuring out what to do at first and posting to the chat”</a:t>
            </a:r>
          </a:p>
          <a:p>
            <a:pPr lvl="0">
              <a:spcBef>
                <a:spcPts val="0"/>
              </a:spcBef>
              <a:buNone/>
            </a:pPr>
            <a:r>
              <a:rPr lang="en">
                <a:solidFill>
                  <a:srgbClr val="000000"/>
                </a:solidFill>
                <a:latin typeface="Calibri"/>
                <a:ea typeface="Calibri"/>
                <a:cs typeface="Calibri"/>
                <a:sym typeface="Calibri"/>
              </a:rPr>
              <a:t>“Learning how to do everything without teacher involvement and having to communicate online.”</a:t>
            </a:r>
          </a:p>
          <a:p>
            <a:pPr lvl="0">
              <a:spcBef>
                <a:spcPts val="0"/>
              </a:spcBef>
              <a:buNone/>
            </a:pPr>
            <a:r>
              <a:rPr lang="en">
                <a:solidFill>
                  <a:srgbClr val="000000"/>
                </a:solidFill>
                <a:latin typeface="Calibri"/>
                <a:ea typeface="Calibri"/>
                <a:cs typeface="Calibri"/>
                <a:sym typeface="Calibri"/>
              </a:rPr>
              <a:t>“What i found most challenging in this project was learning all the different parts of coding.”</a:t>
            </a: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382" name="Shape 382"/>
        <p:cNvGrpSpPr/>
        <p:nvPr/>
      </p:nvGrpSpPr>
      <p:grpSpPr>
        <a:xfrm>
          <a:off x="0" y="0"/>
          <a:ext cx="0" cy="0"/>
          <a:chOff x="0" y="0"/>
          <a:chExt cx="0" cy="0"/>
        </a:xfrm>
      </p:grpSpPr>
      <p:sp>
        <p:nvSpPr>
          <p:cNvPr id="383" name="Shape 383"/>
          <p:cNvSpPr txBox="1"/>
          <p:nvPr>
            <p:ph type="title"/>
          </p:nvPr>
        </p:nvSpPr>
        <p:spPr>
          <a:xfrm>
            <a:off x="311700" y="186000"/>
            <a:ext cx="8520600" cy="707400"/>
          </a:xfrm>
          <a:prstGeom prst="rect">
            <a:avLst/>
          </a:prstGeom>
        </p:spPr>
        <p:txBody>
          <a:bodyPr anchorCtr="0" anchor="t" bIns="91425" lIns="91425" rIns="91425" tIns="91425">
            <a:noAutofit/>
          </a:bodyPr>
          <a:lstStyle/>
          <a:p>
            <a:pPr lvl="0">
              <a:spcBef>
                <a:spcPts val="0"/>
              </a:spcBef>
              <a:buNone/>
            </a:pPr>
            <a:r>
              <a:rPr lang="en"/>
              <a:t>What was your favorite part of this project?</a:t>
            </a:r>
          </a:p>
        </p:txBody>
      </p:sp>
      <p:sp>
        <p:nvSpPr>
          <p:cNvPr id="384" name="Shape 384"/>
          <p:cNvSpPr txBox="1"/>
          <p:nvPr>
            <p:ph idx="1" type="body"/>
          </p:nvPr>
        </p:nvSpPr>
        <p:spPr>
          <a:xfrm>
            <a:off x="311700" y="735375"/>
            <a:ext cx="8520600" cy="3302700"/>
          </a:xfrm>
          <a:prstGeom prst="rect">
            <a:avLst/>
          </a:prstGeom>
        </p:spPr>
        <p:txBody>
          <a:bodyPr anchorCtr="0" anchor="t" bIns="91425" lIns="91425" rIns="91425" tIns="91425">
            <a:noAutofit/>
          </a:bodyPr>
          <a:lstStyle/>
          <a:p>
            <a:pPr lvl="0">
              <a:spcBef>
                <a:spcPts val="0"/>
              </a:spcBef>
              <a:buNone/>
            </a:pPr>
            <a:r>
              <a:rPr lang="en">
                <a:solidFill>
                  <a:srgbClr val="000000"/>
                </a:solidFill>
                <a:latin typeface="Calibri"/>
                <a:ea typeface="Calibri"/>
                <a:cs typeface="Calibri"/>
                <a:sym typeface="Calibri"/>
              </a:rPr>
              <a:t>“Creating your own games.”</a:t>
            </a:r>
          </a:p>
          <a:p>
            <a:pPr lvl="0">
              <a:spcBef>
                <a:spcPts val="0"/>
              </a:spcBef>
              <a:buNone/>
            </a:pPr>
            <a:r>
              <a:rPr lang="en">
                <a:solidFill>
                  <a:srgbClr val="000000"/>
                </a:solidFill>
                <a:latin typeface="Calibri"/>
                <a:ea typeface="Calibri"/>
                <a:cs typeface="Calibri"/>
                <a:sym typeface="Calibri"/>
              </a:rPr>
              <a:t>“Learning to use the Sphero”</a:t>
            </a:r>
          </a:p>
          <a:p>
            <a:pPr lvl="0">
              <a:spcBef>
                <a:spcPts val="0"/>
              </a:spcBef>
              <a:buNone/>
            </a:pPr>
            <a:r>
              <a:rPr lang="en">
                <a:solidFill>
                  <a:srgbClr val="000000"/>
                </a:solidFill>
                <a:latin typeface="Calibri"/>
                <a:ea typeface="Calibri"/>
                <a:cs typeface="Calibri"/>
                <a:sym typeface="Calibri"/>
              </a:rPr>
              <a:t>“Creating whatever you want in the last 3 lessons.”</a:t>
            </a:r>
          </a:p>
          <a:p>
            <a:pPr lvl="0">
              <a:spcBef>
                <a:spcPts val="0"/>
              </a:spcBef>
              <a:buNone/>
            </a:pPr>
            <a:r>
              <a:rPr lang="en">
                <a:solidFill>
                  <a:srgbClr val="000000"/>
                </a:solidFill>
                <a:latin typeface="Calibri"/>
                <a:ea typeface="Calibri"/>
                <a:cs typeface="Calibri"/>
                <a:sym typeface="Calibri"/>
              </a:rPr>
              <a:t>“Learning how to do the coding”</a:t>
            </a:r>
          </a:p>
          <a:p>
            <a:pPr lvl="0">
              <a:spcBef>
                <a:spcPts val="0"/>
              </a:spcBef>
              <a:buNone/>
            </a:pPr>
            <a:r>
              <a:rPr lang="en">
                <a:solidFill>
                  <a:srgbClr val="000000"/>
                </a:solidFill>
                <a:latin typeface="Calibri"/>
                <a:ea typeface="Calibri"/>
                <a:cs typeface="Calibri"/>
                <a:sym typeface="Calibri"/>
              </a:rPr>
              <a:t>“We had to do these projects, but at the same time, also having the freedom to do what we want.”</a:t>
            </a:r>
          </a:p>
          <a:p>
            <a:pPr lvl="0">
              <a:spcBef>
                <a:spcPts val="0"/>
              </a:spcBef>
              <a:buNone/>
            </a:pPr>
            <a:r>
              <a:rPr lang="en">
                <a:solidFill>
                  <a:srgbClr val="000000"/>
                </a:solidFill>
                <a:latin typeface="Calibri"/>
                <a:ea typeface="Calibri"/>
                <a:cs typeface="Calibri"/>
                <a:sym typeface="Calibri"/>
              </a:rPr>
              <a:t>“Being able to learn new things and meet new friends.”</a:t>
            </a:r>
          </a:p>
          <a:p>
            <a:pPr lvl="0">
              <a:spcBef>
                <a:spcPts val="0"/>
              </a:spcBef>
              <a:buNone/>
            </a:pPr>
            <a:r>
              <a:rPr lang="en">
                <a:solidFill>
                  <a:srgbClr val="000000"/>
                </a:solidFill>
                <a:latin typeface="Calibri"/>
                <a:ea typeface="Calibri"/>
                <a:cs typeface="Calibri"/>
                <a:sym typeface="Calibri"/>
              </a:rPr>
              <a:t>“Finding out how to make cool things with Scratch.”</a:t>
            </a:r>
          </a:p>
          <a:p>
            <a:pPr lvl="0">
              <a:spcBef>
                <a:spcPts val="0"/>
              </a:spcBef>
              <a:buNone/>
            </a:pPr>
            <a:r>
              <a:rPr lang="en">
                <a:solidFill>
                  <a:srgbClr val="000000"/>
                </a:solidFill>
                <a:latin typeface="Calibri"/>
                <a:ea typeface="Calibri"/>
                <a:cs typeface="Calibri"/>
                <a:sym typeface="Calibri"/>
              </a:rPr>
              <a:t>“Helping others with my knowledge.”</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388" name="Shape 388"/>
        <p:cNvGrpSpPr/>
        <p:nvPr/>
      </p:nvGrpSpPr>
      <p:grpSpPr>
        <a:xfrm>
          <a:off x="0" y="0"/>
          <a:ext cx="0" cy="0"/>
          <a:chOff x="0" y="0"/>
          <a:chExt cx="0" cy="0"/>
        </a:xfrm>
      </p:grpSpPr>
      <p:sp>
        <p:nvSpPr>
          <p:cNvPr id="389" name="Shape 389"/>
          <p:cNvSpPr txBox="1"/>
          <p:nvPr>
            <p:ph type="title"/>
          </p:nvPr>
        </p:nvSpPr>
        <p:spPr>
          <a:xfrm>
            <a:off x="311700" y="211225"/>
            <a:ext cx="8520600" cy="707400"/>
          </a:xfrm>
          <a:prstGeom prst="rect">
            <a:avLst/>
          </a:prstGeom>
        </p:spPr>
        <p:txBody>
          <a:bodyPr anchorCtr="0" anchor="t" bIns="91425" lIns="91425" rIns="91425" tIns="91425">
            <a:noAutofit/>
          </a:bodyPr>
          <a:lstStyle/>
          <a:p>
            <a:pPr lvl="0" algn="ctr">
              <a:spcBef>
                <a:spcPts val="0"/>
              </a:spcBef>
              <a:buNone/>
            </a:pPr>
            <a:r>
              <a:rPr lang="en"/>
              <a:t>What parts of Google Classroom did you Like or  Dislike?</a:t>
            </a:r>
          </a:p>
        </p:txBody>
      </p:sp>
      <p:sp>
        <p:nvSpPr>
          <p:cNvPr id="390" name="Shape 390"/>
          <p:cNvSpPr txBox="1"/>
          <p:nvPr>
            <p:ph idx="1" type="body"/>
          </p:nvPr>
        </p:nvSpPr>
        <p:spPr>
          <a:xfrm>
            <a:off x="311700" y="1270700"/>
            <a:ext cx="8520600" cy="3302700"/>
          </a:xfrm>
          <a:prstGeom prst="rect">
            <a:avLst/>
          </a:prstGeom>
        </p:spPr>
        <p:txBody>
          <a:bodyPr anchorCtr="0" anchor="t" bIns="91425" lIns="91425" rIns="91425" tIns="91425">
            <a:noAutofit/>
          </a:bodyPr>
          <a:lstStyle/>
          <a:p>
            <a:pPr lvl="0">
              <a:spcBef>
                <a:spcPts val="0"/>
              </a:spcBef>
              <a:buNone/>
            </a:pPr>
            <a:r>
              <a:rPr lang="en" sz="1400">
                <a:solidFill>
                  <a:srgbClr val="000000"/>
                </a:solidFill>
                <a:latin typeface="Calibri"/>
                <a:ea typeface="Calibri"/>
                <a:cs typeface="Calibri"/>
                <a:sym typeface="Calibri"/>
              </a:rPr>
              <a:t>“It sometimes took a long time for people to respond to questions”</a:t>
            </a:r>
          </a:p>
          <a:p>
            <a:pPr lvl="0">
              <a:spcBef>
                <a:spcPts val="0"/>
              </a:spcBef>
              <a:buNone/>
            </a:pPr>
            <a:r>
              <a:rPr lang="en" sz="1400">
                <a:solidFill>
                  <a:srgbClr val="000000"/>
                </a:solidFill>
                <a:latin typeface="Calibri"/>
                <a:ea typeface="Calibri"/>
                <a:cs typeface="Calibri"/>
                <a:sym typeface="Calibri"/>
              </a:rPr>
              <a:t>“ I enjoyed being able to help others.”</a:t>
            </a:r>
          </a:p>
          <a:p>
            <a:pPr lvl="0">
              <a:spcBef>
                <a:spcPts val="0"/>
              </a:spcBef>
              <a:buNone/>
            </a:pPr>
            <a:r>
              <a:rPr lang="en" sz="1400">
                <a:solidFill>
                  <a:srgbClr val="000000"/>
                </a:solidFill>
                <a:latin typeface="Calibri"/>
                <a:ea typeface="Calibri"/>
                <a:cs typeface="Calibri"/>
                <a:sym typeface="Calibri"/>
              </a:rPr>
              <a:t>“The ability that we are able to comment on other classmates work.”</a:t>
            </a:r>
          </a:p>
          <a:p>
            <a:pPr lvl="0">
              <a:spcBef>
                <a:spcPts val="0"/>
              </a:spcBef>
              <a:buNone/>
            </a:pPr>
            <a:r>
              <a:rPr lang="en" sz="1400">
                <a:solidFill>
                  <a:srgbClr val="000000"/>
                </a:solidFill>
                <a:latin typeface="Calibri"/>
                <a:ea typeface="Calibri"/>
                <a:cs typeface="Calibri"/>
                <a:sym typeface="Calibri"/>
              </a:rPr>
              <a:t>“I liked how it was easy to share things.”</a:t>
            </a:r>
          </a:p>
          <a:p>
            <a:pPr lvl="0">
              <a:spcBef>
                <a:spcPts val="0"/>
              </a:spcBef>
              <a:buNone/>
            </a:pPr>
            <a:r>
              <a:rPr lang="en" sz="1400">
                <a:solidFill>
                  <a:srgbClr val="000000"/>
                </a:solidFill>
                <a:latin typeface="Calibri"/>
                <a:ea typeface="Calibri"/>
                <a:cs typeface="Calibri"/>
                <a:sym typeface="Calibri"/>
              </a:rPr>
              <a:t>“I liked how others could comment and help us”</a:t>
            </a:r>
          </a:p>
          <a:p>
            <a:pPr lvl="0">
              <a:spcBef>
                <a:spcPts val="0"/>
              </a:spcBef>
              <a:buNone/>
            </a:pPr>
            <a:r>
              <a:rPr lang="en" sz="1400">
                <a:solidFill>
                  <a:srgbClr val="000000"/>
                </a:solidFill>
                <a:latin typeface="Calibri"/>
                <a:ea typeface="Calibri"/>
                <a:cs typeface="Calibri"/>
                <a:sym typeface="Calibri"/>
              </a:rPr>
              <a:t>“Sometimes, I found it could be a little messy.”</a:t>
            </a:r>
          </a:p>
          <a:p>
            <a:pPr lvl="0">
              <a:spcBef>
                <a:spcPts val="0"/>
              </a:spcBef>
              <a:buNone/>
            </a:pPr>
            <a:r>
              <a:rPr lang="en" sz="1400">
                <a:solidFill>
                  <a:srgbClr val="000000"/>
                </a:solidFill>
                <a:latin typeface="Calibri"/>
                <a:ea typeface="Calibri"/>
                <a:cs typeface="Calibri"/>
                <a:sym typeface="Calibri"/>
              </a:rPr>
              <a:t>“I  liked being able to ask questions and get answers back, i wasn't very comfortable at the beginning of the coding lessons to ask questions but now i feel better with doing it.”</a:t>
            </a:r>
          </a:p>
          <a:p>
            <a:pPr lvl="0">
              <a:spcBef>
                <a:spcPts val="0"/>
              </a:spcBef>
              <a:buNone/>
            </a:pPr>
            <a:r>
              <a:rPr lang="en" sz="1400">
                <a:solidFill>
                  <a:srgbClr val="000000"/>
                </a:solidFill>
                <a:latin typeface="Calibri"/>
                <a:ea typeface="Calibri"/>
                <a:cs typeface="Calibri"/>
                <a:sym typeface="Calibri"/>
              </a:rPr>
              <a:t>“I enjoyed the community aspect of it.”</a:t>
            </a: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394" name="Shape 394"/>
        <p:cNvGrpSpPr/>
        <p:nvPr/>
      </p:nvGrpSpPr>
      <p:grpSpPr>
        <a:xfrm>
          <a:off x="0" y="0"/>
          <a:ext cx="0" cy="0"/>
          <a:chOff x="0" y="0"/>
          <a:chExt cx="0" cy="0"/>
        </a:xfrm>
      </p:grpSpPr>
      <p:sp>
        <p:nvSpPr>
          <p:cNvPr id="395" name="Shape 395"/>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How can we improve online collaboration?</a:t>
            </a:r>
          </a:p>
        </p:txBody>
      </p:sp>
      <p:sp>
        <p:nvSpPr>
          <p:cNvPr id="396" name="Shape 396"/>
          <p:cNvSpPr txBox="1"/>
          <p:nvPr>
            <p:ph idx="1" type="body"/>
          </p:nvPr>
        </p:nvSpPr>
        <p:spPr>
          <a:xfrm>
            <a:off x="311700" y="1152425"/>
            <a:ext cx="8520600" cy="3302700"/>
          </a:xfrm>
          <a:prstGeom prst="rect">
            <a:avLst/>
          </a:prstGeom>
        </p:spPr>
        <p:txBody>
          <a:bodyPr anchorCtr="0" anchor="t" bIns="91425" lIns="91425" rIns="91425" tIns="91425">
            <a:noAutofit/>
          </a:bodyPr>
          <a:lstStyle/>
          <a:p>
            <a:pPr lvl="0">
              <a:spcBef>
                <a:spcPts val="0"/>
              </a:spcBef>
              <a:buNone/>
            </a:pPr>
            <a:r>
              <a:rPr lang="en" sz="1600">
                <a:solidFill>
                  <a:srgbClr val="000000"/>
                </a:solidFill>
                <a:latin typeface="Calibri"/>
                <a:ea typeface="Calibri"/>
                <a:cs typeface="Calibri"/>
                <a:sym typeface="Calibri"/>
              </a:rPr>
              <a:t>“Make the comments anonymous.”</a:t>
            </a:r>
          </a:p>
          <a:p>
            <a:pPr lvl="0">
              <a:spcBef>
                <a:spcPts val="0"/>
              </a:spcBef>
              <a:buNone/>
            </a:pPr>
            <a:r>
              <a:rPr lang="en" sz="1600">
                <a:solidFill>
                  <a:srgbClr val="000000"/>
                </a:solidFill>
                <a:latin typeface="Calibri"/>
                <a:ea typeface="Calibri"/>
                <a:cs typeface="Calibri"/>
                <a:sym typeface="Calibri"/>
              </a:rPr>
              <a:t>“Better communication system.”</a:t>
            </a:r>
          </a:p>
          <a:p>
            <a:pPr lvl="0">
              <a:spcBef>
                <a:spcPts val="0"/>
              </a:spcBef>
              <a:buNone/>
            </a:pPr>
            <a:r>
              <a:rPr lang="en" sz="1600">
                <a:solidFill>
                  <a:srgbClr val="000000"/>
                </a:solidFill>
                <a:latin typeface="Calibri"/>
                <a:ea typeface="Calibri"/>
                <a:cs typeface="Calibri"/>
                <a:sym typeface="Calibri"/>
              </a:rPr>
              <a:t>“A better platform than google classroom.”</a:t>
            </a:r>
          </a:p>
          <a:p>
            <a:pPr lvl="0">
              <a:spcBef>
                <a:spcPts val="0"/>
              </a:spcBef>
              <a:buNone/>
            </a:pPr>
            <a:r>
              <a:rPr lang="en" sz="1600">
                <a:solidFill>
                  <a:srgbClr val="000000"/>
                </a:solidFill>
                <a:latin typeface="Calibri"/>
                <a:ea typeface="Calibri"/>
                <a:cs typeface="Calibri"/>
                <a:sym typeface="Calibri"/>
              </a:rPr>
              <a:t>“Sometimes, when we asked questions on the chat it didn't go right to the top because someone else posted stuff so questions didn't get asked so maybe make another chat for questions.”</a:t>
            </a:r>
          </a:p>
          <a:p>
            <a:pPr lvl="0">
              <a:spcBef>
                <a:spcPts val="0"/>
              </a:spcBef>
              <a:buNone/>
            </a:pPr>
            <a:r>
              <a:rPr lang="en" sz="1600">
                <a:solidFill>
                  <a:srgbClr val="000000"/>
                </a:solidFill>
                <a:latin typeface="Calibri"/>
                <a:ea typeface="Calibri"/>
                <a:cs typeface="Calibri"/>
                <a:sym typeface="Calibri"/>
              </a:rPr>
              <a:t>“Sometimes questions were not answered because they were not seen by those who knew the answers so maybe if we checked daily to see if anything new has popped up, then everybody would have seen everything and been able to answer questions.”</a:t>
            </a:r>
          </a:p>
          <a:p>
            <a:pPr lvl="0">
              <a:spcBef>
                <a:spcPts val="0"/>
              </a:spcBef>
              <a:buNone/>
            </a:pPr>
            <a:r>
              <a:rPr lang="en" sz="1600">
                <a:solidFill>
                  <a:srgbClr val="000000"/>
                </a:solidFill>
                <a:latin typeface="Calibri"/>
                <a:ea typeface="Calibri"/>
                <a:cs typeface="Calibri"/>
                <a:sym typeface="Calibri"/>
              </a:rPr>
              <a:t>“We can improve online collaboration by shortening the time between a question and a response.”</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400" name="Shape 400"/>
        <p:cNvGrpSpPr/>
        <p:nvPr/>
      </p:nvGrpSpPr>
      <p:grpSpPr>
        <a:xfrm>
          <a:off x="0" y="0"/>
          <a:ext cx="0" cy="0"/>
          <a:chOff x="0" y="0"/>
          <a:chExt cx="0" cy="0"/>
        </a:xfrm>
      </p:grpSpPr>
      <p:sp>
        <p:nvSpPr>
          <p:cNvPr id="401" name="Shape 401"/>
          <p:cNvSpPr txBox="1"/>
          <p:nvPr>
            <p:ph type="title"/>
          </p:nvPr>
        </p:nvSpPr>
        <p:spPr>
          <a:xfrm>
            <a:off x="311700" y="146275"/>
            <a:ext cx="8520600" cy="707400"/>
          </a:xfrm>
          <a:prstGeom prst="rect">
            <a:avLst/>
          </a:prstGeom>
        </p:spPr>
        <p:txBody>
          <a:bodyPr anchorCtr="0" anchor="t" bIns="91425" lIns="91425" rIns="91425" tIns="91425">
            <a:noAutofit/>
          </a:bodyPr>
          <a:lstStyle/>
          <a:p>
            <a:pPr lvl="0" algn="ctr">
              <a:spcBef>
                <a:spcPts val="0"/>
              </a:spcBef>
              <a:buNone/>
            </a:pPr>
            <a:r>
              <a:rPr lang="en"/>
              <a:t>Did you enjoy collaborating through Google Classroom</a:t>
            </a:r>
          </a:p>
        </p:txBody>
      </p:sp>
      <p:pic>
        <p:nvPicPr>
          <p:cNvPr id="402" name="Shape 402"/>
          <p:cNvPicPr preferRelativeResize="0"/>
          <p:nvPr/>
        </p:nvPicPr>
        <p:blipFill>
          <a:blip r:embed="rId3">
            <a:alphaModFix/>
          </a:blip>
          <a:stretch>
            <a:fillRect/>
          </a:stretch>
        </p:blipFill>
        <p:spPr>
          <a:xfrm>
            <a:off x="1588950" y="1393231"/>
            <a:ext cx="5854025" cy="3175799"/>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406" name="Shape 406"/>
        <p:cNvGrpSpPr/>
        <p:nvPr/>
      </p:nvGrpSpPr>
      <p:grpSpPr>
        <a:xfrm>
          <a:off x="0" y="0"/>
          <a:ext cx="0" cy="0"/>
          <a:chOff x="0" y="0"/>
          <a:chExt cx="0" cy="0"/>
        </a:xfrm>
      </p:grpSpPr>
      <p:sp>
        <p:nvSpPr>
          <p:cNvPr id="407" name="Shape 407"/>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Did you gain confidence in your coding ability?</a:t>
            </a:r>
          </a:p>
        </p:txBody>
      </p:sp>
      <p:pic>
        <p:nvPicPr>
          <p:cNvPr id="408" name="Shape 408"/>
          <p:cNvPicPr preferRelativeResize="0"/>
          <p:nvPr/>
        </p:nvPicPr>
        <p:blipFill>
          <a:blip r:embed="rId3">
            <a:alphaModFix/>
          </a:blip>
          <a:stretch>
            <a:fillRect/>
          </a:stretch>
        </p:blipFill>
        <p:spPr>
          <a:xfrm>
            <a:off x="1721425" y="1266326"/>
            <a:ext cx="5986948" cy="3302699"/>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2" name="Shape 412"/>
        <p:cNvGrpSpPr/>
        <p:nvPr/>
      </p:nvGrpSpPr>
      <p:grpSpPr>
        <a:xfrm>
          <a:off x="0" y="0"/>
          <a:ext cx="0" cy="0"/>
          <a:chOff x="0" y="0"/>
          <a:chExt cx="0" cy="0"/>
        </a:xfrm>
      </p:grpSpPr>
      <p:sp>
        <p:nvSpPr>
          <p:cNvPr id="413" name="Shape 413"/>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Long term impacts on teaching</a:t>
            </a:r>
          </a:p>
        </p:txBody>
      </p:sp>
      <p:sp>
        <p:nvSpPr>
          <p:cNvPr id="414" name="Shape 414"/>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381000" lvl="0" marL="457200" rtl="0">
              <a:lnSpc>
                <a:spcPct val="150000"/>
              </a:lnSpc>
              <a:spcBef>
                <a:spcPts val="0"/>
              </a:spcBef>
              <a:buSzPct val="100000"/>
            </a:pPr>
            <a:r>
              <a:rPr lang="en" sz="2400"/>
              <a:t>More student-centered online collaboration</a:t>
            </a:r>
          </a:p>
          <a:p>
            <a:pPr indent="-381000" lvl="0" marL="457200" rtl="0">
              <a:lnSpc>
                <a:spcPct val="150000"/>
              </a:lnSpc>
              <a:spcBef>
                <a:spcPts val="0"/>
              </a:spcBef>
              <a:buSzPct val="100000"/>
            </a:pPr>
            <a:r>
              <a:rPr lang="en" sz="2400"/>
              <a:t> Coding projects </a:t>
            </a:r>
          </a:p>
          <a:p>
            <a:pPr lvl="0">
              <a:lnSpc>
                <a:spcPct val="150000"/>
              </a:lnSpc>
              <a:spcBef>
                <a:spcPts val="0"/>
              </a:spcBef>
              <a:buNone/>
            </a:pPr>
            <a:br>
              <a:rPr lang="en"/>
            </a:br>
          </a:p>
        </p:txBody>
      </p:sp>
      <p:pic>
        <p:nvPicPr>
          <p:cNvPr descr="IMG_2324.jpg" id="415" name="Shape 415"/>
          <p:cNvPicPr preferRelativeResize="0"/>
          <p:nvPr/>
        </p:nvPicPr>
        <p:blipFill>
          <a:blip r:embed="rId3">
            <a:alphaModFix/>
          </a:blip>
          <a:stretch>
            <a:fillRect/>
          </a:stretch>
        </p:blipFill>
        <p:spPr>
          <a:xfrm>
            <a:off x="4087454" y="1961275"/>
            <a:ext cx="4680826" cy="2662674"/>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sp>
        <p:nvSpPr>
          <p:cNvPr id="420" name="Shape 420"/>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New questions</a:t>
            </a:r>
          </a:p>
        </p:txBody>
      </p:sp>
      <p:sp>
        <p:nvSpPr>
          <p:cNvPr id="421" name="Shape 421"/>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355600" lvl="0" marL="457200" rtl="0">
              <a:lnSpc>
                <a:spcPct val="150000"/>
              </a:lnSpc>
              <a:spcBef>
                <a:spcPts val="0"/>
              </a:spcBef>
              <a:buSzPct val="100000"/>
            </a:pPr>
            <a:r>
              <a:rPr lang="en" sz="2000"/>
              <a:t>How can we encourage and promote more open communication in an online learning community?</a:t>
            </a:r>
          </a:p>
          <a:p>
            <a:pPr indent="-355600" lvl="0" marL="457200" rtl="0">
              <a:lnSpc>
                <a:spcPct val="150000"/>
              </a:lnSpc>
              <a:spcBef>
                <a:spcPts val="0"/>
              </a:spcBef>
              <a:buSzPct val="100000"/>
            </a:pPr>
            <a:r>
              <a:rPr lang="en" sz="2000"/>
              <a:t>How can we incorporate more coding projects into our junior high curriculum?</a:t>
            </a:r>
          </a:p>
          <a:p>
            <a:pPr indent="-355600" lvl="0" marL="457200">
              <a:lnSpc>
                <a:spcPct val="150000"/>
              </a:lnSpc>
              <a:spcBef>
                <a:spcPts val="0"/>
              </a:spcBef>
              <a:buSzPct val="100000"/>
            </a:pPr>
            <a:r>
              <a:rPr lang="en" sz="2000"/>
              <a:t>How can we sustain/create a school environment that supports and rewards coding and online collaboration?</a:t>
            </a: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5" name="Shape 425"/>
        <p:cNvGrpSpPr/>
        <p:nvPr/>
      </p:nvGrpSpPr>
      <p:grpSpPr>
        <a:xfrm>
          <a:off x="0" y="0"/>
          <a:ext cx="0" cy="0"/>
          <a:chOff x="0" y="0"/>
          <a:chExt cx="0" cy="0"/>
        </a:xfrm>
      </p:grpSpPr>
      <p:sp>
        <p:nvSpPr>
          <p:cNvPr id="426" name="Shape 426"/>
          <p:cNvSpPr txBox="1"/>
          <p:nvPr>
            <p:ph type="title"/>
          </p:nvPr>
        </p:nvSpPr>
        <p:spPr>
          <a:xfrm>
            <a:off x="207475" y="526350"/>
            <a:ext cx="8790900" cy="4090800"/>
          </a:xfrm>
          <a:prstGeom prst="rect">
            <a:avLst/>
          </a:prstGeom>
        </p:spPr>
        <p:txBody>
          <a:bodyPr anchorCtr="0" anchor="ctr" bIns="91425" lIns="91425" rIns="91425" tIns="91425">
            <a:noAutofit/>
          </a:bodyPr>
          <a:lstStyle/>
          <a:p>
            <a:pPr lvl="0">
              <a:spcBef>
                <a:spcPts val="0"/>
              </a:spcBef>
              <a:buNone/>
            </a:pPr>
            <a:r>
              <a:rPr lang="en" sz="3600"/>
              <a:t>“Through collaborative inquiry, teachers integrate new knowledge and understanding of student learning and classroom instruction into their existing knowledge of professional practice. For those engaged in inquiry, the process can serve to expand and refine their personal knowledge base about  what it means to be a teacher” ( Earl, in press.)</a:t>
            </a:r>
            <a:br>
              <a:rPr lang="en" sz="3600"/>
            </a:b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sp>
        <p:nvSpPr>
          <p:cNvPr id="431" name="Shape 431"/>
          <p:cNvSpPr txBox="1"/>
          <p:nvPr>
            <p:ph type="title"/>
          </p:nvPr>
        </p:nvSpPr>
        <p:spPr>
          <a:xfrm>
            <a:off x="311700" y="814800"/>
            <a:ext cx="8571300" cy="942000"/>
          </a:xfrm>
          <a:prstGeom prst="rect">
            <a:avLst/>
          </a:prstGeom>
        </p:spPr>
        <p:txBody>
          <a:bodyPr anchorCtr="0" anchor="ctr" bIns="91425" lIns="91425" rIns="91425" tIns="91425">
            <a:noAutofit/>
          </a:bodyPr>
          <a:lstStyle/>
          <a:p>
            <a:pPr lvl="0" rtl="0">
              <a:spcBef>
                <a:spcPts val="0"/>
              </a:spcBef>
              <a:buNone/>
            </a:pPr>
            <a:r>
              <a:rPr lang="en"/>
              <a:t>Teacher Inquiry</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94" name="Shape 94"/>
        <p:cNvGrpSpPr/>
        <p:nvPr/>
      </p:nvGrpSpPr>
      <p:grpSpPr>
        <a:xfrm>
          <a:off x="0" y="0"/>
          <a:ext cx="0" cy="0"/>
          <a:chOff x="0" y="0"/>
          <a:chExt cx="0" cy="0"/>
        </a:xfrm>
      </p:grpSpPr>
      <p:sp>
        <p:nvSpPr>
          <p:cNvPr id="95" name="Shape 95"/>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Matthew Grant</a:t>
            </a:r>
          </a:p>
        </p:txBody>
      </p:sp>
      <p:sp>
        <p:nvSpPr>
          <p:cNvPr id="96" name="Shape 96"/>
          <p:cNvSpPr txBox="1"/>
          <p:nvPr>
            <p:ph idx="1" type="body"/>
          </p:nvPr>
        </p:nvSpPr>
        <p:spPr>
          <a:xfrm>
            <a:off x="311700" y="1386450"/>
            <a:ext cx="8520600" cy="3302700"/>
          </a:xfrm>
          <a:prstGeom prst="rect">
            <a:avLst/>
          </a:prstGeom>
        </p:spPr>
        <p:txBody>
          <a:bodyPr anchorCtr="0" anchor="t" bIns="91425" lIns="91425" rIns="91425" tIns="91425">
            <a:noAutofit/>
          </a:bodyPr>
          <a:lstStyle/>
          <a:p>
            <a:pPr indent="-228600" lvl="0" marL="457200" rtl="0">
              <a:lnSpc>
                <a:spcPct val="115000"/>
              </a:lnSpc>
              <a:spcBef>
                <a:spcPts val="0"/>
              </a:spcBef>
            </a:pPr>
            <a:r>
              <a:rPr lang="en"/>
              <a:t>Started teaching in 2010</a:t>
            </a:r>
          </a:p>
          <a:p>
            <a:pPr indent="-228600" lvl="0" marL="457200" rtl="0">
              <a:lnSpc>
                <a:spcPct val="115000"/>
              </a:lnSpc>
              <a:spcBef>
                <a:spcPts val="0"/>
              </a:spcBef>
            </a:pPr>
            <a:r>
              <a:rPr lang="en"/>
              <a:t>Joined HTH in 2012</a:t>
            </a:r>
          </a:p>
          <a:p>
            <a:pPr indent="-228600" lvl="0" marL="457200" rtl="0">
              <a:lnSpc>
                <a:spcPct val="115000"/>
              </a:lnSpc>
              <a:spcBef>
                <a:spcPts val="0"/>
              </a:spcBef>
            </a:pPr>
            <a:r>
              <a:rPr lang="en"/>
              <a:t>Was incorporated into the TIA 2017</a:t>
            </a:r>
          </a:p>
          <a:p>
            <a:pPr indent="-228600" lvl="0" marL="457200" rtl="0">
              <a:lnSpc>
                <a:spcPct val="115000"/>
              </a:lnSpc>
              <a:spcBef>
                <a:spcPts val="0"/>
              </a:spcBef>
            </a:pPr>
            <a:r>
              <a:rPr lang="en"/>
              <a:t>Science, Robotics, Occupational Health &amp; Safety and Calculus</a:t>
            </a:r>
          </a:p>
          <a:p>
            <a:pPr indent="-228600" lvl="0" marL="457200" rtl="0">
              <a:lnSpc>
                <a:spcPct val="115000"/>
              </a:lnSpc>
              <a:spcBef>
                <a:spcPts val="0"/>
              </a:spcBef>
            </a:pPr>
            <a:r>
              <a:rPr lang="en"/>
              <a:t>B.Sc </a:t>
            </a:r>
            <a:r>
              <a:rPr lang="en"/>
              <a:t>Math </a:t>
            </a:r>
            <a:r>
              <a:rPr lang="en"/>
              <a:t>at Memorial University, D. Met at Dalhousie</a:t>
            </a:r>
          </a:p>
          <a:p>
            <a:pPr indent="-228600" lvl="0" marL="457200" rtl="0">
              <a:lnSpc>
                <a:spcPct val="115000"/>
              </a:lnSpc>
              <a:spcBef>
                <a:spcPts val="0"/>
              </a:spcBef>
            </a:pPr>
            <a:r>
              <a:rPr lang="en"/>
              <a:t>B.Ed (Intermediate/Secondary) at Memorial University.</a:t>
            </a:r>
          </a:p>
          <a:p>
            <a:pPr indent="-228600" lvl="0" marL="457200">
              <a:lnSpc>
                <a:spcPct val="115000"/>
              </a:lnSpc>
              <a:spcBef>
                <a:spcPts val="0"/>
              </a:spcBef>
            </a:pPr>
            <a:r>
              <a:rPr lang="en"/>
              <a:t>M.Ed in Information Technology at MUN/CBU</a:t>
            </a: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5" name="Shape 435"/>
        <p:cNvGrpSpPr/>
        <p:nvPr/>
      </p:nvGrpSpPr>
      <p:grpSpPr>
        <a:xfrm>
          <a:off x="0" y="0"/>
          <a:ext cx="0" cy="0"/>
          <a:chOff x="0" y="0"/>
          <a:chExt cx="0" cy="0"/>
        </a:xfrm>
      </p:grpSpPr>
      <p:sp>
        <p:nvSpPr>
          <p:cNvPr id="436" name="Shape 436"/>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en"/>
              <a:t>How our understanding of teacher inquiry has changed</a:t>
            </a:r>
          </a:p>
        </p:txBody>
      </p:sp>
      <p:sp>
        <p:nvSpPr>
          <p:cNvPr id="437" name="Shape 437"/>
          <p:cNvSpPr txBox="1"/>
          <p:nvPr>
            <p:ph idx="1" type="body"/>
          </p:nvPr>
        </p:nvSpPr>
        <p:spPr>
          <a:xfrm>
            <a:off x="311700" y="1489200"/>
            <a:ext cx="8520600" cy="3302700"/>
          </a:xfrm>
          <a:prstGeom prst="rect">
            <a:avLst/>
          </a:prstGeom>
        </p:spPr>
        <p:txBody>
          <a:bodyPr anchorCtr="0" anchor="t" bIns="91425" lIns="91425" rIns="91425" tIns="91425">
            <a:noAutofit/>
          </a:bodyPr>
          <a:lstStyle/>
          <a:p>
            <a:pPr indent="-381000" lvl="0" marL="457200" rtl="0">
              <a:spcBef>
                <a:spcPts val="0"/>
              </a:spcBef>
              <a:buSzPct val="100000"/>
            </a:pPr>
            <a:r>
              <a:rPr lang="en" sz="2400"/>
              <a:t>We were uncertain </a:t>
            </a:r>
          </a:p>
          <a:p>
            <a:pPr indent="-381000" lvl="0" marL="457200" rtl="0">
              <a:spcBef>
                <a:spcPts val="0"/>
              </a:spcBef>
              <a:buSzPct val="100000"/>
            </a:pPr>
            <a:r>
              <a:rPr lang="en" sz="2400"/>
              <a:t>Difficulty:  Letting go of control </a:t>
            </a:r>
          </a:p>
          <a:p>
            <a:pPr indent="-381000" lvl="0" marL="457200" rtl="0">
              <a:spcBef>
                <a:spcPts val="0"/>
              </a:spcBef>
              <a:buSzPct val="100000"/>
            </a:pPr>
            <a:r>
              <a:rPr lang="en" sz="2400"/>
              <a:t>Strength:  </a:t>
            </a:r>
          </a:p>
          <a:p>
            <a:pPr indent="-342900" lvl="1" marL="914400" rtl="0">
              <a:spcBef>
                <a:spcPts val="0"/>
              </a:spcBef>
              <a:buSzPct val="100000"/>
            </a:pPr>
            <a:r>
              <a:rPr lang="en" sz="1800"/>
              <a:t>S</a:t>
            </a:r>
            <a:r>
              <a:rPr lang="en" sz="1800"/>
              <a:t>tudent freedom allowed their curiosity to be peaked, </a:t>
            </a:r>
          </a:p>
          <a:p>
            <a:pPr indent="-342900" lvl="1" marL="914400" rtl="0">
              <a:spcBef>
                <a:spcPts val="0"/>
              </a:spcBef>
              <a:buSzPct val="100000"/>
            </a:pPr>
            <a:r>
              <a:rPr lang="en" sz="1800"/>
              <a:t>Gain confidence in online communication </a:t>
            </a:r>
          </a:p>
          <a:p>
            <a:pPr indent="-342900" lvl="1" marL="914400" rtl="0">
              <a:spcBef>
                <a:spcPts val="0"/>
              </a:spcBef>
              <a:buSzPct val="100000"/>
            </a:pPr>
            <a:r>
              <a:rPr lang="en" sz="1800"/>
              <a:t>Student freedom left them with a more meaningful learning experience </a:t>
            </a:r>
          </a:p>
          <a:p>
            <a:pPr indent="-381000" lvl="0" marL="457200" rtl="0">
              <a:spcBef>
                <a:spcPts val="0"/>
              </a:spcBef>
              <a:buSzPct val="100000"/>
            </a:pPr>
            <a:r>
              <a:rPr lang="en" sz="2400"/>
              <a:t>Challenge: promoting online collaboration</a:t>
            </a: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1" name="Shape 441"/>
        <p:cNvGrpSpPr/>
        <p:nvPr/>
      </p:nvGrpSpPr>
      <p:grpSpPr>
        <a:xfrm>
          <a:off x="0" y="0"/>
          <a:ext cx="0" cy="0"/>
          <a:chOff x="0" y="0"/>
          <a:chExt cx="0" cy="0"/>
        </a:xfrm>
      </p:grpSpPr>
      <p:sp>
        <p:nvSpPr>
          <p:cNvPr id="442" name="Shape 442"/>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en"/>
              <a:t>The future of our teacher inquiry</a:t>
            </a:r>
          </a:p>
        </p:txBody>
      </p:sp>
      <p:sp>
        <p:nvSpPr>
          <p:cNvPr id="443" name="Shape 443"/>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381000" lvl="0" marL="457200" rtl="0">
              <a:spcBef>
                <a:spcPts val="0"/>
              </a:spcBef>
              <a:buSzPct val="100000"/>
            </a:pPr>
            <a:r>
              <a:rPr lang="en" sz="2400"/>
              <a:t>Inquiry and online learning communities and coding are important aspects of teaching. </a:t>
            </a:r>
          </a:p>
          <a:p>
            <a:pPr indent="-406400" lvl="0" marL="457200" rtl="0">
              <a:spcBef>
                <a:spcPts val="0"/>
              </a:spcBef>
              <a:buSzPct val="116666"/>
            </a:pPr>
            <a:r>
              <a:rPr lang="en" sz="2400"/>
              <a:t>Continue to create these                                             learning environments.</a:t>
            </a:r>
            <a:br>
              <a:rPr lang="en" sz="2800"/>
            </a:br>
          </a:p>
        </p:txBody>
      </p:sp>
      <p:pic>
        <p:nvPicPr>
          <p:cNvPr descr="IMG_2030.JPG" id="444" name="Shape 444"/>
          <p:cNvPicPr preferRelativeResize="0"/>
          <p:nvPr/>
        </p:nvPicPr>
        <p:blipFill>
          <a:blip r:embed="rId3">
            <a:alphaModFix/>
          </a:blip>
          <a:stretch>
            <a:fillRect/>
          </a:stretch>
        </p:blipFill>
        <p:spPr>
          <a:xfrm>
            <a:off x="6228074" y="1725750"/>
            <a:ext cx="2415874" cy="3221201"/>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448" name="Shape 448"/>
        <p:cNvGrpSpPr/>
        <p:nvPr/>
      </p:nvGrpSpPr>
      <p:grpSpPr>
        <a:xfrm>
          <a:off x="0" y="0"/>
          <a:ext cx="0" cy="0"/>
          <a:chOff x="0" y="0"/>
          <a:chExt cx="0" cy="0"/>
        </a:xfrm>
      </p:grpSpPr>
      <p:sp>
        <p:nvSpPr>
          <p:cNvPr id="449" name="Shape 449"/>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Our Projects Successes</a:t>
            </a:r>
          </a:p>
        </p:txBody>
      </p:sp>
      <p:sp>
        <p:nvSpPr>
          <p:cNvPr id="450" name="Shape 450"/>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381000" lvl="0" marL="457200" rtl="0">
              <a:lnSpc>
                <a:spcPct val="150000"/>
              </a:lnSpc>
              <a:spcBef>
                <a:spcPts val="0"/>
              </a:spcBef>
              <a:buSzPct val="100000"/>
            </a:pPr>
            <a:r>
              <a:rPr lang="en" sz="2400"/>
              <a:t>Teachers: Achieved our goals increasing student engagement in coding and in the online </a:t>
            </a:r>
            <a:r>
              <a:rPr lang="en" sz="2400"/>
              <a:t>community</a:t>
            </a:r>
            <a:r>
              <a:rPr lang="en" sz="2400"/>
              <a:t> </a:t>
            </a:r>
          </a:p>
          <a:p>
            <a:pPr indent="-381000" lvl="0" marL="457200" rtl="0">
              <a:lnSpc>
                <a:spcPct val="150000"/>
              </a:lnSpc>
              <a:spcBef>
                <a:spcPts val="0"/>
              </a:spcBef>
              <a:buSzPct val="100000"/>
            </a:pPr>
            <a:r>
              <a:rPr lang="en" sz="2400"/>
              <a:t>Students :	</a:t>
            </a:r>
          </a:p>
          <a:p>
            <a:pPr indent="-342900" lvl="1" marL="914400" rtl="0">
              <a:lnSpc>
                <a:spcPct val="150000"/>
              </a:lnSpc>
              <a:spcBef>
                <a:spcPts val="0"/>
              </a:spcBef>
              <a:buSzPct val="100000"/>
            </a:pPr>
            <a:r>
              <a:rPr lang="en" sz="1800"/>
              <a:t>Took  part in the learning and sharing environment </a:t>
            </a:r>
          </a:p>
          <a:p>
            <a:pPr indent="-342900" lvl="1" marL="914400" rtl="0">
              <a:lnSpc>
                <a:spcPct val="150000"/>
              </a:lnSpc>
              <a:spcBef>
                <a:spcPts val="0"/>
              </a:spcBef>
              <a:buSzPct val="100000"/>
            </a:pPr>
            <a:r>
              <a:rPr lang="en" sz="1800"/>
              <a:t>more relaxed and confident </a:t>
            </a: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4" name="Shape 454"/>
        <p:cNvGrpSpPr/>
        <p:nvPr/>
      </p:nvGrpSpPr>
      <p:grpSpPr>
        <a:xfrm>
          <a:off x="0" y="0"/>
          <a:ext cx="0" cy="0"/>
          <a:chOff x="0" y="0"/>
          <a:chExt cx="0" cy="0"/>
        </a:xfrm>
      </p:grpSpPr>
      <p:sp>
        <p:nvSpPr>
          <p:cNvPr id="455" name="Shape 455"/>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en"/>
              <a:t>Project and professional learning</a:t>
            </a:r>
          </a:p>
        </p:txBody>
      </p:sp>
      <p:sp>
        <p:nvSpPr>
          <p:cNvPr id="456" name="Shape 456"/>
          <p:cNvSpPr txBox="1"/>
          <p:nvPr>
            <p:ph idx="1" type="body"/>
          </p:nvPr>
        </p:nvSpPr>
        <p:spPr>
          <a:xfrm>
            <a:off x="77900" y="1279325"/>
            <a:ext cx="8520600" cy="3302700"/>
          </a:xfrm>
          <a:prstGeom prst="rect">
            <a:avLst/>
          </a:prstGeom>
        </p:spPr>
        <p:txBody>
          <a:bodyPr anchorCtr="0" anchor="t" bIns="91425" lIns="91425" rIns="91425" tIns="91425">
            <a:noAutofit/>
          </a:bodyPr>
          <a:lstStyle/>
          <a:p>
            <a:pPr indent="-228600" lvl="0" marL="457200" rtl="0">
              <a:lnSpc>
                <a:spcPct val="150000"/>
              </a:lnSpc>
              <a:spcBef>
                <a:spcPts val="0"/>
              </a:spcBef>
            </a:pPr>
            <a:r>
              <a:rPr lang="en"/>
              <a:t>Creating student-centered learning environments</a:t>
            </a:r>
          </a:p>
          <a:p>
            <a:pPr indent="-342900" lvl="1" marL="914400" rtl="0">
              <a:lnSpc>
                <a:spcPct val="150000"/>
              </a:lnSpc>
              <a:spcBef>
                <a:spcPts val="0"/>
              </a:spcBef>
              <a:buSzPct val="100000"/>
            </a:pPr>
            <a:r>
              <a:rPr lang="en" sz="1800"/>
              <a:t>Allow students to engage, explore and elaborate through online communities and coding.</a:t>
            </a:r>
          </a:p>
          <a:p>
            <a:pPr indent="-228600" lvl="0" marL="457200" rtl="0">
              <a:lnSpc>
                <a:spcPct val="150000"/>
              </a:lnSpc>
              <a:spcBef>
                <a:spcPts val="0"/>
              </a:spcBef>
            </a:pPr>
            <a:r>
              <a:rPr lang="en"/>
              <a:t>Questioning : Online learning communities vs. Traditional class.</a:t>
            </a:r>
          </a:p>
          <a:p>
            <a:pPr indent="-228600" lvl="0" marL="457200" rtl="0">
              <a:lnSpc>
                <a:spcPct val="150000"/>
              </a:lnSpc>
              <a:spcBef>
                <a:spcPts val="0"/>
              </a:spcBef>
            </a:pPr>
            <a:r>
              <a:rPr lang="en"/>
              <a:t>Allowed us to explore Online Learning Communities                                              &amp; scaffolding Coding lessons.</a:t>
            </a:r>
          </a:p>
          <a:p>
            <a:pPr lvl="0" rtl="0">
              <a:spcBef>
                <a:spcPts val="0"/>
              </a:spcBef>
              <a:buNone/>
            </a:pPr>
            <a:r>
              <a:t/>
            </a:r>
            <a:endParaRPr/>
          </a:p>
        </p:txBody>
      </p:sp>
      <p:pic>
        <p:nvPicPr>
          <p:cNvPr descr="IMG_2322.jpg" id="457" name="Shape 457"/>
          <p:cNvPicPr preferRelativeResize="0"/>
          <p:nvPr/>
        </p:nvPicPr>
        <p:blipFill>
          <a:blip r:embed="rId3">
            <a:alphaModFix/>
          </a:blip>
          <a:stretch>
            <a:fillRect/>
          </a:stretch>
        </p:blipFill>
        <p:spPr>
          <a:xfrm>
            <a:off x="6143870" y="3013349"/>
            <a:ext cx="2845224" cy="189635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1" name="Shape 461"/>
        <p:cNvGrpSpPr/>
        <p:nvPr/>
      </p:nvGrpSpPr>
      <p:grpSpPr>
        <a:xfrm>
          <a:off x="0" y="0"/>
          <a:ext cx="0" cy="0"/>
          <a:chOff x="0" y="0"/>
          <a:chExt cx="0" cy="0"/>
        </a:xfrm>
      </p:grpSpPr>
      <p:sp>
        <p:nvSpPr>
          <p:cNvPr id="462" name="Shape 462"/>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en"/>
              <a:t>Student centered learning environments</a:t>
            </a:r>
          </a:p>
        </p:txBody>
      </p:sp>
      <p:sp>
        <p:nvSpPr>
          <p:cNvPr id="463" name="Shape 463"/>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381000" lvl="0" marL="457200" rtl="0">
              <a:spcBef>
                <a:spcPts val="0"/>
              </a:spcBef>
              <a:buSzPct val="100000"/>
            </a:pPr>
            <a:r>
              <a:rPr lang="en" sz="2400"/>
              <a:t>Time is always a constraint </a:t>
            </a:r>
          </a:p>
          <a:p>
            <a:pPr indent="-342900" lvl="1" marL="914400" rtl="0">
              <a:spcBef>
                <a:spcPts val="0"/>
              </a:spcBef>
              <a:buSzPct val="100000"/>
            </a:pPr>
            <a:r>
              <a:rPr lang="en" sz="1800"/>
              <a:t>This project allowed time for planning to make these environments</a:t>
            </a:r>
          </a:p>
          <a:p>
            <a:pPr indent="-342900" lvl="1" marL="914400" rtl="0">
              <a:spcBef>
                <a:spcPts val="0"/>
              </a:spcBef>
              <a:buSzPct val="100000"/>
            </a:pPr>
            <a:r>
              <a:rPr lang="en" sz="1800"/>
              <a:t>New ways of integrating online collaboration</a:t>
            </a:r>
          </a:p>
          <a:p>
            <a:pPr indent="-342900" lvl="0" marL="457200" rtl="0">
              <a:spcBef>
                <a:spcPts val="0"/>
              </a:spcBef>
              <a:buSzPct val="75000"/>
            </a:pPr>
            <a:r>
              <a:rPr lang="en" sz="2400"/>
              <a:t>As teachers we took the role of observer with background probing. </a:t>
            </a:r>
          </a:p>
          <a:p>
            <a:pPr indent="-381000" lvl="0" marL="457200" rtl="0">
              <a:spcBef>
                <a:spcPts val="0"/>
              </a:spcBef>
              <a:buSzPct val="100000"/>
            </a:pPr>
            <a:r>
              <a:rPr lang="en" sz="2400"/>
              <a:t>Enabled students to develop higher order questioning skills.</a:t>
            </a:r>
            <a:br>
              <a:rPr lang="en" sz="1800"/>
            </a:br>
            <a:br>
              <a:rPr lang="en"/>
            </a:b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7" name="Shape 467"/>
        <p:cNvGrpSpPr/>
        <p:nvPr/>
      </p:nvGrpSpPr>
      <p:grpSpPr>
        <a:xfrm>
          <a:off x="0" y="0"/>
          <a:ext cx="0" cy="0"/>
          <a:chOff x="0" y="0"/>
          <a:chExt cx="0" cy="0"/>
        </a:xfrm>
      </p:grpSpPr>
      <p:sp>
        <p:nvSpPr>
          <p:cNvPr id="468" name="Shape 468"/>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en"/>
              <a:t>Project and professional learning</a:t>
            </a:r>
          </a:p>
        </p:txBody>
      </p:sp>
      <p:sp>
        <p:nvSpPr>
          <p:cNvPr id="469" name="Shape 469"/>
          <p:cNvSpPr txBox="1"/>
          <p:nvPr>
            <p:ph idx="1" type="body"/>
          </p:nvPr>
        </p:nvSpPr>
        <p:spPr>
          <a:xfrm>
            <a:off x="435200" y="633700"/>
            <a:ext cx="8520600" cy="2820300"/>
          </a:xfrm>
          <a:prstGeom prst="rect">
            <a:avLst/>
          </a:prstGeom>
        </p:spPr>
        <p:txBody>
          <a:bodyPr anchorCtr="0" anchor="t" bIns="91425" lIns="91425" rIns="91425" tIns="91425">
            <a:noAutofit/>
          </a:bodyPr>
          <a:lstStyle/>
          <a:p>
            <a:pPr lvl="0" rtl="0">
              <a:spcBef>
                <a:spcPts val="0"/>
              </a:spcBef>
              <a:buNone/>
            </a:pPr>
            <a:r>
              <a:t/>
            </a:r>
            <a:endParaRPr sz="2400"/>
          </a:p>
          <a:p>
            <a:pPr indent="-381000" lvl="0" marL="457200" rtl="0">
              <a:spcBef>
                <a:spcPts val="0"/>
              </a:spcBef>
              <a:buSzPct val="100000"/>
            </a:pPr>
            <a:r>
              <a:rPr lang="en" sz="2400"/>
              <a:t> Allowed us to explore:</a:t>
            </a:r>
          </a:p>
          <a:p>
            <a:pPr indent="-342900" lvl="1" marL="914400" rtl="0">
              <a:spcBef>
                <a:spcPts val="0"/>
              </a:spcBef>
              <a:buSzPct val="100000"/>
            </a:pPr>
            <a:r>
              <a:rPr lang="en" sz="1800"/>
              <a:t>How we can incorporate even more online collaboration into our classroom and </a:t>
            </a:r>
          </a:p>
          <a:p>
            <a:pPr indent="-342900" lvl="1" marL="914400" rtl="0">
              <a:spcBef>
                <a:spcPts val="0"/>
              </a:spcBef>
              <a:buSzPct val="100000"/>
            </a:pPr>
            <a:r>
              <a:rPr lang="en" sz="1800"/>
              <a:t>If it is beneficial to student engagement</a:t>
            </a:r>
          </a:p>
          <a:p>
            <a:pPr indent="-381000" lvl="0" marL="457200" rtl="0">
              <a:spcBef>
                <a:spcPts val="0"/>
              </a:spcBef>
              <a:buSzPct val="100000"/>
            </a:pPr>
            <a:r>
              <a:rPr lang="en" sz="2400"/>
              <a:t>Witnessed our students become more                   confident </a:t>
            </a:r>
          </a:p>
          <a:p>
            <a:pPr indent="-381000" lvl="0" marL="457200" rtl="0">
              <a:spcBef>
                <a:spcPts val="0"/>
              </a:spcBef>
              <a:buSzPct val="100000"/>
            </a:pPr>
            <a:r>
              <a:rPr lang="en" sz="2400"/>
              <a:t>Enhanced our professional development                                       in Science and Coding.</a:t>
            </a:r>
            <a:br>
              <a:rPr lang="en"/>
            </a:b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sp>
        <p:nvSpPr>
          <p:cNvPr id="474" name="Shape 474"/>
          <p:cNvSpPr txBox="1"/>
          <p:nvPr>
            <p:ph type="title"/>
          </p:nvPr>
        </p:nvSpPr>
        <p:spPr>
          <a:xfrm>
            <a:off x="311700" y="814800"/>
            <a:ext cx="8571300" cy="942000"/>
          </a:xfrm>
          <a:prstGeom prst="rect">
            <a:avLst/>
          </a:prstGeom>
        </p:spPr>
        <p:txBody>
          <a:bodyPr anchorCtr="0" anchor="ctr" bIns="91425" lIns="91425" rIns="91425" tIns="91425">
            <a:noAutofit/>
          </a:bodyPr>
          <a:lstStyle/>
          <a:p>
            <a:pPr lvl="0">
              <a:spcBef>
                <a:spcPts val="0"/>
              </a:spcBef>
              <a:buNone/>
            </a:pPr>
            <a:r>
              <a:rPr lang="en"/>
              <a:t>References/Credits</a:t>
            </a:r>
          </a:p>
        </p:txBody>
      </p:sp>
      <p:sp>
        <p:nvSpPr>
          <p:cNvPr id="475" name="Shape 475"/>
          <p:cNvSpPr txBox="1"/>
          <p:nvPr/>
        </p:nvSpPr>
        <p:spPr>
          <a:xfrm>
            <a:off x="32750" y="4041850"/>
            <a:ext cx="8747100" cy="733800"/>
          </a:xfrm>
          <a:prstGeom prst="rect">
            <a:avLst/>
          </a:prstGeom>
          <a:noFill/>
          <a:ln>
            <a:noFill/>
          </a:ln>
        </p:spPr>
        <p:txBody>
          <a:bodyPr anchorCtr="0" anchor="t" bIns="91425" lIns="91425" rIns="91425" tIns="91425">
            <a:noAutofit/>
          </a:bodyPr>
          <a:lstStyle/>
          <a:p>
            <a:pPr lvl="0">
              <a:spcBef>
                <a:spcPts val="0"/>
              </a:spcBef>
              <a:buNone/>
            </a:pPr>
            <a:br>
              <a:rPr lang="en"/>
            </a:b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00" name="Shape 100"/>
        <p:cNvGrpSpPr/>
        <p:nvPr/>
      </p:nvGrpSpPr>
      <p:grpSpPr>
        <a:xfrm>
          <a:off x="0" y="0"/>
          <a:ext cx="0" cy="0"/>
          <a:chOff x="0" y="0"/>
          <a:chExt cx="0" cy="0"/>
        </a:xfrm>
      </p:grpSpPr>
      <p:sp>
        <p:nvSpPr>
          <p:cNvPr id="101" name="Shape 101"/>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Glenn Normore</a:t>
            </a:r>
          </a:p>
        </p:txBody>
      </p:sp>
      <p:sp>
        <p:nvSpPr>
          <p:cNvPr id="102" name="Shape 102"/>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lnSpc>
                <a:spcPct val="150000"/>
              </a:lnSpc>
              <a:spcBef>
                <a:spcPts val="0"/>
              </a:spcBef>
            </a:pPr>
            <a:r>
              <a:rPr lang="en"/>
              <a:t>Started his teaching career in Nain, Labrador in 1979. </a:t>
            </a:r>
          </a:p>
          <a:p>
            <a:pPr indent="-228600" lvl="0" marL="457200" rtl="0">
              <a:lnSpc>
                <a:spcPct val="150000"/>
              </a:lnSpc>
              <a:spcBef>
                <a:spcPts val="0"/>
              </a:spcBef>
            </a:pPr>
            <a:r>
              <a:rPr lang="en"/>
              <a:t>Junior High level most of career</a:t>
            </a:r>
          </a:p>
          <a:p>
            <a:pPr indent="-228600" lvl="0" marL="457200" rtl="0">
              <a:lnSpc>
                <a:spcPct val="150000"/>
              </a:lnSpc>
              <a:spcBef>
                <a:spcPts val="0"/>
              </a:spcBef>
            </a:pPr>
            <a:r>
              <a:rPr lang="en"/>
              <a:t>Currently: Grade 8 Math and Science</a:t>
            </a:r>
          </a:p>
          <a:p>
            <a:pPr indent="-228600" lvl="0" marL="457200" rtl="0">
              <a:lnSpc>
                <a:spcPct val="150000"/>
              </a:lnSpc>
              <a:spcBef>
                <a:spcPts val="0"/>
              </a:spcBef>
            </a:pPr>
            <a:r>
              <a:rPr lang="en"/>
              <a:t>Received Prime Minister’s Award for Teaching Excellence</a:t>
            </a:r>
          </a:p>
          <a:p>
            <a:pPr indent="-228600" lvl="0" marL="457200" rtl="0">
              <a:lnSpc>
                <a:spcPct val="150000"/>
              </a:lnSpc>
              <a:spcBef>
                <a:spcPts val="0"/>
              </a:spcBef>
            </a:pPr>
            <a:r>
              <a:rPr lang="en"/>
              <a:t>Older that Matt and Kerri combined :-)</a:t>
            </a:r>
          </a:p>
          <a:p>
            <a:pPr lvl="0">
              <a:lnSpc>
                <a:spcPct val="150000"/>
              </a:lnSpc>
              <a:spcBef>
                <a:spcPts val="0"/>
              </a:spcBef>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06" name="Shape 106"/>
        <p:cNvGrpSpPr/>
        <p:nvPr/>
      </p:nvGrpSpPr>
      <p:grpSpPr>
        <a:xfrm>
          <a:off x="0" y="0"/>
          <a:ext cx="0" cy="0"/>
          <a:chOff x="0" y="0"/>
          <a:chExt cx="0" cy="0"/>
        </a:xfrm>
      </p:grpSpPr>
      <p:sp>
        <p:nvSpPr>
          <p:cNvPr id="107" name="Shape 107"/>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Our Classrooms</a:t>
            </a:r>
          </a:p>
        </p:txBody>
      </p:sp>
      <p:sp>
        <p:nvSpPr>
          <p:cNvPr id="108" name="Shape 108"/>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lnSpc>
                <a:spcPct val="150000"/>
              </a:lnSpc>
              <a:spcBef>
                <a:spcPts val="0"/>
              </a:spcBef>
            </a:pPr>
            <a:r>
              <a:rPr lang="en"/>
              <a:t>Students for our project came from our                                                               Grade 7, 8 and 9 Science and Math classes.</a:t>
            </a:r>
          </a:p>
          <a:p>
            <a:pPr indent="-228600" lvl="0" marL="457200" rtl="0">
              <a:lnSpc>
                <a:spcPct val="150000"/>
              </a:lnSpc>
              <a:spcBef>
                <a:spcPts val="0"/>
              </a:spcBef>
            </a:pPr>
            <a:r>
              <a:rPr lang="en"/>
              <a:t>Group size : 20 students</a:t>
            </a:r>
          </a:p>
          <a:p>
            <a:pPr indent="-228600" lvl="0" marL="457200">
              <a:lnSpc>
                <a:spcPct val="150000"/>
              </a:lnSpc>
              <a:spcBef>
                <a:spcPts val="0"/>
              </a:spcBef>
            </a:pPr>
            <a:r>
              <a:rPr lang="en"/>
              <a:t>Diverse backgrounds. </a:t>
            </a:r>
          </a:p>
        </p:txBody>
      </p:sp>
      <p:pic>
        <p:nvPicPr>
          <p:cNvPr descr="IMG_1065.JPG" id="109" name="Shape 109"/>
          <p:cNvPicPr preferRelativeResize="0"/>
          <p:nvPr/>
        </p:nvPicPr>
        <p:blipFill>
          <a:blip r:embed="rId3">
            <a:alphaModFix/>
          </a:blip>
          <a:stretch>
            <a:fillRect/>
          </a:stretch>
        </p:blipFill>
        <p:spPr>
          <a:xfrm>
            <a:off x="5981296" y="1152425"/>
            <a:ext cx="2760076" cy="368012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Our Beliefs</a:t>
            </a:r>
          </a:p>
        </p:txBody>
      </p:sp>
      <p:sp>
        <p:nvSpPr>
          <p:cNvPr id="115" name="Shape 115"/>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381000" lvl="0" marL="457200" rtl="0">
              <a:lnSpc>
                <a:spcPct val="150000"/>
              </a:lnSpc>
              <a:spcBef>
                <a:spcPts val="0"/>
              </a:spcBef>
              <a:buSzPct val="100000"/>
              <a:buFont typeface="Calibri"/>
            </a:pPr>
            <a:r>
              <a:rPr lang="en" sz="2400">
                <a:solidFill>
                  <a:srgbClr val="000000"/>
                </a:solidFill>
                <a:latin typeface="Calibri"/>
                <a:ea typeface="Calibri"/>
                <a:cs typeface="Calibri"/>
                <a:sym typeface="Calibri"/>
              </a:rPr>
              <a:t>Learning should be</a:t>
            </a:r>
            <a:r>
              <a:rPr lang="en" sz="2400">
                <a:solidFill>
                  <a:srgbClr val="FF0000"/>
                </a:solidFill>
                <a:latin typeface="Calibri"/>
                <a:ea typeface="Calibri"/>
                <a:cs typeface="Calibri"/>
                <a:sym typeface="Calibri"/>
              </a:rPr>
              <a:t> f</a:t>
            </a:r>
            <a:r>
              <a:rPr lang="en" sz="2400">
                <a:solidFill>
                  <a:srgbClr val="FF0000"/>
                </a:solidFill>
                <a:latin typeface="Calibri"/>
                <a:ea typeface="Calibri"/>
                <a:cs typeface="Calibri"/>
                <a:sym typeface="Calibri"/>
              </a:rPr>
              <a:t>un</a:t>
            </a:r>
            <a:r>
              <a:rPr lang="en" sz="2400">
                <a:latin typeface="Calibri"/>
                <a:ea typeface="Calibri"/>
                <a:cs typeface="Calibri"/>
                <a:sym typeface="Calibri"/>
              </a:rPr>
              <a:t> </a:t>
            </a:r>
            <a:r>
              <a:rPr lang="en" sz="2400">
                <a:solidFill>
                  <a:srgbClr val="000000"/>
                </a:solidFill>
                <a:latin typeface="Calibri"/>
                <a:ea typeface="Calibri"/>
                <a:cs typeface="Calibri"/>
                <a:sym typeface="Calibri"/>
              </a:rPr>
              <a:t>for both the teacher and learner.</a:t>
            </a:r>
          </a:p>
          <a:p>
            <a:pPr indent="-381000" lvl="0" marL="457200" rtl="0">
              <a:lnSpc>
                <a:spcPct val="150000"/>
              </a:lnSpc>
              <a:spcBef>
                <a:spcPts val="0"/>
              </a:spcBef>
              <a:buSzPct val="100000"/>
              <a:buFont typeface="Calibri"/>
            </a:pPr>
            <a:r>
              <a:rPr lang="en" sz="2400">
                <a:solidFill>
                  <a:srgbClr val="FF0000"/>
                </a:solidFill>
                <a:latin typeface="Calibri"/>
                <a:ea typeface="Calibri"/>
                <a:cs typeface="Calibri"/>
                <a:sym typeface="Calibri"/>
              </a:rPr>
              <a:t>Success</a:t>
            </a:r>
            <a:r>
              <a:rPr lang="en" sz="2400">
                <a:solidFill>
                  <a:srgbClr val="000000"/>
                </a:solidFill>
                <a:latin typeface="Calibri"/>
                <a:ea typeface="Calibri"/>
                <a:cs typeface="Calibri"/>
                <a:sym typeface="Calibri"/>
              </a:rPr>
              <a:t>= finding  meaning and purpose.</a:t>
            </a:r>
          </a:p>
          <a:p>
            <a:pPr indent="-381000" lvl="0" marL="457200" rtl="0">
              <a:lnSpc>
                <a:spcPct val="150000"/>
              </a:lnSpc>
              <a:spcBef>
                <a:spcPts val="0"/>
              </a:spcBef>
              <a:buSzPct val="100000"/>
              <a:buFont typeface="Calibri"/>
            </a:pPr>
            <a:r>
              <a:rPr lang="en" sz="2400">
                <a:solidFill>
                  <a:srgbClr val="000000"/>
                </a:solidFill>
                <a:latin typeface="Calibri"/>
                <a:ea typeface="Calibri"/>
                <a:cs typeface="Calibri"/>
                <a:sym typeface="Calibri"/>
              </a:rPr>
              <a:t>We believe in offering students authentic learning opportunities that can extend beyond the prescribed curriculum outcomes and create an interest in science and technology. </a:t>
            </a:r>
          </a:p>
          <a:p>
            <a:pPr lvl="0">
              <a:lnSpc>
                <a:spcPct val="150000"/>
              </a:lnSpc>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