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Lst>
  <p:sldSz cy="5143500" cx="9144000"/>
  <p:notesSz cx="6858000" cy="9144000"/>
  <p:embeddedFontLst>
    <p:embeddedFont>
      <p:font typeface="Playfair Display"/>
      <p:regular r:id="rId69"/>
      <p:bold r:id="rId70"/>
      <p:italic r:id="rId71"/>
      <p:boldItalic r:id="rId72"/>
    </p:embeddedFont>
    <p:embeddedFont>
      <p:font typeface="Montserrat"/>
      <p:regular r:id="rId73"/>
      <p:bold r:id="rId74"/>
      <p:italic r:id="rId75"/>
      <p:boldItalic r:id="rId76"/>
    </p:embeddedFont>
    <p:embeddedFont>
      <p:font typeface="Oswald"/>
      <p:regular r:id="rId77"/>
      <p:bold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Montserrat-regular.fntdata"/><Relationship Id="rId72" Type="http://schemas.openxmlformats.org/officeDocument/2006/relationships/font" Target="fonts/PlayfairDisplay-boldItalic.fntdata"/><Relationship Id="rId31" Type="http://schemas.openxmlformats.org/officeDocument/2006/relationships/slide" Target="slides/slide27.xml"/><Relationship Id="rId75" Type="http://schemas.openxmlformats.org/officeDocument/2006/relationships/font" Target="fonts/Montserrat-italic.fntdata"/><Relationship Id="rId30" Type="http://schemas.openxmlformats.org/officeDocument/2006/relationships/slide" Target="slides/slide26.xml"/><Relationship Id="rId74" Type="http://schemas.openxmlformats.org/officeDocument/2006/relationships/font" Target="fonts/Montserrat-bold.fntdata"/><Relationship Id="rId33" Type="http://schemas.openxmlformats.org/officeDocument/2006/relationships/slide" Target="slides/slide29.xml"/><Relationship Id="rId77" Type="http://schemas.openxmlformats.org/officeDocument/2006/relationships/font" Target="fonts/Oswald-regular.fntdata"/><Relationship Id="rId32" Type="http://schemas.openxmlformats.org/officeDocument/2006/relationships/slide" Target="slides/slide28.xml"/><Relationship Id="rId76" Type="http://schemas.openxmlformats.org/officeDocument/2006/relationships/font" Target="fonts/Montserrat-boldItalic.fntdata"/><Relationship Id="rId35" Type="http://schemas.openxmlformats.org/officeDocument/2006/relationships/slide" Target="slides/slide31.xml"/><Relationship Id="rId34" Type="http://schemas.openxmlformats.org/officeDocument/2006/relationships/slide" Target="slides/slide30.xml"/><Relationship Id="rId78" Type="http://schemas.openxmlformats.org/officeDocument/2006/relationships/font" Target="fonts/Oswald-bold.fntdata"/><Relationship Id="rId71" Type="http://schemas.openxmlformats.org/officeDocument/2006/relationships/font" Target="fonts/PlayfairDisplay-italic.fntdata"/><Relationship Id="rId70" Type="http://schemas.openxmlformats.org/officeDocument/2006/relationships/font" Target="fonts/PlayfairDisplay-bold.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PlayfairDisplay-regular.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6" name="Shape 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We began our project with the intention of teaching structures and geometry through MineCraft. We were inspired by another school who talked about their use of Minecraft. Our focus did change over the course of the project, especially when we ran into several pitfalls with Minecraft for education. We later changed our focus to inquiry based activities using a combination of simple materials, legos, and children's literature. We also found several articles and activities provided by Tom to be an excellent resource in changing and refining our area of focus.</a:t>
            </a:r>
          </a:p>
          <a:p>
            <a:pPr lvl="0">
              <a:spcBef>
                <a:spcPts val="0"/>
              </a:spcBef>
              <a:buNone/>
            </a:pPr>
            <a:r>
              <a:t/>
            </a:r>
            <a:endParaRPr/>
          </a:p>
          <a:p>
            <a:pPr lvl="0">
              <a:spcBef>
                <a:spcPts val="0"/>
              </a:spcBef>
              <a:buNone/>
            </a:pPr>
            <a:r>
              <a:rPr lang="en"/>
              <a:t>The grade 3 structures unit focuses on problem solving, so it naturally aligned with inquiry-based learning.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 name="Shape 1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Teacher </a:t>
            </a:r>
            <a:r>
              <a:rPr lang="en"/>
              <a:t>Subquestions: What is inquiry based learning?</a:t>
            </a:r>
          </a:p>
          <a:p>
            <a:pPr indent="-228600" lvl="0" marL="457200">
              <a:spcBef>
                <a:spcPts val="0"/>
              </a:spcBef>
              <a:buChar char="-"/>
            </a:pPr>
            <a:r>
              <a:rPr lang="en"/>
              <a:t>We needed to better understand the idea of IBL. We had a vague idea but were unsure. IBL is active learning where you start by presenting a question/problem/challenge and allowing students to explore for the answers rather than just telling them the facts or information.</a:t>
            </a:r>
          </a:p>
          <a:p>
            <a:pPr lvl="0">
              <a:spcBef>
                <a:spcPts val="0"/>
              </a:spcBef>
              <a:buNone/>
            </a:pPr>
            <a:r>
              <a:rPr lang="en"/>
              <a:t>Student Subquestions: What is technology?</a:t>
            </a:r>
          </a:p>
          <a:p>
            <a:pPr indent="-228600" lvl="0" marL="457200" rtl="0">
              <a:spcBef>
                <a:spcPts val="0"/>
              </a:spcBef>
              <a:buChar char="-"/>
            </a:pPr>
            <a:r>
              <a:rPr lang="en"/>
              <a:t>During the project our understanding of what technology is changed. Initially we viewed technology as electronic tools such as iPads, computers, apps, etc. Now we view technology as being any tool, whether simple or complex, such as legos.</a:t>
            </a:r>
          </a:p>
          <a:p>
            <a:pPr lvl="0">
              <a:spcBef>
                <a:spcPts val="0"/>
              </a:spcBef>
              <a:buNone/>
            </a:pPr>
            <a:r>
              <a:t/>
            </a:r>
            <a:endParaRPr/>
          </a:p>
          <a:p>
            <a:pPr lvl="0">
              <a:spcBef>
                <a:spcPts val="0"/>
              </a:spcBef>
              <a:buNone/>
            </a:pPr>
            <a:r>
              <a:rPr lang="en"/>
              <a:t>Our initial questions were student focused and less about us changing as teachers throughout this process. As we discussed and worked on the project, we began to notice changes taking place among us, and felt that our research questions should reflect that change.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We spoke to parents about our project as early as curriculum night, telling them about STEM and how we were looking at using Minecraft to teach structures and reinforce geometry. After our third release day in the fall, we created and sent home consent forms to parents and guardians to ensure they understood and agreed to have their child participate in the project. </a:t>
            </a:r>
            <a:br>
              <a:rPr lang="en"/>
            </a:br>
            <a:br>
              <a:rPr lang="en"/>
            </a:br>
            <a:r>
              <a:rPr lang="en"/>
              <a:t>We were also open with our students, telling them we were participating in a STEM project with the university and that we were looking at changing how we taught science. Although we did mention minecraft early in the fall, most of our students seemed to have forgotten this and did not express disappointment.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Shape 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 name="Shape 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9" name="Shape 1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2" name="Shape 2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9" name="Shape 2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Activity with people attending the session (possibly paper and tape structure to hold something off the table?)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Initial off the table challenge (inspired by our activity with Tom)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7" name="Shape 2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Bricks for Kids - building the Eiffel Tower and making a bridge to connect them.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Bridge building challenge - Inspired by Iggy Peck, Architect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Tinfoil boat challenge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5" name="Shape 2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Marshmallow shooters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Marshmallow and spaghetti structure - even though it didn’t work well, failure no longer made our students cry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1" name="Shape 3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Urban and rural communities</a:t>
            </a:r>
          </a:p>
          <a:p>
            <a:pPr indent="-228600" lvl="0" marL="457200" rtl="0">
              <a:spcBef>
                <a:spcPts val="0"/>
              </a:spcBef>
              <a:buChar char="-"/>
            </a:pPr>
            <a:r>
              <a:rPr lang="en"/>
              <a:t>After exploring Newfoundland landforms, vegetation, and bodies of water, and exploring the difference between urban and rural communities, we decided to integrate our Social Studies unit on place with our final project for structures. </a:t>
            </a:r>
          </a:p>
          <a:p>
            <a:pPr indent="-228600" lvl="0" marL="457200" rtl="0">
              <a:spcBef>
                <a:spcPts val="0"/>
              </a:spcBef>
              <a:buChar char="-"/>
            </a:pPr>
            <a:r>
              <a:rPr lang="en"/>
              <a:t>In two teams, classes created a rural and an urban community taking into consideration both the structures and the landforms/vegetation/bodies of water.</a:t>
            </a:r>
          </a:p>
          <a:p>
            <a:pPr indent="-228600" lvl="0" marL="457200" rtl="0">
              <a:spcBef>
                <a:spcPts val="0"/>
              </a:spcBef>
              <a:buChar char="-"/>
            </a:pPr>
            <a:r>
              <a:rPr lang="en"/>
              <a:t>Teams planned their communities using a blueprint and then built as a team.</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Yolanda’s class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Jenny’s class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2" name="Shape 3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Jennifer’s class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Shape 3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8" name="Shape 3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Susan’s class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Introduction</a:t>
            </a:r>
          </a:p>
          <a:p>
            <a:pPr lvl="0">
              <a:spcBef>
                <a:spcPts val="0"/>
              </a:spcBef>
              <a:buNone/>
            </a:pPr>
            <a:r>
              <a:rPr lang="en"/>
              <a:t>I have always hated brussel </a:t>
            </a:r>
            <a:r>
              <a:rPr lang="en"/>
              <a:t>sprouts...and teaching science. </a:t>
            </a:r>
          </a:p>
          <a:p>
            <a:pPr lvl="0">
              <a:spcBef>
                <a:spcPts val="0"/>
              </a:spcBef>
              <a:buNone/>
            </a:pPr>
            <a:r>
              <a:rPr lang="en"/>
              <a:t>I </a:t>
            </a:r>
            <a:r>
              <a:rPr lang="en"/>
              <a:t> was </a:t>
            </a:r>
            <a:r>
              <a:rPr lang="en"/>
              <a:t>interested in STEM to change my outlook on teaching science.</a:t>
            </a:r>
          </a:p>
          <a:p>
            <a:pPr lvl="0">
              <a:spcBef>
                <a:spcPts val="0"/>
              </a:spcBef>
              <a:buNone/>
            </a:pPr>
            <a:r>
              <a:rPr lang="en"/>
              <a:t>I thought we were doing a grand job with student-centered, hands-on science BUT it was not student-led. </a:t>
            </a:r>
          </a:p>
          <a:p>
            <a:pPr lvl="0">
              <a:spcBef>
                <a:spcPts val="0"/>
              </a:spcBef>
              <a:buNone/>
            </a:pPr>
            <a:r>
              <a:rPr lang="en"/>
              <a:t>I am amazed at how many outcomes you can achieve with a package of paper and a roll of tape!</a:t>
            </a:r>
          </a:p>
          <a:p>
            <a:pPr lvl="0">
              <a:spcBef>
                <a:spcPts val="0"/>
              </a:spcBef>
              <a:buNone/>
            </a:pPr>
            <a:r>
              <a:rPr lang="en"/>
              <a:t>It wasn’t science- it was my approach to teaching it that was the problem. </a:t>
            </a:r>
          </a:p>
          <a:p>
            <a:pPr lvl="0">
              <a:spcBef>
                <a:spcPts val="0"/>
              </a:spcBef>
              <a:buNone/>
            </a:pPr>
            <a:r>
              <a:rPr lang="en"/>
              <a:t>Now let’s meet the rest of our team and take a look at our project.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Shape 3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4" name="Shape 3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Rube Goldberg day with Tom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Shape 3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4" name="Shape 344"/>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a:spcBef>
                <a:spcPts val="0"/>
              </a:spcBef>
              <a:buChar char="-"/>
            </a:pPr>
            <a:r>
              <a:rPr lang="en"/>
              <a:t>Last child was the same one who thought science was “pas de fun” at the beginning of the year.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Shape 3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1" name="Shape 351"/>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rtl="0">
              <a:spcBef>
                <a:spcPts val="0"/>
              </a:spcBef>
              <a:buChar char="-"/>
            </a:pPr>
            <a:r>
              <a:rPr lang="en"/>
              <a:t>This is the child who wrote about the teacher getting messy on her pre-survey; obviously things have changed.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Shape 3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8" name="Shape 3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Shape 3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5" name="Shape 3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Shape 3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0" name="Shape 3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Pre-surveys were completed before any science was taught to ensure that there was no influence/bias from us on the students’ responses.</a:t>
            </a:r>
          </a:p>
          <a:p>
            <a:pPr lvl="0">
              <a:spcBef>
                <a:spcPts val="0"/>
              </a:spcBef>
              <a:buNone/>
            </a:pPr>
            <a:r>
              <a:rPr lang="en"/>
              <a:t>We assured students that the surveys were not for a grade and that they should share their honest opinions and ideas with us.</a:t>
            </a:r>
          </a:p>
          <a:p>
            <a:pPr lvl="0">
              <a:spcBef>
                <a:spcPts val="0"/>
              </a:spcBef>
              <a:buNone/>
            </a:pPr>
            <a:r>
              <a:t/>
            </a:r>
            <a:endParaRPr/>
          </a:p>
          <a:p>
            <a:pPr lvl="0">
              <a:spcBef>
                <a:spcPts val="0"/>
              </a:spcBef>
              <a:buNone/>
            </a:pPr>
            <a:r>
              <a:rPr lang="en"/>
              <a:t>We regularly checked in with each other and had conversations during every release day to look at how we were changing as science teachers.</a:t>
            </a:r>
          </a:p>
          <a:p>
            <a:pPr lvl="0">
              <a:spcBef>
                <a:spcPts val="0"/>
              </a:spcBef>
              <a:buNone/>
            </a:pPr>
            <a:r>
              <a:t/>
            </a:r>
            <a:endParaRPr/>
          </a:p>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7" name="Shape 3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We all analyzed and compared student surveys so that it was not only just us looking at our own students.</a:t>
            </a:r>
          </a:p>
          <a:p>
            <a:pPr lv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Shape 3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4" name="Shape 3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Yolanda’s student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0" name="Shape 3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Jennifer’s student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Shape 3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6" name="Shape 3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I joined STEM because I was looking for a way to motivate my teaching in science.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Shape 4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1" name="Shape 4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Shape 4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9" name="Shape 4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7" name="Shape 4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Shape 4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5" name="Shape 4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Shape 4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0" name="Shape 4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Shape 4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6" name="Shape 4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Shape 4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1" name="Shape 4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Shape 4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6" name="Shape 4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Shape 4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1" name="Shape 4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Shape 4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6" name="Shape 4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 name="Shape 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I joined the project because I wanted to become more motivated to teach science.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Shape 4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2" name="Shape 4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Shape 4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1" name="Shape 4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Shape 4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6" name="Shape 4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Shape 4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2" name="Shape 4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Shape 4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0" name="Shape 4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 name="Shape 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I admit that I wasn't always a lover of science which is the main reason I joined the STEM project. I believe that children enjoy learning when they are interested in a topic and have a chance to explore and challenge themselves.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I joined this project because I got a job in grade 3 and they had already signed up. I thought it would just be cool science activities, and didn’t realize it was a research project until I was working on the research course for my Masters. When I heard about how the other girls felt about teaching science, I realized it echoed my feelings, even though I felt guilty for feeling this way despite being a new teacher.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a:spcBef>
                <a:spcPts val="0"/>
              </a:spcBef>
              <a:buChar char="-"/>
            </a:pPr>
            <a:r>
              <a:rPr lang="en"/>
              <a:t>Our students are very active and curious.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4286250" y="0"/>
            <a:ext cx="72300" cy="5143500"/>
          </a:xfrm>
          <a:prstGeom prst="rect">
            <a:avLst/>
          </a:pr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11" name="Shape 11"/>
          <p:cNvSpPr/>
          <p:nvPr/>
        </p:nvSpPr>
        <p:spPr>
          <a:xfrm>
            <a:off x="4358475" y="0"/>
            <a:ext cx="3853200" cy="5143500"/>
          </a:xfrm>
          <a:prstGeom prst="rect">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12" name="Shape 12"/>
          <p:cNvSpPr txBox="1"/>
          <p:nvPr>
            <p:ph type="ctrTitle"/>
          </p:nvPr>
        </p:nvSpPr>
        <p:spPr>
          <a:xfrm>
            <a:off x="344250" y="1403850"/>
            <a:ext cx="8455500" cy="2146800"/>
          </a:xfrm>
          <a:prstGeom prst="rect">
            <a:avLst/>
          </a:prstGeom>
          <a:solidFill>
            <a:srgbClr val="FFFFFF"/>
          </a:solidFill>
        </p:spPr>
        <p:txBody>
          <a:bodyPr anchorCtr="0" anchor="ctr" bIns="91425" lIns="91425" rIns="91425" tIns="91425"/>
          <a:lstStyle>
            <a:lvl1pPr lvl="0" algn="ctr">
              <a:spcBef>
                <a:spcPts val="0"/>
              </a:spcBef>
              <a:buSzPct val="100000"/>
              <a:buFont typeface="Playfair Display"/>
              <a:defRPr b="1" sz="6800">
                <a:latin typeface="Playfair Display"/>
                <a:ea typeface="Playfair Display"/>
                <a:cs typeface="Playfair Display"/>
                <a:sym typeface="Playfair Display"/>
              </a:defRPr>
            </a:lvl1pPr>
            <a:lvl2pPr lvl="1" algn="ctr">
              <a:spcBef>
                <a:spcPts val="0"/>
              </a:spcBef>
              <a:buSzPct val="100000"/>
              <a:buFont typeface="Playfair Display"/>
              <a:defRPr b="1" sz="6800">
                <a:latin typeface="Playfair Display"/>
                <a:ea typeface="Playfair Display"/>
                <a:cs typeface="Playfair Display"/>
                <a:sym typeface="Playfair Display"/>
              </a:defRPr>
            </a:lvl2pPr>
            <a:lvl3pPr lvl="2" algn="ctr">
              <a:spcBef>
                <a:spcPts val="0"/>
              </a:spcBef>
              <a:buSzPct val="100000"/>
              <a:buFont typeface="Playfair Display"/>
              <a:defRPr b="1" sz="6800">
                <a:latin typeface="Playfair Display"/>
                <a:ea typeface="Playfair Display"/>
                <a:cs typeface="Playfair Display"/>
                <a:sym typeface="Playfair Display"/>
              </a:defRPr>
            </a:lvl3pPr>
            <a:lvl4pPr lvl="3" algn="ctr">
              <a:spcBef>
                <a:spcPts val="0"/>
              </a:spcBef>
              <a:buSzPct val="100000"/>
              <a:buFont typeface="Playfair Display"/>
              <a:defRPr b="1" sz="6800">
                <a:latin typeface="Playfair Display"/>
                <a:ea typeface="Playfair Display"/>
                <a:cs typeface="Playfair Display"/>
                <a:sym typeface="Playfair Display"/>
              </a:defRPr>
            </a:lvl4pPr>
            <a:lvl5pPr lvl="4" algn="ctr">
              <a:spcBef>
                <a:spcPts val="0"/>
              </a:spcBef>
              <a:buSzPct val="100000"/>
              <a:buFont typeface="Playfair Display"/>
              <a:defRPr b="1" sz="6800">
                <a:latin typeface="Playfair Display"/>
                <a:ea typeface="Playfair Display"/>
                <a:cs typeface="Playfair Display"/>
                <a:sym typeface="Playfair Display"/>
              </a:defRPr>
            </a:lvl5pPr>
            <a:lvl6pPr lvl="5" algn="ctr">
              <a:spcBef>
                <a:spcPts val="0"/>
              </a:spcBef>
              <a:buSzPct val="100000"/>
              <a:buFont typeface="Playfair Display"/>
              <a:defRPr b="1" sz="6800">
                <a:latin typeface="Playfair Display"/>
                <a:ea typeface="Playfair Display"/>
                <a:cs typeface="Playfair Display"/>
                <a:sym typeface="Playfair Display"/>
              </a:defRPr>
            </a:lvl6pPr>
            <a:lvl7pPr lvl="6" algn="ctr">
              <a:spcBef>
                <a:spcPts val="0"/>
              </a:spcBef>
              <a:buSzPct val="100000"/>
              <a:buFont typeface="Playfair Display"/>
              <a:defRPr b="1" sz="6800">
                <a:latin typeface="Playfair Display"/>
                <a:ea typeface="Playfair Display"/>
                <a:cs typeface="Playfair Display"/>
                <a:sym typeface="Playfair Display"/>
              </a:defRPr>
            </a:lvl7pPr>
            <a:lvl8pPr lvl="7" algn="ctr">
              <a:spcBef>
                <a:spcPts val="0"/>
              </a:spcBef>
              <a:buSzPct val="100000"/>
              <a:buFont typeface="Playfair Display"/>
              <a:defRPr b="1" sz="6800">
                <a:latin typeface="Playfair Display"/>
                <a:ea typeface="Playfair Display"/>
                <a:cs typeface="Playfair Display"/>
                <a:sym typeface="Playfair Display"/>
              </a:defRPr>
            </a:lvl8pPr>
            <a:lvl9pPr lvl="8" algn="ctr">
              <a:spcBef>
                <a:spcPts val="0"/>
              </a:spcBef>
              <a:buSzPct val="100000"/>
              <a:buFont typeface="Playfair Display"/>
              <a:defRPr b="1" sz="6800">
                <a:latin typeface="Playfair Display"/>
                <a:ea typeface="Playfair Display"/>
                <a:cs typeface="Playfair Display"/>
                <a:sym typeface="Playfair Display"/>
              </a:defRPr>
            </a:lvl9pPr>
          </a:lstStyle>
          <a:p/>
        </p:txBody>
      </p:sp>
      <p:sp>
        <p:nvSpPr>
          <p:cNvPr id="13" name="Shape 13"/>
          <p:cNvSpPr txBox="1"/>
          <p:nvPr>
            <p:ph idx="1" type="subTitle"/>
          </p:nvPr>
        </p:nvSpPr>
        <p:spPr>
          <a:xfrm>
            <a:off x="344250" y="3550650"/>
            <a:ext cx="4910100" cy="577800"/>
          </a:xfrm>
          <a:prstGeom prst="rect">
            <a:avLst/>
          </a:prstGeom>
          <a:solidFill>
            <a:schemeClr val="dk2"/>
          </a:solidFill>
        </p:spPr>
        <p:txBody>
          <a:bodyPr anchorCtr="0" anchor="ctr" bIns="91425" lIns="91425" rIns="91425" tIns="91425"/>
          <a:lstStyle>
            <a:lvl1pPr lvl="0">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9pPr>
          </a:lstStyle>
          <a:p/>
        </p:txBody>
      </p:sp>
      <p:sp>
        <p:nvSpPr>
          <p:cNvPr id="14" name="Shape 14"/>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8" name="Shape 48"/>
        <p:cNvGrpSpPr/>
        <p:nvPr/>
      </p:nvGrpSpPr>
      <p:grpSpPr>
        <a:xfrm>
          <a:off x="0" y="0"/>
          <a:ext cx="0" cy="0"/>
          <a:chOff x="0" y="0"/>
          <a:chExt cx="0" cy="0"/>
        </a:xfrm>
      </p:grpSpPr>
      <p:sp>
        <p:nvSpPr>
          <p:cNvPr id="49" name="Shape 49"/>
          <p:cNvSpPr txBox="1"/>
          <p:nvPr>
            <p:ph type="title"/>
          </p:nvPr>
        </p:nvSpPr>
        <p:spPr>
          <a:xfrm>
            <a:off x="311700" y="999925"/>
            <a:ext cx="8520600" cy="2146200"/>
          </a:xfrm>
          <a:prstGeom prst="rect">
            <a:avLst/>
          </a:prstGeom>
        </p:spPr>
        <p:txBody>
          <a:bodyPr anchorCtr="0" anchor="b" bIns="91425" lIns="91425" rIns="91425" tIns="91425"/>
          <a:lstStyle>
            <a:lvl1pPr lvl="0" algn="ctr">
              <a:spcBef>
                <a:spcPts val="0"/>
              </a:spcBef>
              <a:buSzPct val="100000"/>
              <a:buFont typeface="Montserrat"/>
              <a:defRPr sz="14000">
                <a:latin typeface="Montserrat"/>
                <a:ea typeface="Montserrat"/>
                <a:cs typeface="Montserrat"/>
                <a:sym typeface="Montserrat"/>
              </a:defRPr>
            </a:lvl1pPr>
            <a:lvl2pPr lvl="1" algn="ctr">
              <a:spcBef>
                <a:spcPts val="0"/>
              </a:spcBef>
              <a:buSzPct val="100000"/>
              <a:buFont typeface="Montserrat"/>
              <a:defRPr sz="14000">
                <a:latin typeface="Montserrat"/>
                <a:ea typeface="Montserrat"/>
                <a:cs typeface="Montserrat"/>
                <a:sym typeface="Montserrat"/>
              </a:defRPr>
            </a:lvl2pPr>
            <a:lvl3pPr lvl="2" algn="ctr">
              <a:spcBef>
                <a:spcPts val="0"/>
              </a:spcBef>
              <a:buSzPct val="100000"/>
              <a:buFont typeface="Montserrat"/>
              <a:defRPr sz="14000">
                <a:latin typeface="Montserrat"/>
                <a:ea typeface="Montserrat"/>
                <a:cs typeface="Montserrat"/>
                <a:sym typeface="Montserrat"/>
              </a:defRPr>
            </a:lvl3pPr>
            <a:lvl4pPr lvl="3" algn="ctr">
              <a:spcBef>
                <a:spcPts val="0"/>
              </a:spcBef>
              <a:buSzPct val="100000"/>
              <a:buFont typeface="Montserrat"/>
              <a:defRPr sz="14000">
                <a:latin typeface="Montserrat"/>
                <a:ea typeface="Montserrat"/>
                <a:cs typeface="Montserrat"/>
                <a:sym typeface="Montserrat"/>
              </a:defRPr>
            </a:lvl4pPr>
            <a:lvl5pPr lvl="4" algn="ctr">
              <a:spcBef>
                <a:spcPts val="0"/>
              </a:spcBef>
              <a:buSzPct val="100000"/>
              <a:buFont typeface="Montserrat"/>
              <a:defRPr sz="14000">
                <a:latin typeface="Montserrat"/>
                <a:ea typeface="Montserrat"/>
                <a:cs typeface="Montserrat"/>
                <a:sym typeface="Montserrat"/>
              </a:defRPr>
            </a:lvl5pPr>
            <a:lvl6pPr lvl="5" algn="ctr">
              <a:spcBef>
                <a:spcPts val="0"/>
              </a:spcBef>
              <a:buSzPct val="100000"/>
              <a:buFont typeface="Montserrat"/>
              <a:defRPr sz="14000">
                <a:latin typeface="Montserrat"/>
                <a:ea typeface="Montserrat"/>
                <a:cs typeface="Montserrat"/>
                <a:sym typeface="Montserrat"/>
              </a:defRPr>
            </a:lvl6pPr>
            <a:lvl7pPr lvl="6" algn="ctr">
              <a:spcBef>
                <a:spcPts val="0"/>
              </a:spcBef>
              <a:buSzPct val="100000"/>
              <a:buFont typeface="Montserrat"/>
              <a:defRPr sz="14000">
                <a:latin typeface="Montserrat"/>
                <a:ea typeface="Montserrat"/>
                <a:cs typeface="Montserrat"/>
                <a:sym typeface="Montserrat"/>
              </a:defRPr>
            </a:lvl7pPr>
            <a:lvl8pPr lvl="7" algn="ctr">
              <a:spcBef>
                <a:spcPts val="0"/>
              </a:spcBef>
              <a:buSzPct val="100000"/>
              <a:buFont typeface="Montserrat"/>
              <a:defRPr sz="14000">
                <a:latin typeface="Montserrat"/>
                <a:ea typeface="Montserrat"/>
                <a:cs typeface="Montserrat"/>
                <a:sym typeface="Montserrat"/>
              </a:defRPr>
            </a:lvl8pPr>
            <a:lvl9pPr lvl="8" algn="ctr">
              <a:spcBef>
                <a:spcPts val="0"/>
              </a:spcBef>
              <a:buSzPct val="100000"/>
              <a:buFont typeface="Montserrat"/>
              <a:defRPr sz="14000">
                <a:latin typeface="Montserrat"/>
                <a:ea typeface="Montserrat"/>
                <a:cs typeface="Montserrat"/>
                <a:sym typeface="Montserrat"/>
              </a:defRPr>
            </a:lvl9pPr>
          </a:lstStyle>
          <a:p/>
        </p:txBody>
      </p:sp>
      <p:sp>
        <p:nvSpPr>
          <p:cNvPr id="50" name="Shape 50"/>
          <p:cNvSpPr txBox="1"/>
          <p:nvPr>
            <p:ph idx="1" type="body"/>
          </p:nvPr>
        </p:nvSpPr>
        <p:spPr>
          <a:xfrm>
            <a:off x="311700" y="32284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1" name="Shape 51"/>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2" name="Shape 52"/>
        <p:cNvGrpSpPr/>
        <p:nvPr/>
      </p:nvGrpSpPr>
      <p:grpSpPr>
        <a:xfrm>
          <a:off x="0" y="0"/>
          <a:ext cx="0" cy="0"/>
          <a:chOff x="0" y="0"/>
          <a:chExt cx="0" cy="0"/>
        </a:xfrm>
      </p:grpSpPr>
      <p:sp>
        <p:nvSpPr>
          <p:cNvPr id="53" name="Shape 53"/>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bg>
      <p:bgPr>
        <a:solidFill>
          <a:schemeClr val="accent5"/>
        </a:solidFill>
      </p:bgPr>
    </p:bg>
    <p:spTree>
      <p:nvGrpSpPr>
        <p:cNvPr id="15" name="Shape 15"/>
        <p:cNvGrpSpPr/>
        <p:nvPr/>
      </p:nvGrpSpPr>
      <p:grpSpPr>
        <a:xfrm>
          <a:off x="0" y="0"/>
          <a:ext cx="0" cy="0"/>
          <a:chOff x="0" y="0"/>
          <a:chExt cx="0" cy="0"/>
        </a:xfrm>
      </p:grpSpPr>
      <p:sp>
        <p:nvSpPr>
          <p:cNvPr id="16" name="Shape 16"/>
          <p:cNvSpPr/>
          <p:nvPr/>
        </p:nvSpPr>
        <p:spPr>
          <a:xfrm rot="5400000">
            <a:off x="4550700" y="-498600"/>
            <a:ext cx="42600" cy="8455800"/>
          </a:xfrm>
          <a:prstGeom prst="rect">
            <a:avLst/>
          </a:pr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17" name="Shape 17"/>
          <p:cNvSpPr txBox="1"/>
          <p:nvPr>
            <p:ph type="title"/>
          </p:nvPr>
        </p:nvSpPr>
        <p:spPr>
          <a:xfrm>
            <a:off x="344250" y="1403850"/>
            <a:ext cx="8455500" cy="2146800"/>
          </a:xfrm>
          <a:prstGeom prst="rect">
            <a:avLst/>
          </a:prstGeom>
          <a:solidFill>
            <a:srgbClr val="FFFFFF"/>
          </a:solidFill>
        </p:spPr>
        <p:txBody>
          <a:bodyPr anchorCtr="0" anchor="ctr" bIns="91425" lIns="91425" rIns="91425" tIns="91425"/>
          <a:lstStyle>
            <a:lvl1pPr lvl="0" algn="ctr">
              <a:spcBef>
                <a:spcPts val="0"/>
              </a:spcBef>
              <a:buSzPct val="100000"/>
              <a:buFont typeface="Playfair Display"/>
              <a:defRPr b="1" sz="4800">
                <a:latin typeface="Playfair Display"/>
                <a:ea typeface="Playfair Display"/>
                <a:cs typeface="Playfair Display"/>
                <a:sym typeface="Playfair Display"/>
              </a:defRPr>
            </a:lvl1pPr>
            <a:lvl2pPr lvl="1" algn="ctr">
              <a:spcBef>
                <a:spcPts val="0"/>
              </a:spcBef>
              <a:buSzPct val="100000"/>
              <a:buFont typeface="Playfair Display"/>
              <a:defRPr b="1" sz="4800">
                <a:latin typeface="Playfair Display"/>
                <a:ea typeface="Playfair Display"/>
                <a:cs typeface="Playfair Display"/>
                <a:sym typeface="Playfair Display"/>
              </a:defRPr>
            </a:lvl2pPr>
            <a:lvl3pPr lvl="2" algn="ctr">
              <a:spcBef>
                <a:spcPts val="0"/>
              </a:spcBef>
              <a:buSzPct val="100000"/>
              <a:buFont typeface="Playfair Display"/>
              <a:defRPr b="1" sz="4800">
                <a:latin typeface="Playfair Display"/>
                <a:ea typeface="Playfair Display"/>
                <a:cs typeface="Playfair Display"/>
                <a:sym typeface="Playfair Display"/>
              </a:defRPr>
            </a:lvl3pPr>
            <a:lvl4pPr lvl="3" algn="ctr">
              <a:spcBef>
                <a:spcPts val="0"/>
              </a:spcBef>
              <a:buSzPct val="100000"/>
              <a:buFont typeface="Playfair Display"/>
              <a:defRPr b="1" sz="4800">
                <a:latin typeface="Playfair Display"/>
                <a:ea typeface="Playfair Display"/>
                <a:cs typeface="Playfair Display"/>
                <a:sym typeface="Playfair Display"/>
              </a:defRPr>
            </a:lvl4pPr>
            <a:lvl5pPr lvl="4" algn="ctr">
              <a:spcBef>
                <a:spcPts val="0"/>
              </a:spcBef>
              <a:buSzPct val="100000"/>
              <a:buFont typeface="Playfair Display"/>
              <a:defRPr b="1" sz="4800">
                <a:latin typeface="Playfair Display"/>
                <a:ea typeface="Playfair Display"/>
                <a:cs typeface="Playfair Display"/>
                <a:sym typeface="Playfair Display"/>
              </a:defRPr>
            </a:lvl5pPr>
            <a:lvl6pPr lvl="5" algn="ctr">
              <a:spcBef>
                <a:spcPts val="0"/>
              </a:spcBef>
              <a:buSzPct val="100000"/>
              <a:buFont typeface="Playfair Display"/>
              <a:defRPr b="1" sz="4800">
                <a:latin typeface="Playfair Display"/>
                <a:ea typeface="Playfair Display"/>
                <a:cs typeface="Playfair Display"/>
                <a:sym typeface="Playfair Display"/>
              </a:defRPr>
            </a:lvl6pPr>
            <a:lvl7pPr lvl="6" algn="ctr">
              <a:spcBef>
                <a:spcPts val="0"/>
              </a:spcBef>
              <a:buSzPct val="100000"/>
              <a:buFont typeface="Playfair Display"/>
              <a:defRPr b="1" sz="4800">
                <a:latin typeface="Playfair Display"/>
                <a:ea typeface="Playfair Display"/>
                <a:cs typeface="Playfair Display"/>
                <a:sym typeface="Playfair Display"/>
              </a:defRPr>
            </a:lvl7pPr>
            <a:lvl8pPr lvl="7" algn="ctr">
              <a:spcBef>
                <a:spcPts val="0"/>
              </a:spcBef>
              <a:buSzPct val="100000"/>
              <a:buFont typeface="Playfair Display"/>
              <a:defRPr b="1" sz="4800">
                <a:latin typeface="Playfair Display"/>
                <a:ea typeface="Playfair Display"/>
                <a:cs typeface="Playfair Display"/>
                <a:sym typeface="Playfair Display"/>
              </a:defRPr>
            </a:lvl8pPr>
            <a:lvl9pPr lvl="8" algn="ctr">
              <a:spcBef>
                <a:spcPts val="0"/>
              </a:spcBef>
              <a:buSzPct val="100000"/>
              <a:buFont typeface="Playfair Display"/>
              <a:defRPr b="1" sz="4800">
                <a:latin typeface="Playfair Display"/>
                <a:ea typeface="Playfair Display"/>
                <a:cs typeface="Playfair Display"/>
                <a:sym typeface="Playfair Display"/>
              </a:defRPr>
            </a:lvl9pPr>
          </a:lstStyle>
          <a:p/>
        </p:txBody>
      </p:sp>
      <p:sp>
        <p:nvSpPr>
          <p:cNvPr id="18" name="Shape 18"/>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9" name="Shape 19"/>
        <p:cNvGrpSpPr/>
        <p:nvPr/>
      </p:nvGrpSpPr>
      <p:grpSpPr>
        <a:xfrm>
          <a:off x="0" y="0"/>
          <a:ext cx="0" cy="0"/>
          <a:chOff x="0" y="0"/>
          <a:chExt cx="0" cy="0"/>
        </a:xfrm>
      </p:grpSpPr>
      <p:sp>
        <p:nvSpPr>
          <p:cNvPr id="20" name="Shape 20"/>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1" name="Shape 21"/>
          <p:cNvSpPr txBox="1"/>
          <p:nvPr>
            <p:ph idx="1" type="body"/>
          </p:nvPr>
        </p:nvSpPr>
        <p:spPr>
          <a:xfrm>
            <a:off x="311700" y="1234075"/>
            <a:ext cx="8520600" cy="3334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3" name="Shape 23"/>
        <p:cNvGrpSpPr/>
        <p:nvPr/>
      </p:nvGrpSpPr>
      <p:grpSpPr>
        <a:xfrm>
          <a:off x="0" y="0"/>
          <a:ext cx="0" cy="0"/>
          <a:chOff x="0" y="0"/>
          <a:chExt cx="0" cy="0"/>
        </a:xfrm>
      </p:grpSpPr>
      <p:sp>
        <p:nvSpPr>
          <p:cNvPr id="24" name="Shape 24"/>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5" name="Shape 25"/>
          <p:cNvSpPr txBox="1"/>
          <p:nvPr>
            <p:ph idx="1" type="body"/>
          </p:nvPr>
        </p:nvSpPr>
        <p:spPr>
          <a:xfrm>
            <a:off x="311700" y="1234050"/>
            <a:ext cx="3999900" cy="33348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6" name="Shape 26"/>
          <p:cNvSpPr txBox="1"/>
          <p:nvPr>
            <p:ph idx="2" type="body"/>
          </p:nvPr>
        </p:nvSpPr>
        <p:spPr>
          <a:xfrm>
            <a:off x="4832400" y="1234050"/>
            <a:ext cx="3999900" cy="33348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7" name="Shape 27"/>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8" name="Shape 28"/>
        <p:cNvGrpSpPr/>
        <p:nvPr/>
      </p:nvGrpSpPr>
      <p:grpSpPr>
        <a:xfrm>
          <a:off x="0" y="0"/>
          <a:ext cx="0" cy="0"/>
          <a:chOff x="0" y="0"/>
          <a:chExt cx="0" cy="0"/>
        </a:xfrm>
      </p:grpSpPr>
      <p:sp>
        <p:nvSpPr>
          <p:cNvPr id="29" name="Shape 29"/>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0" name="Shape 30"/>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31" name="Shape 31"/>
        <p:cNvGrpSpPr/>
        <p:nvPr/>
      </p:nvGrpSpPr>
      <p:grpSpPr>
        <a:xfrm>
          <a:off x="0" y="0"/>
          <a:ext cx="0" cy="0"/>
          <a:chOff x="0" y="0"/>
          <a:chExt cx="0" cy="0"/>
        </a:xfrm>
      </p:grpSpPr>
      <p:sp>
        <p:nvSpPr>
          <p:cNvPr id="32" name="Shape 32"/>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3" name="Shape 33"/>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4" name="Shape 34"/>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bg>
      <p:bgPr>
        <a:solidFill>
          <a:schemeClr val="accent3"/>
        </a:solidFill>
      </p:bgPr>
    </p:bg>
    <p:spTree>
      <p:nvGrpSpPr>
        <p:cNvPr id="35" name="Shape 35"/>
        <p:cNvGrpSpPr/>
        <p:nvPr/>
      </p:nvGrpSpPr>
      <p:grpSpPr>
        <a:xfrm>
          <a:off x="0" y="0"/>
          <a:ext cx="0" cy="0"/>
          <a:chOff x="0" y="0"/>
          <a:chExt cx="0" cy="0"/>
        </a:xfrm>
      </p:grpSpPr>
      <p:sp>
        <p:nvSpPr>
          <p:cNvPr id="36" name="Shape 36"/>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1pPr>
            <a:lvl2pPr lvl="1">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2pPr>
            <a:lvl3pPr lvl="2">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3pPr>
            <a:lvl4pPr lvl="3">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4pPr>
            <a:lvl5pPr lvl="4">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5pPr>
            <a:lvl6pPr lvl="5">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6pPr>
            <a:lvl7pPr lvl="6">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7pPr>
            <a:lvl8pPr lvl="7">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8pPr>
            <a:lvl9pPr lvl="8">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9pPr>
          </a:lstStyle>
          <a:p/>
        </p:txBody>
      </p:sp>
      <p:sp>
        <p:nvSpPr>
          <p:cNvPr id="37" name="Shape 37"/>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8"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40" name="Shape 40"/>
          <p:cNvCxnSpPr/>
          <p:nvPr/>
        </p:nvCxnSpPr>
        <p:spPr>
          <a:xfrm>
            <a:off x="5029675" y="4495500"/>
            <a:ext cx="468300" cy="0"/>
          </a:xfrm>
          <a:prstGeom prst="straightConnector1">
            <a:avLst/>
          </a:prstGeom>
          <a:noFill/>
          <a:ln cap="flat" cmpd="sng" w="19050">
            <a:solidFill>
              <a:schemeClr val="dk2"/>
            </a:solidFill>
            <a:prstDash val="solid"/>
            <a:round/>
            <a:headEnd len="med" w="med" type="none"/>
            <a:tailEnd len="med" w="med" type="none"/>
          </a:ln>
        </p:spPr>
      </p:cxnSp>
      <p:sp>
        <p:nvSpPr>
          <p:cNvPr id="41" name="Shape 41"/>
          <p:cNvSpPr txBox="1"/>
          <p:nvPr>
            <p:ph type="title"/>
          </p:nvPr>
        </p:nvSpPr>
        <p:spPr>
          <a:xfrm>
            <a:off x="265500" y="1081675"/>
            <a:ext cx="4045200" cy="17862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2" name="Shape 42"/>
          <p:cNvSpPr txBox="1"/>
          <p:nvPr>
            <p:ph idx="1" type="subTitle"/>
          </p:nvPr>
        </p:nvSpPr>
        <p:spPr>
          <a:xfrm>
            <a:off x="265500" y="2921400"/>
            <a:ext cx="4045200" cy="13455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3" name="Shape 43"/>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4" name="Shape 44"/>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5" name="Shape 45"/>
        <p:cNvGrpSpPr/>
        <p:nvPr/>
      </p:nvGrpSpPr>
      <p:grpSpPr>
        <a:xfrm>
          <a:off x="0" y="0"/>
          <a:ext cx="0" cy="0"/>
          <a:chOff x="0" y="0"/>
          <a:chExt cx="0" cy="0"/>
        </a:xfrm>
      </p:grpSpPr>
      <p:sp>
        <p:nvSpPr>
          <p:cNvPr id="46" name="Shape 46"/>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7" name="Shape 47"/>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2"/>
              </a:buClr>
              <a:buSzPct val="100000"/>
              <a:buFont typeface="Oswald"/>
              <a:buNone/>
              <a:defRPr sz="3000">
                <a:solidFill>
                  <a:schemeClr val="dk2"/>
                </a:solidFill>
                <a:latin typeface="Oswald"/>
                <a:ea typeface="Oswald"/>
                <a:cs typeface="Oswald"/>
                <a:sym typeface="Oswald"/>
              </a:defRPr>
            </a:lvl1pPr>
            <a:lvl2pPr lvl="1">
              <a:spcBef>
                <a:spcPts val="0"/>
              </a:spcBef>
              <a:buClr>
                <a:schemeClr val="dk2"/>
              </a:buClr>
              <a:buSzPct val="100000"/>
              <a:buFont typeface="Oswald"/>
              <a:buNone/>
              <a:defRPr sz="3000">
                <a:solidFill>
                  <a:schemeClr val="dk2"/>
                </a:solidFill>
                <a:latin typeface="Oswald"/>
                <a:ea typeface="Oswald"/>
                <a:cs typeface="Oswald"/>
                <a:sym typeface="Oswald"/>
              </a:defRPr>
            </a:lvl2pPr>
            <a:lvl3pPr lvl="2">
              <a:spcBef>
                <a:spcPts val="0"/>
              </a:spcBef>
              <a:buClr>
                <a:schemeClr val="dk2"/>
              </a:buClr>
              <a:buSzPct val="100000"/>
              <a:buFont typeface="Oswald"/>
              <a:buNone/>
              <a:defRPr sz="3000">
                <a:solidFill>
                  <a:schemeClr val="dk2"/>
                </a:solidFill>
                <a:latin typeface="Oswald"/>
                <a:ea typeface="Oswald"/>
                <a:cs typeface="Oswald"/>
                <a:sym typeface="Oswald"/>
              </a:defRPr>
            </a:lvl3pPr>
            <a:lvl4pPr lvl="3">
              <a:spcBef>
                <a:spcPts val="0"/>
              </a:spcBef>
              <a:buClr>
                <a:schemeClr val="dk2"/>
              </a:buClr>
              <a:buSzPct val="100000"/>
              <a:buFont typeface="Oswald"/>
              <a:buNone/>
              <a:defRPr sz="3000">
                <a:solidFill>
                  <a:schemeClr val="dk2"/>
                </a:solidFill>
                <a:latin typeface="Oswald"/>
                <a:ea typeface="Oswald"/>
                <a:cs typeface="Oswald"/>
                <a:sym typeface="Oswald"/>
              </a:defRPr>
            </a:lvl4pPr>
            <a:lvl5pPr lvl="4">
              <a:spcBef>
                <a:spcPts val="0"/>
              </a:spcBef>
              <a:buClr>
                <a:schemeClr val="dk2"/>
              </a:buClr>
              <a:buSzPct val="100000"/>
              <a:buFont typeface="Oswald"/>
              <a:buNone/>
              <a:defRPr sz="3000">
                <a:solidFill>
                  <a:schemeClr val="dk2"/>
                </a:solidFill>
                <a:latin typeface="Oswald"/>
                <a:ea typeface="Oswald"/>
                <a:cs typeface="Oswald"/>
                <a:sym typeface="Oswald"/>
              </a:defRPr>
            </a:lvl5pPr>
            <a:lvl6pPr lvl="5">
              <a:spcBef>
                <a:spcPts val="0"/>
              </a:spcBef>
              <a:buClr>
                <a:schemeClr val="dk2"/>
              </a:buClr>
              <a:buSzPct val="100000"/>
              <a:buFont typeface="Oswald"/>
              <a:buNone/>
              <a:defRPr sz="3000">
                <a:solidFill>
                  <a:schemeClr val="dk2"/>
                </a:solidFill>
                <a:latin typeface="Oswald"/>
                <a:ea typeface="Oswald"/>
                <a:cs typeface="Oswald"/>
                <a:sym typeface="Oswald"/>
              </a:defRPr>
            </a:lvl6pPr>
            <a:lvl7pPr lvl="6">
              <a:spcBef>
                <a:spcPts val="0"/>
              </a:spcBef>
              <a:buClr>
                <a:schemeClr val="dk2"/>
              </a:buClr>
              <a:buSzPct val="100000"/>
              <a:buFont typeface="Oswald"/>
              <a:buNone/>
              <a:defRPr sz="3000">
                <a:solidFill>
                  <a:schemeClr val="dk2"/>
                </a:solidFill>
                <a:latin typeface="Oswald"/>
                <a:ea typeface="Oswald"/>
                <a:cs typeface="Oswald"/>
                <a:sym typeface="Oswald"/>
              </a:defRPr>
            </a:lvl7pPr>
            <a:lvl8pPr lvl="7">
              <a:spcBef>
                <a:spcPts val="0"/>
              </a:spcBef>
              <a:buClr>
                <a:schemeClr val="dk2"/>
              </a:buClr>
              <a:buSzPct val="100000"/>
              <a:buFont typeface="Oswald"/>
              <a:buNone/>
              <a:defRPr sz="3000">
                <a:solidFill>
                  <a:schemeClr val="dk2"/>
                </a:solidFill>
                <a:latin typeface="Oswald"/>
                <a:ea typeface="Oswald"/>
                <a:cs typeface="Oswald"/>
                <a:sym typeface="Oswald"/>
              </a:defRPr>
            </a:lvl8pPr>
            <a:lvl9pPr lvl="8">
              <a:spcBef>
                <a:spcPts val="0"/>
              </a:spcBef>
              <a:buClr>
                <a:schemeClr val="dk2"/>
              </a:buClr>
              <a:buSzPct val="100000"/>
              <a:buFont typeface="Oswald"/>
              <a:buNone/>
              <a:defRPr sz="3000">
                <a:solidFill>
                  <a:schemeClr val="dk2"/>
                </a:solidFill>
                <a:latin typeface="Oswald"/>
                <a:ea typeface="Oswald"/>
                <a:cs typeface="Oswald"/>
                <a:sym typeface="Oswald"/>
              </a:defRPr>
            </a:lvl9pPr>
          </a:lstStyle>
          <a:p/>
        </p:txBody>
      </p:sp>
      <p:sp>
        <p:nvSpPr>
          <p:cNvPr id="7" name="Shape 7"/>
          <p:cNvSpPr txBox="1"/>
          <p:nvPr>
            <p:ph idx="1" type="body"/>
          </p:nvPr>
        </p:nvSpPr>
        <p:spPr>
          <a:xfrm>
            <a:off x="311700" y="1234075"/>
            <a:ext cx="8520600" cy="33348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Playfair Display"/>
              <a:defRPr sz="1800">
                <a:solidFill>
                  <a:schemeClr val="dk2"/>
                </a:solidFill>
                <a:latin typeface="Playfair Display"/>
                <a:ea typeface="Playfair Display"/>
                <a:cs typeface="Playfair Display"/>
                <a:sym typeface="Playfair Display"/>
              </a:defRPr>
            </a:lvl1pPr>
            <a:lvl2pPr lvl="1">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2pPr>
            <a:lvl3pPr lvl="2">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3pPr>
            <a:lvl4pPr lvl="3">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4pPr>
            <a:lvl5pPr lvl="4">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5pPr>
            <a:lvl6pPr lvl="5">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6pPr>
            <a:lvl7pPr lvl="6">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7pPr>
            <a:lvl8pPr lvl="7">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8pPr>
            <a:lvl9pPr lvl="8">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9pPr>
          </a:lstStyle>
          <a:p/>
        </p:txBody>
      </p:sp>
      <p:sp>
        <p:nvSpPr>
          <p:cNvPr id="8" name="Shape 8"/>
          <p:cNvSpPr txBox="1"/>
          <p:nvPr>
            <p:ph idx="12" type="sldNum"/>
          </p:nvPr>
        </p:nvSpPr>
        <p:spPr>
          <a:xfrm>
            <a:off x="8497999" y="4688758"/>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latin typeface="Playfair Display"/>
                <a:ea typeface="Playfair Display"/>
                <a:cs typeface="Playfair Display"/>
                <a:sym typeface="Playfair Display"/>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98.png"/><Relationship Id="rId6" Type="http://schemas.openxmlformats.org/officeDocument/2006/relationships/image" Target="../media/image97.png"/><Relationship Id="rId7"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3.jpg"/><Relationship Id="rId4" Type="http://schemas.openxmlformats.org/officeDocument/2006/relationships/image" Target="../media/image37.jpg"/><Relationship Id="rId5"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1.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7.png"/><Relationship Id="rId7"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jp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jpg"/><Relationship Id="rId4" Type="http://schemas.openxmlformats.org/officeDocument/2006/relationships/image" Target="../media/image22.jpg"/><Relationship Id="rId5"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2.jpg"/><Relationship Id="rId4" Type="http://schemas.openxmlformats.org/officeDocument/2006/relationships/image" Target="../media/image64.pn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93.jpg"/><Relationship Id="rId4" Type="http://schemas.openxmlformats.org/officeDocument/2006/relationships/image" Target="../media/image43.jpg"/><Relationship Id="rId5" Type="http://schemas.openxmlformats.org/officeDocument/2006/relationships/image" Target="../media/image45.jpg"/><Relationship Id="rId6" Type="http://schemas.openxmlformats.org/officeDocument/2006/relationships/image" Target="../media/image40.jpg"/><Relationship Id="rId7" Type="http://schemas.openxmlformats.org/officeDocument/2006/relationships/image" Target="../media/image4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48.jpg"/><Relationship Id="rId4" Type="http://schemas.openxmlformats.org/officeDocument/2006/relationships/image" Target="../media/image47.jpg"/><Relationship Id="rId5" Type="http://schemas.openxmlformats.org/officeDocument/2006/relationships/image" Target="../media/image4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4.jpg"/><Relationship Id="rId4" Type="http://schemas.openxmlformats.org/officeDocument/2006/relationships/image" Target="../media/image49.jpg"/><Relationship Id="rId5" Type="http://schemas.openxmlformats.org/officeDocument/2006/relationships/image" Target="../media/image4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44.jpg"/><Relationship Id="rId4" Type="http://schemas.openxmlformats.org/officeDocument/2006/relationships/image" Target="../media/image94.jpg"/><Relationship Id="rId5" Type="http://schemas.openxmlformats.org/officeDocument/2006/relationships/image" Target="../media/image9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50.jpg"/><Relationship Id="rId4" Type="http://schemas.openxmlformats.org/officeDocument/2006/relationships/image" Target="../media/image52.jpg"/><Relationship Id="rId5" Type="http://schemas.openxmlformats.org/officeDocument/2006/relationships/image" Target="../media/image53.jpg"/><Relationship Id="rId6" Type="http://schemas.openxmlformats.org/officeDocument/2006/relationships/image" Target="../media/image5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56.jpg"/><Relationship Id="rId4" Type="http://schemas.openxmlformats.org/officeDocument/2006/relationships/image" Target="../media/image57.jpg"/><Relationship Id="rId5" Type="http://schemas.openxmlformats.org/officeDocument/2006/relationships/image" Target="../media/image58.jpg"/><Relationship Id="rId6" Type="http://schemas.openxmlformats.org/officeDocument/2006/relationships/image" Target="../media/image5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60.jpg"/><Relationship Id="rId4" Type="http://schemas.openxmlformats.org/officeDocument/2006/relationships/image" Target="../media/image6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62.jpg"/><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61.jpg"/><Relationship Id="rId4" Type="http://schemas.openxmlformats.org/officeDocument/2006/relationships/image" Target="../media/image69.jpg"/><Relationship Id="rId5" Type="http://schemas.openxmlformats.org/officeDocument/2006/relationships/image" Target="../media/image68.jpg"/><Relationship Id="rId6" Type="http://schemas.openxmlformats.org/officeDocument/2006/relationships/image" Target="../media/image66.jpg"/><Relationship Id="rId7" Type="http://schemas.openxmlformats.org/officeDocument/2006/relationships/image" Target="../media/image6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75.jpg"/><Relationship Id="rId4" Type="http://schemas.openxmlformats.org/officeDocument/2006/relationships/image" Target="../media/image7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76.jpg"/><Relationship Id="rId4" Type="http://schemas.openxmlformats.org/officeDocument/2006/relationships/image" Target="../media/image7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80.jpg"/><Relationship Id="rId4" Type="http://schemas.openxmlformats.org/officeDocument/2006/relationships/image" Target="../media/image7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83.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85.jp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8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8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8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hyperlink" Target="http://www.youtube.com/watch?v=rSuF0qbdcdg" TargetMode="External"/><Relationship Id="rId4" Type="http://schemas.openxmlformats.org/officeDocument/2006/relationships/image" Target="../media/image8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8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9.xml"/><Relationship Id="rId3" Type="http://schemas.openxmlformats.org/officeDocument/2006/relationships/image" Target="../media/image9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8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hyperlink" Target="http://josotl.indiana.edu/article/view/1589/1588"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92.jpg"/><Relationship Id="rId4" Type="http://schemas.openxmlformats.org/officeDocument/2006/relationships/image" Target="../media/image9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Shape 58"/>
          <p:cNvSpPr txBox="1"/>
          <p:nvPr>
            <p:ph type="ctrTitle"/>
          </p:nvPr>
        </p:nvSpPr>
        <p:spPr>
          <a:xfrm>
            <a:off x="344250" y="1403850"/>
            <a:ext cx="8455500" cy="2146800"/>
          </a:xfrm>
          <a:prstGeom prst="rect">
            <a:avLst/>
          </a:prstGeom>
        </p:spPr>
        <p:txBody>
          <a:bodyPr anchorCtr="0" anchor="ctr" bIns="91425" lIns="91425" rIns="91425" tIns="91425">
            <a:noAutofit/>
          </a:bodyPr>
          <a:lstStyle/>
          <a:p>
            <a:pPr lvl="0" rtl="0">
              <a:spcBef>
                <a:spcPts val="0"/>
              </a:spcBef>
              <a:buClr>
                <a:srgbClr val="000000"/>
              </a:buClr>
              <a:buSzPct val="25000"/>
              <a:buFont typeface="Arial"/>
              <a:buNone/>
            </a:pPr>
            <a:r>
              <a:rPr lang="en" sz="6000"/>
              <a:t>Increasing Motivation in Science</a:t>
            </a:r>
          </a:p>
        </p:txBody>
      </p:sp>
      <p:sp>
        <p:nvSpPr>
          <p:cNvPr id="59" name="Shape 59"/>
          <p:cNvSpPr txBox="1"/>
          <p:nvPr>
            <p:ph idx="1" type="subTitle"/>
          </p:nvPr>
        </p:nvSpPr>
        <p:spPr>
          <a:xfrm>
            <a:off x="344250" y="3550650"/>
            <a:ext cx="4910100" cy="577800"/>
          </a:xfrm>
          <a:prstGeom prst="rect">
            <a:avLst/>
          </a:prstGeom>
        </p:spPr>
        <p:txBody>
          <a:bodyPr anchorCtr="0" anchor="ctr" bIns="91425" lIns="91425" rIns="91425" tIns="91425">
            <a:noAutofit/>
          </a:bodyPr>
          <a:lstStyle/>
          <a:p>
            <a:pPr lvl="0">
              <a:spcBef>
                <a:spcPts val="0"/>
              </a:spcBef>
              <a:buNone/>
            </a:pPr>
            <a:r>
              <a:rPr lang="en"/>
              <a:t>Grade 3 - St. Edward’s School</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Shape 116"/>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Focus Area &amp; Research Questions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120" name="Shape 120"/>
        <p:cNvGrpSpPr/>
        <p:nvPr/>
      </p:nvGrpSpPr>
      <p:grpSpPr>
        <a:xfrm>
          <a:off x="0" y="0"/>
          <a:ext cx="0" cy="0"/>
          <a:chOff x="0" y="0"/>
          <a:chExt cx="0" cy="0"/>
        </a:xfrm>
      </p:grpSpPr>
      <p:sp>
        <p:nvSpPr>
          <p:cNvPr id="121" name="Shape 12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Focus Area</a:t>
            </a:r>
          </a:p>
        </p:txBody>
      </p:sp>
      <p:sp>
        <p:nvSpPr>
          <p:cNvPr id="122" name="Shape 122"/>
          <p:cNvSpPr txBox="1"/>
          <p:nvPr>
            <p:ph idx="1" type="body"/>
          </p:nvPr>
        </p:nvSpPr>
        <p:spPr>
          <a:xfrm>
            <a:off x="311700" y="1234075"/>
            <a:ext cx="6349800" cy="3501600"/>
          </a:xfrm>
          <a:prstGeom prst="rect">
            <a:avLst/>
          </a:prstGeom>
        </p:spPr>
        <p:txBody>
          <a:bodyPr anchorCtr="0" anchor="t" bIns="91425" lIns="91425" rIns="91425" tIns="91425">
            <a:noAutofit/>
          </a:bodyPr>
          <a:lstStyle/>
          <a:p>
            <a:pPr indent="-361950" lvl="0" marL="457200" rtl="0">
              <a:spcBef>
                <a:spcPts val="0"/>
              </a:spcBef>
              <a:buSzPct val="100000"/>
              <a:buChar char="-"/>
            </a:pPr>
            <a:r>
              <a:rPr lang="en" sz="2100"/>
              <a:t>T</a:t>
            </a:r>
            <a:r>
              <a:rPr lang="en" sz="2100"/>
              <a:t>he 5E approach (Engage, Explore, Explain, Extend, Evaluate) in scientific inquiry</a:t>
            </a:r>
          </a:p>
          <a:p>
            <a:pPr indent="-361950" lvl="0" marL="457200" rtl="0">
              <a:spcBef>
                <a:spcPts val="0"/>
              </a:spcBef>
              <a:buSzPct val="100000"/>
              <a:buChar char="-"/>
            </a:pPr>
            <a:r>
              <a:rPr lang="en" sz="2100"/>
              <a:t>We provided opportunities for hands on, student led learning to increase overall student and teacher motivation</a:t>
            </a:r>
          </a:p>
          <a:p>
            <a:pPr indent="-361950" lvl="0" marL="457200">
              <a:spcBef>
                <a:spcPts val="0"/>
              </a:spcBef>
              <a:buSzPct val="100000"/>
              <a:buChar char="-"/>
            </a:pPr>
            <a:r>
              <a:rPr lang="en" sz="2100"/>
              <a:t>Through the use of student literature and manipulatives, students were challenged to design various structures to meet specific criteria.</a:t>
            </a:r>
          </a:p>
        </p:txBody>
      </p:sp>
      <p:pic>
        <p:nvPicPr>
          <p:cNvPr descr="Image result for eiffel tower clipart" id="123" name="Shape 123"/>
          <p:cNvPicPr preferRelativeResize="0"/>
          <p:nvPr/>
        </p:nvPicPr>
        <p:blipFill rotWithShape="1">
          <a:blip r:embed="rId3">
            <a:alphaModFix/>
          </a:blip>
          <a:srcRect b="2799" l="0" r="0" t="0"/>
          <a:stretch/>
        </p:blipFill>
        <p:spPr>
          <a:xfrm>
            <a:off x="6661500" y="520724"/>
            <a:ext cx="2036250" cy="4097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127" name="Shape 127"/>
        <p:cNvGrpSpPr/>
        <p:nvPr/>
      </p:nvGrpSpPr>
      <p:grpSpPr>
        <a:xfrm>
          <a:off x="0" y="0"/>
          <a:ext cx="0" cy="0"/>
          <a:chOff x="0" y="0"/>
          <a:chExt cx="0" cy="0"/>
        </a:xfrm>
      </p:grpSpPr>
      <p:sp>
        <p:nvSpPr>
          <p:cNvPr id="128" name="Shape 12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Research Questions</a:t>
            </a:r>
          </a:p>
        </p:txBody>
      </p:sp>
      <p:sp>
        <p:nvSpPr>
          <p:cNvPr id="129" name="Shape 129"/>
          <p:cNvSpPr txBox="1"/>
          <p:nvPr>
            <p:ph idx="1" type="body"/>
          </p:nvPr>
        </p:nvSpPr>
        <p:spPr>
          <a:xfrm>
            <a:off x="311700" y="1234075"/>
            <a:ext cx="5538900" cy="3334800"/>
          </a:xfrm>
          <a:prstGeom prst="rect">
            <a:avLst/>
          </a:prstGeom>
        </p:spPr>
        <p:txBody>
          <a:bodyPr anchorCtr="0" anchor="t" bIns="91425" lIns="91425" rIns="91425" tIns="91425">
            <a:noAutofit/>
          </a:bodyPr>
          <a:lstStyle/>
          <a:p>
            <a:pPr lvl="0">
              <a:spcBef>
                <a:spcPts val="0"/>
              </a:spcBef>
              <a:buNone/>
            </a:pPr>
            <a:r>
              <a:rPr b="1" lang="en" sz="2200"/>
              <a:t>Teacher Question:</a:t>
            </a:r>
            <a:r>
              <a:rPr lang="en" sz="2200"/>
              <a:t> How will my role as a Science teacher change in using inquiry based learning?</a:t>
            </a:r>
            <a:br>
              <a:rPr lang="en" sz="2200"/>
            </a:br>
            <a:br>
              <a:rPr lang="en" sz="2200"/>
            </a:br>
            <a:br>
              <a:rPr lang="en" sz="2200"/>
            </a:br>
            <a:r>
              <a:rPr b="1" lang="en" sz="2200"/>
              <a:t>Student Question:</a:t>
            </a:r>
            <a:r>
              <a:rPr lang="en" sz="2200"/>
              <a:t> How will inquiry based learning through the use of technology and student literature enhance student motivation in Science? </a:t>
            </a:r>
            <a:br>
              <a:rPr lang="en"/>
            </a:br>
            <a:br>
              <a:rPr lang="en"/>
            </a:br>
          </a:p>
        </p:txBody>
      </p:sp>
      <p:pic>
        <p:nvPicPr>
          <p:cNvPr descr="File_000.png" id="130" name="Shape 130"/>
          <p:cNvPicPr preferRelativeResize="0"/>
          <p:nvPr/>
        </p:nvPicPr>
        <p:blipFill rotWithShape="1">
          <a:blip r:embed="rId3">
            <a:alphaModFix/>
          </a:blip>
          <a:srcRect b="0" l="16083" r="4958" t="8650"/>
          <a:stretch/>
        </p:blipFill>
        <p:spPr>
          <a:xfrm>
            <a:off x="7613224" y="197101"/>
            <a:ext cx="1352725" cy="1554122"/>
          </a:xfrm>
          <a:prstGeom prst="rect">
            <a:avLst/>
          </a:prstGeom>
          <a:noFill/>
          <a:ln>
            <a:noFill/>
          </a:ln>
        </p:spPr>
      </p:pic>
      <p:pic>
        <p:nvPicPr>
          <p:cNvPr descr="File_000.png" id="131" name="Shape 131"/>
          <p:cNvPicPr preferRelativeResize="0"/>
          <p:nvPr/>
        </p:nvPicPr>
        <p:blipFill rotWithShape="1">
          <a:blip r:embed="rId4">
            <a:alphaModFix/>
          </a:blip>
          <a:srcRect b="0" l="18838" r="7371" t="19788"/>
          <a:stretch/>
        </p:blipFill>
        <p:spPr>
          <a:xfrm>
            <a:off x="7613224" y="3392300"/>
            <a:ext cx="1352725" cy="1503459"/>
          </a:xfrm>
          <a:prstGeom prst="rect">
            <a:avLst/>
          </a:prstGeom>
          <a:noFill/>
          <a:ln>
            <a:noFill/>
          </a:ln>
        </p:spPr>
      </p:pic>
      <p:pic>
        <p:nvPicPr>
          <p:cNvPr descr="File_001.png" id="132" name="Shape 132"/>
          <p:cNvPicPr preferRelativeResize="0"/>
          <p:nvPr/>
        </p:nvPicPr>
        <p:blipFill rotWithShape="1">
          <a:blip r:embed="rId5">
            <a:alphaModFix/>
          </a:blip>
          <a:srcRect b="17018" l="25366" r="36430" t="18147"/>
          <a:stretch/>
        </p:blipFill>
        <p:spPr>
          <a:xfrm>
            <a:off x="5711586" y="201800"/>
            <a:ext cx="1449038" cy="1551574"/>
          </a:xfrm>
          <a:prstGeom prst="rect">
            <a:avLst/>
          </a:prstGeom>
          <a:noFill/>
          <a:ln>
            <a:noFill/>
          </a:ln>
        </p:spPr>
      </p:pic>
      <p:pic>
        <p:nvPicPr>
          <p:cNvPr descr="File_001.png" id="133" name="Shape 133"/>
          <p:cNvPicPr preferRelativeResize="0"/>
          <p:nvPr/>
        </p:nvPicPr>
        <p:blipFill rotWithShape="1">
          <a:blip r:embed="rId6">
            <a:alphaModFix/>
          </a:blip>
          <a:srcRect b="15187" l="12771" r="36690" t="16310"/>
          <a:stretch/>
        </p:blipFill>
        <p:spPr>
          <a:xfrm>
            <a:off x="6661950" y="1794911"/>
            <a:ext cx="1219076" cy="1551552"/>
          </a:xfrm>
          <a:prstGeom prst="rect">
            <a:avLst/>
          </a:prstGeom>
          <a:noFill/>
          <a:ln>
            <a:noFill/>
          </a:ln>
        </p:spPr>
      </p:pic>
      <p:pic>
        <p:nvPicPr>
          <p:cNvPr descr="File_002.png" id="134" name="Shape 134"/>
          <p:cNvPicPr preferRelativeResize="0"/>
          <p:nvPr/>
        </p:nvPicPr>
        <p:blipFill rotWithShape="1">
          <a:blip r:embed="rId7">
            <a:alphaModFix/>
          </a:blip>
          <a:srcRect b="11167" l="15280" r="18969" t="5304"/>
          <a:stretch/>
        </p:blipFill>
        <p:spPr>
          <a:xfrm>
            <a:off x="5745751" y="3390150"/>
            <a:ext cx="1310032" cy="1503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Shape 139"/>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Ethical Considerations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43" name="Shape 143"/>
        <p:cNvGrpSpPr/>
        <p:nvPr/>
      </p:nvGrpSpPr>
      <p:grpSpPr>
        <a:xfrm>
          <a:off x="0" y="0"/>
          <a:ext cx="0" cy="0"/>
          <a:chOff x="0" y="0"/>
          <a:chExt cx="0" cy="0"/>
        </a:xfrm>
      </p:grpSpPr>
      <p:sp>
        <p:nvSpPr>
          <p:cNvPr id="144" name="Shape 144"/>
          <p:cNvSpPr txBox="1"/>
          <p:nvPr>
            <p:ph idx="1" type="body"/>
          </p:nvPr>
        </p:nvSpPr>
        <p:spPr>
          <a:xfrm>
            <a:off x="311700" y="279625"/>
            <a:ext cx="8520600" cy="3334800"/>
          </a:xfrm>
          <a:prstGeom prst="rect">
            <a:avLst/>
          </a:prstGeom>
        </p:spPr>
        <p:txBody>
          <a:bodyPr anchorCtr="0" anchor="t" bIns="91425" lIns="91425" rIns="91425" tIns="91425">
            <a:noAutofit/>
          </a:bodyPr>
          <a:lstStyle/>
          <a:p>
            <a:pPr indent="-469900" lvl="0" marL="457200" rtl="0">
              <a:spcBef>
                <a:spcPts val="0"/>
              </a:spcBef>
              <a:buSzPct val="100000"/>
              <a:buChar char="-"/>
            </a:pPr>
            <a:r>
              <a:rPr lang="en" sz="3800"/>
              <a:t>Open communication with parents and students</a:t>
            </a:r>
          </a:p>
          <a:p>
            <a:pPr indent="-469900" lvl="0" marL="457200">
              <a:spcBef>
                <a:spcPts val="0"/>
              </a:spcBef>
              <a:buSzPct val="100000"/>
              <a:buChar char="-"/>
            </a:pPr>
            <a:r>
              <a:rPr lang="en" sz="3800"/>
              <a:t>Consent letters and forms</a:t>
            </a:r>
          </a:p>
        </p:txBody>
      </p:sp>
      <p:pic>
        <p:nvPicPr>
          <p:cNvPr descr="Image result for communication clipart black and white" id="145" name="Shape 145"/>
          <p:cNvPicPr preferRelativeResize="0"/>
          <p:nvPr/>
        </p:nvPicPr>
        <p:blipFill>
          <a:blip r:embed="rId3">
            <a:alphaModFix/>
          </a:blip>
          <a:stretch>
            <a:fillRect/>
          </a:stretch>
        </p:blipFill>
        <p:spPr>
          <a:xfrm>
            <a:off x="842512" y="2600100"/>
            <a:ext cx="7458974" cy="21035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Shape 150"/>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Planning </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154" name="Shape 154"/>
        <p:cNvGrpSpPr/>
        <p:nvPr/>
      </p:nvGrpSpPr>
      <p:grpSpPr>
        <a:xfrm>
          <a:off x="0" y="0"/>
          <a:ext cx="0" cy="0"/>
          <a:chOff x="0" y="0"/>
          <a:chExt cx="0" cy="0"/>
        </a:xfrm>
      </p:grpSpPr>
      <p:sp>
        <p:nvSpPr>
          <p:cNvPr id="155" name="Shape 155"/>
          <p:cNvSpPr txBox="1"/>
          <p:nvPr>
            <p:ph type="title"/>
          </p:nvPr>
        </p:nvSpPr>
        <p:spPr>
          <a:xfrm>
            <a:off x="311700" y="245575"/>
            <a:ext cx="1925100" cy="572700"/>
          </a:xfrm>
          <a:prstGeom prst="rect">
            <a:avLst/>
          </a:prstGeom>
        </p:spPr>
        <p:txBody>
          <a:bodyPr anchorCtr="0" anchor="t" bIns="91425" lIns="91425" rIns="91425" tIns="91425">
            <a:noAutofit/>
          </a:bodyPr>
          <a:lstStyle/>
          <a:p>
            <a:pPr lvl="0">
              <a:spcBef>
                <a:spcPts val="0"/>
              </a:spcBef>
              <a:buNone/>
            </a:pPr>
            <a:r>
              <a:rPr lang="en"/>
              <a:t>Planning</a:t>
            </a:r>
          </a:p>
        </p:txBody>
      </p:sp>
      <p:sp>
        <p:nvSpPr>
          <p:cNvPr id="156" name="Shape 156"/>
          <p:cNvSpPr txBox="1"/>
          <p:nvPr>
            <p:ph idx="1" type="body"/>
          </p:nvPr>
        </p:nvSpPr>
        <p:spPr>
          <a:xfrm>
            <a:off x="311700" y="818275"/>
            <a:ext cx="5140800" cy="2859900"/>
          </a:xfrm>
          <a:prstGeom prst="rect">
            <a:avLst/>
          </a:prstGeom>
        </p:spPr>
        <p:txBody>
          <a:bodyPr anchorCtr="0" anchor="t" bIns="91425" lIns="91425" rIns="91425" tIns="91425">
            <a:noAutofit/>
          </a:bodyPr>
          <a:lstStyle/>
          <a:p>
            <a:pPr indent="-336550" lvl="0" marL="457200" rtl="0">
              <a:spcBef>
                <a:spcPts val="0"/>
              </a:spcBef>
              <a:buSzPct val="100000"/>
              <a:buChar char="-"/>
            </a:pPr>
            <a:r>
              <a:rPr lang="en" sz="1700"/>
              <a:t>August TIA STEM professional development</a:t>
            </a:r>
          </a:p>
          <a:p>
            <a:pPr indent="-336550" lvl="0" marL="457200" rtl="0">
              <a:spcBef>
                <a:spcPts val="0"/>
              </a:spcBef>
              <a:buSzPct val="100000"/>
              <a:buChar char="-"/>
            </a:pPr>
            <a:r>
              <a:rPr lang="en" sz="1700"/>
              <a:t>Release days for project planning</a:t>
            </a:r>
          </a:p>
          <a:p>
            <a:pPr indent="-336550" lvl="0" marL="457200" rtl="0">
              <a:spcBef>
                <a:spcPts val="0"/>
              </a:spcBef>
              <a:buSzPct val="100000"/>
              <a:buChar char="-"/>
            </a:pPr>
            <a:r>
              <a:rPr lang="en" sz="1700"/>
              <a:t>Matching curriculum outcomes</a:t>
            </a:r>
          </a:p>
          <a:p>
            <a:pPr indent="-336550" lvl="0" marL="457200" rtl="0">
              <a:spcBef>
                <a:spcPts val="0"/>
              </a:spcBef>
              <a:buSzPct val="100000"/>
              <a:buChar char="-"/>
            </a:pPr>
            <a:r>
              <a:rPr lang="en" sz="1700"/>
              <a:t>Familiarizing ourselves with 5E cycle and classroom action research (CAR)</a:t>
            </a:r>
          </a:p>
          <a:p>
            <a:pPr indent="-336550" lvl="0" marL="457200" rtl="0">
              <a:spcBef>
                <a:spcPts val="0"/>
              </a:spcBef>
              <a:buSzPct val="100000"/>
              <a:buChar char="-"/>
            </a:pPr>
            <a:r>
              <a:rPr lang="en" sz="1700"/>
              <a:t>Articles from </a:t>
            </a:r>
            <a:r>
              <a:rPr i="1" lang="en" sz="1700"/>
              <a:t>Science and Children</a:t>
            </a:r>
            <a:r>
              <a:rPr lang="en" sz="1700"/>
              <a:t> </a:t>
            </a:r>
          </a:p>
          <a:p>
            <a:pPr indent="-336550" lvl="0" marL="457200">
              <a:spcBef>
                <a:spcPts val="0"/>
              </a:spcBef>
              <a:buSzPct val="100000"/>
              <a:buChar char="-"/>
            </a:pPr>
            <a:r>
              <a:rPr lang="en" sz="1700"/>
              <a:t>Resources from Tom (our saviour!) </a:t>
            </a:r>
          </a:p>
        </p:txBody>
      </p:sp>
      <p:sp>
        <p:nvSpPr>
          <p:cNvPr id="157" name="Shape 157"/>
          <p:cNvSpPr txBox="1"/>
          <p:nvPr/>
        </p:nvSpPr>
        <p:spPr>
          <a:xfrm>
            <a:off x="5203075" y="812775"/>
            <a:ext cx="1367700" cy="997500"/>
          </a:xfrm>
          <a:prstGeom prst="rect">
            <a:avLst/>
          </a:prstGeom>
          <a:noFill/>
          <a:ln>
            <a:noFill/>
          </a:ln>
        </p:spPr>
        <p:txBody>
          <a:bodyPr anchorCtr="0" anchor="t" bIns="91425" lIns="91425" rIns="91425" tIns="91425">
            <a:noAutofit/>
          </a:bodyPr>
          <a:lstStyle/>
          <a:p>
            <a:pPr lvl="0" algn="ctr">
              <a:spcBef>
                <a:spcPts val="0"/>
              </a:spcBef>
              <a:buNone/>
            </a:pPr>
            <a:r>
              <a:rPr i="1" lang="en"/>
              <a:t>“Here we go. Championship engineering for sure.”</a:t>
            </a:r>
          </a:p>
        </p:txBody>
      </p:sp>
      <p:pic>
        <p:nvPicPr>
          <p:cNvPr id="158" name="Shape 158"/>
          <p:cNvPicPr preferRelativeResize="0"/>
          <p:nvPr/>
        </p:nvPicPr>
        <p:blipFill>
          <a:blip r:embed="rId3">
            <a:alphaModFix/>
          </a:blip>
          <a:stretch>
            <a:fillRect/>
          </a:stretch>
        </p:blipFill>
        <p:spPr>
          <a:xfrm>
            <a:off x="6570775" y="124412"/>
            <a:ext cx="2374224" cy="2374224"/>
          </a:xfrm>
          <a:prstGeom prst="rect">
            <a:avLst/>
          </a:prstGeom>
          <a:noFill/>
          <a:ln>
            <a:noFill/>
          </a:ln>
        </p:spPr>
      </p:pic>
      <p:pic>
        <p:nvPicPr>
          <p:cNvPr id="159" name="Shape 159"/>
          <p:cNvPicPr preferRelativeResize="0"/>
          <p:nvPr/>
        </p:nvPicPr>
        <p:blipFill rotWithShape="1">
          <a:blip r:embed="rId4">
            <a:alphaModFix/>
          </a:blip>
          <a:srcRect b="11462" l="0" r="0" t="33746"/>
          <a:stretch/>
        </p:blipFill>
        <p:spPr>
          <a:xfrm>
            <a:off x="960200" y="3052524"/>
            <a:ext cx="3556375" cy="1948499"/>
          </a:xfrm>
          <a:prstGeom prst="rect">
            <a:avLst/>
          </a:prstGeom>
          <a:noFill/>
          <a:ln>
            <a:noFill/>
          </a:ln>
        </p:spPr>
      </p:pic>
      <p:pic>
        <p:nvPicPr>
          <p:cNvPr id="160" name="Shape 160"/>
          <p:cNvPicPr preferRelativeResize="0"/>
          <p:nvPr/>
        </p:nvPicPr>
        <p:blipFill rotWithShape="1">
          <a:blip r:embed="rId5">
            <a:alphaModFix/>
          </a:blip>
          <a:srcRect b="29519" l="0" r="0" t="9852"/>
          <a:stretch/>
        </p:blipFill>
        <p:spPr>
          <a:xfrm>
            <a:off x="5388150" y="2759524"/>
            <a:ext cx="3556375" cy="21560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64" name="Shape 164"/>
        <p:cNvGrpSpPr/>
        <p:nvPr/>
      </p:nvGrpSpPr>
      <p:grpSpPr>
        <a:xfrm>
          <a:off x="0" y="0"/>
          <a:ext cx="0" cy="0"/>
          <a:chOff x="0" y="0"/>
          <a:chExt cx="0" cy="0"/>
        </a:xfrm>
      </p:grpSpPr>
      <p:pic>
        <p:nvPicPr>
          <p:cNvPr id="165" name="Shape 165"/>
          <p:cNvPicPr preferRelativeResize="0"/>
          <p:nvPr/>
        </p:nvPicPr>
        <p:blipFill rotWithShape="1">
          <a:blip r:embed="rId3">
            <a:alphaModFix/>
          </a:blip>
          <a:srcRect b="8872" l="6674" r="5382" t="28907"/>
          <a:stretch/>
        </p:blipFill>
        <p:spPr>
          <a:xfrm>
            <a:off x="156724" y="1089950"/>
            <a:ext cx="4188899" cy="2963575"/>
          </a:xfrm>
          <a:prstGeom prst="rect">
            <a:avLst/>
          </a:prstGeom>
          <a:noFill/>
          <a:ln>
            <a:noFill/>
          </a:ln>
        </p:spPr>
      </p:pic>
      <p:pic>
        <p:nvPicPr>
          <p:cNvPr id="166" name="Shape 166"/>
          <p:cNvPicPr preferRelativeResize="0"/>
          <p:nvPr/>
        </p:nvPicPr>
        <p:blipFill rotWithShape="1">
          <a:blip r:embed="rId4">
            <a:alphaModFix/>
          </a:blip>
          <a:srcRect b="24698" l="7132" r="5667" t="0"/>
          <a:stretch/>
        </p:blipFill>
        <p:spPr>
          <a:xfrm>
            <a:off x="4486558" y="654412"/>
            <a:ext cx="4440550" cy="3834650"/>
          </a:xfrm>
          <a:prstGeom prst="rect">
            <a:avLst/>
          </a:prstGeom>
          <a:noFill/>
          <a:ln>
            <a:noFill/>
          </a:ln>
        </p:spPr>
      </p:pic>
      <p:sp>
        <p:nvSpPr>
          <p:cNvPr id="167" name="Shape 167"/>
          <p:cNvSpPr txBox="1"/>
          <p:nvPr/>
        </p:nvSpPr>
        <p:spPr>
          <a:xfrm>
            <a:off x="384700" y="4207875"/>
            <a:ext cx="3846900" cy="684000"/>
          </a:xfrm>
          <a:prstGeom prst="rect">
            <a:avLst/>
          </a:prstGeom>
          <a:noFill/>
          <a:ln>
            <a:noFill/>
          </a:ln>
        </p:spPr>
        <p:txBody>
          <a:bodyPr anchorCtr="0" anchor="t" bIns="91425" lIns="91425" rIns="91425" tIns="91425">
            <a:noAutofit/>
          </a:bodyPr>
          <a:lstStyle/>
          <a:p>
            <a:pPr lvl="0" algn="ctr">
              <a:spcBef>
                <a:spcPts val="0"/>
              </a:spcBef>
              <a:buNone/>
            </a:pPr>
            <a:r>
              <a:rPr i="1" lang="en" sz="3600">
                <a:latin typeface="Playfair Display"/>
                <a:ea typeface="Playfair Display"/>
                <a:cs typeface="Playfair Display"/>
                <a:sym typeface="Playfair Display"/>
              </a:rPr>
              <a:t>Team Awesome!!! </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171" name="Shape 171"/>
        <p:cNvGrpSpPr/>
        <p:nvPr/>
      </p:nvGrpSpPr>
      <p:grpSpPr>
        <a:xfrm>
          <a:off x="0" y="0"/>
          <a:ext cx="0" cy="0"/>
          <a:chOff x="0" y="0"/>
          <a:chExt cx="0" cy="0"/>
        </a:xfrm>
      </p:grpSpPr>
      <p:pic>
        <p:nvPicPr>
          <p:cNvPr descr="Image result for iggy peck architect book" id="172" name="Shape 172"/>
          <p:cNvPicPr preferRelativeResize="0"/>
          <p:nvPr/>
        </p:nvPicPr>
        <p:blipFill>
          <a:blip r:embed="rId3">
            <a:alphaModFix/>
          </a:blip>
          <a:stretch>
            <a:fillRect/>
          </a:stretch>
        </p:blipFill>
        <p:spPr>
          <a:xfrm rot="-631616">
            <a:off x="669649" y="446450"/>
            <a:ext cx="1994724" cy="2418249"/>
          </a:xfrm>
          <a:prstGeom prst="rect">
            <a:avLst/>
          </a:prstGeom>
          <a:noFill/>
          <a:ln>
            <a:noFill/>
          </a:ln>
        </p:spPr>
      </p:pic>
      <p:pic>
        <p:nvPicPr>
          <p:cNvPr descr="Image result for rosie revere engineer" id="173" name="Shape 173"/>
          <p:cNvPicPr preferRelativeResize="0"/>
          <p:nvPr/>
        </p:nvPicPr>
        <p:blipFill rotWithShape="1">
          <a:blip r:embed="rId4">
            <a:alphaModFix/>
          </a:blip>
          <a:srcRect b="0" l="8177" r="9632" t="0"/>
          <a:stretch/>
        </p:blipFill>
        <p:spPr>
          <a:xfrm rot="523850">
            <a:off x="6326549" y="2013699"/>
            <a:ext cx="2150950" cy="2617175"/>
          </a:xfrm>
          <a:prstGeom prst="rect">
            <a:avLst/>
          </a:prstGeom>
          <a:noFill/>
          <a:ln>
            <a:noFill/>
          </a:ln>
        </p:spPr>
      </p:pic>
      <p:pic>
        <p:nvPicPr>
          <p:cNvPr descr="Image result for science and children" id="174" name="Shape 174"/>
          <p:cNvPicPr preferRelativeResize="0"/>
          <p:nvPr/>
        </p:nvPicPr>
        <p:blipFill>
          <a:blip r:embed="rId5">
            <a:alphaModFix/>
          </a:blip>
          <a:stretch>
            <a:fillRect/>
          </a:stretch>
        </p:blipFill>
        <p:spPr>
          <a:xfrm rot="350049">
            <a:off x="4079826" y="349812"/>
            <a:ext cx="1975550" cy="2611525"/>
          </a:xfrm>
          <a:prstGeom prst="rect">
            <a:avLst/>
          </a:prstGeom>
          <a:noFill/>
          <a:ln>
            <a:noFill/>
          </a:ln>
        </p:spPr>
      </p:pic>
      <p:pic>
        <p:nvPicPr>
          <p:cNvPr descr="Image result for lego" id="175" name="Shape 175"/>
          <p:cNvPicPr preferRelativeResize="0"/>
          <p:nvPr/>
        </p:nvPicPr>
        <p:blipFill>
          <a:blip r:embed="rId6">
            <a:alphaModFix/>
          </a:blip>
          <a:stretch>
            <a:fillRect/>
          </a:stretch>
        </p:blipFill>
        <p:spPr>
          <a:xfrm rot="-440020">
            <a:off x="3405250" y="3129549"/>
            <a:ext cx="1724025" cy="1724025"/>
          </a:xfrm>
          <a:prstGeom prst="rect">
            <a:avLst/>
          </a:prstGeom>
          <a:noFill/>
          <a:ln>
            <a:noFill/>
          </a:ln>
        </p:spPr>
      </p:pic>
      <p:pic>
        <p:nvPicPr>
          <p:cNvPr descr="Image result for 5E cycle" id="176" name="Shape 176"/>
          <p:cNvPicPr preferRelativeResize="0"/>
          <p:nvPr/>
        </p:nvPicPr>
        <p:blipFill>
          <a:blip r:embed="rId7">
            <a:alphaModFix/>
          </a:blip>
          <a:stretch>
            <a:fillRect/>
          </a:stretch>
        </p:blipFill>
        <p:spPr>
          <a:xfrm rot="653696">
            <a:off x="1173049" y="3143837"/>
            <a:ext cx="1695449" cy="16954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Shape 181"/>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Implementation</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63" name="Shape 63"/>
        <p:cNvGrpSpPr/>
        <p:nvPr/>
      </p:nvGrpSpPr>
      <p:grpSpPr>
        <a:xfrm>
          <a:off x="0" y="0"/>
          <a:ext cx="0" cy="0"/>
          <a:chOff x="0" y="0"/>
          <a:chExt cx="0" cy="0"/>
        </a:xfrm>
      </p:grpSpPr>
      <p:sp>
        <p:nvSpPr>
          <p:cNvPr id="64" name="Shape 64" title="File_000.mov"/>
          <p:cNvSpPr/>
          <p:nvPr/>
        </p:nvSpPr>
        <p:spPr>
          <a:xfrm>
            <a:off x="1143008" y="0"/>
            <a:ext cx="6857991" cy="5143500"/>
          </a:xfrm>
          <a:prstGeom prst="rect">
            <a:avLst/>
          </a:prstGeom>
          <a:blipFill>
            <a:blip r:embed="rId3">
              <a:alphaModFix/>
            </a:blip>
            <a:stretch>
              <a:fillRect/>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185" name="Shape 185"/>
        <p:cNvGrpSpPr/>
        <p:nvPr/>
      </p:nvGrpSpPr>
      <p:grpSpPr>
        <a:xfrm>
          <a:off x="0" y="0"/>
          <a:ext cx="0" cy="0"/>
          <a:chOff x="0" y="0"/>
          <a:chExt cx="0" cy="0"/>
        </a:xfrm>
      </p:grpSpPr>
      <p:sp>
        <p:nvSpPr>
          <p:cNvPr id="186" name="Shape 18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Pre-survey</a:t>
            </a:r>
          </a:p>
        </p:txBody>
      </p:sp>
      <p:sp>
        <p:nvSpPr>
          <p:cNvPr id="187" name="Shape 187"/>
          <p:cNvSpPr txBox="1"/>
          <p:nvPr>
            <p:ph idx="1" type="body"/>
          </p:nvPr>
        </p:nvSpPr>
        <p:spPr>
          <a:xfrm>
            <a:off x="311700" y="1124925"/>
            <a:ext cx="4886400" cy="3334800"/>
          </a:xfrm>
          <a:prstGeom prst="rect">
            <a:avLst/>
          </a:prstGeom>
        </p:spPr>
        <p:txBody>
          <a:bodyPr anchorCtr="0" anchor="t" bIns="91425" lIns="91425" rIns="91425" tIns="91425">
            <a:noAutofit/>
          </a:bodyPr>
          <a:lstStyle/>
          <a:p>
            <a:pPr lvl="0">
              <a:spcBef>
                <a:spcPts val="0"/>
              </a:spcBef>
              <a:buNone/>
            </a:pPr>
            <a:r>
              <a:rPr b="1" lang="en" sz="2200"/>
              <a:t>What is Science? / Qu’est-ce que tu penses “sciences” veut dire?</a:t>
            </a:r>
          </a:p>
          <a:p>
            <a:pPr lvl="0">
              <a:spcBef>
                <a:spcPts val="0"/>
              </a:spcBef>
              <a:buNone/>
            </a:pPr>
            <a:r>
              <a:rPr lang="en"/>
              <a:t>Science is when you do experiments and spend time with your teacher.</a:t>
            </a:r>
          </a:p>
          <a:p>
            <a:pPr lvl="0">
              <a:spcBef>
                <a:spcPts val="0"/>
              </a:spcBef>
              <a:buNone/>
            </a:pPr>
            <a:r>
              <a:rPr lang="en"/>
              <a:t>Confuser.</a:t>
            </a:r>
          </a:p>
          <a:p>
            <a:pPr lvl="0">
              <a:spcBef>
                <a:spcPts val="0"/>
              </a:spcBef>
              <a:buNone/>
            </a:pPr>
            <a:r>
              <a:rPr lang="en"/>
              <a:t>Le travail tout seul?</a:t>
            </a:r>
          </a:p>
          <a:p>
            <a:pPr lvl="0">
              <a:spcBef>
                <a:spcPts val="0"/>
              </a:spcBef>
              <a:buNone/>
            </a:pPr>
            <a:r>
              <a:rPr lang="en"/>
              <a:t>Pas de fun et tu mélange les couleurs. </a:t>
            </a:r>
          </a:p>
          <a:p>
            <a:pPr lvl="0">
              <a:spcBef>
                <a:spcPts val="0"/>
              </a:spcBef>
              <a:buNone/>
            </a:pPr>
            <a:r>
              <a:rPr lang="en"/>
              <a:t>I do not no.</a:t>
            </a:r>
          </a:p>
        </p:txBody>
      </p:sp>
      <p:pic>
        <p:nvPicPr>
          <p:cNvPr descr="File_000.jpeg" id="188" name="Shape 188"/>
          <p:cNvPicPr preferRelativeResize="0"/>
          <p:nvPr/>
        </p:nvPicPr>
        <p:blipFill rotWithShape="1">
          <a:blip r:embed="rId3">
            <a:alphaModFix/>
          </a:blip>
          <a:srcRect b="0" l="27944" r="30869" t="25816"/>
          <a:stretch/>
        </p:blipFill>
        <p:spPr>
          <a:xfrm>
            <a:off x="7198343" y="602087"/>
            <a:ext cx="1633955" cy="3939322"/>
          </a:xfrm>
          <a:prstGeom prst="rect">
            <a:avLst/>
          </a:prstGeom>
          <a:noFill/>
          <a:ln>
            <a:noFill/>
          </a:ln>
        </p:spPr>
      </p:pic>
      <p:pic>
        <p:nvPicPr>
          <p:cNvPr descr="File_000.jpeg" id="189" name="Shape 189"/>
          <p:cNvPicPr preferRelativeResize="0"/>
          <p:nvPr/>
        </p:nvPicPr>
        <p:blipFill rotWithShape="1">
          <a:blip r:embed="rId4">
            <a:alphaModFix/>
          </a:blip>
          <a:srcRect b="0" l="16583" r="25895" t="0"/>
          <a:stretch/>
        </p:blipFill>
        <p:spPr>
          <a:xfrm>
            <a:off x="5198100" y="602099"/>
            <a:ext cx="1760249" cy="39393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193" name="Shape 193"/>
        <p:cNvGrpSpPr/>
        <p:nvPr/>
      </p:nvGrpSpPr>
      <p:grpSpPr>
        <a:xfrm>
          <a:off x="0" y="0"/>
          <a:ext cx="0" cy="0"/>
          <a:chOff x="0" y="0"/>
          <a:chExt cx="0" cy="0"/>
        </a:xfrm>
      </p:grpSpPr>
      <p:sp>
        <p:nvSpPr>
          <p:cNvPr id="194" name="Shape 19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Pre-survey</a:t>
            </a:r>
          </a:p>
        </p:txBody>
      </p:sp>
      <p:sp>
        <p:nvSpPr>
          <p:cNvPr id="195" name="Shape 195"/>
          <p:cNvSpPr txBox="1"/>
          <p:nvPr>
            <p:ph idx="1" type="body"/>
          </p:nvPr>
        </p:nvSpPr>
        <p:spPr>
          <a:xfrm>
            <a:off x="311700" y="1124925"/>
            <a:ext cx="4886400" cy="3334800"/>
          </a:xfrm>
          <a:prstGeom prst="rect">
            <a:avLst/>
          </a:prstGeom>
        </p:spPr>
        <p:txBody>
          <a:bodyPr anchorCtr="0" anchor="t" bIns="91425" lIns="91425" rIns="91425" tIns="91425">
            <a:noAutofit/>
          </a:bodyPr>
          <a:lstStyle/>
          <a:p>
            <a:pPr lvl="0">
              <a:spcBef>
                <a:spcPts val="0"/>
              </a:spcBef>
              <a:buNone/>
            </a:pPr>
            <a:r>
              <a:rPr b="1" lang="en" sz="2200"/>
              <a:t>Science is fun when…</a:t>
            </a:r>
          </a:p>
          <a:p>
            <a:pPr lvl="0">
              <a:spcBef>
                <a:spcPts val="0"/>
              </a:spcBef>
              <a:buNone/>
            </a:pPr>
            <a:r>
              <a:rPr lang="en"/>
              <a:t>We do funny things and the teacher gets messy.</a:t>
            </a:r>
          </a:p>
          <a:p>
            <a:pPr lvl="0">
              <a:spcBef>
                <a:spcPts val="0"/>
              </a:spcBef>
              <a:buNone/>
            </a:pPr>
            <a:r>
              <a:rPr lang="en"/>
              <a:t>You make an awesome potion.</a:t>
            </a:r>
          </a:p>
          <a:p>
            <a:pPr lvl="0">
              <a:spcBef>
                <a:spcPts val="0"/>
              </a:spcBef>
              <a:buNone/>
            </a:pPr>
            <a:r>
              <a:rPr lang="en"/>
              <a:t>You do like experiments and math sheets.</a:t>
            </a:r>
          </a:p>
          <a:p>
            <a:pPr lvl="0">
              <a:spcBef>
                <a:spcPts val="0"/>
              </a:spcBef>
              <a:buNone/>
            </a:pPr>
            <a:r>
              <a:rPr lang="en"/>
              <a:t>You get work to do all the time.</a:t>
            </a:r>
          </a:p>
          <a:p>
            <a:pPr lvl="0" rtl="0">
              <a:spcBef>
                <a:spcPts val="0"/>
              </a:spcBef>
              <a:buNone/>
            </a:pPr>
            <a:r>
              <a:t/>
            </a:r>
            <a:endParaRPr/>
          </a:p>
          <a:p>
            <a:pPr lvl="0" rtl="0">
              <a:spcBef>
                <a:spcPts val="0"/>
              </a:spcBef>
              <a:buNone/>
            </a:pPr>
            <a:r>
              <a:t/>
            </a:r>
            <a:endParaRPr/>
          </a:p>
        </p:txBody>
      </p:sp>
      <p:pic>
        <p:nvPicPr>
          <p:cNvPr descr="File_000.jpeg" id="196" name="Shape 196"/>
          <p:cNvPicPr preferRelativeResize="0"/>
          <p:nvPr/>
        </p:nvPicPr>
        <p:blipFill rotWithShape="1">
          <a:blip r:embed="rId3">
            <a:alphaModFix/>
          </a:blip>
          <a:srcRect b="8457" l="6213" r="9710" t="7132"/>
          <a:stretch/>
        </p:blipFill>
        <p:spPr>
          <a:xfrm>
            <a:off x="4708299" y="967350"/>
            <a:ext cx="4278400" cy="3208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200" name="Shape 200"/>
        <p:cNvGrpSpPr/>
        <p:nvPr/>
      </p:nvGrpSpPr>
      <p:grpSpPr>
        <a:xfrm>
          <a:off x="0" y="0"/>
          <a:ext cx="0" cy="0"/>
          <a:chOff x="0" y="0"/>
          <a:chExt cx="0" cy="0"/>
        </a:xfrm>
      </p:grpSpPr>
      <p:sp>
        <p:nvSpPr>
          <p:cNvPr id="201" name="Shape 20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Pre-survey</a:t>
            </a:r>
          </a:p>
        </p:txBody>
      </p:sp>
      <p:sp>
        <p:nvSpPr>
          <p:cNvPr id="202" name="Shape 202"/>
          <p:cNvSpPr txBox="1"/>
          <p:nvPr>
            <p:ph idx="1" type="body"/>
          </p:nvPr>
        </p:nvSpPr>
        <p:spPr>
          <a:xfrm>
            <a:off x="311700" y="1124925"/>
            <a:ext cx="4886400" cy="3334800"/>
          </a:xfrm>
          <a:prstGeom prst="rect">
            <a:avLst/>
          </a:prstGeom>
        </p:spPr>
        <p:txBody>
          <a:bodyPr anchorCtr="0" anchor="t" bIns="91425" lIns="91425" rIns="91425" tIns="91425">
            <a:noAutofit/>
          </a:bodyPr>
          <a:lstStyle/>
          <a:p>
            <a:pPr lvl="0">
              <a:spcBef>
                <a:spcPts val="0"/>
              </a:spcBef>
              <a:buNone/>
            </a:pPr>
            <a:r>
              <a:rPr b="1" lang="en" sz="2200"/>
              <a:t>Est-ce que tu aimes les sciences?</a:t>
            </a:r>
          </a:p>
          <a:p>
            <a:pPr lvl="0">
              <a:spcBef>
                <a:spcPts val="0"/>
              </a:spcBef>
              <a:buNone/>
            </a:pPr>
            <a:r>
              <a:rPr lang="en"/>
              <a:t>Non, parce que c’est trop longs.</a:t>
            </a:r>
          </a:p>
          <a:p>
            <a:pPr lvl="0">
              <a:spcBef>
                <a:spcPts val="0"/>
              </a:spcBef>
              <a:buNone/>
            </a:pPr>
            <a:r>
              <a:rPr lang="en"/>
              <a:t>Non, parce que c’est très difficile.</a:t>
            </a:r>
          </a:p>
          <a:p>
            <a:pPr lvl="0">
              <a:spcBef>
                <a:spcPts val="0"/>
              </a:spcBef>
              <a:buNone/>
            </a:pPr>
            <a:r>
              <a:rPr lang="en"/>
              <a:t>Je ne sais pas, parce que quelquefois le science c’est l’air et d’autre fois c’est les animaux.</a:t>
            </a:r>
          </a:p>
          <a:p>
            <a:pPr lvl="0" rtl="0">
              <a:spcBef>
                <a:spcPts val="0"/>
              </a:spcBef>
              <a:buNone/>
            </a:pPr>
            <a:r>
              <a:rPr lang="en"/>
              <a:t>Oui, parce que c’est amusant.</a:t>
            </a:r>
          </a:p>
          <a:p>
            <a:pPr lvl="0" rtl="0">
              <a:spcBef>
                <a:spcPts val="0"/>
              </a:spcBef>
              <a:buNone/>
            </a:pPr>
            <a:r>
              <a:t/>
            </a:r>
            <a:endParaRPr/>
          </a:p>
          <a:p>
            <a:pPr lvl="0" rtl="0">
              <a:spcBef>
                <a:spcPts val="0"/>
              </a:spcBef>
              <a:buNone/>
            </a:pPr>
            <a:r>
              <a:t/>
            </a:r>
            <a:endParaRPr/>
          </a:p>
        </p:txBody>
      </p:sp>
      <p:pic>
        <p:nvPicPr>
          <p:cNvPr descr="File_000.jpeg" id="203" name="Shape 203"/>
          <p:cNvPicPr preferRelativeResize="0"/>
          <p:nvPr/>
        </p:nvPicPr>
        <p:blipFill rotWithShape="1">
          <a:blip r:embed="rId3">
            <a:alphaModFix/>
          </a:blip>
          <a:srcRect b="28559" l="15811" r="21965" t="16801"/>
          <a:stretch/>
        </p:blipFill>
        <p:spPr>
          <a:xfrm>
            <a:off x="4602900" y="1737250"/>
            <a:ext cx="4283975" cy="28104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207" name="Shape 207"/>
        <p:cNvGrpSpPr/>
        <p:nvPr/>
      </p:nvGrpSpPr>
      <p:grpSpPr>
        <a:xfrm>
          <a:off x="0" y="0"/>
          <a:ext cx="0" cy="0"/>
          <a:chOff x="0" y="0"/>
          <a:chExt cx="0" cy="0"/>
        </a:xfrm>
      </p:grpSpPr>
      <p:sp>
        <p:nvSpPr>
          <p:cNvPr id="208" name="Shape 20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Trial Run at Inquiry-Based Learning with Invisible Forces</a:t>
            </a:r>
          </a:p>
        </p:txBody>
      </p:sp>
      <p:sp>
        <p:nvSpPr>
          <p:cNvPr id="209" name="Shape 209"/>
          <p:cNvSpPr txBox="1"/>
          <p:nvPr>
            <p:ph idx="1" type="body"/>
          </p:nvPr>
        </p:nvSpPr>
        <p:spPr>
          <a:xfrm>
            <a:off x="311700" y="1234075"/>
            <a:ext cx="8520600" cy="3334800"/>
          </a:xfrm>
          <a:prstGeom prst="rect">
            <a:avLst/>
          </a:prstGeom>
        </p:spPr>
        <p:txBody>
          <a:bodyPr anchorCtr="0" anchor="t" bIns="91425" lIns="91425" rIns="91425" tIns="91425">
            <a:noAutofit/>
          </a:bodyPr>
          <a:lstStyle/>
          <a:p>
            <a:pPr lvl="0">
              <a:spcBef>
                <a:spcPts val="0"/>
              </a:spcBef>
              <a:buNone/>
            </a:pPr>
            <a:r>
              <a:t/>
            </a:r>
            <a:endParaRPr/>
          </a:p>
        </p:txBody>
      </p:sp>
      <p:pic>
        <p:nvPicPr>
          <p:cNvPr descr="File_000.jpeg" id="210" name="Shape 210"/>
          <p:cNvPicPr preferRelativeResize="0"/>
          <p:nvPr/>
        </p:nvPicPr>
        <p:blipFill>
          <a:blip r:embed="rId3">
            <a:alphaModFix/>
          </a:blip>
          <a:stretch>
            <a:fillRect/>
          </a:stretch>
        </p:blipFill>
        <p:spPr>
          <a:xfrm>
            <a:off x="311700" y="1054112"/>
            <a:ext cx="2969401" cy="3974722"/>
          </a:xfrm>
          <a:prstGeom prst="rect">
            <a:avLst/>
          </a:prstGeom>
          <a:noFill/>
          <a:ln>
            <a:noFill/>
          </a:ln>
        </p:spPr>
      </p:pic>
      <p:pic>
        <p:nvPicPr>
          <p:cNvPr descr="File_000.jpeg" id="211" name="Shape 211"/>
          <p:cNvPicPr preferRelativeResize="0"/>
          <p:nvPr/>
        </p:nvPicPr>
        <p:blipFill rotWithShape="1">
          <a:blip r:embed="rId4">
            <a:alphaModFix/>
          </a:blip>
          <a:srcRect b="0" l="13033" r="13823" t="16798"/>
          <a:stretch/>
        </p:blipFill>
        <p:spPr>
          <a:xfrm>
            <a:off x="6269699" y="1090500"/>
            <a:ext cx="2562600" cy="3901952"/>
          </a:xfrm>
          <a:prstGeom prst="rect">
            <a:avLst/>
          </a:prstGeom>
          <a:noFill/>
          <a:ln>
            <a:noFill/>
          </a:ln>
        </p:spPr>
      </p:pic>
      <p:pic>
        <p:nvPicPr>
          <p:cNvPr descr="File_002.jpeg" id="212" name="Shape 212"/>
          <p:cNvPicPr preferRelativeResize="0"/>
          <p:nvPr/>
        </p:nvPicPr>
        <p:blipFill rotWithShape="1">
          <a:blip r:embed="rId5">
            <a:alphaModFix/>
          </a:blip>
          <a:srcRect b="11169" l="6644" r="14534" t="8651"/>
          <a:stretch/>
        </p:blipFill>
        <p:spPr>
          <a:xfrm>
            <a:off x="3374862" y="1134587"/>
            <a:ext cx="2801074" cy="3813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Shape 217"/>
          <p:cNvSpPr txBox="1"/>
          <p:nvPr>
            <p:ph type="title"/>
          </p:nvPr>
        </p:nvSpPr>
        <p:spPr>
          <a:xfrm>
            <a:off x="265500" y="1173350"/>
            <a:ext cx="4045200" cy="2883000"/>
          </a:xfrm>
          <a:prstGeom prst="rect">
            <a:avLst/>
          </a:prstGeom>
        </p:spPr>
        <p:txBody>
          <a:bodyPr anchorCtr="0" anchor="b" bIns="91425" lIns="91425" rIns="91425" tIns="91425">
            <a:noAutofit/>
          </a:bodyPr>
          <a:lstStyle/>
          <a:p>
            <a:pPr lvl="0">
              <a:spcBef>
                <a:spcPts val="0"/>
              </a:spcBef>
              <a:buNone/>
            </a:pPr>
            <a:r>
              <a:rPr lang="en"/>
              <a:t>Getting our kids excited about Science - Feat. Mr. Walsh!</a:t>
            </a:r>
          </a:p>
        </p:txBody>
      </p:sp>
      <p:pic>
        <p:nvPicPr>
          <p:cNvPr id="218" name="Shape 218"/>
          <p:cNvPicPr preferRelativeResize="0"/>
          <p:nvPr/>
        </p:nvPicPr>
        <p:blipFill rotWithShape="1">
          <a:blip r:embed="rId3">
            <a:alphaModFix/>
          </a:blip>
          <a:srcRect b="13247" l="27007" r="0" t="0"/>
          <a:stretch/>
        </p:blipFill>
        <p:spPr>
          <a:xfrm rot="5400000">
            <a:off x="4537074" y="593324"/>
            <a:ext cx="4455600" cy="3956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22" name="Shape 222"/>
        <p:cNvGrpSpPr/>
        <p:nvPr/>
      </p:nvGrpSpPr>
      <p:grpSpPr>
        <a:xfrm>
          <a:off x="0" y="0"/>
          <a:ext cx="0" cy="0"/>
          <a:chOff x="0" y="0"/>
          <a:chExt cx="0" cy="0"/>
        </a:xfrm>
      </p:grpSpPr>
      <p:sp>
        <p:nvSpPr>
          <p:cNvPr id="223" name="Shape 223"/>
          <p:cNvSpPr txBox="1"/>
          <p:nvPr/>
        </p:nvSpPr>
        <p:spPr>
          <a:xfrm>
            <a:off x="7162700" y="3183425"/>
            <a:ext cx="81900" cy="2184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224" name="Shape 224"/>
          <p:cNvSpPr txBox="1"/>
          <p:nvPr/>
        </p:nvSpPr>
        <p:spPr>
          <a:xfrm rot="-974597">
            <a:off x="151258" y="3510075"/>
            <a:ext cx="1910148" cy="898104"/>
          </a:xfrm>
          <a:prstGeom prst="rect">
            <a:avLst/>
          </a:prstGeom>
          <a:noFill/>
          <a:ln>
            <a:noFill/>
          </a:ln>
        </p:spPr>
        <p:txBody>
          <a:bodyPr anchorCtr="0" anchor="t" bIns="91425" lIns="91425" rIns="91425" tIns="91425">
            <a:noAutofit/>
          </a:bodyPr>
          <a:lstStyle/>
          <a:p>
            <a:pPr lvl="0">
              <a:spcBef>
                <a:spcPts val="0"/>
              </a:spcBef>
              <a:buNone/>
            </a:pPr>
            <a:r>
              <a:rPr lang="en" sz="2400">
                <a:latin typeface="Playfair Display"/>
                <a:ea typeface="Playfair Display"/>
                <a:cs typeface="Playfair Display"/>
                <a:sym typeface="Playfair Display"/>
              </a:rPr>
              <a:t>Making Predictions!</a:t>
            </a:r>
          </a:p>
        </p:txBody>
      </p:sp>
      <p:sp>
        <p:nvSpPr>
          <p:cNvPr id="225" name="Shape 225"/>
          <p:cNvSpPr txBox="1"/>
          <p:nvPr/>
        </p:nvSpPr>
        <p:spPr>
          <a:xfrm rot="765991">
            <a:off x="7053594" y="3401753"/>
            <a:ext cx="1937292" cy="1064020"/>
          </a:xfrm>
          <a:prstGeom prst="rect">
            <a:avLst/>
          </a:prstGeom>
          <a:noFill/>
          <a:ln>
            <a:noFill/>
          </a:ln>
        </p:spPr>
        <p:txBody>
          <a:bodyPr anchorCtr="0" anchor="t" bIns="91425" lIns="91425" rIns="91425" tIns="91425">
            <a:noAutofit/>
          </a:bodyPr>
          <a:lstStyle/>
          <a:p>
            <a:pPr lvl="0">
              <a:spcBef>
                <a:spcPts val="0"/>
              </a:spcBef>
              <a:buNone/>
            </a:pPr>
            <a:r>
              <a:rPr lang="en" sz="2400">
                <a:latin typeface="Playfair Display"/>
                <a:ea typeface="Playfair Display"/>
                <a:cs typeface="Playfair Display"/>
                <a:sym typeface="Playfair Display"/>
              </a:rPr>
              <a:t>Testing Predictions!</a:t>
            </a:r>
          </a:p>
        </p:txBody>
      </p:sp>
      <p:sp>
        <p:nvSpPr>
          <p:cNvPr id="226" name="Shape 226"/>
          <p:cNvSpPr txBox="1"/>
          <p:nvPr/>
        </p:nvSpPr>
        <p:spPr>
          <a:xfrm>
            <a:off x="3288625" y="450225"/>
            <a:ext cx="2727900" cy="1282500"/>
          </a:xfrm>
          <a:prstGeom prst="rect">
            <a:avLst/>
          </a:prstGeom>
          <a:noFill/>
          <a:ln>
            <a:noFill/>
          </a:ln>
        </p:spPr>
        <p:txBody>
          <a:bodyPr anchorCtr="0" anchor="t" bIns="91425" lIns="91425" rIns="91425" tIns="91425">
            <a:noAutofit/>
          </a:bodyPr>
          <a:lstStyle/>
          <a:p>
            <a:pPr lvl="0">
              <a:spcBef>
                <a:spcPts val="0"/>
              </a:spcBef>
              <a:buNone/>
            </a:pPr>
            <a:r>
              <a:rPr lang="en" sz="2400">
                <a:latin typeface="Playfair Display"/>
                <a:ea typeface="Playfair Display"/>
                <a:cs typeface="Playfair Display"/>
                <a:sym typeface="Playfair Display"/>
              </a:rPr>
              <a:t>I Wonder…?</a:t>
            </a:r>
          </a:p>
          <a:p>
            <a:pPr lvl="0">
              <a:spcBef>
                <a:spcPts val="0"/>
              </a:spcBef>
              <a:buNone/>
            </a:pPr>
            <a:r>
              <a:rPr lang="en" sz="2400">
                <a:latin typeface="Playfair Display"/>
                <a:ea typeface="Playfair Display"/>
                <a:cs typeface="Playfair Display"/>
                <a:sym typeface="Playfair Display"/>
              </a:rPr>
              <a:t>Je me demande…?</a:t>
            </a:r>
          </a:p>
        </p:txBody>
      </p:sp>
      <p:pic>
        <p:nvPicPr>
          <p:cNvPr descr="File_000.jpeg" id="227" name="Shape 227"/>
          <p:cNvPicPr preferRelativeResize="0"/>
          <p:nvPr/>
        </p:nvPicPr>
        <p:blipFill rotWithShape="1">
          <a:blip r:embed="rId3">
            <a:alphaModFix/>
          </a:blip>
          <a:srcRect b="10518" l="0" r="0" t="9372"/>
          <a:stretch/>
        </p:blipFill>
        <p:spPr>
          <a:xfrm>
            <a:off x="2139150" y="2178375"/>
            <a:ext cx="4726707" cy="2828698"/>
          </a:xfrm>
          <a:prstGeom prst="rect">
            <a:avLst/>
          </a:prstGeom>
          <a:noFill/>
          <a:ln>
            <a:noFill/>
          </a:ln>
        </p:spPr>
      </p:pic>
      <p:pic>
        <p:nvPicPr>
          <p:cNvPr descr="File_000.jpeg" id="228" name="Shape 228"/>
          <p:cNvPicPr preferRelativeResize="0"/>
          <p:nvPr/>
        </p:nvPicPr>
        <p:blipFill rotWithShape="1">
          <a:blip r:embed="rId4">
            <a:alphaModFix/>
          </a:blip>
          <a:srcRect b="11583" l="27391" r="12367" t="12554"/>
          <a:stretch/>
        </p:blipFill>
        <p:spPr>
          <a:xfrm rot="313134">
            <a:off x="5948449" y="109150"/>
            <a:ext cx="3006727" cy="2828697"/>
          </a:xfrm>
          <a:prstGeom prst="rect">
            <a:avLst/>
          </a:prstGeom>
          <a:noFill/>
          <a:ln>
            <a:noFill/>
          </a:ln>
        </p:spPr>
      </p:pic>
      <p:pic>
        <p:nvPicPr>
          <p:cNvPr descr="92" id="229" name="Shape 229"/>
          <p:cNvPicPr preferRelativeResize="0"/>
          <p:nvPr/>
        </p:nvPicPr>
        <p:blipFill rotWithShape="1">
          <a:blip r:embed="rId5">
            <a:alphaModFix/>
          </a:blip>
          <a:srcRect b="9451" l="0" r="0" t="17164"/>
          <a:stretch/>
        </p:blipFill>
        <p:spPr>
          <a:xfrm rot="-259252">
            <a:off x="126946" y="96410"/>
            <a:ext cx="3070805" cy="300457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33" name="Shape 233"/>
        <p:cNvGrpSpPr/>
        <p:nvPr/>
      </p:nvGrpSpPr>
      <p:grpSpPr>
        <a:xfrm>
          <a:off x="0" y="0"/>
          <a:ext cx="0" cy="0"/>
          <a:chOff x="0" y="0"/>
          <a:chExt cx="0" cy="0"/>
        </a:xfrm>
      </p:grpSpPr>
      <p:pic>
        <p:nvPicPr>
          <p:cNvPr descr="94" id="234" name="Shape 234"/>
          <p:cNvPicPr preferRelativeResize="0"/>
          <p:nvPr/>
        </p:nvPicPr>
        <p:blipFill rotWithShape="1">
          <a:blip r:embed="rId3">
            <a:alphaModFix/>
          </a:blip>
          <a:srcRect b="6994" l="7856" r="10809" t="10714"/>
          <a:stretch/>
        </p:blipFill>
        <p:spPr>
          <a:xfrm rot="-625048">
            <a:off x="76655" y="136549"/>
            <a:ext cx="3591863" cy="2725472"/>
          </a:xfrm>
          <a:prstGeom prst="rect">
            <a:avLst/>
          </a:prstGeom>
          <a:noFill/>
          <a:ln>
            <a:noFill/>
          </a:ln>
        </p:spPr>
      </p:pic>
      <p:pic>
        <p:nvPicPr>
          <p:cNvPr descr="IMG_0182.JPG" id="235" name="Shape 235"/>
          <p:cNvPicPr preferRelativeResize="0"/>
          <p:nvPr/>
        </p:nvPicPr>
        <p:blipFill rotWithShape="1">
          <a:blip r:embed="rId4">
            <a:alphaModFix/>
          </a:blip>
          <a:srcRect b="32803" l="9155" r="17131" t="9373"/>
          <a:stretch/>
        </p:blipFill>
        <p:spPr>
          <a:xfrm rot="336512">
            <a:off x="2012450" y="2597873"/>
            <a:ext cx="4283972" cy="2510500"/>
          </a:xfrm>
          <a:prstGeom prst="rect">
            <a:avLst/>
          </a:prstGeom>
          <a:noFill/>
          <a:ln>
            <a:noFill/>
          </a:ln>
        </p:spPr>
      </p:pic>
      <p:pic>
        <p:nvPicPr>
          <p:cNvPr descr="IMG_2428.PNG" id="236" name="Shape 236"/>
          <p:cNvPicPr preferRelativeResize="0"/>
          <p:nvPr/>
        </p:nvPicPr>
        <p:blipFill rotWithShape="1">
          <a:blip r:embed="rId5">
            <a:alphaModFix/>
          </a:blip>
          <a:srcRect b="9993" l="0" r="0" t="20514"/>
          <a:stretch/>
        </p:blipFill>
        <p:spPr>
          <a:xfrm rot="350287">
            <a:off x="5783392" y="365236"/>
            <a:ext cx="3014288" cy="371827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40" name="Shape 240"/>
        <p:cNvGrpSpPr/>
        <p:nvPr/>
      </p:nvGrpSpPr>
      <p:grpSpPr>
        <a:xfrm>
          <a:off x="0" y="0"/>
          <a:ext cx="0" cy="0"/>
          <a:chOff x="0" y="0"/>
          <a:chExt cx="0" cy="0"/>
        </a:xfrm>
      </p:grpSpPr>
      <p:sp>
        <p:nvSpPr>
          <p:cNvPr id="241" name="Shape 241" title="File_000.mov"/>
          <p:cNvSpPr/>
          <p:nvPr/>
        </p:nvSpPr>
        <p:spPr>
          <a:xfrm>
            <a:off x="1494700" y="263775"/>
            <a:ext cx="6268299" cy="4701224"/>
          </a:xfrm>
          <a:prstGeom prst="rect">
            <a:avLst/>
          </a:prstGeom>
          <a:blipFill>
            <a:blip r:embed="rId3">
              <a:alphaModFix/>
            </a:blip>
            <a:stretch>
              <a:fillRect/>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Shape 246"/>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Using the 5E cycle with Structures - Your Turn!</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250" name="Shape 250"/>
        <p:cNvGrpSpPr/>
        <p:nvPr/>
      </p:nvGrpSpPr>
      <p:grpSpPr>
        <a:xfrm>
          <a:off x="0" y="0"/>
          <a:ext cx="0" cy="0"/>
          <a:chOff x="0" y="0"/>
          <a:chExt cx="0" cy="0"/>
        </a:xfrm>
      </p:grpSpPr>
      <p:sp>
        <p:nvSpPr>
          <p:cNvPr id="251" name="Shape 25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Using the 5E Cycle with Structures - Our Students</a:t>
            </a:r>
          </a:p>
        </p:txBody>
      </p:sp>
      <p:sp>
        <p:nvSpPr>
          <p:cNvPr id="252" name="Shape 252" title="File_000.mov"/>
          <p:cNvSpPr/>
          <p:nvPr/>
        </p:nvSpPr>
        <p:spPr>
          <a:xfrm>
            <a:off x="212225" y="1266550"/>
            <a:ext cx="4572000" cy="3429000"/>
          </a:xfrm>
          <a:prstGeom prst="rect">
            <a:avLst/>
          </a:prstGeom>
          <a:noFill/>
          <a:ln>
            <a:noFill/>
          </a:ln>
        </p:spPr>
      </p:sp>
      <p:pic>
        <p:nvPicPr>
          <p:cNvPr descr="File_000.jpeg" id="253" name="Shape 253"/>
          <p:cNvPicPr preferRelativeResize="0"/>
          <p:nvPr/>
        </p:nvPicPr>
        <p:blipFill rotWithShape="1">
          <a:blip r:embed="rId3">
            <a:alphaModFix/>
          </a:blip>
          <a:srcRect b="19009" l="8760" r="19897" t="19787"/>
          <a:stretch/>
        </p:blipFill>
        <p:spPr>
          <a:xfrm>
            <a:off x="5007075" y="2303425"/>
            <a:ext cx="3884800" cy="2489899"/>
          </a:xfrm>
          <a:prstGeom prst="rect">
            <a:avLst/>
          </a:prstGeom>
          <a:noFill/>
          <a:ln>
            <a:noFill/>
          </a:ln>
        </p:spPr>
      </p:pic>
      <p:sp>
        <p:nvSpPr>
          <p:cNvPr id="254" name="Shape 254"/>
          <p:cNvSpPr txBox="1"/>
          <p:nvPr/>
        </p:nvSpPr>
        <p:spPr>
          <a:xfrm>
            <a:off x="5225350" y="1300650"/>
            <a:ext cx="3666600" cy="741900"/>
          </a:xfrm>
          <a:prstGeom prst="rect">
            <a:avLst/>
          </a:prstGeom>
          <a:noFill/>
          <a:ln>
            <a:noFill/>
          </a:ln>
        </p:spPr>
        <p:txBody>
          <a:bodyPr anchorCtr="0" anchor="t" bIns="91425" lIns="91425" rIns="91425" tIns="91425">
            <a:noAutofit/>
          </a:bodyPr>
          <a:lstStyle/>
          <a:p>
            <a:pPr lvl="0">
              <a:spcBef>
                <a:spcPts val="0"/>
              </a:spcBef>
              <a:buNone/>
            </a:pPr>
            <a:r>
              <a:rPr lang="en" sz="2000">
                <a:latin typeface="Playfair Display"/>
                <a:ea typeface="Playfair Display"/>
                <a:cs typeface="Playfair Display"/>
                <a:sym typeface="Playfair Display"/>
              </a:rPr>
              <a:t>Sometimes it works</a:t>
            </a:r>
          </a:p>
          <a:p>
            <a:pPr lvl="0">
              <a:spcBef>
                <a:spcPts val="0"/>
              </a:spcBef>
              <a:buNone/>
            </a:pPr>
            <a:r>
              <a:rPr lang="en" sz="2000">
                <a:latin typeface="Playfair Display"/>
                <a:ea typeface="Playfair Display"/>
                <a:cs typeface="Playfair Display"/>
                <a:sym typeface="Playfair Display"/>
              </a:rPr>
              <a:t>…and sometimes it doesn’t!</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Shape 69"/>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Team Members</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258" name="Shape 258"/>
        <p:cNvGrpSpPr/>
        <p:nvPr/>
      </p:nvGrpSpPr>
      <p:grpSpPr>
        <a:xfrm>
          <a:off x="0" y="0"/>
          <a:ext cx="0" cy="0"/>
          <a:chOff x="0" y="0"/>
          <a:chExt cx="0" cy="0"/>
        </a:xfrm>
      </p:grpSpPr>
      <p:pic>
        <p:nvPicPr>
          <p:cNvPr descr="File_000.jpeg" id="259" name="Shape 259"/>
          <p:cNvPicPr preferRelativeResize="0"/>
          <p:nvPr/>
        </p:nvPicPr>
        <p:blipFill rotWithShape="1">
          <a:blip r:embed="rId3">
            <a:alphaModFix/>
          </a:blip>
          <a:srcRect b="13703" l="0" r="0" t="0"/>
          <a:stretch/>
        </p:blipFill>
        <p:spPr>
          <a:xfrm rot="-531306">
            <a:off x="2384890" y="223961"/>
            <a:ext cx="3062665" cy="1974452"/>
          </a:xfrm>
          <a:prstGeom prst="rect">
            <a:avLst/>
          </a:prstGeom>
          <a:noFill/>
          <a:ln>
            <a:noFill/>
          </a:ln>
        </p:spPr>
      </p:pic>
      <p:pic>
        <p:nvPicPr>
          <p:cNvPr descr="IMG_2417.PNG" id="260" name="Shape 260"/>
          <p:cNvPicPr preferRelativeResize="0"/>
          <p:nvPr/>
        </p:nvPicPr>
        <p:blipFill rotWithShape="1">
          <a:blip r:embed="rId4">
            <a:alphaModFix/>
          </a:blip>
          <a:srcRect b="24851" l="0" r="0" t="28999"/>
          <a:stretch/>
        </p:blipFill>
        <p:spPr>
          <a:xfrm rot="420389">
            <a:off x="5288943" y="440750"/>
            <a:ext cx="3629689" cy="2973324"/>
          </a:xfrm>
          <a:prstGeom prst="rect">
            <a:avLst/>
          </a:prstGeom>
          <a:noFill/>
          <a:ln>
            <a:noFill/>
          </a:ln>
        </p:spPr>
      </p:pic>
      <p:pic>
        <p:nvPicPr>
          <p:cNvPr descr="IMG_0226.JPG" id="261" name="Shape 261"/>
          <p:cNvPicPr preferRelativeResize="0"/>
          <p:nvPr/>
        </p:nvPicPr>
        <p:blipFill rotWithShape="1">
          <a:blip r:embed="rId5">
            <a:alphaModFix/>
          </a:blip>
          <a:srcRect b="33417" l="16684" r="5238" t="0"/>
          <a:stretch/>
        </p:blipFill>
        <p:spPr>
          <a:xfrm rot="279339">
            <a:off x="3479049" y="2619124"/>
            <a:ext cx="4120249" cy="2361048"/>
          </a:xfrm>
          <a:prstGeom prst="rect">
            <a:avLst/>
          </a:prstGeom>
          <a:noFill/>
          <a:ln>
            <a:noFill/>
          </a:ln>
        </p:spPr>
      </p:pic>
      <p:sp>
        <p:nvSpPr>
          <p:cNvPr id="262" name="Shape 262"/>
          <p:cNvSpPr txBox="1"/>
          <p:nvPr/>
        </p:nvSpPr>
        <p:spPr>
          <a:xfrm rot="-490770">
            <a:off x="731922" y="4268700"/>
            <a:ext cx="2755935" cy="682216"/>
          </a:xfrm>
          <a:prstGeom prst="rect">
            <a:avLst/>
          </a:prstGeom>
          <a:noFill/>
          <a:ln>
            <a:noFill/>
          </a:ln>
        </p:spPr>
        <p:txBody>
          <a:bodyPr anchorCtr="0" anchor="t" bIns="91425" lIns="91425" rIns="91425" tIns="91425">
            <a:noAutofit/>
          </a:bodyPr>
          <a:lstStyle/>
          <a:p>
            <a:pPr lvl="0">
              <a:spcBef>
                <a:spcPts val="0"/>
              </a:spcBef>
              <a:buNone/>
            </a:pPr>
            <a:r>
              <a:rPr lang="en" sz="2800">
                <a:latin typeface="Playfair Display"/>
                <a:ea typeface="Playfair Display"/>
                <a:cs typeface="Playfair Display"/>
                <a:sym typeface="Playfair Display"/>
              </a:rPr>
              <a:t>Bricks 4 Kidz®</a:t>
            </a:r>
          </a:p>
        </p:txBody>
      </p:sp>
      <p:pic>
        <p:nvPicPr>
          <p:cNvPr descr="Image result for bricks 4 kidz" id="263" name="Shape 263"/>
          <p:cNvPicPr preferRelativeResize="0"/>
          <p:nvPr/>
        </p:nvPicPr>
        <p:blipFill>
          <a:blip r:embed="rId6">
            <a:alphaModFix/>
          </a:blip>
          <a:stretch>
            <a:fillRect/>
          </a:stretch>
        </p:blipFill>
        <p:spPr>
          <a:xfrm>
            <a:off x="7826150" y="4198625"/>
            <a:ext cx="1317850" cy="944875"/>
          </a:xfrm>
          <a:prstGeom prst="rect">
            <a:avLst/>
          </a:prstGeom>
          <a:noFill/>
          <a:ln>
            <a:noFill/>
          </a:ln>
        </p:spPr>
      </p:pic>
      <p:pic>
        <p:nvPicPr>
          <p:cNvPr descr="90" id="264" name="Shape 264"/>
          <p:cNvPicPr preferRelativeResize="0"/>
          <p:nvPr/>
        </p:nvPicPr>
        <p:blipFill rotWithShape="1">
          <a:blip r:embed="rId7">
            <a:alphaModFix/>
          </a:blip>
          <a:srcRect b="11360" l="9958" r="0" t="3987"/>
          <a:stretch/>
        </p:blipFill>
        <p:spPr>
          <a:xfrm rot="-483224">
            <a:off x="200049" y="1058813"/>
            <a:ext cx="2413823" cy="302585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268" name="Shape 268"/>
        <p:cNvGrpSpPr/>
        <p:nvPr/>
      </p:nvGrpSpPr>
      <p:grpSpPr>
        <a:xfrm>
          <a:off x="0" y="0"/>
          <a:ext cx="0" cy="0"/>
          <a:chOff x="0" y="0"/>
          <a:chExt cx="0" cy="0"/>
        </a:xfrm>
      </p:grpSpPr>
      <p:pic>
        <p:nvPicPr>
          <p:cNvPr descr="IMG_20170328_141314.jpg" id="269" name="Shape 269"/>
          <p:cNvPicPr preferRelativeResize="0"/>
          <p:nvPr/>
        </p:nvPicPr>
        <p:blipFill rotWithShape="1">
          <a:blip r:embed="rId3">
            <a:alphaModFix/>
          </a:blip>
          <a:srcRect b="13703" l="17425" r="7595" t="18924"/>
          <a:stretch/>
        </p:blipFill>
        <p:spPr>
          <a:xfrm rot="-520719">
            <a:off x="286499" y="236500"/>
            <a:ext cx="2619496" cy="3138450"/>
          </a:xfrm>
          <a:prstGeom prst="rect">
            <a:avLst/>
          </a:prstGeom>
          <a:noFill/>
          <a:ln>
            <a:noFill/>
          </a:ln>
        </p:spPr>
      </p:pic>
      <p:pic>
        <p:nvPicPr>
          <p:cNvPr descr="IMG_0489.JPG" id="270" name="Shape 270"/>
          <p:cNvPicPr preferRelativeResize="0"/>
          <p:nvPr/>
        </p:nvPicPr>
        <p:blipFill rotWithShape="1">
          <a:blip r:embed="rId4">
            <a:alphaModFix/>
          </a:blip>
          <a:srcRect b="4770" l="11537" r="19502" t="0"/>
          <a:stretch/>
        </p:blipFill>
        <p:spPr>
          <a:xfrm rot="469180">
            <a:off x="5634650" y="132150"/>
            <a:ext cx="3244599" cy="3347150"/>
          </a:xfrm>
          <a:prstGeom prst="rect">
            <a:avLst/>
          </a:prstGeom>
          <a:noFill/>
          <a:ln>
            <a:noFill/>
          </a:ln>
        </p:spPr>
      </p:pic>
      <p:pic>
        <p:nvPicPr>
          <p:cNvPr descr="IMG_0340.JPG" id="271" name="Shape 271"/>
          <p:cNvPicPr preferRelativeResize="0"/>
          <p:nvPr/>
        </p:nvPicPr>
        <p:blipFill rotWithShape="1">
          <a:blip r:embed="rId5">
            <a:alphaModFix/>
          </a:blip>
          <a:srcRect b="0" l="0" r="0" t="15211"/>
          <a:stretch/>
        </p:blipFill>
        <p:spPr>
          <a:xfrm rot="-181747">
            <a:off x="2275600" y="2251150"/>
            <a:ext cx="3919875" cy="2483075"/>
          </a:xfrm>
          <a:prstGeom prst="rect">
            <a:avLst/>
          </a:prstGeom>
          <a:noFill/>
          <a:ln>
            <a:noFill/>
          </a:ln>
        </p:spPr>
      </p:pic>
      <p:sp>
        <p:nvSpPr>
          <p:cNvPr id="272" name="Shape 272"/>
          <p:cNvSpPr txBox="1"/>
          <p:nvPr/>
        </p:nvSpPr>
        <p:spPr>
          <a:xfrm>
            <a:off x="3069725" y="318350"/>
            <a:ext cx="2401200" cy="1473300"/>
          </a:xfrm>
          <a:prstGeom prst="rect">
            <a:avLst/>
          </a:prstGeom>
          <a:noFill/>
          <a:ln>
            <a:noFill/>
          </a:ln>
        </p:spPr>
        <p:txBody>
          <a:bodyPr anchorCtr="0" anchor="t" bIns="91425" lIns="91425" rIns="91425" tIns="91425">
            <a:noAutofit/>
          </a:bodyPr>
          <a:lstStyle/>
          <a:p>
            <a:pPr lvl="0" algn="ctr">
              <a:spcBef>
                <a:spcPts val="0"/>
              </a:spcBef>
              <a:buNone/>
            </a:pPr>
            <a:r>
              <a:rPr lang="en" sz="2400">
                <a:latin typeface="Playfair Display"/>
                <a:ea typeface="Playfair Display"/>
                <a:cs typeface="Playfair Display"/>
                <a:sym typeface="Playfair Display"/>
              </a:rPr>
              <a:t>Iggy Peck inspires our students to build bridges!</a:t>
            </a:r>
          </a:p>
        </p:txBody>
      </p:sp>
      <p:pic>
        <p:nvPicPr>
          <p:cNvPr descr="Image result for iggy peck architect" id="273" name="Shape 273"/>
          <p:cNvPicPr preferRelativeResize="0"/>
          <p:nvPr/>
        </p:nvPicPr>
        <p:blipFill>
          <a:blip r:embed="rId6">
            <a:alphaModFix/>
          </a:blip>
          <a:stretch>
            <a:fillRect/>
          </a:stretch>
        </p:blipFill>
        <p:spPr>
          <a:xfrm rot="-409295">
            <a:off x="379145" y="3042699"/>
            <a:ext cx="1558029" cy="1922651"/>
          </a:xfrm>
          <a:prstGeom prst="rect">
            <a:avLst/>
          </a:prstGeom>
          <a:noFill/>
          <a:ln>
            <a:noFill/>
          </a:ln>
        </p:spPr>
      </p:pic>
      <p:pic>
        <p:nvPicPr>
          <p:cNvPr descr="Image result for iggy peck architect bridge" id="274" name="Shape 274"/>
          <p:cNvPicPr preferRelativeResize="0"/>
          <p:nvPr/>
        </p:nvPicPr>
        <p:blipFill rotWithShape="1">
          <a:blip r:embed="rId7">
            <a:alphaModFix/>
          </a:blip>
          <a:srcRect b="16615" l="10949" r="10949" t="10951"/>
          <a:stretch/>
        </p:blipFill>
        <p:spPr>
          <a:xfrm rot="344499">
            <a:off x="6296416" y="3598165"/>
            <a:ext cx="2317717" cy="143299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278" name="Shape 278"/>
        <p:cNvGrpSpPr/>
        <p:nvPr/>
      </p:nvGrpSpPr>
      <p:grpSpPr>
        <a:xfrm>
          <a:off x="0" y="0"/>
          <a:ext cx="0" cy="0"/>
          <a:chOff x="0" y="0"/>
          <a:chExt cx="0" cy="0"/>
        </a:xfrm>
      </p:grpSpPr>
      <p:pic>
        <p:nvPicPr>
          <p:cNvPr descr="File_000.jpeg" id="279" name="Shape 279"/>
          <p:cNvPicPr preferRelativeResize="0"/>
          <p:nvPr/>
        </p:nvPicPr>
        <p:blipFill rotWithShape="1">
          <a:blip r:embed="rId3">
            <a:alphaModFix/>
          </a:blip>
          <a:srcRect b="10524" l="0" r="0" t="16796"/>
          <a:stretch/>
        </p:blipFill>
        <p:spPr>
          <a:xfrm rot="-299146">
            <a:off x="147249" y="263750"/>
            <a:ext cx="4696102" cy="2549826"/>
          </a:xfrm>
          <a:prstGeom prst="rect">
            <a:avLst/>
          </a:prstGeom>
          <a:noFill/>
          <a:ln>
            <a:noFill/>
          </a:ln>
        </p:spPr>
      </p:pic>
      <p:pic>
        <p:nvPicPr>
          <p:cNvPr descr="IMG_0356.JPG" id="280" name="Shape 280"/>
          <p:cNvPicPr preferRelativeResize="0"/>
          <p:nvPr/>
        </p:nvPicPr>
        <p:blipFill rotWithShape="1">
          <a:blip r:embed="rId4">
            <a:alphaModFix/>
          </a:blip>
          <a:srcRect b="9461" l="5589" r="9600" t="0"/>
          <a:stretch/>
        </p:blipFill>
        <p:spPr>
          <a:xfrm rot="377912">
            <a:off x="4706925" y="873149"/>
            <a:ext cx="4011099" cy="3198901"/>
          </a:xfrm>
          <a:prstGeom prst="rect">
            <a:avLst/>
          </a:prstGeom>
          <a:noFill/>
          <a:ln>
            <a:noFill/>
          </a:ln>
        </p:spPr>
      </p:pic>
      <p:pic>
        <p:nvPicPr>
          <p:cNvPr descr="Image result for smart chick teaching resources" id="281" name="Shape 281"/>
          <p:cNvPicPr preferRelativeResize="0"/>
          <p:nvPr/>
        </p:nvPicPr>
        <p:blipFill rotWithShape="1">
          <a:blip r:embed="rId5">
            <a:alphaModFix/>
          </a:blip>
          <a:srcRect b="0" l="12238" r="8188" t="0"/>
          <a:stretch/>
        </p:blipFill>
        <p:spPr>
          <a:xfrm>
            <a:off x="8134399" y="4194675"/>
            <a:ext cx="1009600" cy="948824"/>
          </a:xfrm>
          <a:prstGeom prst="rect">
            <a:avLst/>
          </a:prstGeom>
          <a:noFill/>
          <a:ln>
            <a:noFill/>
          </a:ln>
        </p:spPr>
      </p:pic>
      <p:sp>
        <p:nvSpPr>
          <p:cNvPr id="282" name="Shape 282"/>
          <p:cNvSpPr txBox="1"/>
          <p:nvPr/>
        </p:nvSpPr>
        <p:spPr>
          <a:xfrm rot="-741656">
            <a:off x="559358" y="3510859"/>
            <a:ext cx="3820259" cy="948988"/>
          </a:xfrm>
          <a:prstGeom prst="rect">
            <a:avLst/>
          </a:prstGeom>
          <a:noFill/>
          <a:ln>
            <a:noFill/>
          </a:ln>
        </p:spPr>
        <p:txBody>
          <a:bodyPr anchorCtr="0" anchor="t" bIns="91425" lIns="91425" rIns="91425" tIns="91425">
            <a:noAutofit/>
          </a:bodyPr>
          <a:lstStyle/>
          <a:p>
            <a:pPr lvl="0">
              <a:spcBef>
                <a:spcPts val="0"/>
              </a:spcBef>
              <a:buNone/>
            </a:pPr>
            <a:r>
              <a:rPr lang="en" sz="2800">
                <a:latin typeface="Playfair Display"/>
                <a:ea typeface="Playfair Display"/>
                <a:cs typeface="Playfair Display"/>
                <a:sym typeface="Playfair Display"/>
              </a:rPr>
              <a:t>Tinfoil Boat Challenge!</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286" name="Shape 286"/>
        <p:cNvGrpSpPr/>
        <p:nvPr/>
      </p:nvGrpSpPr>
      <p:grpSpPr>
        <a:xfrm>
          <a:off x="0" y="0"/>
          <a:ext cx="0" cy="0"/>
          <a:chOff x="0" y="0"/>
          <a:chExt cx="0" cy="0"/>
        </a:xfrm>
      </p:grpSpPr>
      <p:pic>
        <p:nvPicPr>
          <p:cNvPr descr="Image result for smart chick teaching resources" id="287" name="Shape 287"/>
          <p:cNvPicPr preferRelativeResize="0"/>
          <p:nvPr/>
        </p:nvPicPr>
        <p:blipFill rotWithShape="1">
          <a:blip r:embed="rId3">
            <a:alphaModFix/>
          </a:blip>
          <a:srcRect b="0" l="12238" r="8188" t="0"/>
          <a:stretch/>
        </p:blipFill>
        <p:spPr>
          <a:xfrm>
            <a:off x="8134399" y="4194675"/>
            <a:ext cx="1009600" cy="948824"/>
          </a:xfrm>
          <a:prstGeom prst="rect">
            <a:avLst/>
          </a:prstGeom>
          <a:noFill/>
          <a:ln>
            <a:noFill/>
          </a:ln>
        </p:spPr>
      </p:pic>
      <p:pic>
        <p:nvPicPr>
          <p:cNvPr descr="File_000.jpeg" id="288" name="Shape 288"/>
          <p:cNvPicPr preferRelativeResize="0"/>
          <p:nvPr/>
        </p:nvPicPr>
        <p:blipFill rotWithShape="1">
          <a:blip r:embed="rId4">
            <a:alphaModFix/>
          </a:blip>
          <a:srcRect b="29091" l="40862" r="4843" t="8307"/>
          <a:stretch/>
        </p:blipFill>
        <p:spPr>
          <a:xfrm rot="488194">
            <a:off x="5616215" y="392399"/>
            <a:ext cx="3263045" cy="2810497"/>
          </a:xfrm>
          <a:prstGeom prst="rect">
            <a:avLst/>
          </a:prstGeom>
          <a:noFill/>
          <a:ln>
            <a:noFill/>
          </a:ln>
        </p:spPr>
      </p:pic>
      <p:sp>
        <p:nvSpPr>
          <p:cNvPr id="289" name="Shape 289" title="IMG_0515.MOV"/>
          <p:cNvSpPr/>
          <p:nvPr/>
        </p:nvSpPr>
        <p:spPr>
          <a:xfrm>
            <a:off x="265074" y="735543"/>
            <a:ext cx="4896549" cy="3672412"/>
          </a:xfrm>
          <a:prstGeom prst="rect">
            <a:avLst/>
          </a:prstGeom>
          <a:blipFill>
            <a:blip r:embed="rId5">
              <a:alphaModFix/>
            </a:blip>
            <a:stretch>
              <a:fillRect/>
            </a:stretch>
          </a:blipFill>
          <a:ln>
            <a:noFill/>
          </a:ln>
        </p:spPr>
      </p:sp>
      <p:sp>
        <p:nvSpPr>
          <p:cNvPr id="290" name="Shape 290"/>
          <p:cNvSpPr txBox="1"/>
          <p:nvPr/>
        </p:nvSpPr>
        <p:spPr>
          <a:xfrm rot="612137">
            <a:off x="5297683" y="3431270"/>
            <a:ext cx="3192680" cy="545619"/>
          </a:xfrm>
          <a:prstGeom prst="rect">
            <a:avLst/>
          </a:prstGeom>
          <a:noFill/>
          <a:ln>
            <a:noFill/>
          </a:ln>
        </p:spPr>
        <p:txBody>
          <a:bodyPr anchorCtr="0" anchor="t" bIns="91425" lIns="91425" rIns="91425" tIns="91425">
            <a:noAutofit/>
          </a:bodyPr>
          <a:lstStyle/>
          <a:p>
            <a:pPr lvl="0">
              <a:spcBef>
                <a:spcPts val="0"/>
              </a:spcBef>
              <a:buNone/>
            </a:pPr>
            <a:r>
              <a:rPr lang="en" sz="2200">
                <a:latin typeface="Playfair Display"/>
                <a:ea typeface="Playfair Display"/>
                <a:cs typeface="Playfair Display"/>
                <a:sym typeface="Playfair Display"/>
              </a:rPr>
              <a:t>Marshmallow Shooters!</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294" name="Shape 294"/>
        <p:cNvGrpSpPr/>
        <p:nvPr/>
      </p:nvGrpSpPr>
      <p:grpSpPr>
        <a:xfrm>
          <a:off x="0" y="0"/>
          <a:ext cx="0" cy="0"/>
          <a:chOff x="0" y="0"/>
          <a:chExt cx="0" cy="0"/>
        </a:xfrm>
      </p:grpSpPr>
      <p:pic>
        <p:nvPicPr>
          <p:cNvPr descr="Image result for smart chick teaching resources" id="295" name="Shape 295"/>
          <p:cNvPicPr preferRelativeResize="0"/>
          <p:nvPr/>
        </p:nvPicPr>
        <p:blipFill rotWithShape="1">
          <a:blip r:embed="rId3">
            <a:alphaModFix/>
          </a:blip>
          <a:srcRect b="0" l="12238" r="8188" t="0"/>
          <a:stretch/>
        </p:blipFill>
        <p:spPr>
          <a:xfrm>
            <a:off x="8134399" y="4194675"/>
            <a:ext cx="1009600" cy="948824"/>
          </a:xfrm>
          <a:prstGeom prst="rect">
            <a:avLst/>
          </a:prstGeom>
          <a:noFill/>
          <a:ln>
            <a:noFill/>
          </a:ln>
        </p:spPr>
      </p:pic>
      <p:pic>
        <p:nvPicPr>
          <p:cNvPr descr="IMG_20170516_142211.jpg" id="296" name="Shape 296"/>
          <p:cNvPicPr preferRelativeResize="0"/>
          <p:nvPr/>
        </p:nvPicPr>
        <p:blipFill rotWithShape="1">
          <a:blip r:embed="rId4">
            <a:alphaModFix/>
          </a:blip>
          <a:srcRect b="10515" l="11765" r="7596" t="3009"/>
          <a:stretch/>
        </p:blipFill>
        <p:spPr>
          <a:xfrm rot="-296082">
            <a:off x="262110" y="302696"/>
            <a:ext cx="3132883" cy="4479487"/>
          </a:xfrm>
          <a:prstGeom prst="rect">
            <a:avLst/>
          </a:prstGeom>
          <a:noFill/>
          <a:ln>
            <a:noFill/>
          </a:ln>
        </p:spPr>
      </p:pic>
      <p:pic>
        <p:nvPicPr>
          <p:cNvPr descr="IMG_20170516_135711.jpg" id="297" name="Shape 297"/>
          <p:cNvPicPr preferRelativeResize="0"/>
          <p:nvPr/>
        </p:nvPicPr>
        <p:blipFill rotWithShape="1">
          <a:blip r:embed="rId5">
            <a:alphaModFix/>
          </a:blip>
          <a:srcRect b="30682" l="0" r="0" t="23164"/>
          <a:stretch/>
        </p:blipFill>
        <p:spPr>
          <a:xfrm rot="322751">
            <a:off x="5044425" y="236450"/>
            <a:ext cx="3857626" cy="2373923"/>
          </a:xfrm>
          <a:prstGeom prst="rect">
            <a:avLst/>
          </a:prstGeom>
          <a:noFill/>
          <a:ln>
            <a:noFill/>
          </a:ln>
        </p:spPr>
      </p:pic>
      <p:sp>
        <p:nvSpPr>
          <p:cNvPr id="298" name="Shape 298"/>
          <p:cNvSpPr txBox="1"/>
          <p:nvPr/>
        </p:nvSpPr>
        <p:spPr>
          <a:xfrm rot="212675">
            <a:off x="3997464" y="2555897"/>
            <a:ext cx="3983821" cy="2155419"/>
          </a:xfrm>
          <a:prstGeom prst="rect">
            <a:avLst/>
          </a:prstGeom>
          <a:noFill/>
          <a:ln>
            <a:noFill/>
          </a:ln>
        </p:spPr>
        <p:txBody>
          <a:bodyPr anchorCtr="0" anchor="t" bIns="91425" lIns="91425" rIns="91425" tIns="91425">
            <a:noAutofit/>
          </a:bodyPr>
          <a:lstStyle/>
          <a:p>
            <a:pPr lvl="0" algn="ctr">
              <a:spcBef>
                <a:spcPts val="0"/>
              </a:spcBef>
              <a:buNone/>
            </a:pPr>
            <a:r>
              <a:rPr lang="en" sz="2200">
                <a:latin typeface="Playfair Display"/>
                <a:ea typeface="Playfair Display"/>
                <a:cs typeface="Playfair Display"/>
                <a:sym typeface="Playfair Display"/>
              </a:rPr>
              <a:t>Spaghetti Tower</a:t>
            </a:r>
          </a:p>
          <a:p>
            <a:pPr lvl="0">
              <a:spcBef>
                <a:spcPts val="0"/>
              </a:spcBef>
              <a:buNone/>
            </a:pPr>
            <a:r>
              <a:t/>
            </a:r>
            <a:endParaRPr sz="1600">
              <a:latin typeface="Playfair Display"/>
              <a:ea typeface="Playfair Display"/>
              <a:cs typeface="Playfair Display"/>
              <a:sym typeface="Playfair Display"/>
            </a:endParaRPr>
          </a:p>
          <a:p>
            <a:pPr lvl="0">
              <a:spcBef>
                <a:spcPts val="0"/>
              </a:spcBef>
              <a:buNone/>
            </a:pPr>
            <a:r>
              <a:rPr lang="en" sz="1800">
                <a:latin typeface="Playfair Display"/>
                <a:ea typeface="Playfair Display"/>
                <a:cs typeface="Playfair Display"/>
                <a:sym typeface="Playfair Display"/>
              </a:rPr>
              <a:t>The materials did not work well for the challenge, but at this point in the project, failure no longer made our students cry!</a:t>
            </a:r>
            <a:r>
              <a:rPr lang="en" sz="1600">
                <a:latin typeface="Playfair Display"/>
                <a:ea typeface="Playfair Display"/>
                <a:cs typeface="Playfair Display"/>
                <a:sym typeface="Playfair Display"/>
              </a:rPr>
              <a:t> </a:t>
            </a:r>
          </a:p>
          <a:p>
            <a:pPr lvl="0">
              <a:spcBef>
                <a:spcPts val="0"/>
              </a:spcBef>
              <a:buNone/>
            </a:pPr>
            <a:r>
              <a:t/>
            </a:r>
            <a:endParaRPr sz="1600">
              <a:latin typeface="Playfair Display"/>
              <a:ea typeface="Playfair Display"/>
              <a:cs typeface="Playfair Display"/>
              <a:sym typeface="Playfair Display"/>
            </a:endParaRPr>
          </a:p>
          <a:p>
            <a:pPr lvl="0" algn="ctr">
              <a:spcBef>
                <a:spcPts val="0"/>
              </a:spcBef>
              <a:buNone/>
            </a:pPr>
            <a:r>
              <a:rPr lang="en" sz="2200">
                <a:latin typeface="Playfair Display"/>
                <a:ea typeface="Playfair Display"/>
                <a:cs typeface="Playfair Display"/>
                <a:sym typeface="Playfair Display"/>
              </a:rPr>
              <a:t>Success!!</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Shape 303"/>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Student Final Project - Structures</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07" name="Shape 307"/>
        <p:cNvGrpSpPr/>
        <p:nvPr/>
      </p:nvGrpSpPr>
      <p:grpSpPr>
        <a:xfrm>
          <a:off x="0" y="0"/>
          <a:ext cx="0" cy="0"/>
          <a:chOff x="0" y="0"/>
          <a:chExt cx="0" cy="0"/>
        </a:xfrm>
      </p:grpSpPr>
      <p:pic>
        <p:nvPicPr>
          <p:cNvPr descr="File_003.jpeg" id="308" name="Shape 308"/>
          <p:cNvPicPr preferRelativeResize="0"/>
          <p:nvPr/>
        </p:nvPicPr>
        <p:blipFill rotWithShape="1">
          <a:blip r:embed="rId3">
            <a:alphaModFix/>
          </a:blip>
          <a:srcRect b="0" l="3214" r="14351" t="14675"/>
          <a:stretch/>
        </p:blipFill>
        <p:spPr>
          <a:xfrm rot="-264655">
            <a:off x="136425" y="165024"/>
            <a:ext cx="4481646" cy="3465375"/>
          </a:xfrm>
          <a:prstGeom prst="rect">
            <a:avLst/>
          </a:prstGeom>
          <a:noFill/>
          <a:ln>
            <a:noFill/>
          </a:ln>
        </p:spPr>
      </p:pic>
      <p:pic>
        <p:nvPicPr>
          <p:cNvPr descr="File_006.jpeg" id="309" name="Shape 309"/>
          <p:cNvPicPr preferRelativeResize="0"/>
          <p:nvPr/>
        </p:nvPicPr>
        <p:blipFill rotWithShape="1">
          <a:blip r:embed="rId4">
            <a:alphaModFix/>
          </a:blip>
          <a:srcRect b="7872" l="0" r="0" t="8648"/>
          <a:stretch/>
        </p:blipFill>
        <p:spPr>
          <a:xfrm rot="204073">
            <a:off x="5638250" y="109138"/>
            <a:ext cx="3396600" cy="3795423"/>
          </a:xfrm>
          <a:prstGeom prst="rect">
            <a:avLst/>
          </a:prstGeom>
          <a:noFill/>
          <a:ln>
            <a:noFill/>
          </a:ln>
        </p:spPr>
      </p:pic>
      <p:pic>
        <p:nvPicPr>
          <p:cNvPr descr="File_001.jpeg" id="310" name="Shape 310"/>
          <p:cNvPicPr preferRelativeResize="0"/>
          <p:nvPr/>
        </p:nvPicPr>
        <p:blipFill rotWithShape="1">
          <a:blip r:embed="rId5">
            <a:alphaModFix/>
          </a:blip>
          <a:srcRect b="13168" l="4001" r="9200" t="11496"/>
          <a:stretch/>
        </p:blipFill>
        <p:spPr>
          <a:xfrm rot="337897">
            <a:off x="4888437" y="3360295"/>
            <a:ext cx="2562450" cy="1661486"/>
          </a:xfrm>
          <a:prstGeom prst="rect">
            <a:avLst/>
          </a:prstGeom>
          <a:noFill/>
          <a:ln>
            <a:noFill/>
          </a:ln>
        </p:spPr>
      </p:pic>
      <p:pic>
        <p:nvPicPr>
          <p:cNvPr descr="File_000.jpeg" id="311" name="Shape 311"/>
          <p:cNvPicPr preferRelativeResize="0"/>
          <p:nvPr/>
        </p:nvPicPr>
        <p:blipFill rotWithShape="1">
          <a:blip r:embed="rId6">
            <a:alphaModFix/>
          </a:blip>
          <a:srcRect b="17279" l="8366" r="17128" t="8843"/>
          <a:stretch/>
        </p:blipFill>
        <p:spPr>
          <a:xfrm rot="-535880">
            <a:off x="2005549" y="3418025"/>
            <a:ext cx="2120150" cy="15704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15" name="Shape 315"/>
        <p:cNvGrpSpPr/>
        <p:nvPr/>
      </p:nvGrpSpPr>
      <p:grpSpPr>
        <a:xfrm>
          <a:off x="0" y="0"/>
          <a:ext cx="0" cy="0"/>
          <a:chOff x="0" y="0"/>
          <a:chExt cx="0" cy="0"/>
        </a:xfrm>
      </p:grpSpPr>
      <p:pic>
        <p:nvPicPr>
          <p:cNvPr descr="File_002.jpeg" id="316" name="Shape 316"/>
          <p:cNvPicPr preferRelativeResize="0"/>
          <p:nvPr/>
        </p:nvPicPr>
        <p:blipFill rotWithShape="1">
          <a:blip r:embed="rId3">
            <a:alphaModFix/>
          </a:blip>
          <a:srcRect b="8199" l="0" r="0" t="14663"/>
          <a:stretch/>
        </p:blipFill>
        <p:spPr>
          <a:xfrm rot="-509500">
            <a:off x="238548" y="167995"/>
            <a:ext cx="3371526" cy="3481230"/>
          </a:xfrm>
          <a:prstGeom prst="rect">
            <a:avLst/>
          </a:prstGeom>
          <a:noFill/>
          <a:ln>
            <a:noFill/>
          </a:ln>
        </p:spPr>
      </p:pic>
      <p:pic>
        <p:nvPicPr>
          <p:cNvPr descr="File_000.jpeg" id="317" name="Shape 317"/>
          <p:cNvPicPr preferRelativeResize="0"/>
          <p:nvPr/>
        </p:nvPicPr>
        <p:blipFill rotWithShape="1">
          <a:blip r:embed="rId4">
            <a:alphaModFix/>
          </a:blip>
          <a:srcRect b="9423" l="0" r="0" t="21644"/>
          <a:stretch/>
        </p:blipFill>
        <p:spPr>
          <a:xfrm rot="-375088">
            <a:off x="4299837" y="125732"/>
            <a:ext cx="3628101" cy="3347784"/>
          </a:xfrm>
          <a:prstGeom prst="rect">
            <a:avLst/>
          </a:prstGeom>
          <a:noFill/>
          <a:ln>
            <a:noFill/>
          </a:ln>
        </p:spPr>
      </p:pic>
      <p:pic>
        <p:nvPicPr>
          <p:cNvPr descr="File_000.jpeg" id="318" name="Shape 318"/>
          <p:cNvPicPr preferRelativeResize="0"/>
          <p:nvPr/>
        </p:nvPicPr>
        <p:blipFill rotWithShape="1">
          <a:blip r:embed="rId5">
            <a:alphaModFix/>
          </a:blip>
          <a:srcRect b="12913" l="5368" r="8186" t="15185"/>
          <a:stretch/>
        </p:blipFill>
        <p:spPr>
          <a:xfrm rot="-250795">
            <a:off x="1660650" y="3500824"/>
            <a:ext cx="2585200" cy="1606500"/>
          </a:xfrm>
          <a:prstGeom prst="rect">
            <a:avLst/>
          </a:prstGeom>
          <a:noFill/>
          <a:ln>
            <a:noFill/>
          </a:ln>
        </p:spPr>
      </p:pic>
      <p:pic>
        <p:nvPicPr>
          <p:cNvPr descr="File_001.jpeg" id="319" name="Shape 319"/>
          <p:cNvPicPr preferRelativeResize="0"/>
          <p:nvPr/>
        </p:nvPicPr>
        <p:blipFill rotWithShape="1">
          <a:blip r:embed="rId6">
            <a:alphaModFix/>
          </a:blip>
          <a:srcRect b="20771" l="8364" r="13018" t="18670"/>
          <a:stretch/>
        </p:blipFill>
        <p:spPr>
          <a:xfrm rot="-217806">
            <a:off x="6230229" y="3376886"/>
            <a:ext cx="2769819" cy="159390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23" name="Shape 323"/>
        <p:cNvGrpSpPr/>
        <p:nvPr/>
      </p:nvGrpSpPr>
      <p:grpSpPr>
        <a:xfrm>
          <a:off x="0" y="0"/>
          <a:ext cx="0" cy="0"/>
          <a:chOff x="0" y="0"/>
          <a:chExt cx="0" cy="0"/>
        </a:xfrm>
      </p:grpSpPr>
      <p:pic>
        <p:nvPicPr>
          <p:cNvPr descr="IMG_2664.JPG" id="324" name="Shape 324"/>
          <p:cNvPicPr preferRelativeResize="0"/>
          <p:nvPr/>
        </p:nvPicPr>
        <p:blipFill rotWithShape="1">
          <a:blip r:embed="rId3">
            <a:alphaModFix/>
          </a:blip>
          <a:srcRect b="0" l="0" r="3381" t="4689"/>
          <a:stretch/>
        </p:blipFill>
        <p:spPr>
          <a:xfrm rot="-316194">
            <a:off x="738116" y="314512"/>
            <a:ext cx="3650593" cy="4654025"/>
          </a:xfrm>
          <a:prstGeom prst="rect">
            <a:avLst/>
          </a:prstGeom>
          <a:noFill/>
          <a:ln>
            <a:noFill/>
          </a:ln>
        </p:spPr>
      </p:pic>
      <p:pic>
        <p:nvPicPr>
          <p:cNvPr descr="IMG_2665.JPG" id="325" name="Shape 325"/>
          <p:cNvPicPr preferRelativeResize="0"/>
          <p:nvPr/>
        </p:nvPicPr>
        <p:blipFill rotWithShape="1">
          <a:blip r:embed="rId4">
            <a:alphaModFix/>
          </a:blip>
          <a:srcRect b="0" l="8541" r="6641" t="2343"/>
          <a:stretch/>
        </p:blipFill>
        <p:spPr>
          <a:xfrm rot="233909">
            <a:off x="5029771" y="233586"/>
            <a:ext cx="3617929" cy="471355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29" name="Shape 329"/>
        <p:cNvGrpSpPr/>
        <p:nvPr/>
      </p:nvGrpSpPr>
      <p:grpSpPr>
        <a:xfrm>
          <a:off x="0" y="0"/>
          <a:ext cx="0" cy="0"/>
          <a:chOff x="0" y="0"/>
          <a:chExt cx="0" cy="0"/>
        </a:xfrm>
      </p:grpSpPr>
      <p:pic>
        <p:nvPicPr>
          <p:cNvPr descr="IMG_1728.JPG" id="330" name="Shape 330"/>
          <p:cNvPicPr preferRelativeResize="0"/>
          <p:nvPr/>
        </p:nvPicPr>
        <p:blipFill rotWithShape="1">
          <a:blip r:embed="rId3">
            <a:alphaModFix/>
          </a:blip>
          <a:srcRect b="36593" l="0" r="0" t="2244"/>
          <a:stretch/>
        </p:blipFill>
        <p:spPr>
          <a:xfrm rot="-667254">
            <a:off x="-172025" y="555774"/>
            <a:ext cx="4281975" cy="3491924"/>
          </a:xfrm>
          <a:prstGeom prst="rect">
            <a:avLst/>
          </a:prstGeom>
          <a:noFill/>
          <a:ln>
            <a:noFill/>
          </a:ln>
        </p:spPr>
      </p:pic>
      <p:pic>
        <p:nvPicPr>
          <p:cNvPr descr="IMG_1732.JPG" id="331" name="Shape 331"/>
          <p:cNvPicPr preferRelativeResize="0"/>
          <p:nvPr/>
        </p:nvPicPr>
        <p:blipFill rotWithShape="1">
          <a:blip r:embed="rId4">
            <a:alphaModFix/>
          </a:blip>
          <a:srcRect b="5398" l="0" r="0" t="6526"/>
          <a:stretch/>
        </p:blipFill>
        <p:spPr>
          <a:xfrm rot="446424">
            <a:off x="4320351" y="1436573"/>
            <a:ext cx="4953002" cy="3271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Shape 74"/>
          <p:cNvSpPr txBox="1"/>
          <p:nvPr>
            <p:ph type="title"/>
          </p:nvPr>
        </p:nvSpPr>
        <p:spPr>
          <a:xfrm>
            <a:off x="265500" y="111200"/>
            <a:ext cx="4045200" cy="905400"/>
          </a:xfrm>
          <a:prstGeom prst="rect">
            <a:avLst/>
          </a:prstGeom>
        </p:spPr>
        <p:txBody>
          <a:bodyPr anchorCtr="0" anchor="b" bIns="91425" lIns="91425" rIns="91425" tIns="91425">
            <a:noAutofit/>
          </a:bodyPr>
          <a:lstStyle/>
          <a:p>
            <a:pPr lvl="0">
              <a:spcBef>
                <a:spcPts val="0"/>
              </a:spcBef>
              <a:buNone/>
            </a:pPr>
            <a:r>
              <a:rPr lang="en"/>
              <a:t>Susan Gregg</a:t>
            </a:r>
          </a:p>
        </p:txBody>
      </p:sp>
      <p:sp>
        <p:nvSpPr>
          <p:cNvPr id="75" name="Shape 75"/>
          <p:cNvSpPr txBox="1"/>
          <p:nvPr>
            <p:ph idx="1" type="subTitle"/>
          </p:nvPr>
        </p:nvSpPr>
        <p:spPr>
          <a:xfrm>
            <a:off x="265500" y="1266225"/>
            <a:ext cx="4045200" cy="3410400"/>
          </a:xfrm>
          <a:prstGeom prst="rect">
            <a:avLst/>
          </a:prstGeom>
        </p:spPr>
        <p:txBody>
          <a:bodyPr anchorCtr="0" anchor="t" bIns="91425" lIns="91425" rIns="91425" tIns="91425">
            <a:noAutofit/>
          </a:bodyPr>
          <a:lstStyle/>
          <a:p>
            <a:pPr indent="-228600" lvl="0" marL="457200" rtl="0" algn="l">
              <a:spcBef>
                <a:spcPts val="0"/>
              </a:spcBef>
              <a:buChar char="-"/>
            </a:pPr>
            <a:r>
              <a:rPr lang="en"/>
              <a:t>19</a:t>
            </a:r>
            <a:r>
              <a:rPr lang="en"/>
              <a:t> years teaching experience</a:t>
            </a:r>
          </a:p>
          <a:p>
            <a:pPr indent="-228600" lvl="0" marL="457200" rtl="0" algn="l">
              <a:spcBef>
                <a:spcPts val="0"/>
              </a:spcBef>
              <a:buChar char="-"/>
            </a:pPr>
            <a:r>
              <a:rPr lang="en"/>
              <a:t>10th year in grade 3</a:t>
            </a:r>
          </a:p>
          <a:p>
            <a:pPr indent="-228600" lvl="0" marL="457200" rtl="0" algn="l">
              <a:spcBef>
                <a:spcPts val="0"/>
              </a:spcBef>
              <a:buChar char="-"/>
            </a:pPr>
            <a:r>
              <a:rPr lang="en"/>
              <a:t>22 students </a:t>
            </a:r>
          </a:p>
          <a:p>
            <a:pPr indent="-228600" lvl="0" marL="457200" rtl="0" algn="l">
              <a:spcBef>
                <a:spcPts val="0"/>
              </a:spcBef>
              <a:buChar char="-"/>
            </a:pPr>
            <a:r>
              <a:rPr lang="en"/>
              <a:t>Huge fan of coffee, my husband, family, teaching Language Arts and shopping</a:t>
            </a:r>
          </a:p>
          <a:p>
            <a:pPr lvl="0" rtl="0" algn="l">
              <a:spcBef>
                <a:spcPts val="0"/>
              </a:spcBef>
              <a:buClr>
                <a:schemeClr val="dk2"/>
              </a:buClr>
              <a:buSzPct val="52380"/>
              <a:buFont typeface="Arial"/>
              <a:buNone/>
            </a:pPr>
            <a:r>
              <a:t/>
            </a:r>
            <a:endParaRPr/>
          </a:p>
          <a:p>
            <a:pPr indent="-228600" lvl="0" marL="457200" rtl="0" algn="l">
              <a:spcBef>
                <a:spcPts val="0"/>
              </a:spcBef>
              <a:buChar char="-"/>
            </a:pPr>
            <a:r>
              <a:rPr lang="en"/>
              <a:t>Why did I join STEM?</a:t>
            </a:r>
          </a:p>
        </p:txBody>
      </p:sp>
      <p:pic>
        <p:nvPicPr>
          <p:cNvPr id="76" name="Shape 76"/>
          <p:cNvPicPr preferRelativeResize="0"/>
          <p:nvPr/>
        </p:nvPicPr>
        <p:blipFill>
          <a:blip r:embed="rId3">
            <a:alphaModFix/>
          </a:blip>
          <a:stretch>
            <a:fillRect/>
          </a:stretch>
        </p:blipFill>
        <p:spPr>
          <a:xfrm>
            <a:off x="4810650" y="399723"/>
            <a:ext cx="3258050" cy="4344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335" name="Shape 335"/>
        <p:cNvGrpSpPr/>
        <p:nvPr/>
      </p:nvGrpSpPr>
      <p:grpSpPr>
        <a:xfrm>
          <a:off x="0" y="0"/>
          <a:ext cx="0" cy="0"/>
          <a:chOff x="0" y="0"/>
          <a:chExt cx="0" cy="0"/>
        </a:xfrm>
      </p:grpSpPr>
      <p:pic>
        <p:nvPicPr>
          <p:cNvPr descr="IMG_2670.JPG" id="336" name="Shape 336"/>
          <p:cNvPicPr preferRelativeResize="0"/>
          <p:nvPr/>
        </p:nvPicPr>
        <p:blipFill rotWithShape="1">
          <a:blip r:embed="rId3">
            <a:alphaModFix/>
          </a:blip>
          <a:srcRect b="33777" l="5018" r="3732" t="15724"/>
          <a:stretch/>
        </p:blipFill>
        <p:spPr>
          <a:xfrm rot="422453">
            <a:off x="448801" y="2551800"/>
            <a:ext cx="3242200" cy="2392322"/>
          </a:xfrm>
          <a:prstGeom prst="rect">
            <a:avLst/>
          </a:prstGeom>
          <a:noFill/>
          <a:ln>
            <a:noFill/>
          </a:ln>
        </p:spPr>
      </p:pic>
      <p:pic>
        <p:nvPicPr>
          <p:cNvPr descr="IMG_2668.JPG" id="337" name="Shape 337"/>
          <p:cNvPicPr preferRelativeResize="0"/>
          <p:nvPr/>
        </p:nvPicPr>
        <p:blipFill rotWithShape="1">
          <a:blip r:embed="rId4">
            <a:alphaModFix/>
          </a:blip>
          <a:srcRect b="26466" l="0" r="0" t="13066"/>
          <a:stretch/>
        </p:blipFill>
        <p:spPr>
          <a:xfrm rot="-530028">
            <a:off x="171499" y="220625"/>
            <a:ext cx="3064199" cy="2470376"/>
          </a:xfrm>
          <a:prstGeom prst="rect">
            <a:avLst/>
          </a:prstGeom>
          <a:noFill/>
          <a:ln>
            <a:noFill/>
          </a:ln>
        </p:spPr>
      </p:pic>
      <p:pic>
        <p:nvPicPr>
          <p:cNvPr descr="IMG_2691.JPG" id="338" name="Shape 338"/>
          <p:cNvPicPr preferRelativeResize="0"/>
          <p:nvPr/>
        </p:nvPicPr>
        <p:blipFill rotWithShape="1">
          <a:blip r:embed="rId5">
            <a:alphaModFix/>
          </a:blip>
          <a:srcRect b="19159" l="5015" r="0" t="0"/>
          <a:stretch/>
        </p:blipFill>
        <p:spPr>
          <a:xfrm rot="-161141">
            <a:off x="3304675" y="-69624"/>
            <a:ext cx="2941402" cy="3337876"/>
          </a:xfrm>
          <a:prstGeom prst="rect">
            <a:avLst/>
          </a:prstGeom>
          <a:noFill/>
          <a:ln>
            <a:noFill/>
          </a:ln>
        </p:spPr>
      </p:pic>
      <p:pic>
        <p:nvPicPr>
          <p:cNvPr descr="IMG_2694.JPG" id="339" name="Shape 339"/>
          <p:cNvPicPr preferRelativeResize="0"/>
          <p:nvPr/>
        </p:nvPicPr>
        <p:blipFill rotWithShape="1">
          <a:blip r:embed="rId6">
            <a:alphaModFix/>
          </a:blip>
          <a:srcRect b="25805" l="0" r="11676" t="13731"/>
          <a:stretch/>
        </p:blipFill>
        <p:spPr>
          <a:xfrm rot="583987">
            <a:off x="3679476" y="2730838"/>
            <a:ext cx="2643198" cy="2412660"/>
          </a:xfrm>
          <a:prstGeom prst="rect">
            <a:avLst/>
          </a:prstGeom>
          <a:noFill/>
          <a:ln>
            <a:noFill/>
          </a:ln>
        </p:spPr>
      </p:pic>
      <p:pic>
        <p:nvPicPr>
          <p:cNvPr descr="IMG_2673.JPG" id="340" name="Shape 340"/>
          <p:cNvPicPr preferRelativeResize="0"/>
          <p:nvPr/>
        </p:nvPicPr>
        <p:blipFill rotWithShape="1">
          <a:blip r:embed="rId7">
            <a:alphaModFix/>
          </a:blip>
          <a:srcRect b="0" l="0" r="21457" t="16387"/>
          <a:stretch/>
        </p:blipFill>
        <p:spPr>
          <a:xfrm rot="375413">
            <a:off x="6402575" y="133150"/>
            <a:ext cx="2648773" cy="3759373"/>
          </a:xfrm>
          <a:prstGeom prst="rect">
            <a:avLst/>
          </a:prstGeom>
          <a:noFill/>
          <a:ln>
            <a:noFill/>
          </a:ln>
        </p:spPr>
      </p:pic>
      <p:sp>
        <p:nvSpPr>
          <p:cNvPr id="341" name="Shape 341"/>
          <p:cNvSpPr txBox="1"/>
          <p:nvPr/>
        </p:nvSpPr>
        <p:spPr>
          <a:xfrm rot="893830">
            <a:off x="6322610" y="4025657"/>
            <a:ext cx="2392204" cy="786051"/>
          </a:xfrm>
          <a:prstGeom prst="rect">
            <a:avLst/>
          </a:prstGeom>
          <a:noFill/>
          <a:ln>
            <a:noFill/>
          </a:ln>
        </p:spPr>
        <p:txBody>
          <a:bodyPr anchorCtr="0" anchor="t" bIns="91425" lIns="91425" rIns="91425" tIns="91425">
            <a:noAutofit/>
          </a:bodyPr>
          <a:lstStyle/>
          <a:p>
            <a:pPr lvl="0" algn="ctr">
              <a:spcBef>
                <a:spcPts val="0"/>
              </a:spcBef>
              <a:buNone/>
            </a:pPr>
            <a:r>
              <a:rPr lang="en" sz="2400">
                <a:latin typeface="Playfair Display"/>
                <a:ea typeface="Playfair Display"/>
                <a:cs typeface="Playfair Display"/>
                <a:sym typeface="Playfair Display"/>
              </a:rPr>
              <a:t>Rube Goldberg</a:t>
            </a:r>
          </a:p>
          <a:p>
            <a:pPr lvl="0" algn="ctr">
              <a:spcBef>
                <a:spcPts val="0"/>
              </a:spcBef>
              <a:buNone/>
            </a:pPr>
            <a:r>
              <a:rPr lang="en" sz="2400">
                <a:latin typeface="Playfair Display"/>
                <a:ea typeface="Playfair Display"/>
                <a:cs typeface="Playfair Display"/>
                <a:sym typeface="Playfair Display"/>
              </a:rPr>
              <a:t>Machines!</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345" name="Shape 345"/>
        <p:cNvGrpSpPr/>
        <p:nvPr/>
      </p:nvGrpSpPr>
      <p:grpSpPr>
        <a:xfrm>
          <a:off x="0" y="0"/>
          <a:ext cx="0" cy="0"/>
          <a:chOff x="0" y="0"/>
          <a:chExt cx="0" cy="0"/>
        </a:xfrm>
      </p:grpSpPr>
      <p:sp>
        <p:nvSpPr>
          <p:cNvPr id="346" name="Shape 34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Post-Survey</a:t>
            </a:r>
          </a:p>
        </p:txBody>
      </p:sp>
      <p:sp>
        <p:nvSpPr>
          <p:cNvPr id="347" name="Shape 347"/>
          <p:cNvSpPr txBox="1"/>
          <p:nvPr>
            <p:ph idx="1" type="body"/>
          </p:nvPr>
        </p:nvSpPr>
        <p:spPr>
          <a:xfrm>
            <a:off x="311700" y="1234075"/>
            <a:ext cx="4882500" cy="3334800"/>
          </a:xfrm>
          <a:prstGeom prst="rect">
            <a:avLst/>
          </a:prstGeom>
        </p:spPr>
        <p:txBody>
          <a:bodyPr anchorCtr="0" anchor="t" bIns="91425" lIns="91425" rIns="91425" tIns="91425">
            <a:noAutofit/>
          </a:bodyPr>
          <a:lstStyle/>
          <a:p>
            <a:pPr lvl="0">
              <a:spcBef>
                <a:spcPts val="0"/>
              </a:spcBef>
              <a:buNone/>
            </a:pPr>
            <a:r>
              <a:rPr b="1" lang="en" sz="2200"/>
              <a:t>What is Science? / Qu’est-ce que tu penses “sciences” veut dire?</a:t>
            </a:r>
          </a:p>
          <a:p>
            <a:pPr lvl="0">
              <a:spcBef>
                <a:spcPts val="0"/>
              </a:spcBef>
              <a:buNone/>
            </a:pPr>
            <a:r>
              <a:rPr lang="en"/>
              <a:t>Science is awesome.</a:t>
            </a:r>
          </a:p>
          <a:p>
            <a:pPr lvl="0">
              <a:spcBef>
                <a:spcPts val="0"/>
              </a:spcBef>
              <a:buNone/>
            </a:pPr>
            <a:r>
              <a:rPr lang="en"/>
              <a:t>Science is when you make things happen.</a:t>
            </a:r>
          </a:p>
          <a:p>
            <a:pPr lvl="0">
              <a:spcBef>
                <a:spcPts val="0"/>
              </a:spcBef>
              <a:buNone/>
            </a:pPr>
            <a:r>
              <a:rPr lang="en"/>
              <a:t>Sciences est explorer de nouvelles choses.</a:t>
            </a:r>
          </a:p>
          <a:p>
            <a:pPr lvl="0">
              <a:spcBef>
                <a:spcPts val="0"/>
              </a:spcBef>
              <a:buNone/>
            </a:pPr>
            <a:r>
              <a:rPr lang="en"/>
              <a:t>Les sciences veut dire beaucoup de prédictions et les expériences. Sois créative! </a:t>
            </a:r>
          </a:p>
          <a:p>
            <a:pPr lvl="0">
              <a:spcBef>
                <a:spcPts val="0"/>
              </a:spcBef>
              <a:buClr>
                <a:schemeClr val="dk2"/>
              </a:buClr>
              <a:buSzPct val="50000"/>
              <a:buFont typeface="Arial"/>
              <a:buNone/>
            </a:pPr>
            <a:r>
              <a:t/>
            </a:r>
            <a:endParaRPr b="1" sz="2200"/>
          </a:p>
        </p:txBody>
      </p:sp>
      <p:pic>
        <p:nvPicPr>
          <p:cNvPr descr="File_000.jpeg" id="348" name="Shape 348"/>
          <p:cNvPicPr preferRelativeResize="0"/>
          <p:nvPr/>
        </p:nvPicPr>
        <p:blipFill rotWithShape="1">
          <a:blip r:embed="rId3">
            <a:alphaModFix/>
          </a:blip>
          <a:srcRect b="9460" l="7969" r="14354" t="4064"/>
          <a:stretch/>
        </p:blipFill>
        <p:spPr>
          <a:xfrm>
            <a:off x="5034350" y="209200"/>
            <a:ext cx="4011125" cy="45295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352" name="Shape 352"/>
        <p:cNvGrpSpPr/>
        <p:nvPr/>
      </p:nvGrpSpPr>
      <p:grpSpPr>
        <a:xfrm>
          <a:off x="0" y="0"/>
          <a:ext cx="0" cy="0"/>
          <a:chOff x="0" y="0"/>
          <a:chExt cx="0" cy="0"/>
        </a:xfrm>
      </p:grpSpPr>
      <p:sp>
        <p:nvSpPr>
          <p:cNvPr id="353" name="Shape 35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Post-Survey</a:t>
            </a:r>
          </a:p>
        </p:txBody>
      </p:sp>
      <p:sp>
        <p:nvSpPr>
          <p:cNvPr id="354" name="Shape 354"/>
          <p:cNvSpPr txBox="1"/>
          <p:nvPr>
            <p:ph idx="1" type="body"/>
          </p:nvPr>
        </p:nvSpPr>
        <p:spPr>
          <a:xfrm>
            <a:off x="311700" y="1234075"/>
            <a:ext cx="4327800" cy="3334800"/>
          </a:xfrm>
          <a:prstGeom prst="rect">
            <a:avLst/>
          </a:prstGeom>
        </p:spPr>
        <p:txBody>
          <a:bodyPr anchorCtr="0" anchor="t" bIns="91425" lIns="91425" rIns="91425" tIns="91425">
            <a:noAutofit/>
          </a:bodyPr>
          <a:lstStyle/>
          <a:p>
            <a:pPr lvl="0">
              <a:spcBef>
                <a:spcPts val="0"/>
              </a:spcBef>
              <a:buNone/>
            </a:pPr>
            <a:r>
              <a:rPr b="1" lang="en" sz="2200"/>
              <a:t>Science is fun when…</a:t>
            </a:r>
          </a:p>
          <a:p>
            <a:pPr lvl="0">
              <a:spcBef>
                <a:spcPts val="0"/>
              </a:spcBef>
              <a:buNone/>
            </a:pPr>
            <a:r>
              <a:rPr lang="en"/>
              <a:t>We do experiments and we put our hands in it and don’t forget getting messy.</a:t>
            </a:r>
          </a:p>
          <a:p>
            <a:pPr lvl="0">
              <a:spcBef>
                <a:spcPts val="0"/>
              </a:spcBef>
              <a:buNone/>
            </a:pPr>
            <a:r>
              <a:rPr lang="en"/>
              <a:t>We learn new things. I like to learn new things.</a:t>
            </a:r>
          </a:p>
          <a:p>
            <a:pPr lvl="0" rtl="0">
              <a:spcBef>
                <a:spcPts val="0"/>
              </a:spcBef>
              <a:buNone/>
            </a:pPr>
            <a:r>
              <a:rPr lang="en"/>
              <a:t>You do stuff with cool stuff to use for whatever it is used for.</a:t>
            </a:r>
          </a:p>
        </p:txBody>
      </p:sp>
      <p:pic>
        <p:nvPicPr>
          <p:cNvPr descr="IMG_0555.JPG" id="355" name="Shape 355"/>
          <p:cNvPicPr preferRelativeResize="0"/>
          <p:nvPr/>
        </p:nvPicPr>
        <p:blipFill rotWithShape="1">
          <a:blip r:embed="rId3">
            <a:alphaModFix/>
          </a:blip>
          <a:srcRect b="0" l="0" r="4242" t="4415"/>
          <a:stretch/>
        </p:blipFill>
        <p:spPr>
          <a:xfrm rot="10800000">
            <a:off x="4504549" y="674448"/>
            <a:ext cx="4568750" cy="34067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359" name="Shape 359"/>
        <p:cNvGrpSpPr/>
        <p:nvPr/>
      </p:nvGrpSpPr>
      <p:grpSpPr>
        <a:xfrm>
          <a:off x="0" y="0"/>
          <a:ext cx="0" cy="0"/>
          <a:chOff x="0" y="0"/>
          <a:chExt cx="0" cy="0"/>
        </a:xfrm>
      </p:grpSpPr>
      <p:sp>
        <p:nvSpPr>
          <p:cNvPr id="360" name="Shape 36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Post-Survey</a:t>
            </a:r>
          </a:p>
        </p:txBody>
      </p:sp>
      <p:sp>
        <p:nvSpPr>
          <p:cNvPr id="361" name="Shape 361"/>
          <p:cNvSpPr txBox="1"/>
          <p:nvPr>
            <p:ph idx="1" type="body"/>
          </p:nvPr>
        </p:nvSpPr>
        <p:spPr>
          <a:xfrm>
            <a:off x="93400" y="1124925"/>
            <a:ext cx="4176900" cy="3334800"/>
          </a:xfrm>
          <a:prstGeom prst="rect">
            <a:avLst/>
          </a:prstGeom>
        </p:spPr>
        <p:txBody>
          <a:bodyPr anchorCtr="0" anchor="t" bIns="91425" lIns="91425" rIns="91425" tIns="91425">
            <a:noAutofit/>
          </a:bodyPr>
          <a:lstStyle/>
          <a:p>
            <a:pPr lvl="0">
              <a:spcBef>
                <a:spcPts val="0"/>
              </a:spcBef>
              <a:buNone/>
            </a:pPr>
            <a:r>
              <a:rPr b="1" lang="en" sz="2200"/>
              <a:t>Est-ce que tu aimes les sciences?</a:t>
            </a:r>
          </a:p>
          <a:p>
            <a:pPr lvl="0">
              <a:spcBef>
                <a:spcPts val="0"/>
              </a:spcBef>
              <a:buNone/>
            </a:pPr>
            <a:r>
              <a:rPr lang="en"/>
              <a:t>Oui, parce que c’est amusant. Aussi c’est quelquefois difficile.</a:t>
            </a:r>
          </a:p>
          <a:p>
            <a:pPr lvl="0">
              <a:spcBef>
                <a:spcPts val="0"/>
              </a:spcBef>
              <a:buNone/>
            </a:pPr>
            <a:r>
              <a:rPr lang="en"/>
              <a:t>Oui, parce que quand on fait les défis c’est amusant.</a:t>
            </a:r>
          </a:p>
          <a:p>
            <a:pPr lvl="0" rtl="0">
              <a:spcBef>
                <a:spcPts val="0"/>
              </a:spcBef>
              <a:buNone/>
            </a:pPr>
            <a:r>
              <a:rPr lang="en"/>
              <a:t>Oui, parce que j’aime estimer si ça va marcher ou pas marcher, aussi j’aime construire.</a:t>
            </a:r>
          </a:p>
        </p:txBody>
      </p:sp>
      <p:pic>
        <p:nvPicPr>
          <p:cNvPr descr="File_000.jpeg" id="362" name="Shape 362"/>
          <p:cNvPicPr preferRelativeResize="0"/>
          <p:nvPr/>
        </p:nvPicPr>
        <p:blipFill rotWithShape="1">
          <a:blip r:embed="rId3">
            <a:alphaModFix/>
          </a:blip>
          <a:srcRect b="16773" l="2419" r="11180" t="21056"/>
          <a:stretch/>
        </p:blipFill>
        <p:spPr>
          <a:xfrm>
            <a:off x="4093800" y="1214337"/>
            <a:ext cx="5050199" cy="271482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Shape 367"/>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Data Collection &amp; Analysis</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71" name="Shape 371"/>
        <p:cNvGrpSpPr/>
        <p:nvPr/>
      </p:nvGrpSpPr>
      <p:grpSpPr>
        <a:xfrm>
          <a:off x="0" y="0"/>
          <a:ext cx="0" cy="0"/>
          <a:chOff x="0" y="0"/>
          <a:chExt cx="0" cy="0"/>
        </a:xfrm>
      </p:grpSpPr>
      <p:sp>
        <p:nvSpPr>
          <p:cNvPr id="372" name="Shape 37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How did we collect our data?</a:t>
            </a:r>
          </a:p>
        </p:txBody>
      </p:sp>
      <p:sp>
        <p:nvSpPr>
          <p:cNvPr id="373" name="Shape 373"/>
          <p:cNvSpPr txBox="1"/>
          <p:nvPr>
            <p:ph idx="1" type="body"/>
          </p:nvPr>
        </p:nvSpPr>
        <p:spPr>
          <a:xfrm>
            <a:off x="311700" y="1234075"/>
            <a:ext cx="4543500" cy="3334800"/>
          </a:xfrm>
          <a:prstGeom prst="rect">
            <a:avLst/>
          </a:prstGeom>
        </p:spPr>
        <p:txBody>
          <a:bodyPr anchorCtr="0" anchor="t" bIns="91425" lIns="91425" rIns="91425" tIns="91425">
            <a:noAutofit/>
          </a:bodyPr>
          <a:lstStyle/>
          <a:p>
            <a:pPr indent="-361950" lvl="0" marL="457200" rtl="0">
              <a:spcBef>
                <a:spcPts val="0"/>
              </a:spcBef>
              <a:buSzPct val="100000"/>
              <a:buChar char="-"/>
            </a:pPr>
            <a:r>
              <a:rPr lang="en" sz="2100"/>
              <a:t>Observations</a:t>
            </a:r>
          </a:p>
          <a:p>
            <a:pPr indent="-361950" lvl="0" marL="457200" rtl="0">
              <a:spcBef>
                <a:spcPts val="0"/>
              </a:spcBef>
              <a:buSzPct val="100000"/>
              <a:buChar char="-"/>
            </a:pPr>
            <a:r>
              <a:rPr lang="en" sz="2100"/>
              <a:t>Pre and post surveys</a:t>
            </a:r>
          </a:p>
          <a:p>
            <a:pPr indent="-361950" lvl="0" marL="457200" rtl="0">
              <a:spcBef>
                <a:spcPts val="0"/>
              </a:spcBef>
              <a:buSzPct val="100000"/>
              <a:buChar char="-"/>
            </a:pPr>
            <a:r>
              <a:rPr lang="en" sz="2100"/>
              <a:t>Photographic evidence</a:t>
            </a:r>
          </a:p>
          <a:p>
            <a:pPr indent="-361950" lvl="0" marL="457200" rtl="0">
              <a:spcBef>
                <a:spcPts val="0"/>
              </a:spcBef>
              <a:buSzPct val="100000"/>
              <a:buChar char="-"/>
            </a:pPr>
            <a:r>
              <a:rPr lang="en" sz="2100"/>
              <a:t>Videos </a:t>
            </a:r>
          </a:p>
          <a:p>
            <a:pPr indent="-361950" lvl="0" marL="457200" rtl="0">
              <a:spcBef>
                <a:spcPts val="0"/>
              </a:spcBef>
              <a:buSzPct val="100000"/>
              <a:buChar char="-"/>
            </a:pPr>
            <a:r>
              <a:rPr lang="en" sz="2100"/>
              <a:t>Conversations amongst ourselves</a:t>
            </a:r>
          </a:p>
          <a:p>
            <a:pPr indent="-361950" lvl="0" marL="457200" rtl="0">
              <a:spcBef>
                <a:spcPts val="0"/>
              </a:spcBef>
              <a:buSzPct val="100000"/>
              <a:buChar char="-"/>
            </a:pPr>
            <a:r>
              <a:rPr lang="en" sz="2100"/>
              <a:t>Teacher reflections</a:t>
            </a:r>
          </a:p>
          <a:p>
            <a:pPr indent="-361950" lvl="0" marL="457200">
              <a:spcBef>
                <a:spcPts val="0"/>
              </a:spcBef>
              <a:buSzPct val="100000"/>
              <a:buChar char="-"/>
            </a:pPr>
            <a:r>
              <a:rPr lang="en" sz="2100"/>
              <a:t>Final unit project</a:t>
            </a:r>
          </a:p>
        </p:txBody>
      </p:sp>
      <p:pic>
        <p:nvPicPr>
          <p:cNvPr descr="Image result for data clip art" id="374" name="Shape 374"/>
          <p:cNvPicPr preferRelativeResize="0"/>
          <p:nvPr/>
        </p:nvPicPr>
        <p:blipFill rotWithShape="1">
          <a:blip r:embed="rId3">
            <a:alphaModFix/>
          </a:blip>
          <a:srcRect b="8667" l="0" r="0" t="0"/>
          <a:stretch/>
        </p:blipFill>
        <p:spPr>
          <a:xfrm>
            <a:off x="4550599" y="1305299"/>
            <a:ext cx="4281699" cy="28944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78" name="Shape 378"/>
        <p:cNvGrpSpPr/>
        <p:nvPr/>
      </p:nvGrpSpPr>
      <p:grpSpPr>
        <a:xfrm>
          <a:off x="0" y="0"/>
          <a:ext cx="0" cy="0"/>
          <a:chOff x="0" y="0"/>
          <a:chExt cx="0" cy="0"/>
        </a:xfrm>
      </p:grpSpPr>
      <p:sp>
        <p:nvSpPr>
          <p:cNvPr id="379" name="Shape 37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How did we analyze our data?</a:t>
            </a:r>
          </a:p>
        </p:txBody>
      </p:sp>
      <p:sp>
        <p:nvSpPr>
          <p:cNvPr id="380" name="Shape 380"/>
          <p:cNvSpPr txBox="1"/>
          <p:nvPr>
            <p:ph idx="1" type="body"/>
          </p:nvPr>
        </p:nvSpPr>
        <p:spPr>
          <a:xfrm>
            <a:off x="311700" y="1112675"/>
            <a:ext cx="4907700" cy="3334800"/>
          </a:xfrm>
          <a:prstGeom prst="rect">
            <a:avLst/>
          </a:prstGeom>
        </p:spPr>
        <p:txBody>
          <a:bodyPr anchorCtr="0" anchor="t" bIns="91425" lIns="91425" rIns="91425" tIns="91425">
            <a:noAutofit/>
          </a:bodyPr>
          <a:lstStyle/>
          <a:p>
            <a:pPr indent="-361950" lvl="0" marL="457200" rtl="0">
              <a:spcBef>
                <a:spcPts val="0"/>
              </a:spcBef>
              <a:buSzPct val="100000"/>
              <a:buChar char="-"/>
            </a:pPr>
            <a:r>
              <a:rPr lang="en" sz="2100"/>
              <a:t>Comparing pre and post surveys of the same student</a:t>
            </a:r>
          </a:p>
          <a:p>
            <a:pPr indent="-361950" lvl="0" marL="457200" rtl="0">
              <a:spcBef>
                <a:spcPts val="0"/>
              </a:spcBef>
              <a:buSzPct val="100000"/>
              <a:buChar char="-"/>
            </a:pPr>
            <a:r>
              <a:rPr lang="en" sz="2100"/>
              <a:t>Looking at the progression in student behaviour during science activities</a:t>
            </a:r>
          </a:p>
          <a:p>
            <a:pPr indent="-361950" lvl="0" marL="457200" rtl="0">
              <a:spcBef>
                <a:spcPts val="0"/>
              </a:spcBef>
              <a:buSzPct val="100000"/>
              <a:buChar char="-"/>
            </a:pPr>
            <a:r>
              <a:rPr lang="en" sz="2100"/>
              <a:t>Making note of what students were saying over the course of the project</a:t>
            </a:r>
          </a:p>
          <a:p>
            <a:pPr indent="-361950" lvl="0" marL="457200">
              <a:spcBef>
                <a:spcPts val="0"/>
              </a:spcBef>
              <a:buSzPct val="100000"/>
              <a:buChar char="-"/>
            </a:pPr>
            <a:r>
              <a:rPr lang="en" sz="2100"/>
              <a:t>Looking at how we changed over the course of the project</a:t>
            </a:r>
          </a:p>
        </p:txBody>
      </p:sp>
      <p:pic>
        <p:nvPicPr>
          <p:cNvPr descr="Image result for note taking clipart" id="381" name="Shape 381"/>
          <p:cNvPicPr preferRelativeResize="0"/>
          <p:nvPr/>
        </p:nvPicPr>
        <p:blipFill>
          <a:blip r:embed="rId3">
            <a:alphaModFix/>
          </a:blip>
          <a:stretch>
            <a:fillRect/>
          </a:stretch>
        </p:blipFill>
        <p:spPr>
          <a:xfrm>
            <a:off x="5706775" y="1021873"/>
            <a:ext cx="3006949" cy="3099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385" name="Shape 385"/>
        <p:cNvGrpSpPr/>
        <p:nvPr/>
      </p:nvGrpSpPr>
      <p:grpSpPr>
        <a:xfrm>
          <a:off x="0" y="0"/>
          <a:ext cx="0" cy="0"/>
          <a:chOff x="0" y="0"/>
          <a:chExt cx="0" cy="0"/>
        </a:xfrm>
      </p:grpSpPr>
      <p:pic>
        <p:nvPicPr>
          <p:cNvPr id="386" name="Shape 386"/>
          <p:cNvPicPr preferRelativeResize="0"/>
          <p:nvPr/>
        </p:nvPicPr>
        <p:blipFill>
          <a:blip r:embed="rId3">
            <a:alphaModFix/>
          </a:blip>
          <a:stretch>
            <a:fillRect/>
          </a:stretch>
        </p:blipFill>
        <p:spPr>
          <a:xfrm rot="5400000">
            <a:off x="-104599" y="648300"/>
            <a:ext cx="5148549" cy="3846899"/>
          </a:xfrm>
          <a:prstGeom prst="rect">
            <a:avLst/>
          </a:prstGeom>
          <a:noFill/>
          <a:ln>
            <a:noFill/>
          </a:ln>
        </p:spPr>
      </p:pic>
      <p:pic>
        <p:nvPicPr>
          <p:cNvPr id="387" name="Shape 387"/>
          <p:cNvPicPr preferRelativeResize="0"/>
          <p:nvPr/>
        </p:nvPicPr>
        <p:blipFill rotWithShape="1">
          <a:blip r:embed="rId4">
            <a:alphaModFix/>
          </a:blip>
          <a:srcRect b="7774" l="2676" r="9573" t="0"/>
          <a:stretch/>
        </p:blipFill>
        <p:spPr>
          <a:xfrm rot="-5400000">
            <a:off x="4023949" y="555961"/>
            <a:ext cx="5134075" cy="40315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391" name="Shape 391"/>
        <p:cNvGrpSpPr/>
        <p:nvPr/>
      </p:nvGrpSpPr>
      <p:grpSpPr>
        <a:xfrm>
          <a:off x="0" y="0"/>
          <a:ext cx="0" cy="0"/>
          <a:chOff x="0" y="0"/>
          <a:chExt cx="0" cy="0"/>
        </a:xfrm>
      </p:grpSpPr>
      <p:pic>
        <p:nvPicPr>
          <p:cNvPr id="392" name="Shape 392"/>
          <p:cNvPicPr preferRelativeResize="0"/>
          <p:nvPr/>
        </p:nvPicPr>
        <p:blipFill rotWithShape="1">
          <a:blip r:embed="rId3">
            <a:alphaModFix/>
          </a:blip>
          <a:srcRect b="6413" l="11442" r="6063" t="5612"/>
          <a:stretch/>
        </p:blipFill>
        <p:spPr>
          <a:xfrm rot="5400000">
            <a:off x="-207637" y="567962"/>
            <a:ext cx="5029699" cy="4007574"/>
          </a:xfrm>
          <a:prstGeom prst="rect">
            <a:avLst/>
          </a:prstGeom>
          <a:noFill/>
          <a:ln>
            <a:noFill/>
          </a:ln>
        </p:spPr>
      </p:pic>
      <p:pic>
        <p:nvPicPr>
          <p:cNvPr id="393" name="Shape 393"/>
          <p:cNvPicPr preferRelativeResize="0"/>
          <p:nvPr/>
        </p:nvPicPr>
        <p:blipFill rotWithShape="1">
          <a:blip r:embed="rId4">
            <a:alphaModFix/>
          </a:blip>
          <a:srcRect b="5022" l="13924" r="7092" t="6403"/>
          <a:stretch/>
        </p:blipFill>
        <p:spPr>
          <a:xfrm rot="5400000">
            <a:off x="4353224" y="447600"/>
            <a:ext cx="5070250" cy="42483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Shape 398"/>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Results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Shape 81"/>
          <p:cNvSpPr txBox="1"/>
          <p:nvPr>
            <p:ph type="title"/>
          </p:nvPr>
        </p:nvSpPr>
        <p:spPr>
          <a:xfrm>
            <a:off x="265500" y="378950"/>
            <a:ext cx="4045200" cy="825300"/>
          </a:xfrm>
          <a:prstGeom prst="rect">
            <a:avLst/>
          </a:prstGeom>
        </p:spPr>
        <p:txBody>
          <a:bodyPr anchorCtr="0" anchor="b" bIns="91425" lIns="91425" rIns="91425" tIns="91425">
            <a:noAutofit/>
          </a:bodyPr>
          <a:lstStyle/>
          <a:p>
            <a:pPr lvl="0" rtl="0">
              <a:spcBef>
                <a:spcPts val="0"/>
              </a:spcBef>
              <a:buNone/>
            </a:pPr>
            <a:r>
              <a:rPr lang="en"/>
              <a:t>Yolanda Anderson</a:t>
            </a:r>
          </a:p>
        </p:txBody>
      </p:sp>
      <p:sp>
        <p:nvSpPr>
          <p:cNvPr id="82" name="Shape 82"/>
          <p:cNvSpPr txBox="1"/>
          <p:nvPr>
            <p:ph idx="1" type="subTitle"/>
          </p:nvPr>
        </p:nvSpPr>
        <p:spPr>
          <a:xfrm>
            <a:off x="265500" y="1293948"/>
            <a:ext cx="4045200" cy="2973000"/>
          </a:xfrm>
          <a:prstGeom prst="rect">
            <a:avLst/>
          </a:prstGeom>
        </p:spPr>
        <p:txBody>
          <a:bodyPr anchorCtr="0" anchor="t" bIns="91425" lIns="91425" rIns="91425" tIns="91425">
            <a:noAutofit/>
          </a:bodyPr>
          <a:lstStyle/>
          <a:p>
            <a:pPr indent="-228600" lvl="0" marL="457200" rtl="0" algn="l">
              <a:spcBef>
                <a:spcPts val="0"/>
              </a:spcBef>
              <a:buChar char="-"/>
            </a:pPr>
            <a:r>
              <a:rPr lang="en"/>
              <a:t>20+</a:t>
            </a:r>
            <a:r>
              <a:rPr lang="en"/>
              <a:t> years teaching experience</a:t>
            </a:r>
          </a:p>
          <a:p>
            <a:pPr indent="-228600" lvl="0" marL="457200" rtl="0" algn="l">
              <a:spcBef>
                <a:spcPts val="0"/>
              </a:spcBef>
              <a:buChar char="-"/>
            </a:pPr>
            <a:r>
              <a:rPr lang="en"/>
              <a:t>10th year in grade 3</a:t>
            </a:r>
          </a:p>
          <a:p>
            <a:pPr indent="-228600" lvl="0" marL="457200" rtl="0" algn="l">
              <a:spcBef>
                <a:spcPts val="0"/>
              </a:spcBef>
              <a:buChar char="-"/>
            </a:pPr>
            <a:r>
              <a:rPr lang="en"/>
              <a:t>19 students </a:t>
            </a:r>
          </a:p>
          <a:p>
            <a:pPr indent="-228600" lvl="0" marL="457200" rtl="0" algn="l">
              <a:spcBef>
                <a:spcPts val="0"/>
              </a:spcBef>
              <a:buChar char="-"/>
            </a:pPr>
            <a:r>
              <a:rPr lang="en"/>
              <a:t>Enjoys new challenges, loves fitness, knitting, spending quality time with my family and my puppy</a:t>
            </a:r>
          </a:p>
          <a:p>
            <a:pPr lvl="0" rtl="0" algn="l">
              <a:spcBef>
                <a:spcPts val="0"/>
              </a:spcBef>
              <a:buClr>
                <a:schemeClr val="dk2"/>
              </a:buClr>
              <a:buSzPct val="52380"/>
              <a:buFont typeface="Arial"/>
              <a:buNone/>
            </a:pPr>
            <a:r>
              <a:t/>
            </a:r>
            <a:endParaRPr/>
          </a:p>
          <a:p>
            <a:pPr indent="-228600" lvl="0" marL="457200" rtl="0" algn="l">
              <a:spcBef>
                <a:spcPts val="0"/>
              </a:spcBef>
              <a:buChar char="-"/>
            </a:pPr>
            <a:r>
              <a:rPr lang="en"/>
              <a:t>Why did I join STEM?</a:t>
            </a:r>
          </a:p>
        </p:txBody>
      </p:sp>
      <p:pic>
        <p:nvPicPr>
          <p:cNvPr id="83" name="Shape 83"/>
          <p:cNvPicPr preferRelativeResize="0"/>
          <p:nvPr/>
        </p:nvPicPr>
        <p:blipFill rotWithShape="1">
          <a:blip r:embed="rId3">
            <a:alphaModFix/>
          </a:blip>
          <a:srcRect b="0" l="11271" r="13131" t="7587"/>
          <a:stretch/>
        </p:blipFill>
        <p:spPr>
          <a:xfrm>
            <a:off x="4990975" y="462124"/>
            <a:ext cx="2883700" cy="405292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402" name="Shape 402"/>
        <p:cNvGrpSpPr/>
        <p:nvPr/>
      </p:nvGrpSpPr>
      <p:grpSpPr>
        <a:xfrm>
          <a:off x="0" y="0"/>
          <a:ext cx="0" cy="0"/>
          <a:chOff x="0" y="0"/>
          <a:chExt cx="0" cy="0"/>
        </a:xfrm>
      </p:grpSpPr>
      <p:sp>
        <p:nvSpPr>
          <p:cNvPr id="403" name="Shape 40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Pre-project</a:t>
            </a:r>
          </a:p>
        </p:txBody>
      </p:sp>
      <p:sp>
        <p:nvSpPr>
          <p:cNvPr id="404" name="Shape 404"/>
          <p:cNvSpPr txBox="1"/>
          <p:nvPr>
            <p:ph idx="1" type="body"/>
          </p:nvPr>
        </p:nvSpPr>
        <p:spPr>
          <a:xfrm>
            <a:off x="311700" y="1234075"/>
            <a:ext cx="4139700" cy="3334800"/>
          </a:xfrm>
          <a:prstGeom prst="rect">
            <a:avLst/>
          </a:prstGeom>
        </p:spPr>
        <p:txBody>
          <a:bodyPr anchorCtr="0" anchor="t" bIns="91425" lIns="91425" rIns="91425" tIns="91425">
            <a:noAutofit/>
          </a:bodyPr>
          <a:lstStyle/>
          <a:p>
            <a:pPr indent="-228600" lvl="0" marL="457200" rtl="0">
              <a:spcBef>
                <a:spcPts val="0"/>
              </a:spcBef>
              <a:buChar char="-"/>
            </a:pPr>
            <a:r>
              <a:rPr lang="en"/>
              <a:t>Students felt science was teacher-led with demonstrations while they watched from their desks.</a:t>
            </a:r>
          </a:p>
          <a:p>
            <a:pPr indent="-228600" lvl="0" marL="457200" rtl="0">
              <a:spcBef>
                <a:spcPts val="0"/>
              </a:spcBef>
              <a:buChar char="-"/>
            </a:pPr>
            <a:r>
              <a:rPr lang="en"/>
              <a:t>Initially, students had much difficulty with problem solving, working together, and coping with failure.</a:t>
            </a:r>
          </a:p>
          <a:p>
            <a:pPr indent="-228600" lvl="0" marL="457200">
              <a:spcBef>
                <a:spcPts val="0"/>
              </a:spcBef>
              <a:buChar char="-"/>
            </a:pPr>
            <a:r>
              <a:rPr lang="en"/>
              <a:t>In our initial teacher reflections, we all expressed a lack of desire and motivation to teach science.</a:t>
            </a:r>
          </a:p>
        </p:txBody>
      </p:sp>
      <p:pic>
        <p:nvPicPr>
          <p:cNvPr descr="File_000.jpeg" id="405" name="Shape 405"/>
          <p:cNvPicPr preferRelativeResize="0"/>
          <p:nvPr/>
        </p:nvPicPr>
        <p:blipFill rotWithShape="1">
          <a:blip r:embed="rId3">
            <a:alphaModFix/>
          </a:blip>
          <a:srcRect b="26810" l="10778" r="13372" t="13252"/>
          <a:stretch/>
        </p:blipFill>
        <p:spPr>
          <a:xfrm>
            <a:off x="4451400" y="723850"/>
            <a:ext cx="4380902" cy="3695795"/>
          </a:xfrm>
          <a:prstGeom prst="rect">
            <a:avLst/>
          </a:prstGeom>
          <a:noFill/>
          <a:ln>
            <a:noFill/>
          </a:ln>
        </p:spPr>
      </p:pic>
      <p:pic>
        <p:nvPicPr>
          <p:cNvPr descr="Image result for crying face" id="406" name="Shape 406"/>
          <p:cNvPicPr preferRelativeResize="0"/>
          <p:nvPr/>
        </p:nvPicPr>
        <p:blipFill>
          <a:blip r:embed="rId4">
            <a:alphaModFix/>
          </a:blip>
          <a:stretch>
            <a:fillRect/>
          </a:stretch>
        </p:blipFill>
        <p:spPr>
          <a:xfrm>
            <a:off x="4671625" y="3764575"/>
            <a:ext cx="933824" cy="9338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410" name="Shape 410"/>
        <p:cNvGrpSpPr/>
        <p:nvPr/>
      </p:nvGrpSpPr>
      <p:grpSpPr>
        <a:xfrm>
          <a:off x="0" y="0"/>
          <a:ext cx="0" cy="0"/>
          <a:chOff x="0" y="0"/>
          <a:chExt cx="0" cy="0"/>
        </a:xfrm>
      </p:grpSpPr>
      <p:sp>
        <p:nvSpPr>
          <p:cNvPr id="411" name="Shape 41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During the </a:t>
            </a:r>
            <a:r>
              <a:rPr lang="en"/>
              <a:t>project</a:t>
            </a:r>
          </a:p>
        </p:txBody>
      </p:sp>
      <p:sp>
        <p:nvSpPr>
          <p:cNvPr id="412" name="Shape 412"/>
          <p:cNvSpPr txBox="1"/>
          <p:nvPr>
            <p:ph idx="1" type="body"/>
          </p:nvPr>
        </p:nvSpPr>
        <p:spPr>
          <a:xfrm>
            <a:off x="311700" y="1234075"/>
            <a:ext cx="4171200" cy="3334800"/>
          </a:xfrm>
          <a:prstGeom prst="rect">
            <a:avLst/>
          </a:prstGeom>
        </p:spPr>
        <p:txBody>
          <a:bodyPr anchorCtr="0" anchor="t" bIns="91425" lIns="91425" rIns="91425" tIns="91425">
            <a:noAutofit/>
          </a:bodyPr>
          <a:lstStyle/>
          <a:p>
            <a:pPr indent="-228600" lvl="0" marL="457200" rtl="0">
              <a:spcBef>
                <a:spcPts val="0"/>
              </a:spcBef>
              <a:buChar char="-"/>
            </a:pPr>
            <a:r>
              <a:rPr lang="en"/>
              <a:t>We noticed an increase in excitement for both students and teachers when it came to science and our various challenges.</a:t>
            </a:r>
          </a:p>
          <a:p>
            <a:pPr indent="-228600" lvl="0" marL="457200" rtl="0">
              <a:spcBef>
                <a:spcPts val="0"/>
              </a:spcBef>
              <a:buChar char="-"/>
            </a:pPr>
            <a:r>
              <a:rPr lang="en"/>
              <a:t>Tears began to subside during science activities.</a:t>
            </a:r>
          </a:p>
        </p:txBody>
      </p:sp>
      <p:pic>
        <p:nvPicPr>
          <p:cNvPr descr="Image result for neutral face" id="413" name="Shape 413"/>
          <p:cNvPicPr preferRelativeResize="0"/>
          <p:nvPr/>
        </p:nvPicPr>
        <p:blipFill>
          <a:blip r:embed="rId3">
            <a:alphaModFix/>
          </a:blip>
          <a:stretch>
            <a:fillRect/>
          </a:stretch>
        </p:blipFill>
        <p:spPr>
          <a:xfrm>
            <a:off x="1909687" y="3593650"/>
            <a:ext cx="975224" cy="975224"/>
          </a:xfrm>
          <a:prstGeom prst="rect">
            <a:avLst/>
          </a:prstGeom>
          <a:noFill/>
          <a:ln>
            <a:noFill/>
          </a:ln>
        </p:spPr>
      </p:pic>
      <p:pic>
        <p:nvPicPr>
          <p:cNvPr descr="IMG_2430.PNG" id="414" name="Shape 414"/>
          <p:cNvPicPr preferRelativeResize="0"/>
          <p:nvPr/>
        </p:nvPicPr>
        <p:blipFill rotWithShape="1">
          <a:blip r:embed="rId4">
            <a:alphaModFix/>
          </a:blip>
          <a:srcRect b="7237" l="0" r="0" t="18146"/>
          <a:stretch/>
        </p:blipFill>
        <p:spPr>
          <a:xfrm>
            <a:off x="5237874" y="469899"/>
            <a:ext cx="3173875" cy="42036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418" name="Shape 418"/>
        <p:cNvGrpSpPr/>
        <p:nvPr/>
      </p:nvGrpSpPr>
      <p:grpSpPr>
        <a:xfrm>
          <a:off x="0" y="0"/>
          <a:ext cx="0" cy="0"/>
          <a:chOff x="0" y="0"/>
          <a:chExt cx="0" cy="0"/>
        </a:xfrm>
      </p:grpSpPr>
      <p:sp>
        <p:nvSpPr>
          <p:cNvPr id="419" name="Shape 41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Post-</a:t>
            </a:r>
            <a:r>
              <a:rPr lang="en"/>
              <a:t>project</a:t>
            </a:r>
          </a:p>
        </p:txBody>
      </p:sp>
      <p:sp>
        <p:nvSpPr>
          <p:cNvPr id="420" name="Shape 420"/>
          <p:cNvSpPr txBox="1"/>
          <p:nvPr>
            <p:ph idx="1" type="body"/>
          </p:nvPr>
        </p:nvSpPr>
        <p:spPr>
          <a:xfrm>
            <a:off x="311700" y="1234075"/>
            <a:ext cx="4171200" cy="3334800"/>
          </a:xfrm>
          <a:prstGeom prst="rect">
            <a:avLst/>
          </a:prstGeom>
        </p:spPr>
        <p:txBody>
          <a:bodyPr anchorCtr="0" anchor="t" bIns="91425" lIns="91425" rIns="91425" tIns="91425">
            <a:noAutofit/>
          </a:bodyPr>
          <a:lstStyle/>
          <a:p>
            <a:pPr indent="-228600" lvl="0" marL="457200" rtl="0">
              <a:spcBef>
                <a:spcPts val="0"/>
              </a:spcBef>
              <a:buChar char="-"/>
            </a:pPr>
            <a:r>
              <a:rPr lang="en"/>
              <a:t>We no longer leave science for our substitutes!</a:t>
            </a:r>
          </a:p>
          <a:p>
            <a:pPr indent="-228600" lvl="0" marL="457200" rtl="0">
              <a:spcBef>
                <a:spcPts val="0"/>
              </a:spcBef>
              <a:buChar char="-"/>
            </a:pPr>
            <a:r>
              <a:rPr lang="en"/>
              <a:t>Student motivation has increased towards science.</a:t>
            </a:r>
          </a:p>
          <a:p>
            <a:pPr indent="-228600" lvl="0" marL="457200" rtl="0">
              <a:spcBef>
                <a:spcPts val="0"/>
              </a:spcBef>
              <a:buChar char="-"/>
            </a:pPr>
            <a:r>
              <a:rPr lang="en"/>
              <a:t>Students have learned that failure is part of the learning process.</a:t>
            </a:r>
          </a:p>
          <a:p>
            <a:pPr indent="-228600" lvl="0" marL="457200" rtl="0">
              <a:spcBef>
                <a:spcPts val="0"/>
              </a:spcBef>
              <a:buChar char="-"/>
            </a:pPr>
            <a:r>
              <a:rPr lang="en"/>
              <a:t>Students have also developed problem solving and collaboration skills.</a:t>
            </a:r>
          </a:p>
        </p:txBody>
      </p:sp>
      <p:pic>
        <p:nvPicPr>
          <p:cNvPr descr="IMG_0219.JPG" id="421" name="Shape 421"/>
          <p:cNvPicPr preferRelativeResize="0"/>
          <p:nvPr/>
        </p:nvPicPr>
        <p:blipFill rotWithShape="1">
          <a:blip r:embed="rId3">
            <a:alphaModFix/>
          </a:blip>
          <a:srcRect b="16414" l="7673" r="34848" t="7133"/>
          <a:stretch/>
        </p:blipFill>
        <p:spPr>
          <a:xfrm>
            <a:off x="4874950" y="445024"/>
            <a:ext cx="3957350" cy="3932325"/>
          </a:xfrm>
          <a:prstGeom prst="rect">
            <a:avLst/>
          </a:prstGeom>
          <a:noFill/>
          <a:ln>
            <a:noFill/>
          </a:ln>
        </p:spPr>
      </p:pic>
      <p:pic>
        <p:nvPicPr>
          <p:cNvPr descr="Image result for science happy face" id="422" name="Shape 422"/>
          <p:cNvPicPr preferRelativeResize="0"/>
          <p:nvPr/>
        </p:nvPicPr>
        <p:blipFill>
          <a:blip r:embed="rId4">
            <a:alphaModFix/>
          </a:blip>
          <a:stretch>
            <a:fillRect/>
          </a:stretch>
        </p:blipFill>
        <p:spPr>
          <a:xfrm>
            <a:off x="4482911" y="3512875"/>
            <a:ext cx="1352724" cy="135272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426" name="Shape 426"/>
        <p:cNvGrpSpPr/>
        <p:nvPr/>
      </p:nvGrpSpPr>
      <p:grpSpPr>
        <a:xfrm>
          <a:off x="0" y="0"/>
          <a:ext cx="0" cy="0"/>
          <a:chOff x="0" y="0"/>
          <a:chExt cx="0" cy="0"/>
        </a:xfrm>
      </p:grpSpPr>
      <p:sp>
        <p:nvSpPr>
          <p:cNvPr id="427" name="Shape 427" title="File_000.mov"/>
          <p:cNvSpPr/>
          <p:nvPr/>
        </p:nvSpPr>
        <p:spPr>
          <a:xfrm>
            <a:off x="1509437" y="274825"/>
            <a:ext cx="6125125" cy="4593850"/>
          </a:xfrm>
          <a:prstGeom prst="rect">
            <a:avLst/>
          </a:prstGeom>
          <a:blipFill>
            <a:blip r:embed="rId3">
              <a:alphaModFix/>
            </a:blip>
            <a:stretch>
              <a:fillRect/>
            </a:stretch>
          </a:blipFill>
          <a:ln>
            <a:noFill/>
          </a:ln>
        </p:spPr>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431" name="Shape 431"/>
        <p:cNvGrpSpPr/>
        <p:nvPr/>
      </p:nvGrpSpPr>
      <p:grpSpPr>
        <a:xfrm>
          <a:off x="0" y="0"/>
          <a:ext cx="0" cy="0"/>
          <a:chOff x="0" y="0"/>
          <a:chExt cx="0" cy="0"/>
        </a:xfrm>
      </p:grpSpPr>
      <p:sp>
        <p:nvSpPr>
          <p:cNvPr id="432" name="Shape 432" title="File_000.mov"/>
          <p:cNvSpPr/>
          <p:nvPr/>
        </p:nvSpPr>
        <p:spPr>
          <a:xfrm>
            <a:off x="185250" y="275925"/>
            <a:ext cx="6122199" cy="4591649"/>
          </a:xfrm>
          <a:prstGeom prst="rect">
            <a:avLst/>
          </a:prstGeom>
          <a:blipFill>
            <a:blip r:embed="rId3">
              <a:alphaModFix/>
            </a:blip>
            <a:stretch>
              <a:fillRect/>
            </a:stretch>
          </a:blipFill>
          <a:ln>
            <a:noFill/>
          </a:ln>
        </p:spPr>
      </p:sp>
      <p:sp>
        <p:nvSpPr>
          <p:cNvPr id="433" name="Shape 433"/>
          <p:cNvSpPr txBox="1"/>
          <p:nvPr/>
        </p:nvSpPr>
        <p:spPr>
          <a:xfrm rot="736102">
            <a:off x="6622137" y="1565060"/>
            <a:ext cx="2233506" cy="2013374"/>
          </a:xfrm>
          <a:prstGeom prst="rect">
            <a:avLst/>
          </a:prstGeom>
          <a:noFill/>
          <a:ln>
            <a:noFill/>
          </a:ln>
        </p:spPr>
        <p:txBody>
          <a:bodyPr anchorCtr="0" anchor="t" bIns="91425" lIns="91425" rIns="91425" tIns="91425">
            <a:noAutofit/>
          </a:bodyPr>
          <a:lstStyle/>
          <a:p>
            <a:pPr lvl="0" algn="ctr">
              <a:spcBef>
                <a:spcPts val="0"/>
              </a:spcBef>
              <a:buNone/>
            </a:pPr>
            <a:r>
              <a:rPr lang="en" sz="2600">
                <a:latin typeface="Playfair Display"/>
                <a:ea typeface="Playfair Display"/>
                <a:cs typeface="Playfair Display"/>
                <a:sym typeface="Playfair Display"/>
              </a:rPr>
              <a:t>Science makes me feel super energetic!</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437" name="Shape 437"/>
        <p:cNvGrpSpPr/>
        <p:nvPr/>
      </p:nvGrpSpPr>
      <p:grpSpPr>
        <a:xfrm>
          <a:off x="0" y="0"/>
          <a:ext cx="0" cy="0"/>
          <a:chOff x="0" y="0"/>
          <a:chExt cx="0" cy="0"/>
        </a:xfrm>
      </p:grpSpPr>
      <p:sp>
        <p:nvSpPr>
          <p:cNvPr id="438" name="Shape 438" title="File_000.mov"/>
          <p:cNvSpPr/>
          <p:nvPr/>
        </p:nvSpPr>
        <p:spPr>
          <a:xfrm>
            <a:off x="1358837" y="161887"/>
            <a:ext cx="6426325" cy="4819725"/>
          </a:xfrm>
          <a:prstGeom prst="rect">
            <a:avLst/>
          </a:prstGeom>
          <a:blipFill>
            <a:blip r:embed="rId3">
              <a:alphaModFix/>
            </a:blip>
            <a:stretch>
              <a:fillRect/>
            </a:stretch>
          </a:blipFill>
          <a:ln>
            <a:noFill/>
          </a:ln>
        </p:spPr>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442" name="Shape 442"/>
        <p:cNvGrpSpPr/>
        <p:nvPr/>
      </p:nvGrpSpPr>
      <p:grpSpPr>
        <a:xfrm>
          <a:off x="0" y="0"/>
          <a:ext cx="0" cy="0"/>
          <a:chOff x="0" y="0"/>
          <a:chExt cx="0" cy="0"/>
        </a:xfrm>
      </p:grpSpPr>
      <p:sp>
        <p:nvSpPr>
          <p:cNvPr id="443" name="Shape 443" title="Stem 2">
            <a:hlinkClick r:id="rId3"/>
          </p:cNvPr>
          <p:cNvSpPr/>
          <p:nvPr/>
        </p:nvSpPr>
        <p:spPr>
          <a:xfrm>
            <a:off x="1301162" y="118625"/>
            <a:ext cx="6541675" cy="4906250"/>
          </a:xfrm>
          <a:prstGeom prst="rect">
            <a:avLst/>
          </a:prstGeom>
          <a:blipFill>
            <a:blip r:embed="rId4">
              <a:alphaModFix/>
            </a:blip>
            <a:stretch>
              <a:fillRect/>
            </a:stretch>
          </a:blipFill>
          <a:ln>
            <a:noFill/>
          </a:ln>
        </p:spPr>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447" name="Shape 447"/>
        <p:cNvGrpSpPr/>
        <p:nvPr/>
      </p:nvGrpSpPr>
      <p:grpSpPr>
        <a:xfrm>
          <a:off x="0" y="0"/>
          <a:ext cx="0" cy="0"/>
          <a:chOff x="0" y="0"/>
          <a:chExt cx="0" cy="0"/>
        </a:xfrm>
      </p:grpSpPr>
      <p:pic>
        <p:nvPicPr>
          <p:cNvPr descr="Image result for quote about failure leading to success winston churchill" id="448" name="Shape 448"/>
          <p:cNvPicPr preferRelativeResize="0"/>
          <p:nvPr/>
        </p:nvPicPr>
        <p:blipFill>
          <a:blip r:embed="rId3">
            <a:alphaModFix/>
          </a:blip>
          <a:stretch>
            <a:fillRect/>
          </a:stretch>
        </p:blipFill>
        <p:spPr>
          <a:xfrm>
            <a:off x="2122148" y="1199837"/>
            <a:ext cx="4899699" cy="27438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Shape 453"/>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Teacher Inquiry</a:t>
            </a: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457" name="Shape 457"/>
        <p:cNvGrpSpPr/>
        <p:nvPr/>
      </p:nvGrpSpPr>
      <p:grpSpPr>
        <a:xfrm>
          <a:off x="0" y="0"/>
          <a:ext cx="0" cy="0"/>
          <a:chOff x="0" y="0"/>
          <a:chExt cx="0" cy="0"/>
        </a:xfrm>
      </p:grpSpPr>
      <p:sp>
        <p:nvSpPr>
          <p:cNvPr id="458" name="Shape 458"/>
          <p:cNvSpPr txBox="1"/>
          <p:nvPr>
            <p:ph idx="1" type="body"/>
          </p:nvPr>
        </p:nvSpPr>
        <p:spPr>
          <a:xfrm>
            <a:off x="311700" y="4230575"/>
            <a:ext cx="5998800" cy="605100"/>
          </a:xfrm>
          <a:prstGeom prst="rect">
            <a:avLst/>
          </a:prstGeom>
        </p:spPr>
        <p:txBody>
          <a:bodyPr anchorCtr="0" anchor="ctr" bIns="91425" lIns="91425" rIns="91425" tIns="91425">
            <a:noAutofit/>
          </a:bodyPr>
          <a:lstStyle/>
          <a:p>
            <a:pPr lvl="0">
              <a:spcBef>
                <a:spcPts val="0"/>
              </a:spcBef>
              <a:buNone/>
            </a:pPr>
            <a:r>
              <a:rPr lang="en" sz="2000"/>
              <a:t>“CAR can provide a renewed sense of excitement about teaching” (Mettetal, 2012).</a:t>
            </a:r>
          </a:p>
        </p:txBody>
      </p:sp>
      <p:pic>
        <p:nvPicPr>
          <p:cNvPr descr="87" id="459" name="Shape 459"/>
          <p:cNvPicPr preferRelativeResize="0"/>
          <p:nvPr/>
        </p:nvPicPr>
        <p:blipFill rotWithShape="1">
          <a:blip r:embed="rId3">
            <a:alphaModFix/>
          </a:blip>
          <a:srcRect b="0" l="0" r="3540" t="17053"/>
          <a:stretch/>
        </p:blipFill>
        <p:spPr>
          <a:xfrm>
            <a:off x="1730950" y="227850"/>
            <a:ext cx="5858023" cy="3778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Shape 88"/>
          <p:cNvSpPr txBox="1"/>
          <p:nvPr>
            <p:ph type="title"/>
          </p:nvPr>
        </p:nvSpPr>
        <p:spPr>
          <a:xfrm>
            <a:off x="265500" y="295775"/>
            <a:ext cx="4045200" cy="880800"/>
          </a:xfrm>
          <a:prstGeom prst="rect">
            <a:avLst/>
          </a:prstGeom>
        </p:spPr>
        <p:txBody>
          <a:bodyPr anchorCtr="0" anchor="b" bIns="91425" lIns="91425" rIns="91425" tIns="91425">
            <a:noAutofit/>
          </a:bodyPr>
          <a:lstStyle/>
          <a:p>
            <a:pPr lvl="0" rtl="0">
              <a:spcBef>
                <a:spcPts val="0"/>
              </a:spcBef>
              <a:buNone/>
            </a:pPr>
            <a:r>
              <a:rPr lang="en"/>
              <a:t>Jill Peach</a:t>
            </a:r>
          </a:p>
        </p:txBody>
      </p:sp>
      <p:sp>
        <p:nvSpPr>
          <p:cNvPr id="89" name="Shape 89"/>
          <p:cNvSpPr txBox="1"/>
          <p:nvPr>
            <p:ph idx="1" type="subTitle"/>
          </p:nvPr>
        </p:nvSpPr>
        <p:spPr>
          <a:xfrm>
            <a:off x="265500" y="1266223"/>
            <a:ext cx="4045200" cy="3000599"/>
          </a:xfrm>
          <a:prstGeom prst="rect">
            <a:avLst/>
          </a:prstGeom>
        </p:spPr>
        <p:txBody>
          <a:bodyPr anchorCtr="0" anchor="t" bIns="91425" lIns="91425" rIns="91425" tIns="91425">
            <a:noAutofit/>
          </a:bodyPr>
          <a:lstStyle/>
          <a:p>
            <a:pPr indent="-228600" lvl="0" marL="457200" rtl="0" algn="l">
              <a:spcBef>
                <a:spcPts val="0"/>
              </a:spcBef>
              <a:buChar char="-"/>
            </a:pPr>
            <a:r>
              <a:rPr lang="en"/>
              <a:t>14</a:t>
            </a:r>
            <a:r>
              <a:rPr lang="en"/>
              <a:t> years teaching experience</a:t>
            </a:r>
          </a:p>
          <a:p>
            <a:pPr indent="-228600" lvl="0" marL="457200" rtl="0" algn="l">
              <a:spcBef>
                <a:spcPts val="0"/>
              </a:spcBef>
              <a:buChar char="-"/>
            </a:pPr>
            <a:r>
              <a:rPr lang="en"/>
              <a:t>5th year in grade 3</a:t>
            </a:r>
          </a:p>
          <a:p>
            <a:pPr indent="-228600" lvl="0" marL="457200" rtl="0" algn="l">
              <a:spcBef>
                <a:spcPts val="0"/>
              </a:spcBef>
              <a:buChar char="-"/>
            </a:pPr>
            <a:r>
              <a:rPr lang="en"/>
              <a:t>23 students </a:t>
            </a:r>
          </a:p>
          <a:p>
            <a:pPr indent="-228600" lvl="0" marL="457200" rtl="0" algn="l">
              <a:spcBef>
                <a:spcPts val="0"/>
              </a:spcBef>
              <a:buChar char="-"/>
            </a:pPr>
            <a:r>
              <a:rPr lang="en"/>
              <a:t>Avid knitter, huge baseball fan, enjoys long walks and spending time with my family</a:t>
            </a:r>
          </a:p>
          <a:p>
            <a:pPr lvl="0" rtl="0" algn="l">
              <a:spcBef>
                <a:spcPts val="0"/>
              </a:spcBef>
              <a:buClr>
                <a:schemeClr val="dk2"/>
              </a:buClr>
              <a:buSzPct val="52380"/>
              <a:buFont typeface="Arial"/>
              <a:buNone/>
            </a:pPr>
            <a:r>
              <a:t/>
            </a:r>
            <a:endParaRPr/>
          </a:p>
          <a:p>
            <a:pPr indent="-228600" lvl="0" marL="457200" rtl="0" algn="l">
              <a:spcBef>
                <a:spcPts val="0"/>
              </a:spcBef>
              <a:buChar char="-"/>
            </a:pPr>
            <a:r>
              <a:rPr lang="en"/>
              <a:t>Why did I join STEM?</a:t>
            </a:r>
          </a:p>
        </p:txBody>
      </p:sp>
      <p:pic>
        <p:nvPicPr>
          <p:cNvPr descr="Image result for girl lego minifig pink popstar" id="90" name="Shape 90"/>
          <p:cNvPicPr preferRelativeResize="0"/>
          <p:nvPr/>
        </p:nvPicPr>
        <p:blipFill>
          <a:blip r:embed="rId3">
            <a:alphaModFix/>
          </a:blip>
          <a:stretch>
            <a:fillRect/>
          </a:stretch>
        </p:blipFill>
        <p:spPr>
          <a:xfrm>
            <a:off x="4973475" y="295775"/>
            <a:ext cx="2805525" cy="43410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463" name="Shape 463"/>
        <p:cNvGrpSpPr/>
        <p:nvPr/>
      </p:nvGrpSpPr>
      <p:grpSpPr>
        <a:xfrm>
          <a:off x="0" y="0"/>
          <a:ext cx="0" cy="0"/>
          <a:chOff x="0" y="0"/>
          <a:chExt cx="0" cy="0"/>
        </a:xfrm>
      </p:grpSpPr>
      <p:sp>
        <p:nvSpPr>
          <p:cNvPr id="464" name="Shape 464"/>
          <p:cNvSpPr txBox="1"/>
          <p:nvPr>
            <p:ph idx="1" type="body"/>
          </p:nvPr>
        </p:nvSpPr>
        <p:spPr>
          <a:xfrm>
            <a:off x="311700" y="1234050"/>
            <a:ext cx="3999900" cy="3694500"/>
          </a:xfrm>
          <a:prstGeom prst="rect">
            <a:avLst/>
          </a:prstGeom>
        </p:spPr>
        <p:txBody>
          <a:bodyPr anchorCtr="0" anchor="t" bIns="91425" lIns="91425" rIns="91425" tIns="91425">
            <a:noAutofit/>
          </a:bodyPr>
          <a:lstStyle/>
          <a:p>
            <a:pPr indent="-336550" lvl="0" marL="457200" rtl="0">
              <a:spcBef>
                <a:spcPts val="0"/>
              </a:spcBef>
              <a:buSzPct val="100000"/>
              <a:buChar char="-"/>
            </a:pPr>
            <a:r>
              <a:rPr lang="en" sz="1700"/>
              <a:t>Student collaboration</a:t>
            </a:r>
          </a:p>
          <a:p>
            <a:pPr indent="-336550" lvl="0" marL="457200" rtl="0">
              <a:spcBef>
                <a:spcPts val="0"/>
              </a:spcBef>
              <a:buSzPct val="100000"/>
              <a:buChar char="-"/>
            </a:pPr>
            <a:r>
              <a:rPr lang="en" sz="1700"/>
              <a:t>Increased motivation for students and teachers</a:t>
            </a:r>
          </a:p>
          <a:p>
            <a:pPr indent="-336550" lvl="0" marL="457200" rtl="0">
              <a:spcBef>
                <a:spcPts val="0"/>
              </a:spcBef>
              <a:buSzPct val="100000"/>
              <a:buChar char="-"/>
            </a:pPr>
            <a:r>
              <a:rPr lang="en" sz="1700"/>
              <a:t>Increased ability to problem solve</a:t>
            </a:r>
          </a:p>
          <a:p>
            <a:pPr indent="-336550" lvl="0" marL="457200" rtl="0">
              <a:spcBef>
                <a:spcPts val="0"/>
              </a:spcBef>
              <a:buSzPct val="100000"/>
              <a:buChar char="-"/>
            </a:pPr>
            <a:r>
              <a:rPr lang="en" sz="1700"/>
              <a:t>Students enjoyed hands-on activities</a:t>
            </a:r>
          </a:p>
          <a:p>
            <a:pPr indent="-336550" lvl="0" marL="457200" rtl="0">
              <a:spcBef>
                <a:spcPts val="0"/>
              </a:spcBef>
              <a:buSzPct val="100000"/>
              <a:buChar char="-"/>
            </a:pPr>
            <a:r>
              <a:rPr lang="en" sz="1700"/>
              <a:t>Opportunities for independent learning and group work</a:t>
            </a:r>
          </a:p>
          <a:p>
            <a:pPr indent="-336550" lvl="0" marL="457200" rtl="0">
              <a:spcBef>
                <a:spcPts val="0"/>
              </a:spcBef>
              <a:buSzPct val="100000"/>
              <a:buChar char="-"/>
            </a:pPr>
            <a:r>
              <a:rPr lang="en" sz="1700"/>
              <a:t>Opportunity for teacher-led professional learning</a:t>
            </a:r>
          </a:p>
          <a:p>
            <a:pPr indent="-336550" lvl="0" marL="457200">
              <a:spcBef>
                <a:spcPts val="0"/>
              </a:spcBef>
              <a:buSzPct val="100000"/>
              <a:buChar char="-"/>
            </a:pPr>
            <a:r>
              <a:rPr lang="en" sz="1700"/>
              <a:t>Increased knowledge of science curriculum outcomes</a:t>
            </a:r>
          </a:p>
        </p:txBody>
      </p:sp>
      <p:sp>
        <p:nvSpPr>
          <p:cNvPr id="465" name="Shape 465"/>
          <p:cNvSpPr txBox="1"/>
          <p:nvPr>
            <p:ph type="title"/>
          </p:nvPr>
        </p:nvSpPr>
        <p:spPr>
          <a:xfrm>
            <a:off x="311700" y="445025"/>
            <a:ext cx="3999900" cy="572700"/>
          </a:xfrm>
          <a:prstGeom prst="rect">
            <a:avLst/>
          </a:prstGeom>
        </p:spPr>
        <p:txBody>
          <a:bodyPr anchorCtr="0" anchor="t" bIns="91425" lIns="91425" rIns="91425" tIns="91425">
            <a:noAutofit/>
          </a:bodyPr>
          <a:lstStyle/>
          <a:p>
            <a:pPr lvl="0">
              <a:spcBef>
                <a:spcPts val="0"/>
              </a:spcBef>
              <a:buNone/>
            </a:pPr>
            <a:r>
              <a:rPr lang="en"/>
              <a:t>Strengths</a:t>
            </a:r>
          </a:p>
        </p:txBody>
      </p:sp>
      <p:sp>
        <p:nvSpPr>
          <p:cNvPr id="466" name="Shape 466"/>
          <p:cNvSpPr txBox="1"/>
          <p:nvPr>
            <p:ph idx="2" type="body"/>
          </p:nvPr>
        </p:nvSpPr>
        <p:spPr>
          <a:xfrm>
            <a:off x="4832400" y="1234050"/>
            <a:ext cx="3999900" cy="3334800"/>
          </a:xfrm>
          <a:prstGeom prst="rect">
            <a:avLst/>
          </a:prstGeom>
        </p:spPr>
        <p:txBody>
          <a:bodyPr anchorCtr="0" anchor="t" bIns="91425" lIns="91425" rIns="91425" tIns="91425">
            <a:noAutofit/>
          </a:bodyPr>
          <a:lstStyle/>
          <a:p>
            <a:pPr indent="-342900" lvl="0" marL="457200" rtl="0">
              <a:spcBef>
                <a:spcPts val="0"/>
              </a:spcBef>
              <a:buSzPct val="100000"/>
              <a:buChar char="-"/>
            </a:pPr>
            <a:r>
              <a:rPr lang="en" sz="1800"/>
              <a:t>Lack of working space</a:t>
            </a:r>
          </a:p>
          <a:p>
            <a:pPr indent="-342900" lvl="0" marL="457200" rtl="0">
              <a:spcBef>
                <a:spcPts val="0"/>
              </a:spcBef>
              <a:buSzPct val="100000"/>
              <a:buChar char="-"/>
            </a:pPr>
            <a:r>
              <a:rPr lang="en" sz="1800"/>
              <a:t>Access to resources (technology, French materials)</a:t>
            </a:r>
          </a:p>
          <a:p>
            <a:pPr indent="-342900" lvl="0" marL="457200" rtl="0">
              <a:spcBef>
                <a:spcPts val="0"/>
              </a:spcBef>
              <a:buSzPct val="100000"/>
              <a:buChar char="-"/>
            </a:pPr>
            <a:r>
              <a:rPr lang="en" sz="1800"/>
              <a:t>Limited time in classroom schedule devoted to science</a:t>
            </a:r>
          </a:p>
          <a:p>
            <a:pPr indent="-342900" lvl="0" marL="457200">
              <a:spcBef>
                <a:spcPts val="0"/>
              </a:spcBef>
              <a:buSzPct val="100000"/>
              <a:buChar char="-"/>
            </a:pPr>
            <a:r>
              <a:rPr lang="en" sz="1800"/>
              <a:t>Initial student adjustment period to student-led activities and design challenges</a:t>
            </a:r>
          </a:p>
        </p:txBody>
      </p:sp>
      <p:sp>
        <p:nvSpPr>
          <p:cNvPr id="467" name="Shape 467"/>
          <p:cNvSpPr txBox="1"/>
          <p:nvPr>
            <p:ph type="title"/>
          </p:nvPr>
        </p:nvSpPr>
        <p:spPr>
          <a:xfrm>
            <a:off x="4832400" y="445025"/>
            <a:ext cx="3999900" cy="572700"/>
          </a:xfrm>
          <a:prstGeom prst="rect">
            <a:avLst/>
          </a:prstGeom>
        </p:spPr>
        <p:txBody>
          <a:bodyPr anchorCtr="0" anchor="t" bIns="91425" lIns="91425" rIns="91425" tIns="91425">
            <a:noAutofit/>
          </a:bodyPr>
          <a:lstStyle/>
          <a:p>
            <a:pPr lvl="0" rtl="0">
              <a:spcBef>
                <a:spcPts val="0"/>
              </a:spcBef>
              <a:buNone/>
            </a:pPr>
            <a:r>
              <a:rPr lang="en"/>
              <a:t>Challenges</a:t>
            </a:r>
          </a:p>
        </p:txBody>
      </p:sp>
      <p:pic>
        <p:nvPicPr>
          <p:cNvPr descr="Image result for strength and challenge clipart" id="468" name="Shape 468"/>
          <p:cNvPicPr preferRelativeResize="0"/>
          <p:nvPr/>
        </p:nvPicPr>
        <p:blipFill rotWithShape="1">
          <a:blip r:embed="rId3">
            <a:alphaModFix/>
          </a:blip>
          <a:srcRect b="8603" l="6232" r="5490" t="10385"/>
          <a:stretch/>
        </p:blipFill>
        <p:spPr>
          <a:xfrm>
            <a:off x="5495362" y="3827475"/>
            <a:ext cx="2673975" cy="12269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Shape 473"/>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References &amp; Credits</a:t>
            </a: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477" name="Shape 477"/>
        <p:cNvGrpSpPr/>
        <p:nvPr/>
      </p:nvGrpSpPr>
      <p:grpSpPr>
        <a:xfrm>
          <a:off x="0" y="0"/>
          <a:ext cx="0" cy="0"/>
          <a:chOff x="0" y="0"/>
          <a:chExt cx="0" cy="0"/>
        </a:xfrm>
      </p:grpSpPr>
      <p:sp>
        <p:nvSpPr>
          <p:cNvPr id="478" name="Shape 47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References</a:t>
            </a:r>
          </a:p>
        </p:txBody>
      </p:sp>
      <p:sp>
        <p:nvSpPr>
          <p:cNvPr id="479" name="Shape 479"/>
          <p:cNvSpPr txBox="1"/>
          <p:nvPr>
            <p:ph idx="1" type="body"/>
          </p:nvPr>
        </p:nvSpPr>
        <p:spPr>
          <a:xfrm>
            <a:off x="253375" y="1152425"/>
            <a:ext cx="8520600" cy="3334800"/>
          </a:xfrm>
          <a:prstGeom prst="rect">
            <a:avLst/>
          </a:prstGeom>
        </p:spPr>
        <p:txBody>
          <a:bodyPr anchorCtr="0" anchor="t" bIns="91425" lIns="91425" rIns="91425" tIns="91425">
            <a:noAutofit/>
          </a:bodyPr>
          <a:lstStyle/>
          <a:p>
            <a:pPr lvl="0">
              <a:spcBef>
                <a:spcPts val="0"/>
              </a:spcBef>
              <a:buNone/>
            </a:pPr>
            <a:r>
              <a:rPr lang="en" sz="1400"/>
              <a:t>Fichtman Dana, N. &amp; Yendol-Hoppey, D. (2014). </a:t>
            </a:r>
            <a:r>
              <a:rPr i="1" lang="en" sz="1400"/>
              <a:t>The reflective educator’s guide to classroom research</a:t>
            </a:r>
            <a:r>
              <a:rPr lang="en" sz="1400"/>
              <a:t> (3rd ed.). Thousand Oaks, CA: Corwin</a:t>
            </a:r>
          </a:p>
          <a:p>
            <a:pPr lvl="0">
              <a:spcBef>
                <a:spcPts val="0"/>
              </a:spcBef>
              <a:buNone/>
            </a:pPr>
            <a:r>
              <a:rPr lang="en" sz="1400"/>
              <a:t>Mettetal, G. (2012). The what, why and how of classroom action research. </a:t>
            </a:r>
            <a:r>
              <a:rPr i="1" lang="en" sz="1400"/>
              <a:t>Journal of the Scholarship of Teaching and Learning, 2</a:t>
            </a:r>
            <a:r>
              <a:rPr lang="en" sz="1400"/>
              <a:t>(1), 6-13. Retrieved from </a:t>
            </a:r>
            <a:r>
              <a:rPr lang="en" sz="1400" u="sng">
                <a:solidFill>
                  <a:schemeClr val="hlink"/>
                </a:solidFill>
                <a:hlinkClick r:id="rId3"/>
              </a:rPr>
              <a:t>http://josotl.indiana.edu/article/view/1589/1588</a:t>
            </a:r>
          </a:p>
          <a:p>
            <a:pPr lvl="0">
              <a:spcBef>
                <a:spcPts val="0"/>
              </a:spcBef>
              <a:buNone/>
            </a:pPr>
            <a:r>
              <a:rPr lang="en" sz="1400"/>
              <a:t>Morgan, E. (2012). Bridges and skyscrapers. </a:t>
            </a:r>
            <a:r>
              <a:rPr i="1" lang="en" sz="1400"/>
              <a:t>Science and Children.</a:t>
            </a:r>
          </a:p>
          <a:p>
            <a:pPr lvl="0">
              <a:spcBef>
                <a:spcPts val="0"/>
              </a:spcBef>
              <a:buNone/>
            </a:pPr>
            <a:r>
              <a:rPr lang="en" sz="1400"/>
              <a:t>Morgan, E. &amp; Ansberry, K. (2015) Every part has a purpose. </a:t>
            </a:r>
            <a:r>
              <a:rPr i="1" lang="en" sz="1400"/>
              <a:t>Science and Children.</a:t>
            </a:r>
            <a:r>
              <a:rPr lang="en" sz="1400"/>
              <a:t> </a:t>
            </a:r>
          </a:p>
          <a:p>
            <a:pPr lvl="0">
              <a:spcBef>
                <a:spcPts val="0"/>
              </a:spcBef>
              <a:buNone/>
            </a:pPr>
            <a:r>
              <a:rPr lang="en" sz="1400"/>
              <a:t>STEM Engineering Challenge Projects Ten Pack #2 (Smart Chick Teaching Resources)</a:t>
            </a:r>
          </a:p>
          <a:p>
            <a:pPr lvl="0">
              <a:spcBef>
                <a:spcPts val="0"/>
              </a:spcBef>
              <a:buNone/>
            </a:pPr>
            <a:r>
              <a:t/>
            </a:r>
            <a:endParaRPr sz="12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483" name="Shape 483"/>
        <p:cNvGrpSpPr/>
        <p:nvPr/>
      </p:nvGrpSpPr>
      <p:grpSpPr>
        <a:xfrm>
          <a:off x="0" y="0"/>
          <a:ext cx="0" cy="0"/>
          <a:chOff x="0" y="0"/>
          <a:chExt cx="0" cy="0"/>
        </a:xfrm>
      </p:grpSpPr>
      <p:sp>
        <p:nvSpPr>
          <p:cNvPr id="484" name="Shape 48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Credits</a:t>
            </a:r>
          </a:p>
        </p:txBody>
      </p:sp>
      <p:sp>
        <p:nvSpPr>
          <p:cNvPr id="485" name="Shape 485"/>
          <p:cNvSpPr txBox="1"/>
          <p:nvPr>
            <p:ph idx="1" type="body"/>
          </p:nvPr>
        </p:nvSpPr>
        <p:spPr>
          <a:xfrm>
            <a:off x="311700" y="1234075"/>
            <a:ext cx="4296900" cy="3334800"/>
          </a:xfrm>
          <a:prstGeom prst="rect">
            <a:avLst/>
          </a:prstGeom>
        </p:spPr>
        <p:txBody>
          <a:bodyPr anchorCtr="0" anchor="t" bIns="91425" lIns="91425" rIns="91425" tIns="91425">
            <a:noAutofit/>
          </a:bodyPr>
          <a:lstStyle/>
          <a:p>
            <a:pPr lvl="0">
              <a:spcBef>
                <a:spcPts val="0"/>
              </a:spcBef>
              <a:buNone/>
            </a:pPr>
            <a:r>
              <a:rPr lang="en"/>
              <a:t>A special thank you to all our students for their cooperation and participation in our Classroom Action Research project!</a:t>
            </a:r>
          </a:p>
          <a:p>
            <a:pPr lvl="0" rtl="0">
              <a:spcBef>
                <a:spcPts val="0"/>
              </a:spcBef>
              <a:buNone/>
            </a:pPr>
            <a:r>
              <a:rPr lang="en"/>
              <a:t>A very special thank you goes to Mr. Walsh, without whom this project would not have been this much fun!</a:t>
            </a:r>
          </a:p>
        </p:txBody>
      </p:sp>
      <p:pic>
        <p:nvPicPr>
          <p:cNvPr descr="File_000.jpeg" id="486" name="Shape 486"/>
          <p:cNvPicPr preferRelativeResize="0"/>
          <p:nvPr/>
        </p:nvPicPr>
        <p:blipFill rotWithShape="1">
          <a:blip r:embed="rId3">
            <a:alphaModFix/>
          </a:blip>
          <a:srcRect b="13964" l="14110" r="24487" t="19788"/>
          <a:stretch/>
        </p:blipFill>
        <p:spPr>
          <a:xfrm>
            <a:off x="5112050" y="209237"/>
            <a:ext cx="3271725" cy="4725022"/>
          </a:xfrm>
          <a:prstGeom prst="rect">
            <a:avLst/>
          </a:prstGeom>
          <a:noFill/>
          <a:ln>
            <a:noFill/>
          </a:ln>
        </p:spPr>
      </p:pic>
      <p:pic>
        <p:nvPicPr>
          <p:cNvPr descr="Image result for thank you clipart" id="487" name="Shape 487"/>
          <p:cNvPicPr preferRelativeResize="0"/>
          <p:nvPr/>
        </p:nvPicPr>
        <p:blipFill rotWithShape="1">
          <a:blip r:embed="rId4">
            <a:alphaModFix/>
          </a:blip>
          <a:srcRect b="29681" l="0" r="0" t="0"/>
          <a:stretch/>
        </p:blipFill>
        <p:spPr>
          <a:xfrm>
            <a:off x="1455262" y="3896100"/>
            <a:ext cx="2009775" cy="10381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Shape 492"/>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Science… </a:t>
            </a:r>
          </a:p>
          <a:p>
            <a:pPr lvl="0">
              <a:spcBef>
                <a:spcPts val="0"/>
              </a:spcBef>
              <a:buNone/>
            </a:pPr>
            <a:r>
              <a:rPr lang="en"/>
              <a:t>I think we have a future!</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Shape 95"/>
          <p:cNvSpPr txBox="1"/>
          <p:nvPr>
            <p:ph type="title"/>
          </p:nvPr>
        </p:nvSpPr>
        <p:spPr>
          <a:xfrm>
            <a:off x="265500" y="381275"/>
            <a:ext cx="4045200" cy="877800"/>
          </a:xfrm>
          <a:prstGeom prst="rect">
            <a:avLst/>
          </a:prstGeom>
        </p:spPr>
        <p:txBody>
          <a:bodyPr anchorCtr="0" anchor="b" bIns="91425" lIns="91425" rIns="91425" tIns="91425">
            <a:noAutofit/>
          </a:bodyPr>
          <a:lstStyle/>
          <a:p>
            <a:pPr lvl="0" rtl="0">
              <a:spcBef>
                <a:spcPts val="0"/>
              </a:spcBef>
              <a:buNone/>
            </a:pPr>
            <a:r>
              <a:rPr lang="en"/>
              <a:t>Jennifer Banfield</a:t>
            </a:r>
          </a:p>
        </p:txBody>
      </p:sp>
      <p:sp>
        <p:nvSpPr>
          <p:cNvPr id="96" name="Shape 96"/>
          <p:cNvSpPr txBox="1"/>
          <p:nvPr>
            <p:ph idx="1" type="subTitle"/>
          </p:nvPr>
        </p:nvSpPr>
        <p:spPr>
          <a:xfrm>
            <a:off x="265500" y="1321698"/>
            <a:ext cx="4045200" cy="2945100"/>
          </a:xfrm>
          <a:prstGeom prst="rect">
            <a:avLst/>
          </a:prstGeom>
        </p:spPr>
        <p:txBody>
          <a:bodyPr anchorCtr="0" anchor="t" bIns="91425" lIns="91425" rIns="91425" tIns="91425">
            <a:noAutofit/>
          </a:bodyPr>
          <a:lstStyle/>
          <a:p>
            <a:pPr indent="-228600" lvl="0" marL="457200" rtl="0" algn="l">
              <a:spcBef>
                <a:spcPts val="0"/>
              </a:spcBef>
              <a:buChar char="-"/>
            </a:pPr>
            <a:r>
              <a:rPr lang="en"/>
              <a:t>9 years teaching experience</a:t>
            </a:r>
          </a:p>
          <a:p>
            <a:pPr indent="-228600" lvl="0" marL="457200" rtl="0" algn="l">
              <a:spcBef>
                <a:spcPts val="0"/>
              </a:spcBef>
              <a:buChar char="-"/>
            </a:pPr>
            <a:r>
              <a:rPr lang="en"/>
              <a:t>5th year in grade 3</a:t>
            </a:r>
          </a:p>
          <a:p>
            <a:pPr indent="-228600" lvl="0" marL="457200" rtl="0" algn="l">
              <a:spcBef>
                <a:spcPts val="0"/>
              </a:spcBef>
              <a:buChar char="-"/>
            </a:pPr>
            <a:r>
              <a:rPr lang="en"/>
              <a:t>24 students</a:t>
            </a:r>
            <a:r>
              <a:rPr lang="en"/>
              <a:t> </a:t>
            </a:r>
          </a:p>
          <a:p>
            <a:pPr indent="-228600" lvl="0" marL="457200" rtl="0" algn="l">
              <a:spcBef>
                <a:spcPts val="0"/>
              </a:spcBef>
              <a:buChar char="-"/>
            </a:pPr>
            <a:r>
              <a:rPr lang="en"/>
              <a:t>Loves spending time with her beautiful 2 year old, Maisy, reading, coffee, shopping, and travelling</a:t>
            </a:r>
          </a:p>
          <a:p>
            <a:pPr lvl="0" rtl="0" algn="l">
              <a:spcBef>
                <a:spcPts val="0"/>
              </a:spcBef>
              <a:buNone/>
            </a:pPr>
            <a:r>
              <a:t/>
            </a:r>
            <a:endParaRPr/>
          </a:p>
          <a:p>
            <a:pPr indent="-228600" lvl="0" marL="457200" rtl="0" algn="l">
              <a:spcBef>
                <a:spcPts val="0"/>
              </a:spcBef>
              <a:buChar char="-"/>
            </a:pPr>
            <a:r>
              <a:rPr lang="en"/>
              <a:t> Why did I join STEM?</a:t>
            </a:r>
          </a:p>
        </p:txBody>
      </p:sp>
      <p:pic>
        <p:nvPicPr>
          <p:cNvPr id="97" name="Shape 97"/>
          <p:cNvPicPr preferRelativeResize="0"/>
          <p:nvPr/>
        </p:nvPicPr>
        <p:blipFill rotWithShape="1">
          <a:blip r:embed="rId3">
            <a:alphaModFix/>
          </a:blip>
          <a:srcRect b="1009" l="19927" r="20066" t="0"/>
          <a:stretch/>
        </p:blipFill>
        <p:spPr>
          <a:xfrm>
            <a:off x="4975699" y="381262"/>
            <a:ext cx="2655500" cy="43809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Shape 102"/>
          <p:cNvSpPr txBox="1"/>
          <p:nvPr>
            <p:ph type="title"/>
          </p:nvPr>
        </p:nvSpPr>
        <p:spPr>
          <a:xfrm>
            <a:off x="265500" y="573050"/>
            <a:ext cx="4045200" cy="880500"/>
          </a:xfrm>
          <a:prstGeom prst="rect">
            <a:avLst/>
          </a:prstGeom>
        </p:spPr>
        <p:txBody>
          <a:bodyPr anchorCtr="0" anchor="b" bIns="91425" lIns="91425" rIns="91425" tIns="91425">
            <a:noAutofit/>
          </a:bodyPr>
          <a:lstStyle/>
          <a:p>
            <a:pPr lvl="0" rtl="0">
              <a:spcBef>
                <a:spcPts val="0"/>
              </a:spcBef>
              <a:buNone/>
            </a:pPr>
            <a:r>
              <a:rPr lang="en"/>
              <a:t>Jenny Berniquez</a:t>
            </a:r>
          </a:p>
        </p:txBody>
      </p:sp>
      <p:sp>
        <p:nvSpPr>
          <p:cNvPr id="103" name="Shape 103"/>
          <p:cNvSpPr txBox="1"/>
          <p:nvPr>
            <p:ph idx="1" type="subTitle"/>
          </p:nvPr>
        </p:nvSpPr>
        <p:spPr>
          <a:xfrm>
            <a:off x="265500" y="1543498"/>
            <a:ext cx="4045200" cy="2723400"/>
          </a:xfrm>
          <a:prstGeom prst="rect">
            <a:avLst/>
          </a:prstGeom>
        </p:spPr>
        <p:txBody>
          <a:bodyPr anchorCtr="0" anchor="t" bIns="91425" lIns="91425" rIns="91425" tIns="91425">
            <a:noAutofit/>
          </a:bodyPr>
          <a:lstStyle/>
          <a:p>
            <a:pPr indent="-228600" lvl="0" marL="457200" rtl="0" algn="l">
              <a:spcBef>
                <a:spcPts val="0"/>
              </a:spcBef>
              <a:buChar char="-"/>
            </a:pPr>
            <a:r>
              <a:rPr lang="en"/>
              <a:t>3</a:t>
            </a:r>
            <a:r>
              <a:rPr lang="en"/>
              <a:t> years teaching experience</a:t>
            </a:r>
          </a:p>
          <a:p>
            <a:pPr indent="-228600" lvl="0" marL="457200" rtl="0" algn="l">
              <a:spcBef>
                <a:spcPts val="0"/>
              </a:spcBef>
              <a:buChar char="-"/>
            </a:pPr>
            <a:r>
              <a:rPr lang="en"/>
              <a:t>1st year in grade 3</a:t>
            </a:r>
          </a:p>
          <a:p>
            <a:pPr indent="-228600" lvl="0" marL="457200" rtl="0" algn="l">
              <a:spcBef>
                <a:spcPts val="0"/>
              </a:spcBef>
              <a:buChar char="-"/>
            </a:pPr>
            <a:r>
              <a:rPr lang="en"/>
              <a:t>21 students </a:t>
            </a:r>
          </a:p>
          <a:p>
            <a:pPr indent="-228600" lvl="0" marL="457200" rtl="0" algn="l">
              <a:spcBef>
                <a:spcPts val="0"/>
              </a:spcBef>
              <a:buChar char="-"/>
            </a:pPr>
            <a:r>
              <a:rPr lang="en"/>
              <a:t>Compulsive book buyer, bowling coach, Francophile, and student for life</a:t>
            </a:r>
          </a:p>
          <a:p>
            <a:pPr lvl="0" rtl="0" algn="l">
              <a:spcBef>
                <a:spcPts val="0"/>
              </a:spcBef>
              <a:buClr>
                <a:srgbClr val="000000"/>
              </a:buClr>
              <a:buSzPct val="52380"/>
              <a:buFont typeface="Arial"/>
              <a:buNone/>
            </a:pPr>
            <a:r>
              <a:t/>
            </a:r>
            <a:endParaRPr/>
          </a:p>
          <a:p>
            <a:pPr indent="-228600" lvl="0" marL="457200" rtl="0" algn="l">
              <a:spcBef>
                <a:spcPts val="0"/>
              </a:spcBef>
              <a:buChar char="-"/>
            </a:pPr>
            <a:r>
              <a:rPr lang="en"/>
              <a:t> Why did I join STEM?</a:t>
            </a:r>
          </a:p>
        </p:txBody>
      </p:sp>
      <p:pic>
        <p:nvPicPr>
          <p:cNvPr descr="Image result for girl lego minifigs" id="104" name="Shape 104"/>
          <p:cNvPicPr preferRelativeResize="0"/>
          <p:nvPr/>
        </p:nvPicPr>
        <p:blipFill rotWithShape="1">
          <a:blip r:embed="rId3">
            <a:alphaModFix/>
          </a:blip>
          <a:srcRect b="0" l="22297" r="23648" t="14864"/>
          <a:stretch/>
        </p:blipFill>
        <p:spPr>
          <a:xfrm>
            <a:off x="4907825" y="507900"/>
            <a:ext cx="2717325" cy="4279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08" name="Shape 108"/>
        <p:cNvGrpSpPr/>
        <p:nvPr/>
      </p:nvGrpSpPr>
      <p:grpSpPr>
        <a:xfrm>
          <a:off x="0" y="0"/>
          <a:ext cx="0" cy="0"/>
          <a:chOff x="0" y="0"/>
          <a:chExt cx="0" cy="0"/>
        </a:xfrm>
      </p:grpSpPr>
      <p:sp>
        <p:nvSpPr>
          <p:cNvPr id="109" name="Shape 10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St. Edward’s School</a:t>
            </a:r>
          </a:p>
        </p:txBody>
      </p:sp>
      <p:sp>
        <p:nvSpPr>
          <p:cNvPr id="110" name="Shape 110"/>
          <p:cNvSpPr txBox="1"/>
          <p:nvPr>
            <p:ph idx="1" type="body"/>
          </p:nvPr>
        </p:nvSpPr>
        <p:spPr>
          <a:xfrm>
            <a:off x="198350" y="1337250"/>
            <a:ext cx="4485300" cy="2469000"/>
          </a:xfrm>
          <a:prstGeom prst="rect">
            <a:avLst/>
          </a:prstGeom>
        </p:spPr>
        <p:txBody>
          <a:bodyPr anchorCtr="0" anchor="t" bIns="91425" lIns="91425" rIns="91425" tIns="91425">
            <a:noAutofit/>
          </a:bodyPr>
          <a:lstStyle/>
          <a:p>
            <a:pPr indent="-228600" lvl="0" marL="457200" rtl="0">
              <a:spcBef>
                <a:spcPts val="0"/>
              </a:spcBef>
              <a:buChar char="-"/>
            </a:pPr>
            <a:r>
              <a:rPr lang="en"/>
              <a:t>Located in Kelligrews, CBS</a:t>
            </a:r>
          </a:p>
          <a:p>
            <a:pPr indent="-228600" lvl="0" marL="457200" rtl="0">
              <a:spcBef>
                <a:spcPts val="0"/>
              </a:spcBef>
              <a:buChar char="-"/>
            </a:pPr>
            <a:r>
              <a:rPr lang="en"/>
              <a:t>In grade 3, there are 132 students</a:t>
            </a:r>
          </a:p>
          <a:p>
            <a:pPr indent="-228600" lvl="0" marL="457200" rtl="0">
              <a:spcBef>
                <a:spcPts val="0"/>
              </a:spcBef>
              <a:buChar char="-"/>
            </a:pPr>
            <a:r>
              <a:rPr lang="en"/>
              <a:t>We knew this group of learners was very active and curious (great characteristics for IBL!)</a:t>
            </a:r>
          </a:p>
          <a:p>
            <a:pPr indent="-228600" lvl="0" marL="457200" rtl="0">
              <a:spcBef>
                <a:spcPts val="0"/>
              </a:spcBef>
              <a:buChar char="-"/>
            </a:pPr>
            <a:r>
              <a:rPr lang="en"/>
              <a:t>Students felt science was teacher-led</a:t>
            </a:r>
          </a:p>
          <a:p>
            <a:pPr lvl="0" rtl="0">
              <a:spcBef>
                <a:spcPts val="0"/>
              </a:spcBef>
              <a:buNone/>
            </a:pPr>
            <a:r>
              <a:t/>
            </a:r>
            <a:endParaRPr/>
          </a:p>
          <a:p>
            <a:pPr indent="-228600" lvl="0" marL="457200">
              <a:spcBef>
                <a:spcPts val="0"/>
              </a:spcBef>
              <a:buChar char="-"/>
            </a:pPr>
            <a:r>
              <a:rPr lang="en"/>
              <a:t>We needed to change that!</a:t>
            </a:r>
          </a:p>
        </p:txBody>
      </p:sp>
      <p:pic>
        <p:nvPicPr>
          <p:cNvPr descr="Image result for st. edward's school cbs" id="111" name="Shape 111"/>
          <p:cNvPicPr preferRelativeResize="0"/>
          <p:nvPr/>
        </p:nvPicPr>
        <p:blipFill>
          <a:blip r:embed="rId3">
            <a:alphaModFix/>
          </a:blip>
          <a:stretch>
            <a:fillRect/>
          </a:stretch>
        </p:blipFill>
        <p:spPr>
          <a:xfrm>
            <a:off x="4797000" y="1293949"/>
            <a:ext cx="4097250" cy="2600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