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y="5143500" cx="9144000"/>
  <p:notesSz cx="6858000" cy="9144000"/>
  <p:embeddedFontLst>
    <p:embeddedFont>
      <p:font typeface="Pinyon Script"/>
      <p:regular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16" Type="http://schemas.openxmlformats.org/officeDocument/2006/relationships/slide" Target="slides/slide12.xml"/><Relationship Id="rId38" Type="http://schemas.openxmlformats.org/officeDocument/2006/relationships/font" Target="fonts/PinyonScript-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Shape 1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9" name="Shape 1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7" name="Shape 1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6" name="Shape 14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5" name="Shape 1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Shape 1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6" name="Shape 1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4" name="Shape 17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Shape 1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2" name="Shape 1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Shape 1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4" name="Shape 1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Shape 2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2" name="Shape 2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Shape 2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2" name="Shape 2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Shape 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 name="Shape 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Shape 2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0" name="Shape 2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Shape 2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8" name="Shape 2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Shape 2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7" name="Shape 2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Shape 2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6" name="Shape 24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Shape 2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4" name="Shape 2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Shape 2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3" name="Shape 2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Shape 2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1" name="Shape 27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Shape 2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9" name="Shape 2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Shape 2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7" name="Shape 2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Shape 2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5" name="Shape 2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Shape 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9" name="Shape 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400"/>
              </a:spcBef>
              <a:buNone/>
            </a:pPr>
            <a:r>
              <a:t/>
            </a:r>
            <a:endParaRPr sz="1600">
              <a:solidFill>
                <a:srgbClr val="424242"/>
              </a:solidFill>
            </a:endParaRPr>
          </a:p>
          <a:p>
            <a:pPr lvl="0" rtl="0">
              <a:lnSpc>
                <a:spcPct val="115000"/>
              </a:lnSpc>
              <a:spcBef>
                <a:spcPts val="400"/>
              </a:spcBef>
              <a:buNone/>
            </a:pPr>
            <a:r>
              <a:t/>
            </a:r>
            <a:endParaRPr sz="1600">
              <a:solidFill>
                <a:srgbClr val="424242"/>
              </a:solidFill>
            </a:endParaRPr>
          </a:p>
          <a:p>
            <a:pPr lvl="0" rtl="0">
              <a:lnSpc>
                <a:spcPct val="115000"/>
              </a:lnSpc>
              <a:spcBef>
                <a:spcPts val="400"/>
              </a:spcBef>
              <a:buNone/>
            </a:pPr>
            <a:r>
              <a:t/>
            </a:r>
            <a:endParaRPr sz="1600">
              <a:solidFill>
                <a:srgbClr val="424242"/>
              </a:solidFill>
            </a:endParaRPr>
          </a:p>
          <a:p>
            <a:pPr lvl="0" rtl="0">
              <a:lnSpc>
                <a:spcPct val="115000"/>
              </a:lnSpc>
              <a:spcBef>
                <a:spcPts val="400"/>
              </a:spcBef>
              <a:buClr>
                <a:schemeClr val="dk1"/>
              </a:buClr>
              <a:buSzPct val="68750"/>
              <a:buFont typeface="Arial"/>
              <a:buNone/>
            </a:pPr>
            <a:r>
              <a:rPr lang="en" sz="1600">
                <a:solidFill>
                  <a:srgbClr val="424242"/>
                </a:solidFill>
              </a:rPr>
              <a:t>I have been teaching for 16 years.  Most of my teaching experience has been in grades 4 and 5, with some experience teaching Special Needs and Challenging Needs.  This is my second year teaching Grade 3 full time.  Currently, there are 21 students in my class.  Four students receive supports for reading and writing.  Two students are ESL students.  I believe motivation is a key factor in student achievement.</a:t>
            </a:r>
          </a:p>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Shape 3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3" name="Shape 30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Shape 3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1" name="Shape 3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Shape 3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9" name="Shape 3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Shape 3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7" name="Shape 32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Shape 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7" name="Shape 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Shape 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5" name="Shape 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Shape 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4" name="Shape 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Shape 1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2" name="Shape 1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Shape 1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1" name="Shape 1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Shape 1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0" name="Shape 1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6.png"/><Relationship Id="rId4" Type="http://schemas.openxmlformats.org/officeDocument/2006/relationships/hyperlink" Target="https://pixabay.com/en/blackboard-school-chalkboard-math-23421/" TargetMode="External"/><Relationship Id="rId5" Type="http://schemas.openxmlformats.org/officeDocument/2006/relationships/image" Target="../media/image1.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20.png"/><Relationship Id="rId5"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19.png"/><Relationship Id="rId5"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48.png"/><Relationship Id="rId5" Type="http://schemas.openxmlformats.org/officeDocument/2006/relationships/image" Target="../media/image24.jpg"/><Relationship Id="rId6" Type="http://schemas.openxmlformats.org/officeDocument/2006/relationships/image" Target="../media/image23.jpg"/><Relationship Id="rId7"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6.png"/><Relationship Id="rId7" Type="http://schemas.openxmlformats.org/officeDocument/2006/relationships/image" Target="../media/image12.jpg"/><Relationship Id="rId8"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hyperlink" Target="https://assets.seesaw.me/9/0/6/0/c/1/9060c1fb-6d20-4243-a8f9-09ca0e2bd992.mp4" TargetMode="External"/><Relationship Id="rId5" Type="http://schemas.openxmlformats.org/officeDocument/2006/relationships/image" Target="../media/image3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8.png"/><Relationship Id="rId4" Type="http://schemas.openxmlformats.org/officeDocument/2006/relationships/image" Target="../media/image62.jpg"/><Relationship Id="rId5" Type="http://schemas.openxmlformats.org/officeDocument/2006/relationships/image" Target="../media/image61.jpg"/><Relationship Id="rId6" Type="http://schemas.openxmlformats.org/officeDocument/2006/relationships/image" Target="../media/image6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8.png"/><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7.png"/><Relationship Id="rId4" Type="http://schemas.openxmlformats.org/officeDocument/2006/relationships/image" Target="../media/image41.jpg"/><Relationship Id="rId5" Type="http://schemas.openxmlformats.org/officeDocument/2006/relationships/image" Target="../media/image4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7.png"/><Relationship Id="rId4" Type="http://schemas.openxmlformats.org/officeDocument/2006/relationships/image" Target="../media/image43.jpg"/><Relationship Id="rId5" Type="http://schemas.openxmlformats.org/officeDocument/2006/relationships/image" Target="../media/image4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7.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7.png"/><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9.png"/><Relationship Id="rId4" Type="http://schemas.openxmlformats.org/officeDocument/2006/relationships/hyperlink" Target="https://app.seesaw.me/pages/shared_item?item_id=item.90d88aa5-ce72-44ec-aba9-28f1c453ad50&amp;share_token=SIfCOFMCQzS5NoFWfCqYgw&amp;mode=share" TargetMode="External"/><Relationship Id="rId5" Type="http://schemas.openxmlformats.org/officeDocument/2006/relationships/hyperlink" Target="https://app.seesaw.me/pages/shared_item?item_id=item.32415fbc-a3b3-4b00-8e3d-94b8f2380f96&amp;share_token=i3-7KDXjQfqJF45Q9s_RXA&amp;mode=embed" TargetMode="External"/><Relationship Id="rId6" Type="http://schemas.openxmlformats.org/officeDocument/2006/relationships/hyperlink" Target="https://assets.seesaw.me/6/5/f/f/2/4/65ff24da-acae-4de7-96be-733c3f32a546.mp4" TargetMode="External"/><Relationship Id="rId7" Type="http://schemas.openxmlformats.org/officeDocument/2006/relationships/hyperlink" Target="https://assets.seesaw.me/e/4/d/a/6/5/e4da6521-96c8-4024-acad-95c2fb6b360e.mp4" TargetMode="External"/><Relationship Id="rId8" Type="http://schemas.openxmlformats.org/officeDocument/2006/relationships/image" Target="../media/image5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7.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7.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7.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7.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7.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7.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4.jpg"/><Relationship Id="rId5"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8.jpg"/><Relationship Id="rId5"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descr="Background 2.jpg" id="54" name="Shape 54"/>
          <p:cNvPicPr preferRelativeResize="0"/>
          <p:nvPr/>
        </p:nvPicPr>
        <p:blipFill>
          <a:blip r:embed="rId3">
            <a:alphaModFix amt="80000"/>
          </a:blip>
          <a:stretch>
            <a:fillRect/>
          </a:stretch>
        </p:blipFill>
        <p:spPr>
          <a:xfrm>
            <a:off x="0" y="0"/>
            <a:ext cx="9144000" cy="5143499"/>
          </a:xfrm>
          <a:prstGeom prst="rect">
            <a:avLst/>
          </a:prstGeom>
          <a:noFill/>
          <a:ln>
            <a:noFill/>
          </a:ln>
        </p:spPr>
      </p:pic>
      <p:pic>
        <p:nvPicPr>
          <p:cNvPr id="55" name="Shape 55">
            <a:hlinkClick r:id="rId4"/>
          </p:cNvPr>
          <p:cNvPicPr preferRelativeResize="0"/>
          <p:nvPr/>
        </p:nvPicPr>
        <p:blipFill>
          <a:blip r:embed="rId5">
            <a:alphaModFix/>
          </a:blip>
          <a:stretch>
            <a:fillRect/>
          </a:stretch>
        </p:blipFill>
        <p:spPr>
          <a:xfrm>
            <a:off x="311700" y="2910600"/>
            <a:ext cx="2297375" cy="2041525"/>
          </a:xfrm>
          <a:prstGeom prst="rect">
            <a:avLst/>
          </a:prstGeom>
          <a:noFill/>
          <a:ln>
            <a:noFill/>
          </a:ln>
        </p:spPr>
      </p:pic>
      <p:sp>
        <p:nvSpPr>
          <p:cNvPr id="56" name="Shape 56"/>
          <p:cNvSpPr txBox="1"/>
          <p:nvPr>
            <p:ph idx="1" type="subTitle"/>
          </p:nvPr>
        </p:nvSpPr>
        <p:spPr>
          <a:xfrm>
            <a:off x="2671400" y="2988623"/>
            <a:ext cx="3368400" cy="1885500"/>
          </a:xfrm>
          <a:prstGeom prst="rect">
            <a:avLst/>
          </a:prstGeom>
          <a:solidFill>
            <a:srgbClr val="FFFF00"/>
          </a:solid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a:spcBef>
                <a:spcPts val="0"/>
              </a:spcBef>
              <a:buNone/>
            </a:pPr>
            <a:r>
              <a:rPr lang="en" sz="2400">
                <a:solidFill>
                  <a:srgbClr val="000000"/>
                </a:solidFill>
              </a:rPr>
              <a:t>Brian Sharpe</a:t>
            </a:r>
          </a:p>
          <a:p>
            <a:pPr lvl="0">
              <a:spcBef>
                <a:spcPts val="0"/>
              </a:spcBef>
              <a:buNone/>
            </a:pPr>
            <a:r>
              <a:rPr lang="en" sz="2400">
                <a:solidFill>
                  <a:srgbClr val="000000"/>
                </a:solidFill>
              </a:rPr>
              <a:t>Kim Joyce</a:t>
            </a:r>
          </a:p>
          <a:p>
            <a:pPr lvl="0">
              <a:spcBef>
                <a:spcPts val="0"/>
              </a:spcBef>
              <a:buNone/>
            </a:pPr>
            <a:r>
              <a:rPr lang="en" sz="2400">
                <a:solidFill>
                  <a:srgbClr val="000000"/>
                </a:solidFill>
              </a:rPr>
              <a:t>Renee Lynch</a:t>
            </a:r>
          </a:p>
          <a:p>
            <a:pPr lvl="0">
              <a:spcBef>
                <a:spcPts val="0"/>
              </a:spcBef>
              <a:buNone/>
            </a:pPr>
            <a:r>
              <a:rPr lang="en" sz="2400">
                <a:solidFill>
                  <a:srgbClr val="000000"/>
                </a:solidFill>
              </a:rPr>
              <a:t>Kim Petten</a:t>
            </a:r>
          </a:p>
        </p:txBody>
      </p:sp>
      <p:sp>
        <p:nvSpPr>
          <p:cNvPr id="57" name="Shape 57"/>
          <p:cNvSpPr txBox="1"/>
          <p:nvPr>
            <p:ph type="ctrTitle"/>
          </p:nvPr>
        </p:nvSpPr>
        <p:spPr>
          <a:xfrm>
            <a:off x="311700" y="158375"/>
            <a:ext cx="8520600" cy="2638800"/>
          </a:xfrm>
          <a:prstGeom prst="rect">
            <a:avLst/>
          </a:prstGeom>
          <a:solidFill>
            <a:srgbClr val="6DFF89"/>
          </a:solidFill>
          <a:ln cap="flat" cmpd="sng" w="19050">
            <a:solidFill>
              <a:srgbClr val="000000"/>
            </a:solidFill>
            <a:prstDash val="solid"/>
            <a:round/>
            <a:headEnd len="med" w="med" type="none"/>
            <a:tailEnd len="med" w="med" type="none"/>
          </a:ln>
        </p:spPr>
        <p:txBody>
          <a:bodyPr anchorCtr="0" anchor="b" bIns="91425" lIns="91425" rIns="91425" tIns="91425">
            <a:noAutofit/>
          </a:bodyPr>
          <a:lstStyle/>
          <a:p>
            <a:pPr lvl="0">
              <a:spcBef>
                <a:spcPts val="0"/>
              </a:spcBef>
              <a:buNone/>
            </a:pPr>
            <a:r>
              <a:rPr lang="en"/>
              <a:t>Fostering Independence with Mathematical Problem Solving</a:t>
            </a:r>
          </a:p>
        </p:txBody>
      </p:sp>
      <p:pic>
        <p:nvPicPr>
          <p:cNvPr descr="math kids.png" id="58" name="Shape 58"/>
          <p:cNvPicPr preferRelativeResize="0"/>
          <p:nvPr/>
        </p:nvPicPr>
        <p:blipFill>
          <a:blip r:embed="rId6">
            <a:alphaModFix/>
          </a:blip>
          <a:stretch>
            <a:fillRect/>
          </a:stretch>
        </p:blipFill>
        <p:spPr>
          <a:xfrm>
            <a:off x="6102125" y="2910600"/>
            <a:ext cx="2730175" cy="2041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pic>
        <p:nvPicPr>
          <p:cNvPr descr="Background 2.jpg" id="131" name="Shape 131"/>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132" name="Shape 132"/>
          <p:cNvSpPr txBox="1"/>
          <p:nvPr>
            <p:ph idx="1" type="body"/>
          </p:nvPr>
        </p:nvSpPr>
        <p:spPr>
          <a:xfrm>
            <a:off x="311700" y="1400925"/>
            <a:ext cx="5234100" cy="3561300"/>
          </a:xfrm>
          <a:prstGeom prst="rect">
            <a:avLst/>
          </a:prstGeom>
          <a:solidFill>
            <a:srgbClr val="93FF8F">
              <a:alpha val="45380"/>
            </a:srgbClr>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indent="-336550" lvl="0" marL="457200" marR="0" rtl="0" algn="l">
              <a:lnSpc>
                <a:spcPct val="100000"/>
              </a:lnSpc>
              <a:spcBef>
                <a:spcPts val="0"/>
              </a:spcBef>
              <a:spcAft>
                <a:spcPts val="0"/>
              </a:spcAft>
              <a:buClr>
                <a:srgbClr val="000000"/>
              </a:buClr>
              <a:buSzPct val="100000"/>
              <a:buChar char="●"/>
            </a:pPr>
            <a:r>
              <a:rPr lang="en" sz="1700">
                <a:solidFill>
                  <a:srgbClr val="000000"/>
                </a:solidFill>
              </a:rPr>
              <a:t>Parental consent</a:t>
            </a:r>
          </a:p>
          <a:p>
            <a:pPr lvl="0" marR="0" rtl="0" algn="l">
              <a:lnSpc>
                <a:spcPct val="100000"/>
              </a:lnSpc>
              <a:spcBef>
                <a:spcPts val="0"/>
              </a:spcBef>
              <a:spcAft>
                <a:spcPts val="0"/>
              </a:spcAft>
              <a:buNone/>
            </a:pPr>
            <a:r>
              <a:t/>
            </a:r>
            <a:endParaRPr sz="1700">
              <a:solidFill>
                <a:srgbClr val="000000"/>
              </a:solidFill>
            </a:endParaRPr>
          </a:p>
          <a:p>
            <a:pPr indent="-336550" lvl="1" marL="914400" marR="0" rtl="0" algn="l">
              <a:lnSpc>
                <a:spcPct val="115000"/>
              </a:lnSpc>
              <a:spcBef>
                <a:spcPts val="0"/>
              </a:spcBef>
              <a:spcAft>
                <a:spcPts val="1600"/>
              </a:spcAft>
              <a:buClr>
                <a:srgbClr val="000000"/>
              </a:buClr>
              <a:buSzPct val="100000"/>
              <a:buChar char="○"/>
            </a:pPr>
            <a:r>
              <a:rPr lang="en" sz="1700">
                <a:solidFill>
                  <a:srgbClr val="000000"/>
                </a:solidFill>
              </a:rPr>
              <a:t>letter/</a:t>
            </a:r>
            <a:r>
              <a:rPr lang="en" sz="1700">
                <a:solidFill>
                  <a:srgbClr val="000000"/>
                </a:solidFill>
              </a:rPr>
              <a:t>permission</a:t>
            </a:r>
            <a:r>
              <a:rPr lang="en" sz="1700">
                <a:solidFill>
                  <a:srgbClr val="000000"/>
                </a:solidFill>
              </a:rPr>
              <a:t> form to participate in the STEM project</a:t>
            </a:r>
          </a:p>
          <a:p>
            <a:pPr indent="-336550" lvl="1" marL="914400" marR="0" rtl="0" algn="l">
              <a:lnSpc>
                <a:spcPct val="115000"/>
              </a:lnSpc>
              <a:spcBef>
                <a:spcPts val="0"/>
              </a:spcBef>
              <a:spcAft>
                <a:spcPts val="1600"/>
              </a:spcAft>
              <a:buClr>
                <a:srgbClr val="000000"/>
              </a:buClr>
              <a:buSzPct val="100000"/>
              <a:buChar char="○"/>
            </a:pPr>
            <a:r>
              <a:rPr lang="en" sz="1700">
                <a:solidFill>
                  <a:srgbClr val="000000"/>
                </a:solidFill>
              </a:rPr>
              <a:t>letter/permission form for sharing of work</a:t>
            </a:r>
          </a:p>
          <a:p>
            <a:pPr indent="-336550" lvl="1" marL="914400" marR="0" rtl="0" algn="l">
              <a:lnSpc>
                <a:spcPct val="115000"/>
              </a:lnSpc>
              <a:spcBef>
                <a:spcPts val="0"/>
              </a:spcBef>
              <a:spcAft>
                <a:spcPts val="1600"/>
              </a:spcAft>
              <a:buClr>
                <a:srgbClr val="000000"/>
              </a:buClr>
              <a:buSzPct val="100000"/>
              <a:buChar char="○"/>
            </a:pPr>
            <a:r>
              <a:rPr lang="en" sz="1700">
                <a:solidFill>
                  <a:srgbClr val="000000"/>
                </a:solidFill>
              </a:rPr>
              <a:t>multimedia permission form to share pictures, videos, student work</a:t>
            </a:r>
          </a:p>
          <a:p>
            <a:pPr indent="-336550" lvl="1" marL="914400" marR="0" rtl="0" algn="l">
              <a:lnSpc>
                <a:spcPct val="115000"/>
              </a:lnSpc>
              <a:spcBef>
                <a:spcPts val="0"/>
              </a:spcBef>
              <a:spcAft>
                <a:spcPts val="1600"/>
              </a:spcAft>
              <a:buClr>
                <a:srgbClr val="000000"/>
              </a:buClr>
              <a:buSzPct val="100000"/>
              <a:buChar char="○"/>
            </a:pPr>
            <a:r>
              <a:rPr lang="en" sz="1700">
                <a:solidFill>
                  <a:srgbClr val="000000"/>
                </a:solidFill>
              </a:rPr>
              <a:t>online acceptance to participate using the Seesaw app/website. Registration for the free app was also required.</a:t>
            </a:r>
          </a:p>
          <a:p>
            <a:pPr lvl="0">
              <a:spcBef>
                <a:spcPts val="0"/>
              </a:spcBef>
              <a:buNone/>
            </a:pPr>
            <a:r>
              <a:t/>
            </a:r>
            <a:endParaRPr/>
          </a:p>
        </p:txBody>
      </p:sp>
      <p:sp>
        <p:nvSpPr>
          <p:cNvPr id="133" name="Shape 133"/>
          <p:cNvSpPr txBox="1"/>
          <p:nvPr>
            <p:ph type="title"/>
          </p:nvPr>
        </p:nvSpPr>
        <p:spPr>
          <a:xfrm>
            <a:off x="311700" y="428025"/>
            <a:ext cx="8520600" cy="702600"/>
          </a:xfrm>
          <a:prstGeom prst="rect">
            <a:avLst/>
          </a:prstGeom>
          <a:solidFill>
            <a:srgbClr val="D9D2E9"/>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b="1" lang="en" sz="3000">
                <a:solidFill>
                  <a:srgbClr val="404040"/>
                </a:solidFill>
                <a:latin typeface="Calibri"/>
                <a:ea typeface="Calibri"/>
                <a:cs typeface="Calibri"/>
                <a:sym typeface="Calibri"/>
              </a:rPr>
              <a:t>Ethical Considerations</a:t>
            </a:r>
          </a:p>
          <a:p>
            <a:pPr lvl="0" rtl="0" algn="ctr">
              <a:spcBef>
                <a:spcPts val="0"/>
              </a:spcBef>
              <a:buNone/>
            </a:pPr>
            <a:r>
              <a:t/>
            </a:r>
            <a:endParaRPr sz="1800"/>
          </a:p>
        </p:txBody>
      </p:sp>
      <p:pic>
        <p:nvPicPr>
          <p:cNvPr descr="Screen Shot 2017-06-13 at 2.53.37 PM.png" id="134" name="Shape 134"/>
          <p:cNvPicPr preferRelativeResize="0"/>
          <p:nvPr/>
        </p:nvPicPr>
        <p:blipFill>
          <a:blip r:embed="rId4">
            <a:alphaModFix/>
          </a:blip>
          <a:stretch>
            <a:fillRect/>
          </a:stretch>
        </p:blipFill>
        <p:spPr>
          <a:xfrm>
            <a:off x="5848700" y="1199400"/>
            <a:ext cx="2915274" cy="3852050"/>
          </a:xfrm>
          <a:prstGeom prst="rect">
            <a:avLst/>
          </a:prstGeom>
          <a:noFill/>
          <a:ln cap="flat" cmpd="sng" w="38100">
            <a:solidFill>
              <a:srgbClr val="999999"/>
            </a:solidFill>
            <a:prstDash val="solid"/>
            <a:round/>
            <a:headEnd len="med" w="med" type="none"/>
            <a:tailEnd len="med" w="med"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pic>
        <p:nvPicPr>
          <p:cNvPr descr="Background 2.jpg" id="139" name="Shape 139"/>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140" name="Shape 140"/>
          <p:cNvSpPr txBox="1"/>
          <p:nvPr>
            <p:ph idx="1" type="body"/>
          </p:nvPr>
        </p:nvSpPr>
        <p:spPr>
          <a:xfrm>
            <a:off x="45825" y="1125125"/>
            <a:ext cx="5377500" cy="3913500"/>
          </a:xfrm>
          <a:prstGeom prst="rect">
            <a:avLst/>
          </a:prstGeom>
          <a:noFill/>
          <a:ln>
            <a:noFill/>
          </a:ln>
        </p:spPr>
        <p:txBody>
          <a:bodyPr anchorCtr="0" anchor="t" bIns="91425" lIns="91425" rIns="91425" tIns="91425">
            <a:noAutofit/>
          </a:bodyPr>
          <a:lstStyle/>
          <a:p>
            <a:pPr indent="-336550" lvl="0" marL="457200" marR="0" rtl="0" algn="l">
              <a:lnSpc>
                <a:spcPct val="115000"/>
              </a:lnSpc>
              <a:spcBef>
                <a:spcPts val="0"/>
              </a:spcBef>
              <a:spcAft>
                <a:spcPts val="1600"/>
              </a:spcAft>
              <a:buClr>
                <a:srgbClr val="000000"/>
              </a:buClr>
              <a:buSzPct val="100000"/>
            </a:pPr>
            <a:r>
              <a:rPr lang="en" sz="1700">
                <a:solidFill>
                  <a:srgbClr val="000000"/>
                </a:solidFill>
              </a:rPr>
              <a:t>W</a:t>
            </a:r>
            <a:r>
              <a:rPr lang="en" sz="1700">
                <a:solidFill>
                  <a:srgbClr val="000000"/>
                </a:solidFill>
              </a:rPr>
              <a:t>e had seven release days at Memorial </a:t>
            </a:r>
            <a:r>
              <a:rPr lang="en" sz="1700">
                <a:solidFill>
                  <a:srgbClr val="000000"/>
                </a:solidFill>
              </a:rPr>
              <a:t>University</a:t>
            </a:r>
            <a:r>
              <a:rPr lang="en" sz="1700">
                <a:solidFill>
                  <a:srgbClr val="000000"/>
                </a:solidFill>
              </a:rPr>
              <a:t> to plan our project. </a:t>
            </a:r>
          </a:p>
          <a:p>
            <a:pPr indent="-336550" lvl="0" marL="457200" rtl="0">
              <a:spcBef>
                <a:spcPts val="0"/>
              </a:spcBef>
              <a:buClr>
                <a:srgbClr val="000000"/>
              </a:buClr>
              <a:buSzPct val="100000"/>
            </a:pPr>
            <a:r>
              <a:rPr lang="en" sz="1700">
                <a:solidFill>
                  <a:srgbClr val="000000"/>
                </a:solidFill>
              </a:rPr>
              <a:t>We often met after school to discuss our project.</a:t>
            </a:r>
          </a:p>
          <a:p>
            <a:pPr indent="-336550" lvl="0" marL="457200" rtl="0">
              <a:spcBef>
                <a:spcPts val="0"/>
              </a:spcBef>
              <a:buClr>
                <a:srgbClr val="000000"/>
              </a:buClr>
              <a:buSzPct val="100000"/>
            </a:pPr>
            <a:r>
              <a:rPr lang="en" sz="1700">
                <a:solidFill>
                  <a:srgbClr val="000000"/>
                </a:solidFill>
              </a:rPr>
              <a:t>We attended p</a:t>
            </a:r>
            <a:r>
              <a:rPr lang="en" sz="1700">
                <a:solidFill>
                  <a:srgbClr val="000000"/>
                </a:solidFill>
              </a:rPr>
              <a:t>rofessional development on Seesaw,  MinecraftEdu and Math Daily 3</a:t>
            </a:r>
          </a:p>
          <a:p>
            <a:pPr indent="-336550" lvl="0" marL="457200" rtl="0">
              <a:spcBef>
                <a:spcPts val="0"/>
              </a:spcBef>
              <a:buClr>
                <a:srgbClr val="000000"/>
              </a:buClr>
              <a:buSzPct val="100000"/>
            </a:pPr>
            <a:r>
              <a:rPr lang="en" sz="1700">
                <a:solidFill>
                  <a:srgbClr val="000000"/>
                </a:solidFill>
              </a:rPr>
              <a:t>When Minecraft was disabled, we met as a group to discuss other options for our project. </a:t>
            </a:r>
          </a:p>
          <a:p>
            <a:pPr indent="-336550" lvl="0" marL="457200" rtl="0">
              <a:spcBef>
                <a:spcPts val="0"/>
              </a:spcBef>
              <a:buClr>
                <a:srgbClr val="000000"/>
              </a:buClr>
              <a:buSzPct val="100000"/>
            </a:pPr>
            <a:r>
              <a:rPr lang="en" sz="1700">
                <a:solidFill>
                  <a:srgbClr val="000000"/>
                </a:solidFill>
              </a:rPr>
              <a:t>We also had a conference call to discuss the direction our project was going to take without MinecraftEdu.</a:t>
            </a:r>
          </a:p>
          <a:p>
            <a:pPr indent="0" lvl="0" marL="457200" rtl="0">
              <a:spcBef>
                <a:spcPts val="0"/>
              </a:spcBef>
              <a:buNone/>
            </a:pPr>
            <a:r>
              <a:rPr b="1" lang="en" sz="1200"/>
              <a:t>Throughout our planning process, t</a:t>
            </a:r>
            <a:r>
              <a:rPr b="1" lang="en" sz="1200"/>
              <a:t>he Math Curriculum Guide and the 5 E Instructional Model were used to guide our project.</a:t>
            </a:r>
          </a:p>
        </p:txBody>
      </p:sp>
      <p:sp>
        <p:nvSpPr>
          <p:cNvPr id="141" name="Shape 141"/>
          <p:cNvSpPr txBox="1"/>
          <p:nvPr>
            <p:ph type="title"/>
          </p:nvPr>
        </p:nvSpPr>
        <p:spPr>
          <a:xfrm>
            <a:off x="311700" y="445025"/>
            <a:ext cx="8520600" cy="572700"/>
          </a:xfrm>
          <a:prstGeom prst="rect">
            <a:avLst/>
          </a:prstGeom>
          <a:solidFill>
            <a:srgbClr val="00FF00"/>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algn="ctr">
              <a:spcBef>
                <a:spcPts val="0"/>
              </a:spcBef>
              <a:buNone/>
            </a:pPr>
            <a:r>
              <a:rPr lang="en"/>
              <a:t>Planning</a:t>
            </a:r>
          </a:p>
        </p:txBody>
      </p:sp>
      <p:pic>
        <p:nvPicPr>
          <p:cNvPr descr="2017-01-27_09.28.23.png" id="142" name="Shape 142"/>
          <p:cNvPicPr preferRelativeResize="0"/>
          <p:nvPr/>
        </p:nvPicPr>
        <p:blipFill rotWithShape="1">
          <a:blip r:embed="rId4">
            <a:alphaModFix/>
          </a:blip>
          <a:srcRect b="25907" l="23045" r="23805" t="25238"/>
          <a:stretch/>
        </p:blipFill>
        <p:spPr>
          <a:xfrm>
            <a:off x="5682062" y="1067712"/>
            <a:ext cx="3147523" cy="1683812"/>
          </a:xfrm>
          <a:prstGeom prst="rect">
            <a:avLst/>
          </a:prstGeom>
          <a:noFill/>
          <a:ln cap="flat" cmpd="sng" w="38100">
            <a:solidFill>
              <a:srgbClr val="00FF00"/>
            </a:solidFill>
            <a:prstDash val="solid"/>
            <a:round/>
            <a:headEnd len="med" w="med" type="none"/>
            <a:tailEnd len="med" w="med" type="none"/>
          </a:ln>
        </p:spPr>
      </p:pic>
      <p:pic>
        <p:nvPicPr>
          <p:cNvPr descr="IMG_0001.JPG" id="143" name="Shape 143"/>
          <p:cNvPicPr preferRelativeResize="0"/>
          <p:nvPr/>
        </p:nvPicPr>
        <p:blipFill>
          <a:blip r:embed="rId5">
            <a:alphaModFix/>
          </a:blip>
          <a:stretch>
            <a:fillRect/>
          </a:stretch>
        </p:blipFill>
        <p:spPr>
          <a:xfrm>
            <a:off x="6473249" y="2942050"/>
            <a:ext cx="1565144" cy="2095489"/>
          </a:xfrm>
          <a:prstGeom prst="rect">
            <a:avLst/>
          </a:prstGeom>
          <a:noFill/>
          <a:ln cap="flat" cmpd="sng" w="38100">
            <a:solidFill>
              <a:srgbClr val="00FF00"/>
            </a:solidFill>
            <a:prstDash val="solid"/>
            <a:round/>
            <a:headEnd len="med" w="med" type="none"/>
            <a:tailEnd len="med" w="med"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pic>
        <p:nvPicPr>
          <p:cNvPr descr="Background 2.jpg" id="148" name="Shape 148"/>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149" name="Shape 149"/>
          <p:cNvSpPr txBox="1"/>
          <p:nvPr>
            <p:ph idx="1" type="body"/>
          </p:nvPr>
        </p:nvSpPr>
        <p:spPr>
          <a:xfrm>
            <a:off x="311700" y="833150"/>
            <a:ext cx="3590400" cy="3783300"/>
          </a:xfrm>
          <a:prstGeom prst="rect">
            <a:avLst/>
          </a:prstGeom>
          <a:noFill/>
          <a:ln>
            <a:noFill/>
          </a:ln>
        </p:spPr>
        <p:txBody>
          <a:bodyPr anchorCtr="0" anchor="ctr" bIns="91425" lIns="91425" rIns="91425" tIns="91425">
            <a:noAutofit/>
          </a:bodyPr>
          <a:lstStyle/>
          <a:p>
            <a:pPr indent="-228600" lvl="0" marL="457200" rtl="0">
              <a:spcBef>
                <a:spcPts val="0"/>
              </a:spcBef>
              <a:buClr>
                <a:srgbClr val="000000"/>
              </a:buClr>
              <a:buChar char="●"/>
            </a:pPr>
            <a:r>
              <a:rPr lang="en">
                <a:solidFill>
                  <a:srgbClr val="000000"/>
                </a:solidFill>
              </a:rPr>
              <a:t>Question House</a:t>
            </a:r>
          </a:p>
          <a:p>
            <a:pPr indent="-336550" lvl="1" marL="914400" rtl="0">
              <a:spcBef>
                <a:spcPts val="0"/>
              </a:spcBef>
              <a:buClr>
                <a:srgbClr val="000000"/>
              </a:buClr>
              <a:buSzPct val="100000"/>
              <a:buChar char="○"/>
            </a:pPr>
            <a:r>
              <a:rPr lang="en" sz="1700">
                <a:solidFill>
                  <a:srgbClr val="000000"/>
                </a:solidFill>
              </a:rPr>
              <a:t>Assignment Board</a:t>
            </a:r>
          </a:p>
          <a:p>
            <a:pPr indent="-342900" lvl="1" marL="914400" rtl="0">
              <a:spcBef>
                <a:spcPts val="0"/>
              </a:spcBef>
              <a:buClr>
                <a:srgbClr val="000000"/>
              </a:buClr>
              <a:buSzPct val="100000"/>
              <a:buChar char="○"/>
            </a:pPr>
            <a:r>
              <a:rPr lang="en" sz="1800">
                <a:solidFill>
                  <a:srgbClr val="000000"/>
                </a:solidFill>
              </a:rPr>
              <a:t>Tiered questions</a:t>
            </a:r>
          </a:p>
          <a:p>
            <a:pPr indent="-342900" lvl="1" marL="914400" rtl="0">
              <a:spcBef>
                <a:spcPts val="0"/>
              </a:spcBef>
              <a:buClr>
                <a:srgbClr val="000000"/>
              </a:buClr>
              <a:buSzPct val="100000"/>
              <a:buChar char="○"/>
            </a:pPr>
            <a:r>
              <a:rPr lang="en" sz="1800">
                <a:solidFill>
                  <a:srgbClr val="000000"/>
                </a:solidFill>
              </a:rPr>
              <a:t>Color coded</a:t>
            </a:r>
          </a:p>
          <a:p>
            <a:pPr indent="-228600" lvl="0" marL="457200" rtl="0">
              <a:spcBef>
                <a:spcPts val="0"/>
              </a:spcBef>
              <a:buClr>
                <a:srgbClr val="000000"/>
              </a:buClr>
              <a:buChar char="●"/>
            </a:pPr>
            <a:r>
              <a:rPr lang="en">
                <a:solidFill>
                  <a:srgbClr val="000000"/>
                </a:solidFill>
              </a:rPr>
              <a:t>Individual gardens</a:t>
            </a:r>
          </a:p>
          <a:p>
            <a:pPr indent="-228600" lvl="1" marL="914400" rtl="0">
              <a:spcBef>
                <a:spcPts val="0"/>
              </a:spcBef>
              <a:buClr>
                <a:srgbClr val="000000"/>
              </a:buClr>
              <a:buChar char="○"/>
            </a:pPr>
            <a:r>
              <a:rPr lang="en" sz="1800">
                <a:solidFill>
                  <a:schemeClr val="dk1"/>
                </a:solidFill>
              </a:rPr>
              <a:t>Community setting</a:t>
            </a:r>
          </a:p>
          <a:p>
            <a:pPr indent="-342900" lvl="1" marL="914400" rtl="0">
              <a:spcBef>
                <a:spcPts val="0"/>
              </a:spcBef>
              <a:buClr>
                <a:srgbClr val="000000"/>
              </a:buClr>
              <a:buSzPct val="100000"/>
              <a:buChar char="○"/>
            </a:pPr>
            <a:r>
              <a:rPr lang="en" sz="1800">
                <a:solidFill>
                  <a:srgbClr val="000000"/>
                </a:solidFill>
              </a:rPr>
              <a:t>Number blocks</a:t>
            </a:r>
          </a:p>
          <a:p>
            <a:pPr indent="-342900" lvl="1" marL="914400" rtl="0">
              <a:spcBef>
                <a:spcPts val="0"/>
              </a:spcBef>
              <a:buClr>
                <a:srgbClr val="000000"/>
              </a:buClr>
              <a:buSzPct val="100000"/>
              <a:buChar char="○"/>
            </a:pPr>
            <a:r>
              <a:rPr lang="en" sz="1800">
                <a:solidFill>
                  <a:srgbClr val="000000"/>
                </a:solidFill>
              </a:rPr>
              <a:t>Sign to explain thinking</a:t>
            </a:r>
          </a:p>
          <a:p>
            <a:pPr indent="-228600" lvl="0" marL="457200" rtl="0">
              <a:spcBef>
                <a:spcPts val="0"/>
              </a:spcBef>
              <a:buClr>
                <a:srgbClr val="000000"/>
              </a:buClr>
              <a:buChar char="●"/>
            </a:pPr>
            <a:r>
              <a:rPr lang="en">
                <a:solidFill>
                  <a:srgbClr val="000000"/>
                </a:solidFill>
              </a:rPr>
              <a:t>Losing MinecraftEdu</a:t>
            </a:r>
          </a:p>
        </p:txBody>
      </p:sp>
      <p:sp>
        <p:nvSpPr>
          <p:cNvPr id="150" name="Shape 150"/>
          <p:cNvSpPr txBox="1"/>
          <p:nvPr>
            <p:ph type="title"/>
          </p:nvPr>
        </p:nvSpPr>
        <p:spPr>
          <a:xfrm>
            <a:off x="269200" y="147475"/>
            <a:ext cx="8520600" cy="572700"/>
          </a:xfrm>
          <a:prstGeom prst="rect">
            <a:avLst/>
          </a:prstGeom>
          <a:solidFill>
            <a:srgbClr val="FFFF00"/>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lang="en"/>
              <a:t>Implementation of Project</a:t>
            </a:r>
          </a:p>
        </p:txBody>
      </p:sp>
      <p:pic>
        <p:nvPicPr>
          <p:cNvPr descr="assignment sign.png" id="151" name="Shape 151"/>
          <p:cNvPicPr preferRelativeResize="0"/>
          <p:nvPr/>
        </p:nvPicPr>
        <p:blipFill>
          <a:blip r:embed="rId4">
            <a:alphaModFix/>
          </a:blip>
          <a:stretch>
            <a:fillRect/>
          </a:stretch>
        </p:blipFill>
        <p:spPr>
          <a:xfrm>
            <a:off x="4845012" y="883712"/>
            <a:ext cx="3944798" cy="1851824"/>
          </a:xfrm>
          <a:prstGeom prst="rect">
            <a:avLst/>
          </a:prstGeom>
          <a:noFill/>
          <a:ln cap="flat" cmpd="sng" w="28575">
            <a:solidFill>
              <a:srgbClr val="595959"/>
            </a:solidFill>
            <a:prstDash val="solid"/>
            <a:round/>
            <a:headEnd len="med" w="med" type="none"/>
            <a:tailEnd len="med" w="med" type="none"/>
          </a:ln>
        </p:spPr>
      </p:pic>
      <p:pic>
        <p:nvPicPr>
          <p:cNvPr descr="minecraft.png" id="152" name="Shape 152"/>
          <p:cNvPicPr preferRelativeResize="0"/>
          <p:nvPr/>
        </p:nvPicPr>
        <p:blipFill>
          <a:blip r:embed="rId5">
            <a:alphaModFix/>
          </a:blip>
          <a:stretch>
            <a:fillRect/>
          </a:stretch>
        </p:blipFill>
        <p:spPr>
          <a:xfrm>
            <a:off x="3958425" y="2899075"/>
            <a:ext cx="4611250" cy="2188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pic>
        <p:nvPicPr>
          <p:cNvPr descr="Background 2.jpg" id="157" name="Shape 157"/>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158" name="Shape 158"/>
          <p:cNvSpPr txBox="1"/>
          <p:nvPr>
            <p:ph idx="1" type="body"/>
          </p:nvPr>
        </p:nvSpPr>
        <p:spPr>
          <a:xfrm>
            <a:off x="2628150" y="825150"/>
            <a:ext cx="3649200" cy="4103100"/>
          </a:xfrm>
          <a:prstGeom prst="rect">
            <a:avLst/>
          </a:prstGeom>
          <a:solidFill>
            <a:srgbClr val="FFFF00"/>
          </a:solidFill>
          <a:ln cap="flat" cmpd="sng" w="28575">
            <a:solidFill>
              <a:srgbClr val="000000"/>
            </a:solidFill>
            <a:prstDash val="solid"/>
            <a:round/>
            <a:headEnd len="med" w="med" type="none"/>
            <a:tailEnd len="med" w="med" type="none"/>
          </a:ln>
        </p:spPr>
        <p:txBody>
          <a:bodyPr anchorCtr="0" anchor="ctr" bIns="91425" lIns="91425" rIns="91425" tIns="91425">
            <a:noAutofit/>
          </a:bodyPr>
          <a:lstStyle/>
          <a:p>
            <a:pPr indent="457200" lvl="0" rtl="0">
              <a:spcBef>
                <a:spcPts val="0"/>
              </a:spcBef>
              <a:buNone/>
            </a:pPr>
            <a:r>
              <a:rPr lang="en" sz="1700"/>
              <a:t>Since we had already created our questions, we then had a change in venue, from our virtual world to the classroom. Students would work on the activities during our Math Daily 3 sessions, specifically during their Math by Myself time. We took the problem solving tasks and created laminated cards that students could take, follow the instructions and answer them in their Math binder.</a:t>
            </a:r>
          </a:p>
        </p:txBody>
      </p:sp>
      <p:sp>
        <p:nvSpPr>
          <p:cNvPr id="159" name="Shape 159"/>
          <p:cNvSpPr txBox="1"/>
          <p:nvPr>
            <p:ph type="title"/>
          </p:nvPr>
        </p:nvSpPr>
        <p:spPr>
          <a:xfrm>
            <a:off x="311700" y="120850"/>
            <a:ext cx="8520600" cy="572700"/>
          </a:xfrm>
          <a:prstGeom prst="rect">
            <a:avLst/>
          </a:prstGeom>
          <a:solidFill>
            <a:srgbClr val="FFFF00"/>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algn="ctr">
              <a:spcBef>
                <a:spcPts val="0"/>
              </a:spcBef>
              <a:buNone/>
            </a:pPr>
            <a:r>
              <a:rPr lang="en"/>
              <a:t>Implementation</a:t>
            </a:r>
          </a:p>
        </p:txBody>
      </p:sp>
      <p:pic>
        <p:nvPicPr>
          <p:cNvPr descr="Screen Shot 2017-06-13 at 12.01.53 PM.png" id="160" name="Shape 160"/>
          <p:cNvPicPr preferRelativeResize="0"/>
          <p:nvPr/>
        </p:nvPicPr>
        <p:blipFill>
          <a:blip r:embed="rId4">
            <a:alphaModFix/>
          </a:blip>
          <a:stretch>
            <a:fillRect/>
          </a:stretch>
        </p:blipFill>
        <p:spPr>
          <a:xfrm>
            <a:off x="6505723" y="992925"/>
            <a:ext cx="2423925" cy="1581550"/>
          </a:xfrm>
          <a:prstGeom prst="rect">
            <a:avLst/>
          </a:prstGeom>
          <a:noFill/>
          <a:ln cap="flat" cmpd="sng" w="38100">
            <a:solidFill>
              <a:srgbClr val="FFFF00"/>
            </a:solidFill>
            <a:prstDash val="solid"/>
            <a:round/>
            <a:headEnd len="med" w="med" type="none"/>
            <a:tailEnd len="med" w="med" type="none"/>
          </a:ln>
        </p:spPr>
      </p:pic>
      <p:pic>
        <p:nvPicPr>
          <p:cNvPr descr="IMG_0003.JPG" id="161" name="Shape 161"/>
          <p:cNvPicPr preferRelativeResize="0"/>
          <p:nvPr/>
        </p:nvPicPr>
        <p:blipFill>
          <a:blip r:embed="rId5">
            <a:alphaModFix/>
          </a:blip>
          <a:stretch>
            <a:fillRect/>
          </a:stretch>
        </p:blipFill>
        <p:spPr>
          <a:xfrm>
            <a:off x="6979679" y="2760550"/>
            <a:ext cx="1686372" cy="2257774"/>
          </a:xfrm>
          <a:prstGeom prst="rect">
            <a:avLst/>
          </a:prstGeom>
          <a:noFill/>
          <a:ln cap="flat" cmpd="sng" w="38100">
            <a:solidFill>
              <a:srgbClr val="FFFF00"/>
            </a:solidFill>
            <a:prstDash val="solid"/>
            <a:round/>
            <a:headEnd len="med" w="med" type="none"/>
            <a:tailEnd len="med" w="med" type="none"/>
          </a:ln>
        </p:spPr>
      </p:pic>
      <p:pic>
        <p:nvPicPr>
          <p:cNvPr descr="IMG_0005.JPG" id="162" name="Shape 162"/>
          <p:cNvPicPr preferRelativeResize="0"/>
          <p:nvPr/>
        </p:nvPicPr>
        <p:blipFill>
          <a:blip r:embed="rId6">
            <a:alphaModFix/>
          </a:blip>
          <a:stretch>
            <a:fillRect/>
          </a:stretch>
        </p:blipFill>
        <p:spPr>
          <a:xfrm>
            <a:off x="477186" y="2984000"/>
            <a:ext cx="1519464" cy="2034324"/>
          </a:xfrm>
          <a:prstGeom prst="rect">
            <a:avLst/>
          </a:prstGeom>
          <a:noFill/>
          <a:ln cap="flat" cmpd="sng" w="38100">
            <a:solidFill>
              <a:srgbClr val="FFFF00"/>
            </a:solidFill>
            <a:prstDash val="solid"/>
            <a:round/>
            <a:headEnd len="med" w="med" type="none"/>
            <a:tailEnd len="med" w="med" type="none"/>
          </a:ln>
        </p:spPr>
      </p:pic>
      <p:pic>
        <p:nvPicPr>
          <p:cNvPr descr="IMG_0001.JPG" id="163" name="Shape 163"/>
          <p:cNvPicPr preferRelativeResize="0"/>
          <p:nvPr/>
        </p:nvPicPr>
        <p:blipFill>
          <a:blip r:embed="rId7">
            <a:alphaModFix/>
          </a:blip>
          <a:stretch>
            <a:fillRect/>
          </a:stretch>
        </p:blipFill>
        <p:spPr>
          <a:xfrm>
            <a:off x="525602" y="791025"/>
            <a:ext cx="1471045" cy="1969524"/>
          </a:xfrm>
          <a:prstGeom prst="rect">
            <a:avLst/>
          </a:prstGeom>
          <a:noFill/>
          <a:ln cap="flat" cmpd="sng" w="38100">
            <a:solidFill>
              <a:srgbClr val="FFFF00"/>
            </a:solidFill>
            <a:prstDash val="solid"/>
            <a:round/>
            <a:headEnd len="med" w="med" type="none"/>
            <a:tailEnd len="med" w="med"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pic>
        <p:nvPicPr>
          <p:cNvPr descr="Background 2.jpg" id="168" name="Shape 168"/>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169" name="Shape 169"/>
          <p:cNvSpPr txBox="1"/>
          <p:nvPr>
            <p:ph idx="1" type="body"/>
          </p:nvPr>
        </p:nvSpPr>
        <p:spPr>
          <a:xfrm>
            <a:off x="311700" y="1152475"/>
            <a:ext cx="8520600" cy="3620100"/>
          </a:xfrm>
          <a:prstGeom prst="rect">
            <a:avLst/>
          </a:prstGeom>
          <a:no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indent="0" lvl="0" marL="0" rtl="0">
              <a:spcBef>
                <a:spcPts val="0"/>
              </a:spcBef>
              <a:buNone/>
            </a:pPr>
            <a:r>
              <a:rPr lang="en" sz="1700">
                <a:solidFill>
                  <a:srgbClr val="000000"/>
                </a:solidFill>
              </a:rPr>
              <a:t>Our project was initially started with students addressing the problem solving activities in a virtual Minecraft world. Most students in our project have previous experience with MC and we have found it was a great form of </a:t>
            </a:r>
            <a:r>
              <a:rPr lang="en" sz="1700">
                <a:solidFill>
                  <a:srgbClr val="000000"/>
                </a:solidFill>
              </a:rPr>
              <a:t>motivation</a:t>
            </a:r>
            <a:r>
              <a:rPr lang="en" sz="1700">
                <a:solidFill>
                  <a:srgbClr val="000000"/>
                </a:solidFill>
              </a:rPr>
              <a:t> for them in the past. </a:t>
            </a:r>
          </a:p>
          <a:p>
            <a:pPr indent="457200" lvl="0">
              <a:spcBef>
                <a:spcPts val="0"/>
              </a:spcBef>
              <a:buNone/>
            </a:pPr>
            <a:r>
              <a:t/>
            </a:r>
            <a:endParaRPr b="1" sz="1400"/>
          </a:p>
          <a:p>
            <a:pPr indent="0" lvl="0" marL="457200">
              <a:spcBef>
                <a:spcPts val="0"/>
              </a:spcBef>
              <a:buNone/>
            </a:pPr>
            <a:r>
              <a:rPr lang="en" sz="1200"/>
              <a:t>  </a:t>
            </a:r>
            <a:r>
              <a:rPr lang="en" sz="1200"/>
              <a:t> </a:t>
            </a:r>
            <a:r>
              <a:rPr lang="en"/>
              <a:t>  </a:t>
            </a:r>
          </a:p>
        </p:txBody>
      </p:sp>
      <p:sp>
        <p:nvSpPr>
          <p:cNvPr id="170" name="Shape 170"/>
          <p:cNvSpPr txBox="1"/>
          <p:nvPr>
            <p:ph type="title"/>
          </p:nvPr>
        </p:nvSpPr>
        <p:spPr>
          <a:xfrm>
            <a:off x="311700" y="445025"/>
            <a:ext cx="8520600" cy="572700"/>
          </a:xfrm>
          <a:prstGeom prst="rect">
            <a:avLst/>
          </a:prstGeom>
          <a:solidFill>
            <a:srgbClr val="FF9900"/>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algn="ctr">
              <a:spcBef>
                <a:spcPts val="0"/>
              </a:spcBef>
              <a:buNone/>
            </a:pPr>
            <a:r>
              <a:rPr lang="en"/>
              <a:t>Implementation of Project</a:t>
            </a:r>
          </a:p>
        </p:txBody>
      </p:sp>
      <p:pic>
        <p:nvPicPr>
          <p:cNvPr descr="IMG_0022.JPG" id="171" name="Shape 171"/>
          <p:cNvPicPr preferRelativeResize="0"/>
          <p:nvPr/>
        </p:nvPicPr>
        <p:blipFill>
          <a:blip r:embed="rId4">
            <a:alphaModFix/>
          </a:blip>
          <a:stretch>
            <a:fillRect/>
          </a:stretch>
        </p:blipFill>
        <p:spPr>
          <a:xfrm>
            <a:off x="2850074" y="2183900"/>
            <a:ext cx="3179651" cy="2374925"/>
          </a:xfrm>
          <a:prstGeom prst="rect">
            <a:avLst/>
          </a:prstGeom>
          <a:noFill/>
          <a:ln cap="flat" cmpd="sng" w="38100">
            <a:solidFill>
              <a:srgbClr val="FF9900"/>
            </a:solidFill>
            <a:prstDash val="solid"/>
            <a:round/>
            <a:headEnd len="med" w="med" type="none"/>
            <a:tailEnd len="med" w="med"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pic>
        <p:nvPicPr>
          <p:cNvPr descr="Background 2.jpg" id="176" name="Shape 176"/>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177" name="Shape 177"/>
          <p:cNvSpPr txBox="1"/>
          <p:nvPr>
            <p:ph idx="1" type="body"/>
          </p:nvPr>
        </p:nvSpPr>
        <p:spPr>
          <a:xfrm>
            <a:off x="311700" y="2610750"/>
            <a:ext cx="8520600" cy="2532600"/>
          </a:xfrm>
          <a:prstGeom prst="rect">
            <a:avLst/>
          </a:prstGeom>
          <a:noFill/>
          <a:ln>
            <a:noFill/>
          </a:ln>
        </p:spPr>
        <p:txBody>
          <a:bodyPr anchorCtr="0" anchor="ctr" bIns="91425" lIns="91425" rIns="91425" tIns="91425">
            <a:noAutofit/>
          </a:bodyPr>
          <a:lstStyle/>
          <a:p>
            <a:pPr indent="457200" lvl="0" rtl="0">
              <a:spcBef>
                <a:spcPts val="0"/>
              </a:spcBef>
              <a:buNone/>
            </a:pPr>
            <a:r>
              <a:t/>
            </a:r>
            <a:endParaRPr sz="1400"/>
          </a:p>
          <a:p>
            <a:pPr indent="457200" lvl="0" rtl="0">
              <a:spcBef>
                <a:spcPts val="0"/>
              </a:spcBef>
              <a:buNone/>
            </a:pPr>
            <a:r>
              <a:rPr lang="en" sz="1700"/>
              <a:t>To help students further communicate their reasoning we decided to use an app called Seesaw. This program is a student-driven digital portfolio that empowers students to independently document what they are learning at school. They can take photos of their work, record, audio or video and share what they have done with parents or guardians in minutes. Since work was saved and accessible at any time by the teacher, it also served as a valuable tool for assessment and instruction. Teachers were able to share model answers with the class, review students work whenever time allowed, and keep parents aware of the topics we were covering class.  </a:t>
            </a:r>
            <a:r>
              <a:rPr lang="en" sz="1400"/>
              <a:t>  </a:t>
            </a:r>
          </a:p>
        </p:txBody>
      </p:sp>
      <p:sp>
        <p:nvSpPr>
          <p:cNvPr id="178" name="Shape 178"/>
          <p:cNvSpPr txBox="1"/>
          <p:nvPr>
            <p:ph type="title"/>
          </p:nvPr>
        </p:nvSpPr>
        <p:spPr>
          <a:xfrm>
            <a:off x="287250" y="289175"/>
            <a:ext cx="8520600" cy="572700"/>
          </a:xfrm>
          <a:prstGeom prst="rect">
            <a:avLst/>
          </a:prstGeom>
          <a:solidFill>
            <a:srgbClr val="FF9900"/>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lang="en"/>
              <a:t>Implementation </a:t>
            </a:r>
          </a:p>
        </p:txBody>
      </p:sp>
      <p:pic>
        <p:nvPicPr>
          <p:cNvPr descr="seesaw.png" id="179" name="Shape 179"/>
          <p:cNvPicPr preferRelativeResize="0"/>
          <p:nvPr/>
        </p:nvPicPr>
        <p:blipFill>
          <a:blip r:embed="rId4">
            <a:alphaModFix/>
          </a:blip>
          <a:stretch>
            <a:fillRect/>
          </a:stretch>
        </p:blipFill>
        <p:spPr>
          <a:xfrm>
            <a:off x="1668649" y="936149"/>
            <a:ext cx="5757799" cy="1600325"/>
          </a:xfrm>
          <a:prstGeom prst="rect">
            <a:avLst/>
          </a:prstGeom>
          <a:noFill/>
          <a:ln cap="flat" cmpd="sng" w="38100">
            <a:solidFill>
              <a:srgbClr val="FF9900"/>
            </a:solidFill>
            <a:prstDash val="solid"/>
            <a:round/>
            <a:headEnd len="med" w="med" type="none"/>
            <a:tailEnd len="med" w="med"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pic>
        <p:nvPicPr>
          <p:cNvPr descr="Background 2.jpg" id="184" name="Shape 184"/>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185" name="Shape 185"/>
          <p:cNvSpPr txBox="1"/>
          <p:nvPr>
            <p:ph type="title"/>
          </p:nvPr>
        </p:nvSpPr>
        <p:spPr>
          <a:xfrm>
            <a:off x="311700" y="445025"/>
            <a:ext cx="8520600" cy="572700"/>
          </a:xfrm>
          <a:prstGeom prst="rect">
            <a:avLst/>
          </a:prstGeom>
          <a:solidFill>
            <a:srgbClr val="FF9900"/>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lang="en"/>
              <a:t>Seesaw App  </a:t>
            </a:r>
          </a:p>
        </p:txBody>
      </p:sp>
      <p:pic>
        <p:nvPicPr>
          <p:cNvPr descr="Screen Shot 2017-06-13 at 12.03.43 PM.png" id="186" name="Shape 186"/>
          <p:cNvPicPr preferRelativeResize="0"/>
          <p:nvPr/>
        </p:nvPicPr>
        <p:blipFill rotWithShape="1">
          <a:blip r:embed="rId4">
            <a:alphaModFix/>
          </a:blip>
          <a:srcRect b="1538" l="8739" r="1162" t="11056"/>
          <a:stretch/>
        </p:blipFill>
        <p:spPr>
          <a:xfrm>
            <a:off x="2730274" y="1045716"/>
            <a:ext cx="3683474" cy="2563595"/>
          </a:xfrm>
          <a:prstGeom prst="rect">
            <a:avLst/>
          </a:prstGeom>
          <a:noFill/>
          <a:ln>
            <a:noFill/>
          </a:ln>
        </p:spPr>
      </p:pic>
      <p:pic>
        <p:nvPicPr>
          <p:cNvPr descr="seesaw_icon.png" id="187" name="Shape 187"/>
          <p:cNvPicPr preferRelativeResize="0"/>
          <p:nvPr/>
        </p:nvPicPr>
        <p:blipFill>
          <a:blip r:embed="rId5">
            <a:alphaModFix/>
          </a:blip>
          <a:stretch>
            <a:fillRect/>
          </a:stretch>
        </p:blipFill>
        <p:spPr>
          <a:xfrm>
            <a:off x="5898300" y="445025"/>
            <a:ext cx="572700" cy="572700"/>
          </a:xfrm>
          <a:prstGeom prst="rect">
            <a:avLst/>
          </a:prstGeom>
          <a:noFill/>
          <a:ln>
            <a:noFill/>
          </a:ln>
        </p:spPr>
      </p:pic>
      <p:pic>
        <p:nvPicPr>
          <p:cNvPr descr="seesaw_icon.png" id="188" name="Shape 188"/>
          <p:cNvPicPr preferRelativeResize="0"/>
          <p:nvPr/>
        </p:nvPicPr>
        <p:blipFill>
          <a:blip r:embed="rId5">
            <a:alphaModFix/>
          </a:blip>
          <a:stretch>
            <a:fillRect/>
          </a:stretch>
        </p:blipFill>
        <p:spPr>
          <a:xfrm>
            <a:off x="2713575" y="445025"/>
            <a:ext cx="572700" cy="572700"/>
          </a:xfrm>
          <a:prstGeom prst="rect">
            <a:avLst/>
          </a:prstGeom>
          <a:noFill/>
          <a:ln>
            <a:noFill/>
          </a:ln>
        </p:spPr>
      </p:pic>
      <p:pic>
        <p:nvPicPr>
          <p:cNvPr descr="Screen Shot 2017-06-13 at 2.37.24 PM.png" id="189" name="Shape 189"/>
          <p:cNvPicPr preferRelativeResize="0"/>
          <p:nvPr/>
        </p:nvPicPr>
        <p:blipFill rotWithShape="1">
          <a:blip r:embed="rId6">
            <a:alphaModFix/>
          </a:blip>
          <a:srcRect b="0" l="7383" r="5546" t="7175"/>
          <a:stretch/>
        </p:blipFill>
        <p:spPr>
          <a:xfrm>
            <a:off x="110050" y="1565575"/>
            <a:ext cx="2509150" cy="2726224"/>
          </a:xfrm>
          <a:prstGeom prst="rect">
            <a:avLst/>
          </a:prstGeom>
          <a:noFill/>
          <a:ln cap="flat" cmpd="sng" w="38100">
            <a:solidFill>
              <a:srgbClr val="FF9900"/>
            </a:solidFill>
            <a:prstDash val="solid"/>
            <a:round/>
            <a:headEnd len="med" w="med" type="none"/>
            <a:tailEnd len="med" w="med" type="none"/>
          </a:ln>
        </p:spPr>
      </p:pic>
      <p:pic>
        <p:nvPicPr>
          <p:cNvPr descr="imaging.seesaw.me.jpeg" id="190" name="Shape 190"/>
          <p:cNvPicPr preferRelativeResize="0"/>
          <p:nvPr/>
        </p:nvPicPr>
        <p:blipFill>
          <a:blip r:embed="rId7">
            <a:alphaModFix/>
          </a:blip>
          <a:stretch>
            <a:fillRect/>
          </a:stretch>
        </p:blipFill>
        <p:spPr>
          <a:xfrm>
            <a:off x="3475924" y="3693275"/>
            <a:ext cx="1940100" cy="1450224"/>
          </a:xfrm>
          <a:prstGeom prst="rect">
            <a:avLst/>
          </a:prstGeom>
          <a:noFill/>
          <a:ln cap="flat" cmpd="sng" w="38100">
            <a:solidFill>
              <a:srgbClr val="FF9900"/>
            </a:solidFill>
            <a:prstDash val="solid"/>
            <a:round/>
            <a:headEnd len="med" w="med" type="none"/>
            <a:tailEnd len="med" w="med" type="none"/>
          </a:ln>
        </p:spPr>
      </p:pic>
      <p:pic>
        <p:nvPicPr>
          <p:cNvPr descr="Screen Shot 2017-06-13 at 2.55.49 PM.png" id="191" name="Shape 191"/>
          <p:cNvPicPr preferRelativeResize="0"/>
          <p:nvPr/>
        </p:nvPicPr>
        <p:blipFill>
          <a:blip r:embed="rId8">
            <a:alphaModFix/>
          </a:blip>
          <a:stretch>
            <a:fillRect/>
          </a:stretch>
        </p:blipFill>
        <p:spPr>
          <a:xfrm>
            <a:off x="6471000" y="1427875"/>
            <a:ext cx="2613049" cy="2669125"/>
          </a:xfrm>
          <a:prstGeom prst="rect">
            <a:avLst/>
          </a:prstGeom>
          <a:noFill/>
          <a:ln cap="flat" cmpd="sng" w="38100">
            <a:solidFill>
              <a:srgbClr val="FF9900"/>
            </a:solidFill>
            <a:prstDash val="solid"/>
            <a:round/>
            <a:headEnd len="med" w="med" type="none"/>
            <a:tailEnd len="med" w="med"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pic>
        <p:nvPicPr>
          <p:cNvPr descr="Background 2.jpg" id="196" name="Shape 196"/>
          <p:cNvPicPr preferRelativeResize="0"/>
          <p:nvPr/>
        </p:nvPicPr>
        <p:blipFill>
          <a:blip r:embed="rId3">
            <a:alphaModFix amt="80000"/>
          </a:blip>
          <a:stretch>
            <a:fillRect/>
          </a:stretch>
        </p:blipFill>
        <p:spPr>
          <a:xfrm>
            <a:off x="-20700" y="0"/>
            <a:ext cx="9144000" cy="5143499"/>
          </a:xfrm>
          <a:prstGeom prst="rect">
            <a:avLst/>
          </a:prstGeom>
          <a:noFill/>
          <a:ln>
            <a:noFill/>
          </a:ln>
        </p:spPr>
      </p:pic>
      <p:sp>
        <p:nvSpPr>
          <p:cNvPr id="197" name="Shape 197"/>
          <p:cNvSpPr txBox="1"/>
          <p:nvPr>
            <p:ph type="title"/>
          </p:nvPr>
        </p:nvSpPr>
        <p:spPr>
          <a:xfrm>
            <a:off x="311700" y="648525"/>
            <a:ext cx="8288400" cy="4400100"/>
          </a:xfrm>
          <a:prstGeom prst="rect">
            <a:avLst/>
          </a:prstGeom>
          <a:noFill/>
        </p:spPr>
        <p:txBody>
          <a:bodyPr anchorCtr="0" anchor="t" bIns="91425" lIns="91425" rIns="91425" tIns="91425">
            <a:noAutofit/>
          </a:bodyPr>
          <a:lstStyle/>
          <a:p>
            <a:pPr lvl="0" rtl="0">
              <a:spcBef>
                <a:spcPts val="0"/>
              </a:spcBef>
              <a:buNone/>
            </a:pPr>
            <a:r>
              <a:rPr lang="en" sz="1600">
                <a:solidFill>
                  <a:srgbClr val="404040"/>
                </a:solidFill>
              </a:rPr>
              <a:t>Research methods</a:t>
            </a:r>
          </a:p>
          <a:p>
            <a:pPr indent="-330200" lvl="0" marL="457200" rtl="0">
              <a:lnSpc>
                <a:spcPct val="115000"/>
              </a:lnSpc>
              <a:spcBef>
                <a:spcPts val="0"/>
              </a:spcBef>
              <a:spcAft>
                <a:spcPts val="1600"/>
              </a:spcAft>
              <a:buClr>
                <a:srgbClr val="000000"/>
              </a:buClr>
              <a:buSzPct val="100000"/>
              <a:buChar char="●"/>
            </a:pPr>
            <a:r>
              <a:rPr lang="en" sz="1600">
                <a:solidFill>
                  <a:srgbClr val="000000"/>
                </a:solidFill>
              </a:rPr>
              <a:t>Observation</a:t>
            </a:r>
          </a:p>
          <a:p>
            <a:pPr indent="-330200" lvl="0" marL="457200" rtl="0">
              <a:lnSpc>
                <a:spcPct val="115000"/>
              </a:lnSpc>
              <a:spcBef>
                <a:spcPts val="0"/>
              </a:spcBef>
              <a:spcAft>
                <a:spcPts val="1600"/>
              </a:spcAft>
              <a:buClr>
                <a:srgbClr val="000000"/>
              </a:buClr>
              <a:buSzPct val="100000"/>
              <a:buChar char="●"/>
            </a:pPr>
            <a:r>
              <a:rPr lang="en" sz="1600">
                <a:solidFill>
                  <a:srgbClr val="000000"/>
                </a:solidFill>
              </a:rPr>
              <a:t>Survey- Google Docs survey</a:t>
            </a:r>
          </a:p>
          <a:p>
            <a:pPr indent="-330200" lvl="0" marL="457200" rtl="0">
              <a:lnSpc>
                <a:spcPct val="115000"/>
              </a:lnSpc>
              <a:spcBef>
                <a:spcPts val="0"/>
              </a:spcBef>
              <a:spcAft>
                <a:spcPts val="1600"/>
              </a:spcAft>
              <a:buClr>
                <a:srgbClr val="000000"/>
              </a:buClr>
              <a:buSzPct val="100000"/>
              <a:buChar char="●"/>
            </a:pPr>
            <a:r>
              <a:rPr lang="en" sz="1600">
                <a:solidFill>
                  <a:srgbClr val="000000"/>
                </a:solidFill>
              </a:rPr>
              <a:t>Sample work</a:t>
            </a:r>
          </a:p>
          <a:p>
            <a:pPr indent="-330200" lvl="0" marL="457200" rtl="0">
              <a:lnSpc>
                <a:spcPct val="115000"/>
              </a:lnSpc>
              <a:spcBef>
                <a:spcPts val="0"/>
              </a:spcBef>
              <a:spcAft>
                <a:spcPts val="1600"/>
              </a:spcAft>
              <a:buClr>
                <a:srgbClr val="000000"/>
              </a:buClr>
              <a:buSzPct val="100000"/>
              <a:buChar char="●"/>
            </a:pPr>
            <a:r>
              <a:rPr lang="en" sz="1600">
                <a:solidFill>
                  <a:srgbClr val="000000"/>
                </a:solidFill>
              </a:rPr>
              <a:t>Video recordings</a:t>
            </a:r>
          </a:p>
          <a:p>
            <a:pPr lvl="0">
              <a:spcBef>
                <a:spcPts val="0"/>
              </a:spcBef>
              <a:buNone/>
            </a:pPr>
            <a:r>
              <a:rPr lang="en" sz="1600">
                <a:solidFill>
                  <a:srgbClr val="404040"/>
                </a:solidFill>
              </a:rPr>
              <a:t>Validity of data collection</a:t>
            </a:r>
          </a:p>
          <a:p>
            <a:pPr indent="-330200" lvl="0" marL="457200" rtl="0">
              <a:spcBef>
                <a:spcPts val="0"/>
              </a:spcBef>
              <a:buClr>
                <a:srgbClr val="404040"/>
              </a:buClr>
              <a:buSzPct val="100000"/>
              <a:buChar char="●"/>
            </a:pPr>
            <a:r>
              <a:rPr lang="en" sz="1600">
                <a:solidFill>
                  <a:srgbClr val="404040"/>
                </a:solidFill>
              </a:rPr>
              <a:t>Make teaching decisions based on student ability</a:t>
            </a:r>
          </a:p>
          <a:p>
            <a:pPr indent="-330200" lvl="0" marL="457200" rtl="0">
              <a:spcBef>
                <a:spcPts val="0"/>
              </a:spcBef>
              <a:buClr>
                <a:srgbClr val="404040"/>
              </a:buClr>
              <a:buSzPct val="100000"/>
              <a:buChar char="●"/>
            </a:pPr>
            <a:r>
              <a:rPr lang="en" sz="1600">
                <a:solidFill>
                  <a:srgbClr val="404040"/>
                </a:solidFill>
              </a:rPr>
              <a:t>Performance assessment</a:t>
            </a:r>
          </a:p>
          <a:p>
            <a:pPr indent="-330200" lvl="0" marL="457200" rtl="0">
              <a:spcBef>
                <a:spcPts val="0"/>
              </a:spcBef>
              <a:buClr>
                <a:srgbClr val="404040"/>
              </a:buClr>
              <a:buSzPct val="100000"/>
              <a:buChar char="●"/>
            </a:pPr>
            <a:r>
              <a:rPr lang="en" sz="1600">
                <a:solidFill>
                  <a:srgbClr val="404040"/>
                </a:solidFill>
              </a:rPr>
              <a:t>Primary source material- actual student work as opposed to secondary material such as opposed to secondary material such as referenced testing, interview/conferencing with the student both individually and small group setting.</a:t>
            </a:r>
          </a:p>
          <a:p>
            <a:pPr lvl="0" rtl="0">
              <a:spcBef>
                <a:spcPts val="0"/>
              </a:spcBef>
              <a:buNone/>
            </a:pPr>
            <a:r>
              <a:t/>
            </a:r>
            <a:endParaRPr sz="1600">
              <a:solidFill>
                <a:srgbClr val="404040"/>
              </a:solidFill>
            </a:endParaRPr>
          </a:p>
          <a:p>
            <a:pPr lvl="0" rtl="0">
              <a:spcBef>
                <a:spcPts val="0"/>
              </a:spcBef>
              <a:buNone/>
            </a:pPr>
            <a:r>
              <a:rPr lang="en" sz="1600">
                <a:solidFill>
                  <a:srgbClr val="404040"/>
                </a:solidFill>
              </a:rPr>
              <a:t>Analyze your data</a:t>
            </a:r>
          </a:p>
          <a:p>
            <a:pPr indent="-330200" lvl="0" marL="457200" rtl="0">
              <a:spcBef>
                <a:spcPts val="0"/>
              </a:spcBef>
              <a:buClr>
                <a:srgbClr val="404040"/>
              </a:buClr>
              <a:buSzPct val="100000"/>
              <a:buChar char="●"/>
            </a:pPr>
            <a:r>
              <a:rPr lang="en" sz="1600">
                <a:solidFill>
                  <a:srgbClr val="404040"/>
                </a:solidFill>
              </a:rPr>
              <a:t>Complete an end of project survey</a:t>
            </a:r>
          </a:p>
          <a:p>
            <a:pPr indent="-330200" lvl="0" marL="457200" rtl="0">
              <a:spcBef>
                <a:spcPts val="0"/>
              </a:spcBef>
              <a:buClr>
                <a:srgbClr val="404040"/>
              </a:buClr>
              <a:buSzPct val="100000"/>
              <a:buChar char="●"/>
            </a:pPr>
            <a:r>
              <a:rPr lang="en" sz="1600">
                <a:solidFill>
                  <a:srgbClr val="404040"/>
                </a:solidFill>
              </a:rPr>
              <a:t>Review survey information</a:t>
            </a:r>
          </a:p>
          <a:p>
            <a:pPr indent="-330200" lvl="0" marL="457200" rtl="0">
              <a:spcBef>
                <a:spcPts val="0"/>
              </a:spcBef>
              <a:buClr>
                <a:srgbClr val="404040"/>
              </a:buClr>
              <a:buSzPct val="100000"/>
              <a:buChar char="●"/>
            </a:pPr>
            <a:r>
              <a:rPr lang="en" sz="1600" u="sng">
                <a:solidFill>
                  <a:schemeClr val="hlink"/>
                </a:solidFill>
                <a:hlinkClick r:id="rId4"/>
              </a:rPr>
              <a:t>Seesaw Video 3J</a:t>
            </a:r>
          </a:p>
        </p:txBody>
      </p:sp>
      <p:sp>
        <p:nvSpPr>
          <p:cNvPr id="198" name="Shape 198"/>
          <p:cNvSpPr txBox="1"/>
          <p:nvPr/>
        </p:nvSpPr>
        <p:spPr>
          <a:xfrm>
            <a:off x="311700" y="104325"/>
            <a:ext cx="8479200" cy="544200"/>
          </a:xfrm>
          <a:prstGeom prst="rect">
            <a:avLst/>
          </a:prstGeom>
          <a:solidFill>
            <a:srgbClr val="A4C2F4"/>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Clr>
                <a:schemeClr val="dk1"/>
              </a:buClr>
              <a:buFont typeface="Arial"/>
              <a:buNone/>
            </a:pPr>
            <a:r>
              <a:rPr b="1" lang="en">
                <a:solidFill>
                  <a:srgbClr val="404040"/>
                </a:solidFill>
                <a:latin typeface="Calibri"/>
                <a:ea typeface="Calibri"/>
                <a:cs typeface="Calibri"/>
                <a:sym typeface="Calibri"/>
              </a:rPr>
              <a:t> </a:t>
            </a:r>
            <a:r>
              <a:rPr b="1" lang="en" sz="2400">
                <a:solidFill>
                  <a:srgbClr val="404040"/>
                </a:solidFill>
                <a:latin typeface="Calibri"/>
                <a:ea typeface="Calibri"/>
                <a:cs typeface="Calibri"/>
                <a:sym typeface="Calibri"/>
              </a:rPr>
              <a:t>Data Collection/Analysis</a:t>
            </a:r>
          </a:p>
        </p:txBody>
      </p:sp>
      <p:pic>
        <p:nvPicPr>
          <p:cNvPr descr="IMG_0038.JPG" id="199" name="Shape 199"/>
          <p:cNvPicPr preferRelativeResize="0"/>
          <p:nvPr/>
        </p:nvPicPr>
        <p:blipFill>
          <a:blip r:embed="rId5">
            <a:alphaModFix/>
          </a:blip>
          <a:stretch>
            <a:fillRect/>
          </a:stretch>
        </p:blipFill>
        <p:spPr>
          <a:xfrm>
            <a:off x="5664525" y="1036650"/>
            <a:ext cx="2647553" cy="1977498"/>
          </a:xfrm>
          <a:prstGeom prst="rect">
            <a:avLst/>
          </a:prstGeom>
          <a:noFill/>
          <a:ln cap="flat" cmpd="sng" w="38100">
            <a:solidFill>
              <a:srgbClr val="9FC5E8"/>
            </a:solidFill>
            <a:prstDash val="solid"/>
            <a:round/>
            <a:headEnd len="med" w="med" type="none"/>
            <a:tailEnd len="med" w="med"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pic>
        <p:nvPicPr>
          <p:cNvPr id="204" name="Shape 204"/>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205" name="Shape 205"/>
          <p:cNvSpPr txBox="1"/>
          <p:nvPr>
            <p:ph idx="1" type="body"/>
          </p:nvPr>
        </p:nvSpPr>
        <p:spPr>
          <a:xfrm>
            <a:off x="311700" y="1152475"/>
            <a:ext cx="8520600" cy="3913500"/>
          </a:xfrm>
          <a:prstGeom prst="rect">
            <a:avLst/>
          </a:prstGeom>
          <a:noFill/>
          <a:ln cap="flat" cmpd="sng" w="19050">
            <a:solidFill>
              <a:srgbClr val="000000"/>
            </a:solidFill>
            <a:prstDash val="solid"/>
            <a:round/>
            <a:headEnd len="med" w="med" type="none"/>
            <a:tailEnd len="med" w="med" type="none"/>
          </a:ln>
        </p:spPr>
        <p:txBody>
          <a:bodyPr anchorCtr="0" anchor="t" bIns="91425" lIns="91425" rIns="91425" tIns="91425">
            <a:noAutofit/>
          </a:bodyPr>
          <a:lstStyle/>
          <a:p>
            <a:pPr lvl="0" rtl="0">
              <a:lnSpc>
                <a:spcPct val="100000"/>
              </a:lnSpc>
              <a:spcBef>
                <a:spcPts val="0"/>
              </a:spcBef>
              <a:spcAft>
                <a:spcPts val="0"/>
              </a:spcAft>
              <a:buClr>
                <a:schemeClr val="dk1"/>
              </a:buClr>
              <a:buSzPct val="68750"/>
              <a:buFont typeface="Arial"/>
              <a:buNone/>
            </a:pPr>
            <a:r>
              <a:rPr b="1" lang="en" sz="1600">
                <a:solidFill>
                  <a:srgbClr val="404040"/>
                </a:solidFill>
                <a:latin typeface="Calibri"/>
                <a:ea typeface="Calibri"/>
                <a:cs typeface="Calibri"/>
                <a:sym typeface="Calibri"/>
              </a:rPr>
              <a:t>Through your involvement in this project, how did your understanding of teacher inquiry/action research change? </a:t>
            </a:r>
          </a:p>
          <a:p>
            <a:pPr lvl="0" rtl="0">
              <a:lnSpc>
                <a:spcPct val="100000"/>
              </a:lnSpc>
              <a:spcBef>
                <a:spcPts val="0"/>
              </a:spcBef>
              <a:spcAft>
                <a:spcPts val="0"/>
              </a:spcAft>
              <a:buClr>
                <a:schemeClr val="dk1"/>
              </a:buClr>
              <a:buSzPct val="68750"/>
              <a:buFont typeface="Arial"/>
              <a:buNone/>
            </a:pPr>
            <a:r>
              <a:rPr lang="en" sz="1600">
                <a:solidFill>
                  <a:srgbClr val="404040"/>
                </a:solidFill>
                <a:latin typeface="Calibri"/>
                <a:ea typeface="Calibri"/>
                <a:cs typeface="Calibri"/>
                <a:sym typeface="Calibri"/>
              </a:rPr>
              <a:t>Teacher inquiry and action research enabled us to reflect on our teaching style. The overall role of the teacher switches from whole class instruction to student centered. The students take a more active role in their learning, investigating and problem solving. They are given the opportunity to solve problems on their own, as a teacher then questioning students about the process becomes extremely important. Guided questioning allows the student to develop a solution without being given a direct answer. </a:t>
            </a:r>
          </a:p>
          <a:p>
            <a:pPr lvl="0" rtl="0">
              <a:lnSpc>
                <a:spcPct val="100000"/>
              </a:lnSpc>
              <a:spcBef>
                <a:spcPts val="0"/>
              </a:spcBef>
              <a:spcAft>
                <a:spcPts val="0"/>
              </a:spcAft>
              <a:buClr>
                <a:schemeClr val="dk1"/>
              </a:buClr>
              <a:buSzPct val="100000"/>
              <a:buFont typeface="Arial"/>
              <a:buNone/>
            </a:pPr>
            <a:r>
              <a:rPr lang="en" sz="1100">
                <a:solidFill>
                  <a:schemeClr val="dk1"/>
                </a:solidFill>
              </a:rPr>
              <a:t>	</a:t>
            </a:r>
          </a:p>
          <a:p>
            <a:pPr lvl="0" rtl="0">
              <a:lnSpc>
                <a:spcPct val="100000"/>
              </a:lnSpc>
              <a:spcBef>
                <a:spcPts val="0"/>
              </a:spcBef>
              <a:spcAft>
                <a:spcPts val="0"/>
              </a:spcAft>
              <a:buNone/>
            </a:pPr>
            <a:r>
              <a:t/>
            </a:r>
            <a:endParaRPr/>
          </a:p>
        </p:txBody>
      </p:sp>
      <p:sp>
        <p:nvSpPr>
          <p:cNvPr id="206" name="Shape 206"/>
          <p:cNvSpPr txBox="1"/>
          <p:nvPr>
            <p:ph type="title"/>
          </p:nvPr>
        </p:nvSpPr>
        <p:spPr>
          <a:xfrm>
            <a:off x="311700" y="445025"/>
            <a:ext cx="8520600" cy="572700"/>
          </a:xfrm>
          <a:prstGeom prst="rect">
            <a:avLst/>
          </a:prstGeom>
          <a:solidFill>
            <a:srgbClr val="F50000"/>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algn="ctr">
              <a:spcBef>
                <a:spcPts val="0"/>
              </a:spcBef>
              <a:buNone/>
            </a:pPr>
            <a:r>
              <a:rPr lang="en"/>
              <a:t>Teacher Inquiry</a:t>
            </a:r>
          </a:p>
        </p:txBody>
      </p:sp>
      <p:pic>
        <p:nvPicPr>
          <p:cNvPr descr="20170131_134745.jpg" id="207" name="Shape 207"/>
          <p:cNvPicPr preferRelativeResize="0"/>
          <p:nvPr/>
        </p:nvPicPr>
        <p:blipFill>
          <a:blip r:embed="rId4">
            <a:alphaModFix/>
          </a:blip>
          <a:stretch>
            <a:fillRect/>
          </a:stretch>
        </p:blipFill>
        <p:spPr>
          <a:xfrm rot="-997123">
            <a:off x="2026711" y="3199959"/>
            <a:ext cx="1316223" cy="1662033"/>
          </a:xfrm>
          <a:prstGeom prst="rect">
            <a:avLst/>
          </a:prstGeom>
          <a:noFill/>
          <a:ln cap="flat" cmpd="sng" w="38100">
            <a:solidFill>
              <a:srgbClr val="FF0000"/>
            </a:solidFill>
            <a:prstDash val="solid"/>
            <a:round/>
            <a:headEnd len="med" w="med" type="none"/>
            <a:tailEnd len="med" w="med" type="none"/>
          </a:ln>
        </p:spPr>
      </p:pic>
      <p:pic>
        <p:nvPicPr>
          <p:cNvPr descr="20170131_135705.jpg" id="208" name="Shape 208"/>
          <p:cNvPicPr preferRelativeResize="0"/>
          <p:nvPr/>
        </p:nvPicPr>
        <p:blipFill>
          <a:blip r:embed="rId5">
            <a:alphaModFix/>
          </a:blip>
          <a:stretch>
            <a:fillRect/>
          </a:stretch>
        </p:blipFill>
        <p:spPr>
          <a:xfrm rot="1049846">
            <a:off x="5197371" y="3137984"/>
            <a:ext cx="1178354" cy="1722480"/>
          </a:xfrm>
          <a:prstGeom prst="rect">
            <a:avLst/>
          </a:prstGeom>
          <a:noFill/>
          <a:ln cap="flat" cmpd="sng" w="38100">
            <a:solidFill>
              <a:srgbClr val="FF0000"/>
            </a:solidFill>
            <a:prstDash val="solid"/>
            <a:round/>
            <a:headEnd len="med" w="med" type="none"/>
            <a:tailEnd len="med" w="med" type="none"/>
          </a:ln>
        </p:spPr>
      </p:pic>
      <p:pic>
        <p:nvPicPr>
          <p:cNvPr descr="20170131_135617-2.jpg" id="209" name="Shape 209"/>
          <p:cNvPicPr preferRelativeResize="0"/>
          <p:nvPr/>
        </p:nvPicPr>
        <p:blipFill>
          <a:blip r:embed="rId6">
            <a:alphaModFix/>
          </a:blip>
          <a:stretch>
            <a:fillRect/>
          </a:stretch>
        </p:blipFill>
        <p:spPr>
          <a:xfrm>
            <a:off x="3797550" y="3046450"/>
            <a:ext cx="816824" cy="1905552"/>
          </a:xfrm>
          <a:prstGeom prst="rect">
            <a:avLst/>
          </a:prstGeom>
          <a:noFill/>
          <a:ln cap="flat" cmpd="sng" w="38100">
            <a:solidFill>
              <a:srgbClr val="FF0000"/>
            </a:solidFill>
            <a:prstDash val="solid"/>
            <a:round/>
            <a:headEnd len="med" w="med" type="none"/>
            <a:tailEnd len="med" w="med"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pic>
        <p:nvPicPr>
          <p:cNvPr id="214" name="Shape 214"/>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215" name="Shape 215"/>
          <p:cNvSpPr txBox="1"/>
          <p:nvPr>
            <p:ph idx="1" type="body"/>
          </p:nvPr>
        </p:nvSpPr>
        <p:spPr>
          <a:xfrm>
            <a:off x="311700" y="1152475"/>
            <a:ext cx="8520600" cy="3913500"/>
          </a:xfrm>
          <a:prstGeom prst="rect">
            <a:avLst/>
          </a:prstGeom>
          <a:noFill/>
          <a:ln cap="flat" cmpd="sng" w="19050">
            <a:solidFill>
              <a:srgbClr val="000000"/>
            </a:solidFill>
            <a:prstDash val="solid"/>
            <a:round/>
            <a:headEnd len="med" w="med" type="none"/>
            <a:tailEnd len="med" w="med" type="none"/>
          </a:ln>
        </p:spPr>
        <p:txBody>
          <a:bodyPr anchorCtr="0" anchor="t" bIns="91425" lIns="91425" rIns="91425" tIns="91425">
            <a:noAutofit/>
          </a:bodyPr>
          <a:lstStyle/>
          <a:p>
            <a:pPr lvl="0" rtl="0">
              <a:lnSpc>
                <a:spcPct val="100000"/>
              </a:lnSpc>
              <a:spcBef>
                <a:spcPts val="0"/>
              </a:spcBef>
              <a:spcAft>
                <a:spcPts val="0"/>
              </a:spcAft>
              <a:buClr>
                <a:schemeClr val="dk1"/>
              </a:buClr>
              <a:buSzPct val="64705"/>
              <a:buFont typeface="Arial"/>
              <a:buNone/>
            </a:pPr>
            <a:r>
              <a:rPr b="1" lang="en" sz="1700">
                <a:solidFill>
                  <a:srgbClr val="404040"/>
                </a:solidFill>
                <a:latin typeface="Calibri"/>
                <a:ea typeface="Calibri"/>
                <a:cs typeface="Calibri"/>
                <a:sym typeface="Calibri"/>
              </a:rPr>
              <a:t>S</a:t>
            </a:r>
            <a:r>
              <a:rPr b="1" lang="en" sz="1700">
                <a:solidFill>
                  <a:srgbClr val="404040"/>
                </a:solidFill>
                <a:latin typeface="Calibri"/>
                <a:ea typeface="Calibri"/>
                <a:cs typeface="Calibri"/>
                <a:sym typeface="Calibri"/>
              </a:rPr>
              <a:t>trengths of teacher inquiry: </a:t>
            </a:r>
          </a:p>
          <a:p>
            <a:pPr lvl="0" rtl="0">
              <a:lnSpc>
                <a:spcPct val="100000"/>
              </a:lnSpc>
              <a:spcBef>
                <a:spcPts val="0"/>
              </a:spcBef>
              <a:spcAft>
                <a:spcPts val="0"/>
              </a:spcAft>
              <a:buClr>
                <a:schemeClr val="dk1"/>
              </a:buClr>
              <a:buSzPct val="64705"/>
              <a:buFont typeface="Arial"/>
              <a:buNone/>
            </a:pPr>
            <a:r>
              <a:rPr lang="en" sz="1700">
                <a:solidFill>
                  <a:srgbClr val="404040"/>
                </a:solidFill>
                <a:latin typeface="Calibri"/>
                <a:ea typeface="Calibri"/>
                <a:cs typeface="Calibri"/>
                <a:sym typeface="Calibri"/>
              </a:rPr>
              <a:t>As a teacher, it is difficult to step back and reflect on our own teaching style. After years of providing curriculum in one way, change requires much reflection on both the students, the curriculum, classroom setup and needs within your classroom. Changing your mindset and releasing the level of control requires us to  step out of our safety zone as a teacher.</a:t>
            </a:r>
          </a:p>
          <a:p>
            <a:pPr lvl="0" rtl="0">
              <a:lnSpc>
                <a:spcPct val="100000"/>
              </a:lnSpc>
              <a:spcBef>
                <a:spcPts val="0"/>
              </a:spcBef>
              <a:spcAft>
                <a:spcPts val="0"/>
              </a:spcAft>
              <a:buClr>
                <a:schemeClr val="dk1"/>
              </a:buClr>
              <a:buSzPct val="91666"/>
              <a:buFont typeface="Arial"/>
              <a:buNone/>
            </a:pPr>
            <a:r>
              <a:t/>
            </a:r>
            <a:endParaRPr sz="1200">
              <a:solidFill>
                <a:srgbClr val="404040"/>
              </a:solidFill>
              <a:latin typeface="Calibri"/>
              <a:ea typeface="Calibri"/>
              <a:cs typeface="Calibri"/>
              <a:sym typeface="Calibri"/>
            </a:endParaRPr>
          </a:p>
          <a:p>
            <a:pPr lvl="0" rtl="0">
              <a:lnSpc>
                <a:spcPct val="100000"/>
              </a:lnSpc>
              <a:spcBef>
                <a:spcPts val="0"/>
              </a:spcBef>
              <a:spcAft>
                <a:spcPts val="0"/>
              </a:spcAft>
              <a:buNone/>
            </a:pPr>
            <a:r>
              <a:t/>
            </a:r>
            <a:endParaRPr/>
          </a:p>
        </p:txBody>
      </p:sp>
      <p:sp>
        <p:nvSpPr>
          <p:cNvPr id="216" name="Shape 216"/>
          <p:cNvSpPr txBox="1"/>
          <p:nvPr>
            <p:ph type="title"/>
          </p:nvPr>
        </p:nvSpPr>
        <p:spPr>
          <a:xfrm>
            <a:off x="311700" y="445025"/>
            <a:ext cx="8520600" cy="572700"/>
          </a:xfrm>
          <a:prstGeom prst="rect">
            <a:avLst/>
          </a:prstGeom>
          <a:solidFill>
            <a:srgbClr val="F50000"/>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lang="en"/>
              <a:t>Teacher Inquiry</a:t>
            </a:r>
          </a:p>
        </p:txBody>
      </p:sp>
      <p:pic>
        <p:nvPicPr>
          <p:cNvPr descr="IMG_0775.JPG" id="217" name="Shape 217"/>
          <p:cNvPicPr preferRelativeResize="0"/>
          <p:nvPr/>
        </p:nvPicPr>
        <p:blipFill rotWithShape="1">
          <a:blip r:embed="rId4">
            <a:alphaModFix/>
          </a:blip>
          <a:srcRect b="1509" l="17235" r="7400" t="8651"/>
          <a:stretch/>
        </p:blipFill>
        <p:spPr>
          <a:xfrm>
            <a:off x="3437075" y="2695699"/>
            <a:ext cx="2381847" cy="212089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pic>
        <p:nvPicPr>
          <p:cNvPr descr="Background 2.jpg" id="63" name="Shape 63"/>
          <p:cNvPicPr preferRelativeResize="0"/>
          <p:nvPr/>
        </p:nvPicPr>
        <p:blipFill>
          <a:blip r:embed="rId3">
            <a:alphaModFix amt="80000"/>
          </a:blip>
          <a:stretch>
            <a:fillRect/>
          </a:stretch>
        </p:blipFill>
        <p:spPr>
          <a:xfrm>
            <a:off x="0" y="0"/>
            <a:ext cx="9144000" cy="5143499"/>
          </a:xfrm>
          <a:prstGeom prst="rect">
            <a:avLst/>
          </a:prstGeom>
          <a:noFill/>
          <a:ln>
            <a:noFill/>
          </a:ln>
        </p:spPr>
      </p:pic>
      <p:pic>
        <p:nvPicPr>
          <p:cNvPr descr="St bernards.jpg" id="64" name="Shape 64"/>
          <p:cNvPicPr preferRelativeResize="0"/>
          <p:nvPr/>
        </p:nvPicPr>
        <p:blipFill>
          <a:blip r:embed="rId4">
            <a:alphaModFix/>
          </a:blip>
          <a:stretch>
            <a:fillRect/>
          </a:stretch>
        </p:blipFill>
        <p:spPr>
          <a:xfrm>
            <a:off x="2261100" y="986724"/>
            <a:ext cx="6343299" cy="3663424"/>
          </a:xfrm>
          <a:prstGeom prst="rect">
            <a:avLst/>
          </a:prstGeom>
          <a:noFill/>
          <a:ln cap="flat" cmpd="sng" w="38100">
            <a:solidFill>
              <a:srgbClr val="00FFFF"/>
            </a:solidFill>
            <a:prstDash val="solid"/>
            <a:round/>
            <a:headEnd len="med" w="med" type="none"/>
            <a:tailEnd len="med" w="med" type="none"/>
          </a:ln>
        </p:spPr>
      </p:pic>
      <p:sp>
        <p:nvSpPr>
          <p:cNvPr id="65" name="Shape 65"/>
          <p:cNvSpPr txBox="1"/>
          <p:nvPr>
            <p:ph type="title"/>
          </p:nvPr>
        </p:nvSpPr>
        <p:spPr>
          <a:xfrm>
            <a:off x="266700" y="364450"/>
            <a:ext cx="8610600" cy="572700"/>
          </a:xfrm>
          <a:prstGeom prst="rect">
            <a:avLst/>
          </a:prstGeom>
          <a:solidFill>
            <a:srgbClr val="B0F2FF"/>
          </a:solidFill>
          <a:ln cap="flat" cmpd="sng" w="19050">
            <a:solidFill>
              <a:srgbClr val="660000"/>
            </a:solidFill>
            <a:prstDash val="solid"/>
            <a:round/>
            <a:headEnd len="med" w="med" type="none"/>
            <a:tailEnd len="med" w="med" type="none"/>
          </a:ln>
        </p:spPr>
        <p:txBody>
          <a:bodyPr anchorCtr="0" anchor="t" bIns="91425" lIns="91425" rIns="91425" tIns="91425">
            <a:noAutofit/>
          </a:bodyPr>
          <a:lstStyle/>
          <a:p>
            <a:pPr lvl="0" algn="ctr">
              <a:spcBef>
                <a:spcPts val="0"/>
              </a:spcBef>
              <a:buNone/>
            </a:pPr>
            <a:r>
              <a:rPr lang="en"/>
              <a:t>St. Bernard’s Elementary - Witless Bay</a:t>
            </a:r>
          </a:p>
        </p:txBody>
      </p:sp>
      <p:sp>
        <p:nvSpPr>
          <p:cNvPr id="66" name="Shape 66"/>
          <p:cNvSpPr txBox="1"/>
          <p:nvPr>
            <p:ph idx="1" type="body"/>
          </p:nvPr>
        </p:nvSpPr>
        <p:spPr>
          <a:xfrm>
            <a:off x="266700" y="1463825"/>
            <a:ext cx="2607900" cy="2815200"/>
          </a:xfrm>
          <a:prstGeom prst="rect">
            <a:avLst/>
          </a:prstGeom>
          <a:solidFill>
            <a:schemeClr val="lt1"/>
          </a:solidFill>
          <a:ln cap="flat" cmpd="sng" w="19050">
            <a:solidFill>
              <a:srgbClr val="000000"/>
            </a:solidFill>
            <a:prstDash val="solid"/>
            <a:round/>
            <a:headEnd len="med" w="med" type="none"/>
            <a:tailEnd len="med" w="med" type="none"/>
          </a:ln>
        </p:spPr>
        <p:txBody>
          <a:bodyPr anchorCtr="0" anchor="t" bIns="91425" lIns="91425" rIns="91425" tIns="91425">
            <a:noAutofit/>
          </a:bodyPr>
          <a:lstStyle/>
          <a:p>
            <a:pPr lvl="0">
              <a:spcBef>
                <a:spcPts val="0"/>
              </a:spcBef>
              <a:buNone/>
            </a:pPr>
            <a:r>
              <a:rPr lang="en" sz="1700">
                <a:solidFill>
                  <a:srgbClr val="000000"/>
                </a:solidFill>
              </a:rPr>
              <a:t>Our school has approximately 385 students.  It is multi-stream school from Kindergarten to Grade Six.  We have a diverse range of students and a growing population.</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pic>
        <p:nvPicPr>
          <p:cNvPr id="222" name="Shape 222"/>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223" name="Shape 223"/>
          <p:cNvSpPr txBox="1"/>
          <p:nvPr>
            <p:ph idx="1" type="body"/>
          </p:nvPr>
        </p:nvSpPr>
        <p:spPr>
          <a:xfrm>
            <a:off x="311700" y="1152475"/>
            <a:ext cx="8520600" cy="3913500"/>
          </a:xfrm>
          <a:prstGeom prst="rect">
            <a:avLst/>
          </a:prstGeom>
          <a:noFill/>
          <a:ln cap="flat" cmpd="sng" w="19050">
            <a:solidFill>
              <a:srgbClr val="000000"/>
            </a:solidFill>
            <a:prstDash val="solid"/>
            <a:round/>
            <a:headEnd len="med" w="med" type="none"/>
            <a:tailEnd len="med" w="med" type="none"/>
          </a:ln>
        </p:spPr>
        <p:txBody>
          <a:bodyPr anchorCtr="0" anchor="t" bIns="91425" lIns="91425" rIns="91425" tIns="91425">
            <a:noAutofit/>
          </a:bodyPr>
          <a:lstStyle/>
          <a:p>
            <a:pPr lvl="0" rtl="0">
              <a:lnSpc>
                <a:spcPct val="100000"/>
              </a:lnSpc>
              <a:spcBef>
                <a:spcPts val="0"/>
              </a:spcBef>
              <a:spcAft>
                <a:spcPts val="0"/>
              </a:spcAft>
              <a:buNone/>
            </a:pPr>
            <a:r>
              <a:rPr b="1" lang="en" sz="1700">
                <a:solidFill>
                  <a:srgbClr val="404040"/>
                </a:solidFill>
                <a:latin typeface="Calibri"/>
                <a:ea typeface="Calibri"/>
                <a:cs typeface="Calibri"/>
                <a:sym typeface="Calibri"/>
              </a:rPr>
              <a:t>A</a:t>
            </a:r>
            <a:r>
              <a:rPr b="1" lang="en" sz="1600">
                <a:solidFill>
                  <a:srgbClr val="404040"/>
                </a:solidFill>
                <a:latin typeface="Calibri"/>
                <a:ea typeface="Calibri"/>
                <a:cs typeface="Calibri"/>
                <a:sym typeface="Calibri"/>
              </a:rPr>
              <a:t>re there aspects of teacher inquiry you will continue to use in your teaching?</a:t>
            </a:r>
          </a:p>
          <a:p>
            <a:pPr lvl="0" rtl="0">
              <a:lnSpc>
                <a:spcPct val="100000"/>
              </a:lnSpc>
              <a:spcBef>
                <a:spcPts val="0"/>
              </a:spcBef>
              <a:spcAft>
                <a:spcPts val="0"/>
              </a:spcAft>
              <a:buNone/>
            </a:pPr>
            <a:r>
              <a:t/>
            </a:r>
            <a:endParaRPr b="1" sz="1600">
              <a:solidFill>
                <a:srgbClr val="404040"/>
              </a:solidFill>
              <a:latin typeface="Calibri"/>
              <a:ea typeface="Calibri"/>
              <a:cs typeface="Calibri"/>
              <a:sym typeface="Calibri"/>
            </a:endParaRPr>
          </a:p>
          <a:p>
            <a:pPr lvl="0" rtl="0">
              <a:lnSpc>
                <a:spcPct val="100000"/>
              </a:lnSpc>
              <a:spcBef>
                <a:spcPts val="0"/>
              </a:spcBef>
              <a:spcAft>
                <a:spcPts val="0"/>
              </a:spcAft>
              <a:buNone/>
            </a:pPr>
            <a:r>
              <a:rPr lang="en" sz="1600">
                <a:solidFill>
                  <a:srgbClr val="404040"/>
                </a:solidFill>
                <a:latin typeface="Calibri"/>
                <a:ea typeface="Calibri"/>
                <a:cs typeface="Calibri"/>
                <a:sym typeface="Calibri"/>
              </a:rPr>
              <a:t>The student centered process of teacher inquiry will most definitely extend to future years, as well as trickle over into other subject areas. Students find success when they are engaged in their own learning; having the opportunity to express their thinking, interact with objects, equipment, etc. to develop a range of experiences on which to base their thinking, reflect their thinking by writing and expressing themselves and comparing what they think with what others think and make connections between their learning experiences and the real world. </a:t>
            </a:r>
          </a:p>
          <a:p>
            <a:pPr lvl="0" rtl="0">
              <a:lnSpc>
                <a:spcPct val="100000"/>
              </a:lnSpc>
              <a:spcBef>
                <a:spcPts val="0"/>
              </a:spcBef>
              <a:spcAft>
                <a:spcPts val="0"/>
              </a:spcAft>
              <a:buNone/>
            </a:pPr>
            <a:r>
              <a:t/>
            </a:r>
            <a:endParaRPr/>
          </a:p>
        </p:txBody>
      </p:sp>
      <p:sp>
        <p:nvSpPr>
          <p:cNvPr id="224" name="Shape 224"/>
          <p:cNvSpPr txBox="1"/>
          <p:nvPr>
            <p:ph type="title"/>
          </p:nvPr>
        </p:nvSpPr>
        <p:spPr>
          <a:xfrm>
            <a:off x="311700" y="445025"/>
            <a:ext cx="8520600" cy="572700"/>
          </a:xfrm>
          <a:prstGeom prst="rect">
            <a:avLst/>
          </a:prstGeom>
          <a:solidFill>
            <a:srgbClr val="F50000"/>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lang="en"/>
              <a:t>Teacher Inquiry</a:t>
            </a:r>
          </a:p>
        </p:txBody>
      </p:sp>
      <p:pic>
        <p:nvPicPr>
          <p:cNvPr descr="20161028_093903.jpg" id="225" name="Shape 225"/>
          <p:cNvPicPr preferRelativeResize="0"/>
          <p:nvPr/>
        </p:nvPicPr>
        <p:blipFill>
          <a:blip r:embed="rId4">
            <a:alphaModFix/>
          </a:blip>
          <a:stretch>
            <a:fillRect/>
          </a:stretch>
        </p:blipFill>
        <p:spPr>
          <a:xfrm>
            <a:off x="3621975" y="3266824"/>
            <a:ext cx="1009402" cy="174735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pic>
        <p:nvPicPr>
          <p:cNvPr descr="Background 2.jpg" id="230" name="Shape 230"/>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231" name="Shape 231"/>
          <p:cNvSpPr txBox="1"/>
          <p:nvPr>
            <p:ph idx="1" type="body"/>
          </p:nvPr>
        </p:nvSpPr>
        <p:spPr>
          <a:xfrm>
            <a:off x="311700" y="1080650"/>
            <a:ext cx="8520600" cy="3488100"/>
          </a:xfrm>
          <a:prstGeom prst="rect">
            <a:avLst/>
          </a:prstGeom>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lnSpc>
                <a:spcPct val="100000"/>
              </a:lnSpc>
              <a:spcBef>
                <a:spcPts val="0"/>
              </a:spcBef>
              <a:spcAft>
                <a:spcPts val="0"/>
              </a:spcAft>
              <a:buNone/>
            </a:pPr>
            <a:r>
              <a:rPr b="1" lang="en" sz="1700">
                <a:solidFill>
                  <a:srgbClr val="404040"/>
                </a:solidFill>
                <a:latin typeface="Calibri"/>
                <a:ea typeface="Calibri"/>
                <a:cs typeface="Calibri"/>
                <a:sym typeface="Calibri"/>
              </a:rPr>
              <a:t>Was the project successful? Did you achieve your intended goals? Please explain.</a:t>
            </a:r>
          </a:p>
          <a:p>
            <a:pPr lvl="0" rtl="0">
              <a:lnSpc>
                <a:spcPct val="100000"/>
              </a:lnSpc>
              <a:spcBef>
                <a:spcPts val="0"/>
              </a:spcBef>
              <a:spcAft>
                <a:spcPts val="0"/>
              </a:spcAft>
              <a:buNone/>
            </a:pPr>
            <a:r>
              <a:rPr lang="en" sz="1700">
                <a:solidFill>
                  <a:srgbClr val="404040"/>
                </a:solidFill>
                <a:latin typeface="Calibri"/>
                <a:ea typeface="Calibri"/>
                <a:cs typeface="Calibri"/>
                <a:sym typeface="Calibri"/>
              </a:rPr>
              <a:t>At the beginning, we used Minecraft as a tool to further develop problem solving skills but shortly after the onset of the project we were unable to continue due to NLESD restrictions. Phase 2 of the project required us to use alternate tools to develop these skills. This, we found, was extremely successful. We set out to foster a sense of independance, as a result, we have achieved this along with creating a positive, inviting atmosphere for mathematical problem solving. </a:t>
            </a:r>
          </a:p>
          <a:p>
            <a:pPr lvl="0" rtl="0">
              <a:lnSpc>
                <a:spcPct val="100000"/>
              </a:lnSpc>
              <a:spcBef>
                <a:spcPts val="0"/>
              </a:spcBef>
              <a:spcAft>
                <a:spcPts val="0"/>
              </a:spcAft>
              <a:buNone/>
            </a:pPr>
            <a:r>
              <a:t/>
            </a:r>
            <a:endParaRPr sz="1200">
              <a:solidFill>
                <a:srgbClr val="404040"/>
              </a:solidFill>
              <a:latin typeface="Calibri"/>
              <a:ea typeface="Calibri"/>
              <a:cs typeface="Calibri"/>
              <a:sym typeface="Calibri"/>
            </a:endParaRPr>
          </a:p>
          <a:p>
            <a:pPr lvl="0" rtl="0">
              <a:lnSpc>
                <a:spcPct val="100000"/>
              </a:lnSpc>
              <a:spcBef>
                <a:spcPts val="0"/>
              </a:spcBef>
              <a:spcAft>
                <a:spcPts val="0"/>
              </a:spcAft>
              <a:buNone/>
            </a:pPr>
            <a:r>
              <a:t/>
            </a:r>
            <a:endParaRPr sz="1200">
              <a:solidFill>
                <a:srgbClr val="404040"/>
              </a:solidFill>
              <a:latin typeface="Calibri"/>
              <a:ea typeface="Calibri"/>
              <a:cs typeface="Calibri"/>
              <a:sym typeface="Calibri"/>
            </a:endParaRPr>
          </a:p>
          <a:p>
            <a:pPr lvl="0" rtl="0">
              <a:lnSpc>
                <a:spcPct val="100000"/>
              </a:lnSpc>
              <a:spcBef>
                <a:spcPts val="0"/>
              </a:spcBef>
              <a:spcAft>
                <a:spcPts val="0"/>
              </a:spcAft>
              <a:buNone/>
            </a:pPr>
            <a:r>
              <a:t/>
            </a:r>
            <a:endParaRPr sz="1200">
              <a:solidFill>
                <a:srgbClr val="404040"/>
              </a:solidFill>
              <a:latin typeface="Calibri"/>
              <a:ea typeface="Calibri"/>
              <a:cs typeface="Calibri"/>
              <a:sym typeface="Calibri"/>
            </a:endParaRPr>
          </a:p>
          <a:p>
            <a:pPr lvl="0" rtl="0">
              <a:lnSpc>
                <a:spcPct val="100000"/>
              </a:lnSpc>
              <a:spcBef>
                <a:spcPts val="0"/>
              </a:spcBef>
              <a:spcAft>
                <a:spcPts val="0"/>
              </a:spcAft>
              <a:buNone/>
            </a:pPr>
            <a:r>
              <a:t/>
            </a:r>
            <a:endParaRPr/>
          </a:p>
        </p:txBody>
      </p:sp>
      <p:sp>
        <p:nvSpPr>
          <p:cNvPr id="232" name="Shape 232"/>
          <p:cNvSpPr txBox="1"/>
          <p:nvPr>
            <p:ph type="title"/>
          </p:nvPr>
        </p:nvSpPr>
        <p:spPr>
          <a:xfrm>
            <a:off x="311700" y="445025"/>
            <a:ext cx="8520600" cy="572700"/>
          </a:xfrm>
          <a:prstGeom prst="rect">
            <a:avLst/>
          </a:prstGeom>
          <a:solidFill>
            <a:srgbClr val="F50000"/>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algn="ctr">
              <a:spcBef>
                <a:spcPts val="0"/>
              </a:spcBef>
              <a:buNone/>
            </a:pPr>
            <a:r>
              <a:rPr lang="en"/>
              <a:t>Teacher </a:t>
            </a:r>
            <a:r>
              <a:rPr lang="en"/>
              <a:t>Inquiry</a:t>
            </a:r>
          </a:p>
        </p:txBody>
      </p:sp>
      <p:pic>
        <p:nvPicPr>
          <p:cNvPr descr="IMG_0037.JPG" id="233" name="Shape 233"/>
          <p:cNvPicPr preferRelativeResize="0"/>
          <p:nvPr/>
        </p:nvPicPr>
        <p:blipFill rotWithShape="1">
          <a:blip r:embed="rId4">
            <a:alphaModFix/>
          </a:blip>
          <a:srcRect b="12755" l="0" r="0" t="0"/>
          <a:stretch/>
        </p:blipFill>
        <p:spPr>
          <a:xfrm>
            <a:off x="5376611" y="2739924"/>
            <a:ext cx="1520040" cy="1775500"/>
          </a:xfrm>
          <a:prstGeom prst="rect">
            <a:avLst/>
          </a:prstGeom>
          <a:noFill/>
          <a:ln>
            <a:noFill/>
          </a:ln>
        </p:spPr>
      </p:pic>
      <p:pic>
        <p:nvPicPr>
          <p:cNvPr descr="IMG_0040.JPG" id="234" name="Shape 234"/>
          <p:cNvPicPr preferRelativeResize="0"/>
          <p:nvPr/>
        </p:nvPicPr>
        <p:blipFill>
          <a:blip r:embed="rId5">
            <a:alphaModFix/>
          </a:blip>
          <a:stretch>
            <a:fillRect/>
          </a:stretch>
        </p:blipFill>
        <p:spPr>
          <a:xfrm>
            <a:off x="2161297" y="2739925"/>
            <a:ext cx="2377149" cy="1775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pic>
        <p:nvPicPr>
          <p:cNvPr descr="Background 2.jpg" id="239" name="Shape 239"/>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240" name="Shape 240"/>
          <p:cNvSpPr txBox="1"/>
          <p:nvPr>
            <p:ph idx="1" type="body"/>
          </p:nvPr>
        </p:nvSpPr>
        <p:spPr>
          <a:xfrm>
            <a:off x="362725" y="1186475"/>
            <a:ext cx="8520600" cy="3416400"/>
          </a:xfrm>
          <a:prstGeom prst="rect">
            <a:avLst/>
          </a:prstGeom>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lnSpc>
                <a:spcPct val="100000"/>
              </a:lnSpc>
              <a:spcBef>
                <a:spcPts val="0"/>
              </a:spcBef>
              <a:spcAft>
                <a:spcPts val="0"/>
              </a:spcAft>
              <a:buNone/>
            </a:pPr>
            <a:r>
              <a:rPr b="1" lang="en" sz="1700">
                <a:solidFill>
                  <a:srgbClr val="404040"/>
                </a:solidFill>
                <a:latin typeface="Calibri"/>
                <a:ea typeface="Calibri"/>
                <a:cs typeface="Calibri"/>
                <a:sym typeface="Calibri"/>
              </a:rPr>
              <a:t>How did the project meet your professional learning needs?</a:t>
            </a:r>
          </a:p>
          <a:p>
            <a:pPr lvl="0" rtl="0">
              <a:lnSpc>
                <a:spcPct val="100000"/>
              </a:lnSpc>
              <a:spcBef>
                <a:spcPts val="0"/>
              </a:spcBef>
              <a:spcAft>
                <a:spcPts val="0"/>
              </a:spcAft>
              <a:buNone/>
            </a:pPr>
            <a:r>
              <a:rPr lang="en" sz="1700">
                <a:solidFill>
                  <a:srgbClr val="404040"/>
                </a:solidFill>
                <a:latin typeface="Calibri"/>
                <a:ea typeface="Calibri"/>
                <a:cs typeface="Calibri"/>
                <a:sym typeface="Calibri"/>
              </a:rPr>
              <a:t>Professionally, it is always important to reflect on our teaching style to ensure that we are providing curriculum in a way that meets the diverse needs within our classroom. This project allowed us to do just that. </a:t>
            </a:r>
          </a:p>
          <a:p>
            <a:pPr lvl="0" rtl="0">
              <a:lnSpc>
                <a:spcPct val="100000"/>
              </a:lnSpc>
              <a:spcBef>
                <a:spcPts val="0"/>
              </a:spcBef>
              <a:spcAft>
                <a:spcPts val="0"/>
              </a:spcAft>
              <a:buNone/>
            </a:pPr>
            <a:r>
              <a:t/>
            </a:r>
            <a:endParaRPr sz="1200">
              <a:solidFill>
                <a:srgbClr val="404040"/>
              </a:solidFill>
              <a:latin typeface="Calibri"/>
              <a:ea typeface="Calibri"/>
              <a:cs typeface="Calibri"/>
              <a:sym typeface="Calibri"/>
            </a:endParaRPr>
          </a:p>
          <a:p>
            <a:pPr lvl="0" rtl="0">
              <a:lnSpc>
                <a:spcPct val="100000"/>
              </a:lnSpc>
              <a:spcBef>
                <a:spcPts val="0"/>
              </a:spcBef>
              <a:spcAft>
                <a:spcPts val="0"/>
              </a:spcAft>
              <a:buNone/>
            </a:pPr>
            <a:r>
              <a:t/>
            </a:r>
            <a:endParaRPr sz="1200">
              <a:solidFill>
                <a:srgbClr val="404040"/>
              </a:solidFill>
              <a:latin typeface="Calibri"/>
              <a:ea typeface="Calibri"/>
              <a:cs typeface="Calibri"/>
              <a:sym typeface="Calibri"/>
            </a:endParaRPr>
          </a:p>
          <a:p>
            <a:pPr lvl="0" rtl="0">
              <a:lnSpc>
                <a:spcPct val="100000"/>
              </a:lnSpc>
              <a:spcBef>
                <a:spcPts val="0"/>
              </a:spcBef>
              <a:spcAft>
                <a:spcPts val="0"/>
              </a:spcAft>
              <a:buNone/>
            </a:pPr>
            <a:r>
              <a:t/>
            </a:r>
            <a:endParaRPr sz="1200">
              <a:solidFill>
                <a:srgbClr val="404040"/>
              </a:solidFill>
              <a:latin typeface="Calibri"/>
              <a:ea typeface="Calibri"/>
              <a:cs typeface="Calibri"/>
              <a:sym typeface="Calibri"/>
            </a:endParaRPr>
          </a:p>
          <a:p>
            <a:pPr lvl="0" rtl="0">
              <a:lnSpc>
                <a:spcPct val="100000"/>
              </a:lnSpc>
              <a:spcBef>
                <a:spcPts val="0"/>
              </a:spcBef>
              <a:spcAft>
                <a:spcPts val="0"/>
              </a:spcAft>
              <a:buNone/>
            </a:pPr>
            <a:r>
              <a:t/>
            </a:r>
            <a:endParaRPr/>
          </a:p>
        </p:txBody>
      </p:sp>
      <p:sp>
        <p:nvSpPr>
          <p:cNvPr id="241" name="Shape 241"/>
          <p:cNvSpPr txBox="1"/>
          <p:nvPr>
            <p:ph type="title"/>
          </p:nvPr>
        </p:nvSpPr>
        <p:spPr>
          <a:xfrm>
            <a:off x="311700" y="445025"/>
            <a:ext cx="8520600" cy="572700"/>
          </a:xfrm>
          <a:prstGeom prst="rect">
            <a:avLst/>
          </a:prstGeom>
          <a:solidFill>
            <a:srgbClr val="F50000"/>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lang="en"/>
              <a:t>Teacher Inquiry</a:t>
            </a:r>
          </a:p>
        </p:txBody>
      </p:sp>
      <p:pic>
        <p:nvPicPr>
          <p:cNvPr descr="imaging.seesaw.me.jpg" id="242" name="Shape 242"/>
          <p:cNvPicPr preferRelativeResize="0"/>
          <p:nvPr/>
        </p:nvPicPr>
        <p:blipFill rotWithShape="1">
          <a:blip r:embed="rId4">
            <a:alphaModFix/>
          </a:blip>
          <a:srcRect b="18611" l="27774" r="5890" t="9081"/>
          <a:stretch/>
        </p:blipFill>
        <p:spPr>
          <a:xfrm>
            <a:off x="5367649" y="2463774"/>
            <a:ext cx="2973626" cy="2047799"/>
          </a:xfrm>
          <a:prstGeom prst="rect">
            <a:avLst/>
          </a:prstGeom>
          <a:noFill/>
          <a:ln cap="flat" cmpd="sng" w="9525">
            <a:solidFill>
              <a:srgbClr val="FF0000"/>
            </a:solidFill>
            <a:prstDash val="solid"/>
            <a:round/>
            <a:headEnd len="med" w="med" type="none"/>
            <a:tailEnd len="med" w="med" type="none"/>
          </a:ln>
        </p:spPr>
      </p:pic>
      <p:pic>
        <p:nvPicPr>
          <p:cNvPr descr="imaging.seesaw.me.jpg" id="243" name="Shape 243"/>
          <p:cNvPicPr preferRelativeResize="0"/>
          <p:nvPr/>
        </p:nvPicPr>
        <p:blipFill>
          <a:blip r:embed="rId5">
            <a:alphaModFix/>
          </a:blip>
          <a:stretch>
            <a:fillRect/>
          </a:stretch>
        </p:blipFill>
        <p:spPr>
          <a:xfrm>
            <a:off x="771900" y="2541649"/>
            <a:ext cx="3491350" cy="1969924"/>
          </a:xfrm>
          <a:prstGeom prst="rect">
            <a:avLst/>
          </a:prstGeom>
          <a:noFill/>
          <a:ln cap="flat" cmpd="sng" w="9525">
            <a:solidFill>
              <a:srgbClr val="FF0000"/>
            </a:solidFill>
            <a:prstDash val="solid"/>
            <a:round/>
            <a:headEnd len="med" w="med" type="none"/>
            <a:tailEnd len="med" w="med"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pic>
        <p:nvPicPr>
          <p:cNvPr descr="Background 2.jpg" id="248" name="Shape 248"/>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249" name="Shape 249"/>
          <p:cNvSpPr txBox="1"/>
          <p:nvPr>
            <p:ph idx="1" type="body"/>
          </p:nvPr>
        </p:nvSpPr>
        <p:spPr>
          <a:xfrm>
            <a:off x="311700" y="1152475"/>
            <a:ext cx="8520600" cy="3416400"/>
          </a:xfrm>
          <a:prstGeom prst="rect">
            <a:avLst/>
          </a:prstGeom>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lnSpc>
                <a:spcPct val="100000"/>
              </a:lnSpc>
              <a:spcBef>
                <a:spcPts val="0"/>
              </a:spcBef>
              <a:spcAft>
                <a:spcPts val="0"/>
              </a:spcAft>
              <a:buNone/>
            </a:pPr>
            <a:r>
              <a:rPr b="1" lang="en" sz="1700">
                <a:solidFill>
                  <a:srgbClr val="404040"/>
                </a:solidFill>
                <a:latin typeface="Calibri"/>
                <a:ea typeface="Calibri"/>
                <a:cs typeface="Calibri"/>
                <a:sym typeface="Calibri"/>
              </a:rPr>
              <a:t>How did the project help you create student-centered learning environments?</a:t>
            </a:r>
          </a:p>
          <a:p>
            <a:pPr indent="0" lvl="0" marL="0" rtl="0">
              <a:lnSpc>
                <a:spcPct val="100000"/>
              </a:lnSpc>
              <a:spcBef>
                <a:spcPts val="0"/>
              </a:spcBef>
              <a:spcAft>
                <a:spcPts val="0"/>
              </a:spcAft>
              <a:buNone/>
            </a:pPr>
            <a:r>
              <a:rPr lang="en" sz="1700">
                <a:solidFill>
                  <a:srgbClr val="404040"/>
                </a:solidFill>
                <a:latin typeface="Calibri"/>
                <a:ea typeface="Calibri"/>
                <a:cs typeface="Calibri"/>
                <a:sym typeface="Calibri"/>
              </a:rPr>
              <a:t>By using the Math Daily 3 model, we were able to create a learning environment where students work at their own pace, participate  in varied activities and receive more focused instruction from their teacher. </a:t>
            </a:r>
          </a:p>
          <a:p>
            <a:pPr indent="0" lvl="0" marL="0" rtl="0">
              <a:lnSpc>
                <a:spcPct val="100000"/>
              </a:lnSpc>
              <a:spcBef>
                <a:spcPts val="0"/>
              </a:spcBef>
              <a:spcAft>
                <a:spcPts val="0"/>
              </a:spcAft>
              <a:buNone/>
            </a:pPr>
            <a:r>
              <a:t/>
            </a:r>
            <a:endParaRPr sz="1200">
              <a:solidFill>
                <a:srgbClr val="404040"/>
              </a:solidFill>
              <a:latin typeface="Calibri"/>
              <a:ea typeface="Calibri"/>
              <a:cs typeface="Calibri"/>
              <a:sym typeface="Calibri"/>
            </a:endParaRPr>
          </a:p>
          <a:p>
            <a:pPr lvl="0" rtl="0">
              <a:lnSpc>
                <a:spcPct val="100000"/>
              </a:lnSpc>
              <a:spcBef>
                <a:spcPts val="0"/>
              </a:spcBef>
              <a:spcAft>
                <a:spcPts val="0"/>
              </a:spcAft>
              <a:buNone/>
            </a:pPr>
            <a:r>
              <a:t/>
            </a:r>
            <a:endParaRPr sz="1200">
              <a:solidFill>
                <a:srgbClr val="404040"/>
              </a:solidFill>
              <a:latin typeface="Calibri"/>
              <a:ea typeface="Calibri"/>
              <a:cs typeface="Calibri"/>
              <a:sym typeface="Calibri"/>
            </a:endParaRPr>
          </a:p>
          <a:p>
            <a:pPr lvl="0" rtl="0">
              <a:lnSpc>
                <a:spcPct val="100000"/>
              </a:lnSpc>
              <a:spcBef>
                <a:spcPts val="0"/>
              </a:spcBef>
              <a:spcAft>
                <a:spcPts val="0"/>
              </a:spcAft>
              <a:buNone/>
            </a:pPr>
            <a:r>
              <a:t/>
            </a:r>
            <a:endParaRPr/>
          </a:p>
        </p:txBody>
      </p:sp>
      <p:sp>
        <p:nvSpPr>
          <p:cNvPr id="250" name="Shape 250"/>
          <p:cNvSpPr txBox="1"/>
          <p:nvPr>
            <p:ph type="title"/>
          </p:nvPr>
        </p:nvSpPr>
        <p:spPr>
          <a:xfrm>
            <a:off x="311700" y="445025"/>
            <a:ext cx="8520600" cy="572700"/>
          </a:xfrm>
          <a:prstGeom prst="rect">
            <a:avLst/>
          </a:prstGeom>
          <a:solidFill>
            <a:srgbClr val="F50000"/>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lang="en"/>
              <a:t>Teacher Inquiry</a:t>
            </a:r>
          </a:p>
        </p:txBody>
      </p:sp>
      <p:pic>
        <p:nvPicPr>
          <p:cNvPr descr="Screen Shot 2017-06-13 at 2.55.49 PM.png" id="251" name="Shape 251"/>
          <p:cNvPicPr preferRelativeResize="0"/>
          <p:nvPr/>
        </p:nvPicPr>
        <p:blipFill rotWithShape="1">
          <a:blip r:embed="rId4">
            <a:alphaModFix/>
          </a:blip>
          <a:srcRect b="25805" l="0" r="0" t="0"/>
          <a:stretch/>
        </p:blipFill>
        <p:spPr>
          <a:xfrm>
            <a:off x="3562899" y="2115200"/>
            <a:ext cx="3039775" cy="23037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pic>
        <p:nvPicPr>
          <p:cNvPr descr="Background 2.jpg" id="256" name="Shape 256"/>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257" name="Shape 257"/>
          <p:cNvSpPr txBox="1"/>
          <p:nvPr>
            <p:ph idx="1" type="body"/>
          </p:nvPr>
        </p:nvSpPr>
        <p:spPr>
          <a:xfrm>
            <a:off x="311700" y="1228675"/>
            <a:ext cx="8520600" cy="3416400"/>
          </a:xfrm>
          <a:prstGeom prst="rect">
            <a:avLst/>
          </a:prstGeom>
          <a:ln cap="flat" cmpd="sng" w="28575">
            <a:solidFill>
              <a:srgbClr val="434343"/>
            </a:solidFill>
            <a:prstDash val="solid"/>
            <a:round/>
            <a:headEnd len="med" w="med" type="none"/>
            <a:tailEnd len="med" w="med" type="none"/>
          </a:ln>
        </p:spPr>
        <p:txBody>
          <a:bodyPr anchorCtr="0" anchor="t" bIns="91425" lIns="91425" rIns="91425" tIns="91425">
            <a:noAutofit/>
          </a:bodyPr>
          <a:lstStyle/>
          <a:p>
            <a:pPr indent="0" lvl="0" marL="0" rtl="0">
              <a:lnSpc>
                <a:spcPct val="100000"/>
              </a:lnSpc>
              <a:spcBef>
                <a:spcPts val="0"/>
              </a:spcBef>
              <a:spcAft>
                <a:spcPts val="0"/>
              </a:spcAft>
              <a:buNone/>
            </a:pPr>
            <a:r>
              <a:t/>
            </a:r>
            <a:endParaRPr sz="1200">
              <a:solidFill>
                <a:srgbClr val="404040"/>
              </a:solidFill>
              <a:latin typeface="Calibri"/>
              <a:ea typeface="Calibri"/>
              <a:cs typeface="Calibri"/>
              <a:sym typeface="Calibri"/>
            </a:endParaRPr>
          </a:p>
          <a:p>
            <a:pPr lvl="0" rtl="0">
              <a:lnSpc>
                <a:spcPct val="100000"/>
              </a:lnSpc>
              <a:spcBef>
                <a:spcPts val="0"/>
              </a:spcBef>
              <a:spcAft>
                <a:spcPts val="0"/>
              </a:spcAft>
              <a:buNone/>
            </a:pPr>
            <a:r>
              <a:rPr b="1" lang="en" sz="1700">
                <a:solidFill>
                  <a:srgbClr val="404040"/>
                </a:solidFill>
                <a:latin typeface="Calibri"/>
                <a:ea typeface="Calibri"/>
                <a:cs typeface="Calibri"/>
                <a:sym typeface="Calibri"/>
              </a:rPr>
              <a:t>Do you have any new questions about your teaching that you would like to explore?</a:t>
            </a:r>
          </a:p>
          <a:p>
            <a:pPr lvl="0" rtl="0">
              <a:lnSpc>
                <a:spcPct val="100000"/>
              </a:lnSpc>
              <a:spcBef>
                <a:spcPts val="0"/>
              </a:spcBef>
              <a:spcAft>
                <a:spcPts val="0"/>
              </a:spcAft>
              <a:buNone/>
            </a:pPr>
            <a:r>
              <a:t/>
            </a:r>
            <a:endParaRPr b="1" sz="1700">
              <a:solidFill>
                <a:srgbClr val="404040"/>
              </a:solidFill>
              <a:latin typeface="Calibri"/>
              <a:ea typeface="Calibri"/>
              <a:cs typeface="Calibri"/>
              <a:sym typeface="Calibri"/>
            </a:endParaRPr>
          </a:p>
          <a:p>
            <a:pPr lvl="0" rtl="0">
              <a:lnSpc>
                <a:spcPct val="100000"/>
              </a:lnSpc>
              <a:spcBef>
                <a:spcPts val="0"/>
              </a:spcBef>
              <a:spcAft>
                <a:spcPts val="0"/>
              </a:spcAft>
              <a:buNone/>
            </a:pPr>
            <a:r>
              <a:t/>
            </a:r>
            <a:endParaRPr sz="1700">
              <a:solidFill>
                <a:srgbClr val="404040"/>
              </a:solidFill>
              <a:latin typeface="Calibri"/>
              <a:ea typeface="Calibri"/>
              <a:cs typeface="Calibri"/>
              <a:sym typeface="Calibri"/>
            </a:endParaRPr>
          </a:p>
          <a:p>
            <a:pPr lvl="0" rtl="0">
              <a:lnSpc>
                <a:spcPct val="100000"/>
              </a:lnSpc>
              <a:spcBef>
                <a:spcPts val="0"/>
              </a:spcBef>
              <a:spcAft>
                <a:spcPts val="0"/>
              </a:spcAft>
              <a:buNone/>
            </a:pPr>
            <a:r>
              <a:t/>
            </a:r>
            <a:endParaRPr sz="1200">
              <a:solidFill>
                <a:srgbClr val="404040"/>
              </a:solidFill>
              <a:latin typeface="Calibri"/>
              <a:ea typeface="Calibri"/>
              <a:cs typeface="Calibri"/>
              <a:sym typeface="Calibri"/>
            </a:endParaRPr>
          </a:p>
          <a:p>
            <a:pPr lvl="0" rtl="0">
              <a:lnSpc>
                <a:spcPct val="100000"/>
              </a:lnSpc>
              <a:spcBef>
                <a:spcPts val="0"/>
              </a:spcBef>
              <a:spcAft>
                <a:spcPts val="0"/>
              </a:spcAft>
              <a:buNone/>
            </a:pPr>
            <a:r>
              <a:t/>
            </a:r>
            <a:endParaRPr sz="1200">
              <a:solidFill>
                <a:srgbClr val="404040"/>
              </a:solidFill>
              <a:latin typeface="Calibri"/>
              <a:ea typeface="Calibri"/>
              <a:cs typeface="Calibri"/>
              <a:sym typeface="Calibri"/>
            </a:endParaRPr>
          </a:p>
          <a:p>
            <a:pPr lvl="0" rtl="0">
              <a:lnSpc>
                <a:spcPct val="100000"/>
              </a:lnSpc>
              <a:spcBef>
                <a:spcPts val="0"/>
              </a:spcBef>
              <a:spcAft>
                <a:spcPts val="0"/>
              </a:spcAft>
              <a:buNone/>
            </a:pPr>
            <a:r>
              <a:t/>
            </a:r>
            <a:endParaRPr/>
          </a:p>
        </p:txBody>
      </p:sp>
      <p:sp>
        <p:nvSpPr>
          <p:cNvPr id="258" name="Shape 258"/>
          <p:cNvSpPr txBox="1"/>
          <p:nvPr>
            <p:ph type="title"/>
          </p:nvPr>
        </p:nvSpPr>
        <p:spPr>
          <a:xfrm>
            <a:off x="311700" y="445025"/>
            <a:ext cx="8520600" cy="572700"/>
          </a:xfrm>
          <a:prstGeom prst="rect">
            <a:avLst/>
          </a:prstGeom>
          <a:solidFill>
            <a:srgbClr val="F50000"/>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lang="en"/>
              <a:t>Teacher Inquiry </a:t>
            </a:r>
          </a:p>
        </p:txBody>
      </p:sp>
      <p:sp>
        <p:nvSpPr>
          <p:cNvPr id="259" name="Shape 259"/>
          <p:cNvSpPr txBox="1"/>
          <p:nvPr/>
        </p:nvSpPr>
        <p:spPr>
          <a:xfrm>
            <a:off x="513600" y="2296625"/>
            <a:ext cx="6083700" cy="1365600"/>
          </a:xfrm>
          <a:prstGeom prst="rect">
            <a:avLst/>
          </a:prstGeom>
          <a:noFill/>
          <a:ln cap="flat" cmpd="sng" w="38100">
            <a:solidFill>
              <a:srgbClr val="666666"/>
            </a:solidFill>
            <a:prstDash val="solid"/>
            <a:round/>
            <a:headEnd len="med" w="med" type="none"/>
            <a:tailEnd len="med" w="med" type="none"/>
          </a:ln>
        </p:spPr>
        <p:txBody>
          <a:bodyPr anchorCtr="0" anchor="t" bIns="91425" lIns="91425" rIns="91425" tIns="91425">
            <a:noAutofit/>
          </a:bodyPr>
          <a:lstStyle/>
          <a:p>
            <a:pPr lvl="0" rtl="0">
              <a:spcBef>
                <a:spcPts val="0"/>
              </a:spcBef>
              <a:buClr>
                <a:schemeClr val="dk1"/>
              </a:buClr>
              <a:buSzPct val="64705"/>
              <a:buFont typeface="Arial"/>
              <a:buNone/>
            </a:pPr>
            <a:r>
              <a:rPr lang="en" sz="1700">
                <a:solidFill>
                  <a:srgbClr val="404040"/>
                </a:solidFill>
                <a:latin typeface="Calibri"/>
                <a:ea typeface="Calibri"/>
                <a:cs typeface="Calibri"/>
                <a:sym typeface="Calibri"/>
              </a:rPr>
              <a:t>Would taking this approach when teaching in other subject areas continue to create a more student centered environment? If so, how would you tackle this challenge? </a:t>
            </a:r>
          </a:p>
          <a:p>
            <a:pPr lvl="0" rtl="0">
              <a:spcBef>
                <a:spcPts val="0"/>
              </a:spcBef>
              <a:buClr>
                <a:schemeClr val="dk1"/>
              </a:buClr>
              <a:buFont typeface="Arial"/>
              <a:buNone/>
            </a:pPr>
            <a:r>
              <a:t/>
            </a:r>
            <a:endParaRPr sz="1200">
              <a:solidFill>
                <a:srgbClr val="404040"/>
              </a:solidFill>
              <a:latin typeface="Calibri"/>
              <a:ea typeface="Calibri"/>
              <a:cs typeface="Calibri"/>
              <a:sym typeface="Calibri"/>
            </a:endParaRPr>
          </a:p>
          <a:p>
            <a:pPr lvl="0" rtl="0">
              <a:spcBef>
                <a:spcPts val="0"/>
              </a:spcBef>
              <a:buClr>
                <a:schemeClr val="dk1"/>
              </a:buClr>
              <a:buFont typeface="Arial"/>
              <a:buNone/>
            </a:pPr>
            <a:r>
              <a:t/>
            </a:r>
            <a:endParaRPr sz="1200">
              <a:solidFill>
                <a:srgbClr val="404040"/>
              </a:solidFill>
              <a:latin typeface="Calibri"/>
              <a:ea typeface="Calibri"/>
              <a:cs typeface="Calibri"/>
              <a:sym typeface="Calibri"/>
            </a:endParaRPr>
          </a:p>
        </p:txBody>
      </p:sp>
      <p:pic>
        <p:nvPicPr>
          <p:cNvPr descr="IMG_0029.JPG" id="260" name="Shape 260"/>
          <p:cNvPicPr preferRelativeResize="0"/>
          <p:nvPr/>
        </p:nvPicPr>
        <p:blipFill>
          <a:blip r:embed="rId4">
            <a:alphaModFix/>
          </a:blip>
          <a:stretch>
            <a:fillRect/>
          </a:stretch>
        </p:blipFill>
        <p:spPr>
          <a:xfrm>
            <a:off x="6519575" y="1791349"/>
            <a:ext cx="1897149" cy="2539998"/>
          </a:xfrm>
          <a:prstGeom prst="rect">
            <a:avLst/>
          </a:prstGeom>
          <a:noFill/>
          <a:ln cap="flat" cmpd="sng" w="38100">
            <a:solidFill>
              <a:srgbClr val="666666"/>
            </a:solidFill>
            <a:prstDash val="solid"/>
            <a:round/>
            <a:headEnd len="med" w="med" type="none"/>
            <a:tailEnd len="med" w="med"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pic>
        <p:nvPicPr>
          <p:cNvPr descr="Background 2.jpg" id="265" name="Shape 265"/>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266" name="Shape 266"/>
          <p:cNvSpPr txBox="1"/>
          <p:nvPr>
            <p:ph idx="1" type="body"/>
          </p:nvPr>
        </p:nvSpPr>
        <p:spPr>
          <a:xfrm>
            <a:off x="311700" y="2035400"/>
            <a:ext cx="8520600" cy="2533500"/>
          </a:xfrm>
          <a:prstGeom prst="rect">
            <a:avLst/>
          </a:prstGeom>
          <a:solidFill>
            <a:srgbClr val="F4FFC4">
              <a:alpha val="53080"/>
            </a:srgbClr>
          </a:solidFill>
          <a:ln cap="flat" cmpd="sng" w="28575">
            <a:solidFill>
              <a:srgbClr val="FF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solidFill>
                <a:srgbClr val="000000"/>
              </a:solidFill>
            </a:endParaRPr>
          </a:p>
          <a:p>
            <a:pPr indent="-228600" lvl="0" marL="457200">
              <a:spcBef>
                <a:spcPts val="0"/>
              </a:spcBef>
              <a:buClr>
                <a:srgbClr val="000000"/>
              </a:buClr>
            </a:pPr>
            <a:r>
              <a:rPr lang="en" u="sng">
                <a:solidFill>
                  <a:schemeClr val="hlink"/>
                </a:solidFill>
                <a:hlinkClick r:id="rId4"/>
              </a:rPr>
              <a:t>Using Seesaw with Student 1</a:t>
            </a:r>
          </a:p>
          <a:p>
            <a:pPr indent="-228600" lvl="0" marL="457200" rtl="0">
              <a:spcBef>
                <a:spcPts val="0"/>
              </a:spcBef>
            </a:pPr>
            <a:r>
              <a:rPr lang="en" u="sng">
                <a:solidFill>
                  <a:schemeClr val="hlink"/>
                </a:solidFill>
                <a:hlinkClick r:id="rId5"/>
              </a:rPr>
              <a:t>Using Seesaw with Student 2</a:t>
            </a:r>
            <a:r>
              <a:rPr lang="en">
                <a:solidFill>
                  <a:srgbClr val="000000"/>
                </a:solidFill>
              </a:rPr>
              <a:t> </a:t>
            </a:r>
          </a:p>
          <a:p>
            <a:pPr indent="-228600" lvl="0" marL="457200" rtl="0">
              <a:spcBef>
                <a:spcPts val="0"/>
              </a:spcBef>
            </a:pPr>
            <a:r>
              <a:rPr lang="en" u="sng">
                <a:solidFill>
                  <a:schemeClr val="hlink"/>
                </a:solidFill>
                <a:hlinkClick r:id="rId6"/>
              </a:rPr>
              <a:t>Seesaw 4S</a:t>
            </a:r>
          </a:p>
          <a:p>
            <a:pPr indent="-228600" lvl="0" marL="457200" rtl="0">
              <a:spcBef>
                <a:spcPts val="0"/>
              </a:spcBef>
            </a:pPr>
            <a:r>
              <a:rPr lang="en" u="sng">
                <a:solidFill>
                  <a:schemeClr val="hlink"/>
                </a:solidFill>
                <a:hlinkClick r:id="rId7"/>
              </a:rPr>
              <a:t>Seesaw 4S too</a:t>
            </a:r>
          </a:p>
        </p:txBody>
      </p:sp>
      <p:sp>
        <p:nvSpPr>
          <p:cNvPr id="267" name="Shape 267"/>
          <p:cNvSpPr txBox="1"/>
          <p:nvPr>
            <p:ph type="title"/>
          </p:nvPr>
        </p:nvSpPr>
        <p:spPr>
          <a:xfrm>
            <a:off x="311700" y="445025"/>
            <a:ext cx="8520600" cy="572700"/>
          </a:xfrm>
          <a:prstGeom prst="rect">
            <a:avLst/>
          </a:prstGeom>
          <a:solidFill>
            <a:schemeClr val="accent6"/>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algn="ctr">
              <a:spcBef>
                <a:spcPts val="0"/>
              </a:spcBef>
              <a:buNone/>
            </a:pPr>
            <a:r>
              <a:rPr lang="en"/>
              <a:t>Seesaw </a:t>
            </a:r>
          </a:p>
        </p:txBody>
      </p:sp>
      <p:pic>
        <p:nvPicPr>
          <p:cNvPr descr="IMG_0779.JPG" id="268" name="Shape 268"/>
          <p:cNvPicPr preferRelativeResize="0"/>
          <p:nvPr/>
        </p:nvPicPr>
        <p:blipFill rotWithShape="1">
          <a:blip r:embed="rId8">
            <a:alphaModFix/>
          </a:blip>
          <a:srcRect b="20806" l="20016" r="12905" t="20782"/>
          <a:stretch/>
        </p:blipFill>
        <p:spPr>
          <a:xfrm>
            <a:off x="5652649" y="1306275"/>
            <a:ext cx="2576951" cy="3004452"/>
          </a:xfrm>
          <a:prstGeom prst="rect">
            <a:avLst/>
          </a:prstGeom>
          <a:noFill/>
          <a:ln cap="flat" cmpd="sng" w="76200">
            <a:solidFill>
              <a:srgbClr val="FFFF00"/>
            </a:solidFill>
            <a:prstDash val="solid"/>
            <a:round/>
            <a:headEnd len="med" w="med" type="none"/>
            <a:tailEnd len="med" w="med"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pic>
        <p:nvPicPr>
          <p:cNvPr descr="Background 2.jpg" id="273" name="Shape 273"/>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274" name="Shape 274"/>
          <p:cNvSpPr txBox="1"/>
          <p:nvPr>
            <p:ph type="title"/>
          </p:nvPr>
        </p:nvSpPr>
        <p:spPr>
          <a:xfrm>
            <a:off x="311700" y="243125"/>
            <a:ext cx="8520600" cy="572700"/>
          </a:xfrm>
          <a:prstGeom prst="rect">
            <a:avLst/>
          </a:prstGeom>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lang="en">
                <a:solidFill>
                  <a:srgbClr val="FFFFFF"/>
                </a:solidFill>
              </a:rPr>
              <a:t>Results of pre/post survey</a:t>
            </a:r>
          </a:p>
        </p:txBody>
      </p:sp>
      <p:pic>
        <p:nvPicPr>
          <p:cNvPr id="275" name="Shape 275" title="Chart"/>
          <p:cNvPicPr preferRelativeResize="0"/>
          <p:nvPr/>
        </p:nvPicPr>
        <p:blipFill>
          <a:blip r:embed="rId4">
            <a:alphaModFix/>
          </a:blip>
          <a:stretch>
            <a:fillRect/>
          </a:stretch>
        </p:blipFill>
        <p:spPr>
          <a:xfrm>
            <a:off x="165850" y="1484425"/>
            <a:ext cx="5193499" cy="3455174"/>
          </a:xfrm>
          <a:prstGeom prst="rect">
            <a:avLst/>
          </a:prstGeom>
          <a:noFill/>
          <a:ln cap="flat" cmpd="sng" w="19050">
            <a:solidFill>
              <a:schemeClr val="dk2"/>
            </a:solidFill>
            <a:prstDash val="solid"/>
            <a:round/>
            <a:headEnd len="med" w="med" type="none"/>
            <a:tailEnd len="med" w="med" type="none"/>
          </a:ln>
        </p:spPr>
      </p:pic>
      <p:sp>
        <p:nvSpPr>
          <p:cNvPr id="276" name="Shape 276"/>
          <p:cNvSpPr txBox="1"/>
          <p:nvPr/>
        </p:nvSpPr>
        <p:spPr>
          <a:xfrm>
            <a:off x="5359350" y="815825"/>
            <a:ext cx="3701700" cy="4280100"/>
          </a:xfrm>
          <a:prstGeom prst="rect">
            <a:avLst/>
          </a:prstGeom>
          <a:noFill/>
          <a:ln cap="flat" cmpd="sng" w="19050">
            <a:solidFill>
              <a:srgbClr val="000000"/>
            </a:solidFill>
            <a:prstDash val="solid"/>
            <a:round/>
            <a:headEnd len="med" w="med" type="none"/>
            <a:tailEnd len="med" w="med" type="none"/>
          </a:ln>
        </p:spPr>
        <p:txBody>
          <a:bodyPr anchorCtr="0" anchor="t" bIns="91425" lIns="91425" rIns="91425" tIns="91425">
            <a:noAutofit/>
          </a:bodyPr>
          <a:lstStyle/>
          <a:p>
            <a:pPr indent="0" lvl="0" marL="0" rtl="0">
              <a:spcBef>
                <a:spcPts val="0"/>
              </a:spcBef>
              <a:buNone/>
            </a:pPr>
            <a:r>
              <a:rPr lang="en" sz="1500"/>
              <a:t>One of the reasons we felt so many children decided it was easy at the beginning of the survey was because they were doing one-step problem solving in grade two.  In grade three, they begin two-step problem solving, and when the survey was completed they had not started this.</a:t>
            </a:r>
          </a:p>
          <a:p>
            <a:pPr indent="0" lvl="0" marL="0" rtl="0">
              <a:spcBef>
                <a:spcPts val="0"/>
              </a:spcBef>
              <a:buNone/>
            </a:pPr>
            <a:r>
              <a:t/>
            </a:r>
            <a:endParaRPr sz="1500"/>
          </a:p>
          <a:p>
            <a:pPr indent="0" lvl="0" marL="0">
              <a:spcBef>
                <a:spcPts val="0"/>
              </a:spcBef>
              <a:buNone/>
            </a:pPr>
            <a:r>
              <a:rPr lang="en" sz="1500"/>
              <a:t>There was a slight decrease in the number of students who found it hard after the project.  We felt there was an increase in modelling and communication from the teacher.  Also, there was an increase in communication between students.  There was also an increase in sharing answers with the class.</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pic>
        <p:nvPicPr>
          <p:cNvPr descr="Background 2.jpg" id="281" name="Shape 281"/>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282" name="Shape 282"/>
          <p:cNvSpPr txBox="1"/>
          <p:nvPr>
            <p:ph idx="1" type="body"/>
          </p:nvPr>
        </p:nvSpPr>
        <p:spPr>
          <a:xfrm>
            <a:off x="5509075" y="1578325"/>
            <a:ext cx="3289200" cy="3036300"/>
          </a:xfrm>
          <a:prstGeom prst="rect">
            <a:avLst/>
          </a:prstGeom>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lang="en">
                <a:solidFill>
                  <a:srgbClr val="000000"/>
                </a:solidFill>
              </a:rPr>
              <a:t>There was an increase in stud</a:t>
            </a:r>
            <a:r>
              <a:rPr lang="en">
                <a:solidFill>
                  <a:srgbClr val="000000"/>
                </a:solidFill>
              </a:rPr>
              <a:t>ents’ enjoyment of problem solving “Most of the time.” Hence, there was also a decrease in the number of students who choose “Not Often.” </a:t>
            </a:r>
            <a:r>
              <a:rPr lang="en">
                <a:solidFill>
                  <a:srgbClr val="000000"/>
                </a:solidFill>
              </a:rPr>
              <a:t>Positive</a:t>
            </a:r>
            <a:r>
              <a:rPr lang="en">
                <a:solidFill>
                  <a:srgbClr val="000000"/>
                </a:solidFill>
              </a:rPr>
              <a:t> results for us.</a:t>
            </a:r>
          </a:p>
        </p:txBody>
      </p:sp>
      <p:sp>
        <p:nvSpPr>
          <p:cNvPr id="283" name="Shape 283"/>
          <p:cNvSpPr txBox="1"/>
          <p:nvPr>
            <p:ph type="title"/>
          </p:nvPr>
        </p:nvSpPr>
        <p:spPr>
          <a:xfrm>
            <a:off x="311700" y="445025"/>
            <a:ext cx="8520600" cy="572700"/>
          </a:xfrm>
          <a:prstGeom prst="rect">
            <a:avLst/>
          </a:prstGeom>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lang="en">
                <a:solidFill>
                  <a:srgbClr val="FFFFFF"/>
                </a:solidFill>
              </a:rPr>
              <a:t>Results continued</a:t>
            </a:r>
          </a:p>
        </p:txBody>
      </p:sp>
      <p:pic>
        <p:nvPicPr>
          <p:cNvPr id="284" name="Shape 284" title="Chart"/>
          <p:cNvPicPr preferRelativeResize="0"/>
          <p:nvPr/>
        </p:nvPicPr>
        <p:blipFill>
          <a:blip r:embed="rId4">
            <a:alphaModFix/>
          </a:blip>
          <a:stretch>
            <a:fillRect/>
          </a:stretch>
        </p:blipFill>
        <p:spPr>
          <a:xfrm>
            <a:off x="251925" y="1372525"/>
            <a:ext cx="5002099" cy="3447899"/>
          </a:xfrm>
          <a:prstGeom prst="rect">
            <a:avLst/>
          </a:prstGeom>
          <a:noFill/>
          <a:ln cap="flat" cmpd="sng" w="19050">
            <a:solidFill>
              <a:schemeClr val="dk2"/>
            </a:solidFill>
            <a:prstDash val="solid"/>
            <a:round/>
            <a:headEnd len="med" w="med" type="none"/>
            <a:tailEnd len="med" w="med"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pic>
        <p:nvPicPr>
          <p:cNvPr descr="Background 2.jpg" id="289" name="Shape 289"/>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290" name="Shape 290"/>
          <p:cNvSpPr txBox="1"/>
          <p:nvPr>
            <p:ph type="title"/>
          </p:nvPr>
        </p:nvSpPr>
        <p:spPr>
          <a:xfrm>
            <a:off x="311700" y="445025"/>
            <a:ext cx="8520600" cy="572700"/>
          </a:xfrm>
          <a:prstGeom prst="rect">
            <a:avLst/>
          </a:prstGeom>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Clr>
                <a:schemeClr val="dk1"/>
              </a:buClr>
              <a:buSzPct val="39285"/>
              <a:buFont typeface="Arial"/>
              <a:buNone/>
            </a:pPr>
            <a:r>
              <a:rPr lang="en">
                <a:solidFill>
                  <a:schemeClr val="lt1"/>
                </a:solidFill>
              </a:rPr>
              <a:t>Results continued</a:t>
            </a:r>
          </a:p>
        </p:txBody>
      </p:sp>
      <p:sp>
        <p:nvSpPr>
          <p:cNvPr id="291" name="Shape 291"/>
          <p:cNvSpPr txBox="1"/>
          <p:nvPr/>
        </p:nvSpPr>
        <p:spPr>
          <a:xfrm>
            <a:off x="5739450" y="1322587"/>
            <a:ext cx="3204300" cy="3600900"/>
          </a:xfrm>
          <a:prstGeom prst="rect">
            <a:avLst/>
          </a:prstGeom>
          <a:noFill/>
          <a:ln cap="flat" cmpd="sng" w="19050">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rPr lang="en" sz="1700"/>
              <a:t>Through modelling, we </a:t>
            </a:r>
            <a:r>
              <a:rPr lang="en" sz="1700"/>
              <a:t>consistently</a:t>
            </a:r>
            <a:r>
              <a:rPr lang="en" sz="1700"/>
              <a:t> stressed the need to be clear on information needed to answer a  question.  Reading a problem multiple times is a key </a:t>
            </a:r>
            <a:r>
              <a:rPr lang="en" sz="1700"/>
              <a:t>strategy to ensuring this. We had an increase </a:t>
            </a:r>
            <a:r>
              <a:rPr lang="en" sz="1700">
                <a:solidFill>
                  <a:schemeClr val="dk1"/>
                </a:solidFill>
              </a:rPr>
              <a:t>by 17% </a:t>
            </a:r>
            <a:r>
              <a:rPr lang="en" sz="1700"/>
              <a:t>in the number of students who thought “Always” reading a problem more than once was beneficial!</a:t>
            </a:r>
            <a:r>
              <a:rPr lang="en" sz="1700"/>
              <a:t>  </a:t>
            </a:r>
          </a:p>
        </p:txBody>
      </p:sp>
      <p:pic>
        <p:nvPicPr>
          <p:cNvPr id="292" name="Shape 292" title="Chart"/>
          <p:cNvPicPr preferRelativeResize="0"/>
          <p:nvPr/>
        </p:nvPicPr>
        <p:blipFill>
          <a:blip r:embed="rId4">
            <a:alphaModFix/>
          </a:blip>
          <a:stretch>
            <a:fillRect/>
          </a:stretch>
        </p:blipFill>
        <p:spPr>
          <a:xfrm>
            <a:off x="311700" y="1322625"/>
            <a:ext cx="5333400" cy="3600824"/>
          </a:xfrm>
          <a:prstGeom prst="rect">
            <a:avLst/>
          </a:prstGeom>
          <a:noFill/>
          <a:ln cap="flat" cmpd="sng" w="19050">
            <a:solidFill>
              <a:schemeClr val="dk2"/>
            </a:solidFill>
            <a:prstDash val="solid"/>
            <a:round/>
            <a:headEnd len="med" w="med" type="none"/>
            <a:tailEnd len="med" w="med"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pic>
        <p:nvPicPr>
          <p:cNvPr descr="Background 2.jpg" id="297" name="Shape 297"/>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298" name="Shape 298"/>
          <p:cNvSpPr txBox="1"/>
          <p:nvPr>
            <p:ph idx="1" type="body"/>
          </p:nvPr>
        </p:nvSpPr>
        <p:spPr>
          <a:xfrm>
            <a:off x="5175000" y="1590462"/>
            <a:ext cx="3657300" cy="3004800"/>
          </a:xfrm>
          <a:prstGeom prst="rect">
            <a:avLst/>
          </a:prstGeom>
          <a:ln cap="flat" cmpd="sng" w="28575">
            <a:solidFill>
              <a:schemeClr val="dk1"/>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solidFill>
                  <a:srgbClr val="000000"/>
                </a:solidFill>
              </a:rPr>
              <a:t>There was an increase of 15% in the number of students who always check their work! Also, there was a decrease of 10% of those who never or don’t often check. </a:t>
            </a:r>
          </a:p>
        </p:txBody>
      </p:sp>
      <p:sp>
        <p:nvSpPr>
          <p:cNvPr id="299" name="Shape 299"/>
          <p:cNvSpPr txBox="1"/>
          <p:nvPr>
            <p:ph type="title"/>
          </p:nvPr>
        </p:nvSpPr>
        <p:spPr>
          <a:xfrm>
            <a:off x="311700" y="445025"/>
            <a:ext cx="8520600" cy="572700"/>
          </a:xfrm>
          <a:prstGeom prst="rect">
            <a:avLst/>
          </a:prstGeom>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Clr>
                <a:schemeClr val="dk1"/>
              </a:buClr>
              <a:buSzPct val="39285"/>
              <a:buFont typeface="Arial"/>
              <a:buNone/>
            </a:pPr>
            <a:r>
              <a:rPr lang="en">
                <a:solidFill>
                  <a:schemeClr val="lt1"/>
                </a:solidFill>
              </a:rPr>
              <a:t>Results continued</a:t>
            </a:r>
          </a:p>
        </p:txBody>
      </p:sp>
      <p:pic>
        <p:nvPicPr>
          <p:cNvPr id="300" name="Shape 300" title="Chart"/>
          <p:cNvPicPr preferRelativeResize="0"/>
          <p:nvPr/>
        </p:nvPicPr>
        <p:blipFill>
          <a:blip r:embed="rId4">
            <a:alphaModFix/>
          </a:blip>
          <a:stretch>
            <a:fillRect/>
          </a:stretch>
        </p:blipFill>
        <p:spPr>
          <a:xfrm>
            <a:off x="174200" y="1225600"/>
            <a:ext cx="4768050" cy="3734524"/>
          </a:xfrm>
          <a:prstGeom prst="rect">
            <a:avLst/>
          </a:prstGeom>
          <a:noFill/>
          <a:ln cap="flat" cmpd="sng" w="19050">
            <a:solidFill>
              <a:schemeClr val="dk2"/>
            </a:solidFill>
            <a:prstDash val="solid"/>
            <a:round/>
            <a:headEnd len="med" w="med" type="none"/>
            <a:tailEnd len="med" w="med"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pic>
        <p:nvPicPr>
          <p:cNvPr descr="Background 2.jpg" id="71" name="Shape 71"/>
          <p:cNvPicPr preferRelativeResize="0"/>
          <p:nvPr/>
        </p:nvPicPr>
        <p:blipFill>
          <a:blip r:embed="rId3">
            <a:alphaModFix amt="80000"/>
          </a:blip>
          <a:stretch>
            <a:fillRect/>
          </a:stretch>
        </p:blipFill>
        <p:spPr>
          <a:xfrm>
            <a:off x="0" y="-36675"/>
            <a:ext cx="9144000" cy="5143499"/>
          </a:xfrm>
          <a:prstGeom prst="rect">
            <a:avLst/>
          </a:prstGeom>
          <a:noFill/>
          <a:ln cap="flat" cmpd="sng" w="9525">
            <a:solidFill>
              <a:srgbClr val="000000"/>
            </a:solidFill>
            <a:prstDash val="solid"/>
            <a:round/>
            <a:headEnd len="med" w="med" type="none"/>
            <a:tailEnd len="med" w="med" type="none"/>
          </a:ln>
        </p:spPr>
      </p:pic>
      <p:sp>
        <p:nvSpPr>
          <p:cNvPr id="72" name="Shape 72"/>
          <p:cNvSpPr txBox="1"/>
          <p:nvPr/>
        </p:nvSpPr>
        <p:spPr>
          <a:xfrm>
            <a:off x="2733975" y="1806175"/>
            <a:ext cx="6106200" cy="2833200"/>
          </a:xfrm>
          <a:prstGeom prst="rect">
            <a:avLst/>
          </a:prstGeom>
          <a:solidFill>
            <a:srgbClr val="FF8FF8">
              <a:alpha val="48460"/>
            </a:srgbClr>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indent="-336550" lvl="0" marL="457200" marR="0" rtl="0" algn="l">
              <a:lnSpc>
                <a:spcPct val="100000"/>
              </a:lnSpc>
              <a:spcBef>
                <a:spcPts val="0"/>
              </a:spcBef>
              <a:spcAft>
                <a:spcPts val="0"/>
              </a:spcAft>
              <a:buSzPct val="100000"/>
              <a:buChar char="●"/>
            </a:pPr>
            <a:r>
              <a:rPr lang="en" sz="1700"/>
              <a:t>I have been teaching Grade Three at St. Bernard’s Elementary for six years.  This is my third year participating in the STEM project.</a:t>
            </a:r>
          </a:p>
          <a:p>
            <a:pPr lvl="0" rtl="0">
              <a:spcBef>
                <a:spcPts val="0"/>
              </a:spcBef>
              <a:buNone/>
            </a:pPr>
            <a:r>
              <a:rPr lang="en" sz="1700"/>
              <a:t>  </a:t>
            </a:r>
          </a:p>
          <a:p>
            <a:pPr indent="-336550" lvl="0" marL="457200" rtl="0">
              <a:spcBef>
                <a:spcPts val="0"/>
              </a:spcBef>
              <a:buSzPct val="100000"/>
              <a:buChar char="●"/>
            </a:pPr>
            <a:r>
              <a:rPr lang="en" sz="1700"/>
              <a:t>My class this year has twenty-two students, with two students receiving IRT support for reading and writing. </a:t>
            </a:r>
          </a:p>
          <a:p>
            <a:pPr lvl="0" rtl="0">
              <a:spcBef>
                <a:spcPts val="0"/>
              </a:spcBef>
              <a:buNone/>
            </a:pPr>
            <a:r>
              <a:t/>
            </a:r>
            <a:endParaRPr sz="1700"/>
          </a:p>
          <a:p>
            <a:pPr indent="-228600" lvl="0" marL="457200" rtl="0">
              <a:spcBef>
                <a:spcPts val="0"/>
              </a:spcBef>
              <a:buChar char="●"/>
            </a:pPr>
            <a:r>
              <a:rPr lang="en" sz="1700"/>
              <a:t>I started using a Numeracy Block in my classroom last year.  I use the format of Daily 3.</a:t>
            </a:r>
            <a:r>
              <a:rPr lang="en"/>
              <a:t>     </a:t>
            </a:r>
          </a:p>
        </p:txBody>
      </p:sp>
      <p:sp>
        <p:nvSpPr>
          <p:cNvPr id="73" name="Shape 73"/>
          <p:cNvSpPr/>
          <p:nvPr/>
        </p:nvSpPr>
        <p:spPr>
          <a:xfrm>
            <a:off x="1398450" y="380175"/>
            <a:ext cx="6347100" cy="987600"/>
          </a:xfrm>
          <a:prstGeom prst="ellipseRibbon2">
            <a:avLst>
              <a:gd fmla="val 25000" name="adj1"/>
              <a:gd fmla="val 50000" name="adj2"/>
              <a:gd fmla="val 12500" name="adj3"/>
            </a:avLst>
          </a:prstGeom>
          <a:solidFill>
            <a:srgbClr val="FFC2F6"/>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lang="en" sz="3000">
                <a:latin typeface="Pinyon Script"/>
                <a:ea typeface="Pinyon Script"/>
                <a:cs typeface="Pinyon Script"/>
                <a:sym typeface="Pinyon Script"/>
              </a:rPr>
              <a:t>Kimberley Joyce</a:t>
            </a:r>
          </a:p>
        </p:txBody>
      </p:sp>
      <p:pic>
        <p:nvPicPr>
          <p:cNvPr id="74" name="Shape 74"/>
          <p:cNvPicPr preferRelativeResize="0"/>
          <p:nvPr/>
        </p:nvPicPr>
        <p:blipFill>
          <a:blip r:embed="rId4">
            <a:alphaModFix/>
          </a:blip>
          <a:stretch>
            <a:fillRect/>
          </a:stretch>
        </p:blipFill>
        <p:spPr>
          <a:xfrm>
            <a:off x="212325" y="1558625"/>
            <a:ext cx="2263049" cy="2833200"/>
          </a:xfrm>
          <a:prstGeom prst="rect">
            <a:avLst/>
          </a:prstGeom>
          <a:noFill/>
          <a:ln cap="flat" cmpd="sng" w="38100">
            <a:solidFill>
              <a:srgbClr val="00FFFF"/>
            </a:solidFill>
            <a:prstDash val="solid"/>
            <a:round/>
            <a:headEnd len="med" w="med" type="none"/>
            <a:tailEnd len="med" w="med"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pic>
        <p:nvPicPr>
          <p:cNvPr descr="Background 2.jpg" id="305" name="Shape 305"/>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306" name="Shape 306"/>
          <p:cNvSpPr txBox="1"/>
          <p:nvPr>
            <p:ph idx="1" type="body"/>
          </p:nvPr>
        </p:nvSpPr>
        <p:spPr>
          <a:xfrm>
            <a:off x="5468900" y="1333100"/>
            <a:ext cx="3363600" cy="2561400"/>
          </a:xfrm>
          <a:prstGeom prst="rect">
            <a:avLst/>
          </a:prstGeom>
          <a:ln cap="flat" cmpd="sng" w="28575">
            <a:solidFill>
              <a:srgbClr val="000000"/>
            </a:solidFill>
            <a:prstDash val="solid"/>
            <a:round/>
            <a:headEnd len="med" w="med" type="none"/>
            <a:tailEnd len="med" w="med" type="none"/>
          </a:ln>
        </p:spPr>
        <p:txBody>
          <a:bodyPr anchorCtr="0" anchor="ctr" bIns="91425" lIns="91425" rIns="91425" tIns="91425">
            <a:noAutofit/>
          </a:bodyPr>
          <a:lstStyle/>
          <a:p>
            <a:pPr lvl="0" rtl="0">
              <a:spcBef>
                <a:spcPts val="0"/>
              </a:spcBef>
              <a:spcAft>
                <a:spcPts val="0"/>
              </a:spcAft>
              <a:buClr>
                <a:srgbClr val="000000"/>
              </a:buClr>
              <a:buSzPct val="61111"/>
              <a:buFont typeface="Arial"/>
              <a:buNone/>
            </a:pPr>
            <a:r>
              <a:rPr lang="en">
                <a:solidFill>
                  <a:srgbClr val="000000"/>
                </a:solidFill>
              </a:rPr>
              <a:t>Our results showed an increase of 15% in the number students who valued working with others. With only 10% not valuing group work in our post survey.  </a:t>
            </a:r>
          </a:p>
        </p:txBody>
      </p:sp>
      <p:sp>
        <p:nvSpPr>
          <p:cNvPr id="307" name="Shape 307"/>
          <p:cNvSpPr txBox="1"/>
          <p:nvPr>
            <p:ph type="title"/>
          </p:nvPr>
        </p:nvSpPr>
        <p:spPr>
          <a:xfrm>
            <a:off x="311700" y="445025"/>
            <a:ext cx="8520600" cy="572700"/>
          </a:xfrm>
          <a:prstGeom prst="rect">
            <a:avLst/>
          </a:prstGeom>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Clr>
                <a:schemeClr val="dk1"/>
              </a:buClr>
              <a:buSzPct val="39285"/>
              <a:buFont typeface="Arial"/>
              <a:buNone/>
            </a:pPr>
            <a:r>
              <a:rPr lang="en">
                <a:solidFill>
                  <a:schemeClr val="lt1"/>
                </a:solidFill>
              </a:rPr>
              <a:t>Results continued</a:t>
            </a:r>
          </a:p>
          <a:p>
            <a:pPr lvl="0" rtl="0">
              <a:spcBef>
                <a:spcPts val="0"/>
              </a:spcBef>
              <a:buNone/>
            </a:pPr>
            <a:r>
              <a:t/>
            </a:r>
            <a:endParaRPr/>
          </a:p>
        </p:txBody>
      </p:sp>
      <p:pic>
        <p:nvPicPr>
          <p:cNvPr id="308" name="Shape 308" title="Chart"/>
          <p:cNvPicPr preferRelativeResize="0"/>
          <p:nvPr/>
        </p:nvPicPr>
        <p:blipFill>
          <a:blip r:embed="rId4">
            <a:alphaModFix/>
          </a:blip>
          <a:stretch>
            <a:fillRect/>
          </a:stretch>
        </p:blipFill>
        <p:spPr>
          <a:xfrm>
            <a:off x="198225" y="1259625"/>
            <a:ext cx="5073625" cy="37004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pic>
        <p:nvPicPr>
          <p:cNvPr descr="Background 2.jpg" id="313" name="Shape 313"/>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314" name="Shape 314"/>
          <p:cNvSpPr txBox="1"/>
          <p:nvPr>
            <p:ph idx="1" type="body"/>
          </p:nvPr>
        </p:nvSpPr>
        <p:spPr>
          <a:xfrm>
            <a:off x="5272650" y="1238650"/>
            <a:ext cx="3559500" cy="3666000"/>
          </a:xfrm>
          <a:prstGeom prst="rect">
            <a:avLst/>
          </a:prstGeom>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lang="en" sz="1700">
                <a:solidFill>
                  <a:srgbClr val="000000"/>
                </a:solidFill>
              </a:rPr>
              <a:t>It was positive that we showed an increase of 6% of students estimating an answer prior to </a:t>
            </a:r>
            <a:r>
              <a:rPr lang="en" sz="1700">
                <a:solidFill>
                  <a:srgbClr val="000000"/>
                </a:solidFill>
              </a:rPr>
              <a:t>completion. However, it is also disappointing that there was a decrease of 10% in students who always estimate. We find estimating is a very difficult concept for grade 3-4 students, but it is certainly an area of need!</a:t>
            </a:r>
          </a:p>
        </p:txBody>
      </p:sp>
      <p:sp>
        <p:nvSpPr>
          <p:cNvPr id="315" name="Shape 315"/>
          <p:cNvSpPr txBox="1"/>
          <p:nvPr>
            <p:ph type="title"/>
          </p:nvPr>
        </p:nvSpPr>
        <p:spPr>
          <a:xfrm>
            <a:off x="311700" y="445025"/>
            <a:ext cx="8520600" cy="572700"/>
          </a:xfrm>
          <a:prstGeom prst="rect">
            <a:avLst/>
          </a:prstGeom>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Clr>
                <a:schemeClr val="dk1"/>
              </a:buClr>
              <a:buSzPct val="39285"/>
              <a:buFont typeface="Arial"/>
              <a:buNone/>
            </a:pPr>
            <a:r>
              <a:rPr lang="en">
                <a:solidFill>
                  <a:schemeClr val="lt1"/>
                </a:solidFill>
              </a:rPr>
              <a:t>Results continued</a:t>
            </a:r>
          </a:p>
        </p:txBody>
      </p:sp>
      <p:pic>
        <p:nvPicPr>
          <p:cNvPr id="316" name="Shape 316" title="Chart"/>
          <p:cNvPicPr preferRelativeResize="0"/>
          <p:nvPr/>
        </p:nvPicPr>
        <p:blipFill>
          <a:blip r:embed="rId4">
            <a:alphaModFix/>
          </a:blip>
          <a:stretch>
            <a:fillRect/>
          </a:stretch>
        </p:blipFill>
        <p:spPr>
          <a:xfrm>
            <a:off x="311700" y="1310302"/>
            <a:ext cx="4650449" cy="287554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pic>
        <p:nvPicPr>
          <p:cNvPr descr="Background 2.jpg" id="321" name="Shape 321"/>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322" name="Shape 322"/>
          <p:cNvSpPr txBox="1"/>
          <p:nvPr>
            <p:ph idx="1" type="body"/>
          </p:nvPr>
        </p:nvSpPr>
        <p:spPr>
          <a:xfrm>
            <a:off x="5416425" y="1272625"/>
            <a:ext cx="3415800" cy="3090900"/>
          </a:xfrm>
          <a:prstGeom prst="rect">
            <a:avLst/>
          </a:prstGeom>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lang="en">
                <a:solidFill>
                  <a:srgbClr val="000000"/>
                </a:solidFill>
              </a:rPr>
              <a:t>Students selected various ways they felt when problem solving. They showed an 18% increase in positive remarks, such as happy, excited and confident. There was also a decrease in students who chose worried, sad or </a:t>
            </a:r>
            <a:r>
              <a:rPr lang="en">
                <a:solidFill>
                  <a:srgbClr val="000000"/>
                </a:solidFill>
              </a:rPr>
              <a:t>confused.</a:t>
            </a:r>
            <a:r>
              <a:rPr lang="en">
                <a:solidFill>
                  <a:srgbClr val="000000"/>
                </a:solidFill>
              </a:rPr>
              <a:t>   </a:t>
            </a:r>
            <a:r>
              <a:rPr lang="en"/>
              <a:t> </a:t>
            </a:r>
          </a:p>
        </p:txBody>
      </p:sp>
      <p:sp>
        <p:nvSpPr>
          <p:cNvPr id="323" name="Shape 323"/>
          <p:cNvSpPr txBox="1"/>
          <p:nvPr>
            <p:ph type="title"/>
          </p:nvPr>
        </p:nvSpPr>
        <p:spPr>
          <a:xfrm>
            <a:off x="311700" y="445025"/>
            <a:ext cx="8520600" cy="572700"/>
          </a:xfrm>
          <a:prstGeom prst="rect">
            <a:avLst/>
          </a:prstGeom>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Clr>
                <a:schemeClr val="dk1"/>
              </a:buClr>
              <a:buSzPct val="39285"/>
              <a:buFont typeface="Arial"/>
              <a:buNone/>
            </a:pPr>
            <a:r>
              <a:rPr lang="en">
                <a:solidFill>
                  <a:schemeClr val="lt1"/>
                </a:solidFill>
              </a:rPr>
              <a:t>Results continued</a:t>
            </a:r>
          </a:p>
        </p:txBody>
      </p:sp>
      <p:pic>
        <p:nvPicPr>
          <p:cNvPr id="324" name="Shape 324" title="Chart"/>
          <p:cNvPicPr preferRelativeResize="0"/>
          <p:nvPr/>
        </p:nvPicPr>
        <p:blipFill>
          <a:blip r:embed="rId4">
            <a:alphaModFix/>
          </a:blip>
          <a:stretch>
            <a:fillRect/>
          </a:stretch>
        </p:blipFill>
        <p:spPr>
          <a:xfrm>
            <a:off x="186600" y="1272614"/>
            <a:ext cx="4998900" cy="30909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pic>
        <p:nvPicPr>
          <p:cNvPr id="329" name="Shape 329"/>
          <p:cNvPicPr preferRelativeResize="0"/>
          <p:nvPr/>
        </p:nvPicPr>
        <p:blipFill>
          <a:blip r:embed="rId3">
            <a:alphaModFix/>
          </a:blip>
          <a:stretch>
            <a:fillRect/>
          </a:stretch>
        </p:blipFill>
        <p:spPr>
          <a:xfrm>
            <a:off x="0" y="0"/>
            <a:ext cx="9144000" cy="5143499"/>
          </a:xfrm>
          <a:prstGeom prst="rect">
            <a:avLst/>
          </a:prstGeom>
          <a:noFill/>
          <a:ln>
            <a:noFill/>
          </a:ln>
        </p:spPr>
      </p:pic>
      <p:sp>
        <p:nvSpPr>
          <p:cNvPr id="330" name="Shape 330"/>
          <p:cNvSpPr txBox="1"/>
          <p:nvPr>
            <p:ph idx="1" type="body"/>
          </p:nvPr>
        </p:nvSpPr>
        <p:spPr>
          <a:xfrm>
            <a:off x="311700" y="1092525"/>
            <a:ext cx="8520600" cy="3942600"/>
          </a:xfrm>
          <a:prstGeom prst="rect">
            <a:avLst/>
          </a:prstGeom>
          <a:ln cap="flat" cmpd="sng" w="28575">
            <a:solidFill>
              <a:srgbClr val="000000"/>
            </a:solidFill>
            <a:prstDash val="solid"/>
            <a:round/>
            <a:headEnd len="med" w="med" type="none"/>
            <a:tailEnd len="med" w="med" type="none"/>
          </a:ln>
        </p:spPr>
        <p:txBody>
          <a:bodyPr anchorCtr="0" anchor="t" bIns="91425" lIns="91425" rIns="91425" tIns="91425">
            <a:noAutofit/>
          </a:bodyPr>
          <a:lstStyle/>
          <a:p>
            <a:pPr indent="-336550" lvl="0" marL="457200" rtl="0">
              <a:spcBef>
                <a:spcPts val="0"/>
              </a:spcBef>
              <a:buClr>
                <a:srgbClr val="000000"/>
              </a:buClr>
              <a:buSzPct val="100000"/>
            </a:pPr>
            <a:r>
              <a:rPr lang="en" sz="1700">
                <a:solidFill>
                  <a:srgbClr val="000000"/>
                </a:solidFill>
              </a:rPr>
              <a:t>In-Game Minecraft Quests for Elementary Education by Tory Morelli Mail</a:t>
            </a:r>
          </a:p>
          <a:p>
            <a:pPr indent="-336550" lvl="0" marL="457200" rtl="0">
              <a:spcBef>
                <a:spcPts val="0"/>
              </a:spcBef>
              <a:buClr>
                <a:srgbClr val="000000"/>
              </a:buClr>
              <a:buSzPct val="100000"/>
            </a:pPr>
            <a:r>
              <a:rPr lang="en" sz="1700">
                <a:solidFill>
                  <a:srgbClr val="000000"/>
                </a:solidFill>
              </a:rPr>
              <a:t>Learning Mathematics through Minecraft by Beth Bos, Lucy Wilder, Marcelina Cook, and Ryan O’Donnell</a:t>
            </a:r>
          </a:p>
          <a:p>
            <a:pPr indent="-336550" lvl="0" marL="457200" rtl="0">
              <a:spcBef>
                <a:spcPts val="0"/>
              </a:spcBef>
              <a:buClr>
                <a:srgbClr val="000000"/>
              </a:buClr>
              <a:buSzPct val="100000"/>
            </a:pPr>
            <a:r>
              <a:rPr lang="en" sz="1700">
                <a:solidFill>
                  <a:srgbClr val="000000"/>
                </a:solidFill>
              </a:rPr>
              <a:t>Inquiry, the Learning Cycle, &amp; the 5E Instructional Model from the Guidelines for Lesson Planning from the Electronic Journal of Science Education. </a:t>
            </a:r>
          </a:p>
          <a:p>
            <a:pPr indent="-336550" lvl="0" marL="457200" rtl="0">
              <a:spcBef>
                <a:spcPts val="0"/>
              </a:spcBef>
              <a:buClr>
                <a:srgbClr val="000000"/>
              </a:buClr>
              <a:buSzPct val="100000"/>
            </a:pPr>
            <a:r>
              <a:rPr lang="en" sz="1700">
                <a:solidFill>
                  <a:srgbClr val="000000"/>
                </a:solidFill>
              </a:rPr>
              <a:t>Daily 3 Math by the 2 Sisters</a:t>
            </a:r>
          </a:p>
          <a:p>
            <a:pPr indent="-336550" lvl="0" marL="457200" rtl="0">
              <a:spcBef>
                <a:spcPts val="0"/>
              </a:spcBef>
              <a:buClr>
                <a:srgbClr val="000000"/>
              </a:buClr>
              <a:buSzPct val="100000"/>
            </a:pPr>
            <a:r>
              <a:rPr lang="en" sz="1700">
                <a:solidFill>
                  <a:srgbClr val="000000"/>
                </a:solidFill>
              </a:rPr>
              <a:t>Professional development on SeeSaw,  MinecraftEdu and Math Daily 3</a:t>
            </a:r>
          </a:p>
          <a:p>
            <a:pPr indent="-336550" lvl="0" marL="457200" rtl="0">
              <a:spcBef>
                <a:spcPts val="0"/>
              </a:spcBef>
              <a:buClr>
                <a:srgbClr val="000000"/>
              </a:buClr>
              <a:buSzPct val="100000"/>
            </a:pPr>
            <a:r>
              <a:rPr lang="en" sz="1700">
                <a:solidFill>
                  <a:srgbClr val="000000"/>
                </a:solidFill>
              </a:rPr>
              <a:t>Math Curriculum Guide for Grades 3 and 4</a:t>
            </a:r>
          </a:p>
          <a:p>
            <a:pPr indent="-336550" lvl="0" marL="457200" rtl="0">
              <a:spcBef>
                <a:spcPts val="0"/>
              </a:spcBef>
              <a:buClr>
                <a:srgbClr val="000000"/>
              </a:buClr>
              <a:buSzPct val="100000"/>
            </a:pPr>
            <a:r>
              <a:rPr lang="en" sz="1700">
                <a:solidFill>
                  <a:srgbClr val="000000"/>
                </a:solidFill>
              </a:rPr>
              <a:t>MinecraftEdu</a:t>
            </a:r>
          </a:p>
          <a:p>
            <a:pPr indent="-336550" lvl="0" marL="457200" rtl="0">
              <a:spcBef>
                <a:spcPts val="0"/>
              </a:spcBef>
              <a:buClr>
                <a:srgbClr val="000000"/>
              </a:buClr>
              <a:buSzPct val="100000"/>
            </a:pPr>
            <a:r>
              <a:rPr lang="en" sz="1700">
                <a:solidFill>
                  <a:srgbClr val="000000"/>
                </a:solidFill>
              </a:rPr>
              <a:t>Seesaw</a:t>
            </a:r>
          </a:p>
          <a:p>
            <a:pPr lvl="0" rtl="0">
              <a:spcBef>
                <a:spcPts val="0"/>
              </a:spcBef>
              <a:buNone/>
            </a:pPr>
            <a:r>
              <a:rPr lang="en" sz="1700">
                <a:solidFill>
                  <a:srgbClr val="000000"/>
                </a:solidFill>
              </a:rPr>
              <a:t>Thanks Dana Griffiths for all your help, guidance, assistance, and encouragement throughout the year.</a:t>
            </a:r>
            <a:r>
              <a:rPr lang="en" sz="1700"/>
              <a:t> </a:t>
            </a:r>
            <a:r>
              <a:rPr lang="en" sz="1600"/>
              <a:t> </a:t>
            </a:r>
          </a:p>
        </p:txBody>
      </p:sp>
      <p:sp>
        <p:nvSpPr>
          <p:cNvPr id="331" name="Shape 331"/>
          <p:cNvSpPr txBox="1"/>
          <p:nvPr>
            <p:ph type="title"/>
          </p:nvPr>
        </p:nvSpPr>
        <p:spPr>
          <a:xfrm>
            <a:off x="311700" y="278750"/>
            <a:ext cx="8520600" cy="572700"/>
          </a:xfrm>
          <a:prstGeom prst="rect">
            <a:avLst/>
          </a:prstGeom>
          <a:solidFill>
            <a:srgbClr val="6DFF89"/>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algn="ctr">
              <a:spcBef>
                <a:spcPts val="0"/>
              </a:spcBef>
              <a:buNone/>
            </a:pPr>
            <a:r>
              <a:rPr lang="en"/>
              <a:t>References</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pic>
        <p:nvPicPr>
          <p:cNvPr descr="Background 2.jpg" id="79" name="Shape 79"/>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80" name="Shape 80"/>
          <p:cNvSpPr txBox="1"/>
          <p:nvPr>
            <p:ph idx="1" type="body"/>
          </p:nvPr>
        </p:nvSpPr>
        <p:spPr>
          <a:xfrm>
            <a:off x="311700" y="1369150"/>
            <a:ext cx="8520600" cy="3461100"/>
          </a:xfrm>
          <a:prstGeom prst="rect">
            <a:avLst/>
          </a:prstGeom>
          <a:solidFill>
            <a:srgbClr val="FF8FF8">
              <a:alpha val="48460"/>
            </a:srgbClr>
          </a:solidFill>
          <a:ln cap="flat" cmpd="sng" w="28575">
            <a:solidFill>
              <a:srgbClr val="000000"/>
            </a:solidFill>
            <a:prstDash val="solid"/>
            <a:round/>
            <a:headEnd len="med" w="med" type="none"/>
            <a:tailEnd len="med" w="med" type="none"/>
          </a:ln>
        </p:spPr>
        <p:txBody>
          <a:bodyPr anchorCtr="0" anchor="ctr" bIns="91425" lIns="91425" rIns="91425" tIns="91425">
            <a:noAutofit/>
          </a:bodyPr>
          <a:lstStyle/>
          <a:p>
            <a:pPr indent="-336550" lvl="0" marL="457200" marR="0" rtl="0" algn="l">
              <a:lnSpc>
                <a:spcPct val="100000"/>
              </a:lnSpc>
              <a:spcBef>
                <a:spcPts val="0"/>
              </a:spcBef>
              <a:spcAft>
                <a:spcPts val="0"/>
              </a:spcAft>
              <a:buClr>
                <a:srgbClr val="000000"/>
              </a:buClr>
              <a:buSzPct val="100000"/>
              <a:buChar char="●"/>
            </a:pPr>
            <a:r>
              <a:rPr lang="en" sz="1700">
                <a:solidFill>
                  <a:srgbClr val="000000"/>
                </a:solidFill>
              </a:rPr>
              <a:t>I have been Teaching for approximately 11 years.</a:t>
            </a:r>
          </a:p>
          <a:p>
            <a:pPr lvl="0" marR="0" rtl="0" algn="l">
              <a:lnSpc>
                <a:spcPct val="100000"/>
              </a:lnSpc>
              <a:spcBef>
                <a:spcPts val="0"/>
              </a:spcBef>
              <a:spcAft>
                <a:spcPts val="0"/>
              </a:spcAft>
              <a:buNone/>
            </a:pPr>
            <a:r>
              <a:t/>
            </a:r>
            <a:endParaRPr sz="1700">
              <a:solidFill>
                <a:srgbClr val="000000"/>
              </a:solidFill>
            </a:endParaRPr>
          </a:p>
          <a:p>
            <a:pPr indent="-336550" lvl="0" marL="457200" marR="0" rtl="0" algn="l">
              <a:lnSpc>
                <a:spcPct val="100000"/>
              </a:lnSpc>
              <a:spcBef>
                <a:spcPts val="0"/>
              </a:spcBef>
              <a:spcAft>
                <a:spcPts val="0"/>
              </a:spcAft>
              <a:buClr>
                <a:srgbClr val="000000"/>
              </a:buClr>
              <a:buSzPct val="100000"/>
              <a:buChar char="●"/>
            </a:pPr>
            <a:r>
              <a:rPr lang="en" sz="1700">
                <a:solidFill>
                  <a:srgbClr val="000000"/>
                </a:solidFill>
              </a:rPr>
              <a:t>This is my 1st year in Grade Four.</a:t>
            </a:r>
          </a:p>
          <a:p>
            <a:pPr lvl="0" marR="0" rtl="0" algn="l">
              <a:lnSpc>
                <a:spcPct val="100000"/>
              </a:lnSpc>
              <a:spcBef>
                <a:spcPts val="0"/>
              </a:spcBef>
              <a:spcAft>
                <a:spcPts val="0"/>
              </a:spcAft>
              <a:buNone/>
            </a:pPr>
            <a:r>
              <a:t/>
            </a:r>
            <a:endParaRPr sz="1700">
              <a:solidFill>
                <a:srgbClr val="000000"/>
              </a:solidFill>
            </a:endParaRPr>
          </a:p>
          <a:p>
            <a:pPr indent="-336550" lvl="0" marL="457200" marR="0" rtl="0" algn="l">
              <a:lnSpc>
                <a:spcPct val="100000"/>
              </a:lnSpc>
              <a:spcBef>
                <a:spcPts val="0"/>
              </a:spcBef>
              <a:spcAft>
                <a:spcPts val="0"/>
              </a:spcAft>
              <a:buClr>
                <a:srgbClr val="000000"/>
              </a:buClr>
              <a:buSzPct val="100000"/>
              <a:buChar char="●"/>
            </a:pPr>
            <a:r>
              <a:rPr lang="en" sz="1700">
                <a:solidFill>
                  <a:srgbClr val="000000"/>
                </a:solidFill>
              </a:rPr>
              <a:t>This is my third year participating in TIA project.</a:t>
            </a:r>
          </a:p>
          <a:p>
            <a:pPr lvl="0" marR="0" rtl="0" algn="l">
              <a:lnSpc>
                <a:spcPct val="100000"/>
              </a:lnSpc>
              <a:spcBef>
                <a:spcPts val="0"/>
              </a:spcBef>
              <a:spcAft>
                <a:spcPts val="0"/>
              </a:spcAft>
              <a:buNone/>
            </a:pPr>
            <a:r>
              <a:t/>
            </a:r>
            <a:endParaRPr sz="1400">
              <a:solidFill>
                <a:srgbClr val="000000"/>
              </a:solidFill>
            </a:endParaRPr>
          </a:p>
          <a:p>
            <a:pPr indent="-336550" lvl="0" marL="457200" marR="0" rtl="0" algn="l">
              <a:lnSpc>
                <a:spcPct val="100000"/>
              </a:lnSpc>
              <a:spcBef>
                <a:spcPts val="0"/>
              </a:spcBef>
              <a:spcAft>
                <a:spcPts val="0"/>
              </a:spcAft>
              <a:buClr>
                <a:srgbClr val="000000"/>
              </a:buClr>
              <a:buSzPct val="100000"/>
              <a:buChar char="●"/>
            </a:pPr>
            <a:r>
              <a:rPr lang="en" sz="1700">
                <a:solidFill>
                  <a:srgbClr val="000000"/>
                </a:solidFill>
              </a:rPr>
              <a:t>Class description: 22 students, large variation in student ability, six students in class receiving IRT support for reading, writing and math. </a:t>
            </a:r>
          </a:p>
        </p:txBody>
      </p:sp>
      <p:sp>
        <p:nvSpPr>
          <p:cNvPr id="81" name="Shape 81"/>
          <p:cNvSpPr/>
          <p:nvPr/>
        </p:nvSpPr>
        <p:spPr>
          <a:xfrm>
            <a:off x="1427825" y="322725"/>
            <a:ext cx="6268800" cy="713700"/>
          </a:xfrm>
          <a:prstGeom prst="ellipseRibbon2">
            <a:avLst>
              <a:gd fmla="val 25000" name="adj1"/>
              <a:gd fmla="val 50000" name="adj2"/>
              <a:gd fmla="val 12500" name="adj3"/>
            </a:avLst>
          </a:prstGeom>
          <a:solidFill>
            <a:srgbClr val="FFF2CC"/>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Clr>
                <a:schemeClr val="dk1"/>
              </a:buClr>
              <a:buSzPct val="39285"/>
              <a:buFont typeface="Arial"/>
              <a:buNone/>
            </a:pPr>
            <a:r>
              <a:rPr lang="en" sz="2800">
                <a:solidFill>
                  <a:schemeClr val="dk1"/>
                </a:solidFill>
              </a:rPr>
              <a:t>Brian Sharpe</a:t>
            </a:r>
          </a:p>
        </p:txBody>
      </p:sp>
      <p:pic>
        <p:nvPicPr>
          <p:cNvPr descr="2015-01-18 11.43.51.jpg" id="82" name="Shape 82"/>
          <p:cNvPicPr preferRelativeResize="0"/>
          <p:nvPr/>
        </p:nvPicPr>
        <p:blipFill rotWithShape="1">
          <a:blip r:embed="rId4">
            <a:alphaModFix/>
          </a:blip>
          <a:srcRect b="26356" l="9084" r="52744" t="0"/>
          <a:stretch/>
        </p:blipFill>
        <p:spPr>
          <a:xfrm>
            <a:off x="6926175" y="1556500"/>
            <a:ext cx="1679495" cy="1871347"/>
          </a:xfrm>
          <a:prstGeom prst="rect">
            <a:avLst/>
          </a:prstGeom>
          <a:noFill/>
          <a:ln cap="flat" cmpd="sng" w="38100">
            <a:solidFill>
              <a:srgbClr val="FFF2CC"/>
            </a:solidFill>
            <a:prstDash val="solid"/>
            <a:round/>
            <a:headEnd len="med" w="med" type="none"/>
            <a:tailEnd len="med" w="med"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pic>
        <p:nvPicPr>
          <p:cNvPr descr="Background 2.jpg" id="87" name="Shape 87"/>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88" name="Shape 88"/>
          <p:cNvSpPr txBox="1"/>
          <p:nvPr>
            <p:ph idx="1" type="body"/>
          </p:nvPr>
        </p:nvSpPr>
        <p:spPr>
          <a:xfrm>
            <a:off x="311700" y="1416525"/>
            <a:ext cx="5727900" cy="3416400"/>
          </a:xfrm>
          <a:prstGeom prst="rect">
            <a:avLst/>
          </a:prstGeom>
          <a:solidFill>
            <a:srgbClr val="FF8FF8">
              <a:alpha val="48460"/>
            </a:srgbClr>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marR="0" rtl="0" algn="l">
              <a:lnSpc>
                <a:spcPct val="100000"/>
              </a:lnSpc>
              <a:spcBef>
                <a:spcPts val="0"/>
              </a:spcBef>
              <a:spcAft>
                <a:spcPts val="0"/>
              </a:spcAft>
              <a:buNone/>
            </a:pPr>
            <a:r>
              <a:t/>
            </a:r>
            <a:endParaRPr sz="1700">
              <a:solidFill>
                <a:srgbClr val="000000"/>
              </a:solidFill>
            </a:endParaRPr>
          </a:p>
          <a:p>
            <a:pPr indent="-336550" lvl="0" marL="457200" marR="0" rtl="0" algn="l">
              <a:lnSpc>
                <a:spcPct val="100000"/>
              </a:lnSpc>
              <a:spcBef>
                <a:spcPts val="0"/>
              </a:spcBef>
              <a:spcAft>
                <a:spcPts val="0"/>
              </a:spcAft>
              <a:buClr>
                <a:srgbClr val="000000"/>
              </a:buClr>
              <a:buSzPct val="100000"/>
              <a:buChar char="●"/>
            </a:pPr>
            <a:r>
              <a:rPr lang="en" sz="1700">
                <a:solidFill>
                  <a:srgbClr val="000000"/>
                </a:solidFill>
              </a:rPr>
              <a:t>I have been teaching for 16 years.  Most of my teaching has been in Grades Four and Five.  I have taught Grade Three for two years.  </a:t>
            </a:r>
          </a:p>
          <a:p>
            <a:pPr lvl="0" marR="0" rtl="0" algn="l">
              <a:lnSpc>
                <a:spcPct val="100000"/>
              </a:lnSpc>
              <a:spcBef>
                <a:spcPts val="0"/>
              </a:spcBef>
              <a:spcAft>
                <a:spcPts val="0"/>
              </a:spcAft>
              <a:buNone/>
            </a:pPr>
            <a:r>
              <a:t/>
            </a:r>
            <a:endParaRPr sz="1700">
              <a:solidFill>
                <a:srgbClr val="000000"/>
              </a:solidFill>
            </a:endParaRPr>
          </a:p>
          <a:p>
            <a:pPr indent="-336550" lvl="0" marL="457200" marR="0" rtl="0" algn="l">
              <a:lnSpc>
                <a:spcPct val="100000"/>
              </a:lnSpc>
              <a:spcBef>
                <a:spcPts val="0"/>
              </a:spcBef>
              <a:spcAft>
                <a:spcPts val="0"/>
              </a:spcAft>
              <a:buClr>
                <a:srgbClr val="000000"/>
              </a:buClr>
              <a:buSzPct val="100000"/>
              <a:buChar char="●"/>
            </a:pPr>
            <a:r>
              <a:rPr lang="en" sz="1700">
                <a:solidFill>
                  <a:srgbClr val="000000"/>
                </a:solidFill>
              </a:rPr>
              <a:t>This year I have 21 students in my class.  Four of my students receive reading and writing supports.  Two of my students are ESL students. </a:t>
            </a:r>
          </a:p>
          <a:p>
            <a:pPr lvl="0" marR="0" rtl="0" algn="l">
              <a:lnSpc>
                <a:spcPct val="100000"/>
              </a:lnSpc>
              <a:spcBef>
                <a:spcPts val="0"/>
              </a:spcBef>
              <a:spcAft>
                <a:spcPts val="0"/>
              </a:spcAft>
              <a:buNone/>
            </a:pPr>
            <a:r>
              <a:t/>
            </a:r>
            <a:endParaRPr sz="1700">
              <a:solidFill>
                <a:srgbClr val="000000"/>
              </a:solidFill>
            </a:endParaRPr>
          </a:p>
          <a:p>
            <a:pPr indent="-336550" lvl="0" marL="457200" marR="0" rtl="0" algn="l">
              <a:lnSpc>
                <a:spcPct val="100000"/>
              </a:lnSpc>
              <a:spcBef>
                <a:spcPts val="0"/>
              </a:spcBef>
              <a:spcAft>
                <a:spcPts val="0"/>
              </a:spcAft>
              <a:buClr>
                <a:srgbClr val="000000"/>
              </a:buClr>
              <a:buSzPct val="100000"/>
              <a:buChar char="●"/>
            </a:pPr>
            <a:r>
              <a:rPr lang="en" sz="1700">
                <a:solidFill>
                  <a:srgbClr val="000000"/>
                </a:solidFill>
              </a:rPr>
              <a:t>This is my second year completing a STEM project.  </a:t>
            </a:r>
          </a:p>
        </p:txBody>
      </p:sp>
      <p:sp>
        <p:nvSpPr>
          <p:cNvPr id="89" name="Shape 89"/>
          <p:cNvSpPr/>
          <p:nvPr/>
        </p:nvSpPr>
        <p:spPr>
          <a:xfrm>
            <a:off x="1408275" y="176050"/>
            <a:ext cx="6278400" cy="1036500"/>
          </a:xfrm>
          <a:prstGeom prst="ellipseRibbon2">
            <a:avLst>
              <a:gd fmla="val 25000" name="adj1"/>
              <a:gd fmla="val 50000" name="adj2"/>
              <a:gd fmla="val 12500" name="adj3"/>
            </a:avLst>
          </a:prstGeom>
          <a:solidFill>
            <a:srgbClr val="00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Clr>
                <a:schemeClr val="dk1"/>
              </a:buClr>
              <a:buSzPct val="36666"/>
              <a:buFont typeface="Arial"/>
              <a:buNone/>
            </a:pPr>
            <a:r>
              <a:rPr lang="en" sz="3000">
                <a:solidFill>
                  <a:schemeClr val="dk1"/>
                </a:solidFill>
                <a:latin typeface="Pinyon Script"/>
                <a:ea typeface="Pinyon Script"/>
                <a:cs typeface="Pinyon Script"/>
                <a:sym typeface="Pinyon Script"/>
              </a:rPr>
              <a:t>Renee Lynch</a:t>
            </a:r>
          </a:p>
        </p:txBody>
      </p:sp>
      <p:pic>
        <p:nvPicPr>
          <p:cNvPr descr="20160727_201352.jpg" id="90" name="Shape 90"/>
          <p:cNvPicPr preferRelativeResize="0"/>
          <p:nvPr/>
        </p:nvPicPr>
        <p:blipFill rotWithShape="1">
          <a:blip r:embed="rId4">
            <a:alphaModFix/>
          </a:blip>
          <a:srcRect b="116417" l="-74773" r="117308" t="-45505"/>
          <a:stretch/>
        </p:blipFill>
        <p:spPr>
          <a:xfrm>
            <a:off x="6650200" y="3340324"/>
            <a:ext cx="1662549" cy="1219799"/>
          </a:xfrm>
          <a:prstGeom prst="rect">
            <a:avLst/>
          </a:prstGeom>
          <a:noFill/>
          <a:ln>
            <a:noFill/>
          </a:ln>
        </p:spPr>
      </p:pic>
      <p:pic>
        <p:nvPicPr>
          <p:cNvPr descr="20160727_201352.jpg" id="91" name="Shape 91"/>
          <p:cNvPicPr preferRelativeResize="0"/>
          <p:nvPr/>
        </p:nvPicPr>
        <p:blipFill rotWithShape="1">
          <a:blip r:embed="rId5">
            <a:alphaModFix/>
          </a:blip>
          <a:srcRect b="52803" l="25169" r="17365" t="17691"/>
          <a:stretch/>
        </p:blipFill>
        <p:spPr>
          <a:xfrm>
            <a:off x="6295325" y="1784474"/>
            <a:ext cx="2653001" cy="2480501"/>
          </a:xfrm>
          <a:prstGeom prst="rect">
            <a:avLst/>
          </a:prstGeom>
          <a:noFill/>
          <a:ln cap="flat" cmpd="sng" w="38100">
            <a:solidFill>
              <a:srgbClr val="00FFFF"/>
            </a:solidFill>
            <a:prstDash val="solid"/>
            <a:round/>
            <a:headEnd len="med" w="med" type="none"/>
            <a:tailEnd len="med" w="med"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pic>
        <p:nvPicPr>
          <p:cNvPr descr="Background 2.jpg" id="96" name="Shape 96"/>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97" name="Shape 97"/>
          <p:cNvSpPr txBox="1"/>
          <p:nvPr>
            <p:ph idx="1" type="body"/>
          </p:nvPr>
        </p:nvSpPr>
        <p:spPr>
          <a:xfrm>
            <a:off x="260950" y="1478950"/>
            <a:ext cx="8204700" cy="3486900"/>
          </a:xfrm>
          <a:prstGeom prst="rect">
            <a:avLst/>
          </a:prstGeom>
          <a:solidFill>
            <a:srgbClr val="FF8FF8">
              <a:alpha val="48460"/>
            </a:srgbClr>
          </a:solidFill>
          <a:ln cap="flat" cmpd="sng" w="28575">
            <a:solidFill>
              <a:srgbClr val="000000"/>
            </a:solidFill>
            <a:prstDash val="solid"/>
            <a:round/>
            <a:headEnd len="med" w="med" type="none"/>
            <a:tailEnd len="med" w="med" type="none"/>
          </a:ln>
        </p:spPr>
        <p:txBody>
          <a:bodyPr anchorCtr="0" anchor="ctr" bIns="91425" lIns="91425" rIns="91425" tIns="91425">
            <a:noAutofit/>
          </a:bodyPr>
          <a:lstStyle/>
          <a:p>
            <a:pPr lvl="0" marR="0" rtl="0" algn="l">
              <a:lnSpc>
                <a:spcPct val="100000"/>
              </a:lnSpc>
              <a:spcBef>
                <a:spcPts val="0"/>
              </a:spcBef>
              <a:spcAft>
                <a:spcPts val="0"/>
              </a:spcAft>
              <a:buNone/>
            </a:pPr>
            <a:r>
              <a:t/>
            </a:r>
            <a:endParaRPr sz="1700">
              <a:solidFill>
                <a:srgbClr val="000000"/>
              </a:solidFill>
            </a:endParaRPr>
          </a:p>
          <a:p>
            <a:pPr indent="-336550" lvl="0" marL="457200" marR="0" rtl="0" algn="l">
              <a:lnSpc>
                <a:spcPct val="100000"/>
              </a:lnSpc>
              <a:spcBef>
                <a:spcPts val="0"/>
              </a:spcBef>
              <a:spcAft>
                <a:spcPts val="0"/>
              </a:spcAft>
              <a:buClr>
                <a:srgbClr val="000000"/>
              </a:buClr>
              <a:buSzPct val="100000"/>
              <a:buChar char="●"/>
            </a:pPr>
            <a:r>
              <a:rPr lang="en" sz="1700">
                <a:solidFill>
                  <a:srgbClr val="000000"/>
                </a:solidFill>
              </a:rPr>
              <a:t>I have been teaching for approximately 14 years.  </a:t>
            </a:r>
          </a:p>
          <a:p>
            <a:pPr lvl="0" marR="0" rtl="0" algn="l">
              <a:lnSpc>
                <a:spcPct val="100000"/>
              </a:lnSpc>
              <a:spcBef>
                <a:spcPts val="0"/>
              </a:spcBef>
              <a:spcAft>
                <a:spcPts val="0"/>
              </a:spcAft>
              <a:buNone/>
            </a:pPr>
            <a:r>
              <a:t/>
            </a:r>
            <a:endParaRPr sz="1700">
              <a:solidFill>
                <a:srgbClr val="000000"/>
              </a:solidFill>
            </a:endParaRPr>
          </a:p>
          <a:p>
            <a:pPr indent="-336550" lvl="0" marL="457200" marR="0" rtl="0" algn="l">
              <a:lnSpc>
                <a:spcPct val="100000"/>
              </a:lnSpc>
              <a:spcBef>
                <a:spcPts val="0"/>
              </a:spcBef>
              <a:spcAft>
                <a:spcPts val="0"/>
              </a:spcAft>
              <a:buClr>
                <a:srgbClr val="000000"/>
              </a:buClr>
              <a:buSzPct val="100000"/>
              <a:buChar char="●"/>
            </a:pPr>
            <a:r>
              <a:rPr lang="en" sz="1700">
                <a:solidFill>
                  <a:srgbClr val="000000"/>
                </a:solidFill>
              </a:rPr>
              <a:t>My focus has been in special services over the past 10-12 years but have recently gone back to the classroom. It is currently my second year teaching full time Grade Four, 4th year teaching math Grade Four. </a:t>
            </a:r>
          </a:p>
          <a:p>
            <a:pPr lvl="0" marR="0" rtl="0" algn="l">
              <a:lnSpc>
                <a:spcPct val="100000"/>
              </a:lnSpc>
              <a:spcBef>
                <a:spcPts val="0"/>
              </a:spcBef>
              <a:spcAft>
                <a:spcPts val="0"/>
              </a:spcAft>
              <a:buNone/>
            </a:pPr>
            <a:r>
              <a:t/>
            </a:r>
            <a:endParaRPr sz="1700">
              <a:solidFill>
                <a:srgbClr val="000000"/>
              </a:solidFill>
            </a:endParaRPr>
          </a:p>
          <a:p>
            <a:pPr indent="-336550" lvl="0" marL="457200" marR="0" rtl="0" algn="l">
              <a:lnSpc>
                <a:spcPct val="100000"/>
              </a:lnSpc>
              <a:spcBef>
                <a:spcPts val="0"/>
              </a:spcBef>
              <a:spcAft>
                <a:spcPts val="0"/>
              </a:spcAft>
              <a:buClr>
                <a:srgbClr val="000000"/>
              </a:buClr>
              <a:buSzPct val="100000"/>
              <a:buChar char="●"/>
            </a:pPr>
            <a:r>
              <a:rPr lang="en" sz="1700">
                <a:solidFill>
                  <a:srgbClr val="000000"/>
                </a:solidFill>
              </a:rPr>
              <a:t>I first became involved with the STEM project in September, 2016 to foster independence with problem solving in the classroom setting. </a:t>
            </a:r>
          </a:p>
          <a:p>
            <a:pPr lvl="0" marR="0" rtl="0" algn="l">
              <a:lnSpc>
                <a:spcPct val="100000"/>
              </a:lnSpc>
              <a:spcBef>
                <a:spcPts val="0"/>
              </a:spcBef>
              <a:spcAft>
                <a:spcPts val="0"/>
              </a:spcAft>
              <a:buNone/>
            </a:pPr>
            <a:r>
              <a:t/>
            </a:r>
            <a:endParaRPr sz="1700">
              <a:solidFill>
                <a:srgbClr val="000000"/>
              </a:solidFill>
            </a:endParaRPr>
          </a:p>
          <a:p>
            <a:pPr indent="-336550" lvl="0" marL="457200" marR="0" rtl="0" algn="l">
              <a:lnSpc>
                <a:spcPct val="100000"/>
              </a:lnSpc>
              <a:spcBef>
                <a:spcPts val="0"/>
              </a:spcBef>
              <a:spcAft>
                <a:spcPts val="0"/>
              </a:spcAft>
              <a:buClr>
                <a:srgbClr val="000000"/>
              </a:buClr>
              <a:buSzPct val="100000"/>
              <a:buChar char="●"/>
            </a:pPr>
            <a:r>
              <a:rPr lang="en" sz="1700">
                <a:solidFill>
                  <a:srgbClr val="000000"/>
                </a:solidFill>
              </a:rPr>
              <a:t>My classroom this year consists of 20 students with a wide range of abilities which makes it a perfect year to reflect on current teaching strategies. </a:t>
            </a:r>
          </a:p>
          <a:p>
            <a:pPr lvl="0" marR="0" rtl="0" algn="l">
              <a:lnSpc>
                <a:spcPct val="100000"/>
              </a:lnSpc>
              <a:spcBef>
                <a:spcPts val="0"/>
              </a:spcBef>
              <a:spcAft>
                <a:spcPts val="0"/>
              </a:spcAft>
              <a:buNone/>
            </a:pPr>
            <a:r>
              <a:t/>
            </a:r>
            <a:endParaRPr sz="1700">
              <a:solidFill>
                <a:srgbClr val="000000"/>
              </a:solidFill>
            </a:endParaRPr>
          </a:p>
        </p:txBody>
      </p:sp>
      <p:sp>
        <p:nvSpPr>
          <p:cNvPr id="98" name="Shape 98"/>
          <p:cNvSpPr/>
          <p:nvPr/>
        </p:nvSpPr>
        <p:spPr>
          <a:xfrm>
            <a:off x="1789675" y="273825"/>
            <a:ext cx="5897400" cy="997500"/>
          </a:xfrm>
          <a:prstGeom prst="ellipseRibbon2">
            <a:avLst>
              <a:gd fmla="val 25000" name="adj1"/>
              <a:gd fmla="val 50000" name="adj2"/>
              <a:gd fmla="val 12500" name="adj3"/>
            </a:avLst>
          </a:prstGeom>
          <a:solidFill>
            <a:srgbClr val="FFC2F6"/>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lang="en" sz="3000">
                <a:latin typeface="Pinyon Script"/>
                <a:ea typeface="Pinyon Script"/>
                <a:cs typeface="Pinyon Script"/>
                <a:sym typeface="Pinyon Script"/>
              </a:rPr>
              <a:t>Kimberly Petten</a:t>
            </a:r>
          </a:p>
        </p:txBody>
      </p:sp>
      <p:pic>
        <p:nvPicPr>
          <p:cNvPr descr="FB_IMG_1497356086472.jpg" id="99" name="Shape 99"/>
          <p:cNvPicPr preferRelativeResize="0"/>
          <p:nvPr/>
        </p:nvPicPr>
        <p:blipFill>
          <a:blip r:embed="rId4">
            <a:alphaModFix/>
          </a:blip>
          <a:stretch>
            <a:fillRect/>
          </a:stretch>
        </p:blipFill>
        <p:spPr>
          <a:xfrm>
            <a:off x="7149775" y="273825"/>
            <a:ext cx="1830650" cy="1836374"/>
          </a:xfrm>
          <a:prstGeom prst="rect">
            <a:avLst/>
          </a:prstGeom>
          <a:noFill/>
          <a:ln cap="flat" cmpd="sng" w="38100">
            <a:solidFill>
              <a:srgbClr val="FFC2F6"/>
            </a:solidFill>
            <a:prstDash val="solid"/>
            <a:round/>
            <a:headEnd len="med" w="med" type="none"/>
            <a:tailEnd len="med" w="med"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pic>
        <p:nvPicPr>
          <p:cNvPr descr="Background 2.jpg" id="104" name="Shape 104"/>
          <p:cNvPicPr preferRelativeResize="0"/>
          <p:nvPr/>
        </p:nvPicPr>
        <p:blipFill>
          <a:blip r:embed="rId3">
            <a:alphaModFix amt="80000"/>
          </a:blip>
          <a:stretch>
            <a:fillRect/>
          </a:stretch>
        </p:blipFill>
        <p:spPr>
          <a:xfrm>
            <a:off x="0" y="-19950"/>
            <a:ext cx="9144000" cy="5143499"/>
          </a:xfrm>
          <a:prstGeom prst="rect">
            <a:avLst/>
          </a:prstGeom>
          <a:noFill/>
          <a:ln>
            <a:noFill/>
          </a:ln>
        </p:spPr>
      </p:pic>
      <p:sp>
        <p:nvSpPr>
          <p:cNvPr id="105" name="Shape 105"/>
          <p:cNvSpPr txBox="1"/>
          <p:nvPr>
            <p:ph idx="1" type="body"/>
          </p:nvPr>
        </p:nvSpPr>
        <p:spPr>
          <a:xfrm>
            <a:off x="3919250" y="1384200"/>
            <a:ext cx="4659000" cy="2727300"/>
          </a:xfrm>
          <a:prstGeom prst="rect">
            <a:avLst/>
          </a:prstGeom>
          <a:noFill/>
          <a:ln cap="flat" cmpd="sng" w="2857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rPr lang="en" sz="1700">
                <a:solidFill>
                  <a:srgbClr val="000000"/>
                </a:solidFill>
              </a:rPr>
              <a:t>The area of focus for our project was </a:t>
            </a:r>
            <a:r>
              <a:rPr b="1" lang="en" sz="1700">
                <a:solidFill>
                  <a:srgbClr val="000000"/>
                </a:solidFill>
              </a:rPr>
              <a:t>mathematical</a:t>
            </a:r>
            <a:r>
              <a:rPr lang="en" sz="1700">
                <a:solidFill>
                  <a:srgbClr val="000000"/>
                </a:solidFill>
              </a:rPr>
              <a:t> </a:t>
            </a:r>
            <a:r>
              <a:rPr b="1" lang="en" sz="1700">
                <a:solidFill>
                  <a:srgbClr val="000000"/>
                </a:solidFill>
              </a:rPr>
              <a:t>independent</a:t>
            </a:r>
            <a:r>
              <a:rPr b="1" lang="en" sz="1700">
                <a:solidFill>
                  <a:srgbClr val="000000"/>
                </a:solidFill>
              </a:rPr>
              <a:t> problem solving</a:t>
            </a:r>
            <a:r>
              <a:rPr lang="en" sz="1700">
                <a:solidFill>
                  <a:srgbClr val="000000"/>
                </a:solidFill>
              </a:rPr>
              <a:t>. We identified that students, at the grade levels we work with, struggle when working on </a:t>
            </a:r>
            <a:r>
              <a:rPr lang="en" sz="1700">
                <a:solidFill>
                  <a:srgbClr val="000000"/>
                </a:solidFill>
              </a:rPr>
              <a:t>their</a:t>
            </a:r>
            <a:r>
              <a:rPr lang="en" sz="1700">
                <a:solidFill>
                  <a:srgbClr val="000000"/>
                </a:solidFill>
              </a:rPr>
              <a:t> own to problem solve. </a:t>
            </a:r>
          </a:p>
        </p:txBody>
      </p:sp>
      <p:sp>
        <p:nvSpPr>
          <p:cNvPr id="106" name="Shape 106"/>
          <p:cNvSpPr txBox="1"/>
          <p:nvPr>
            <p:ph type="title"/>
          </p:nvPr>
        </p:nvSpPr>
        <p:spPr>
          <a:xfrm>
            <a:off x="311700" y="445025"/>
            <a:ext cx="8520600" cy="572700"/>
          </a:xfrm>
          <a:prstGeom prst="rect">
            <a:avLst/>
          </a:prstGeom>
          <a:solidFill>
            <a:srgbClr val="CFE2F3"/>
          </a:solid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algn="ctr">
              <a:spcBef>
                <a:spcPts val="0"/>
              </a:spcBef>
              <a:buNone/>
            </a:pPr>
            <a:r>
              <a:rPr lang="en"/>
              <a:t>Focus Area</a:t>
            </a:r>
          </a:p>
          <a:p>
            <a:pPr lvl="0">
              <a:spcBef>
                <a:spcPts val="0"/>
              </a:spcBef>
              <a:buNone/>
            </a:pPr>
            <a:r>
              <a:t/>
            </a:r>
            <a:endParaRPr/>
          </a:p>
        </p:txBody>
      </p:sp>
      <p:pic>
        <p:nvPicPr>
          <p:cNvPr descr="math gr 3.jpg" id="107" name="Shape 107"/>
          <p:cNvPicPr preferRelativeResize="0"/>
          <p:nvPr/>
        </p:nvPicPr>
        <p:blipFill>
          <a:blip r:embed="rId4">
            <a:alphaModFix/>
          </a:blip>
          <a:stretch>
            <a:fillRect/>
          </a:stretch>
        </p:blipFill>
        <p:spPr>
          <a:xfrm>
            <a:off x="165000" y="1195450"/>
            <a:ext cx="1755950" cy="1755950"/>
          </a:xfrm>
          <a:prstGeom prst="rect">
            <a:avLst/>
          </a:prstGeom>
          <a:noFill/>
          <a:ln cap="flat" cmpd="sng" w="38100">
            <a:solidFill>
              <a:srgbClr val="B7B7B7"/>
            </a:solidFill>
            <a:prstDash val="solid"/>
            <a:round/>
            <a:headEnd len="med" w="med" type="none"/>
            <a:tailEnd len="med" w="med" type="none"/>
          </a:ln>
        </p:spPr>
      </p:pic>
      <p:pic>
        <p:nvPicPr>
          <p:cNvPr descr="9780176324490-us.jpg" id="108" name="Shape 108"/>
          <p:cNvPicPr preferRelativeResize="0"/>
          <p:nvPr/>
        </p:nvPicPr>
        <p:blipFill>
          <a:blip r:embed="rId5">
            <a:alphaModFix/>
          </a:blip>
          <a:stretch>
            <a:fillRect/>
          </a:stretch>
        </p:blipFill>
        <p:spPr>
          <a:xfrm>
            <a:off x="2201250" y="2790700"/>
            <a:ext cx="1596825" cy="1996025"/>
          </a:xfrm>
          <a:prstGeom prst="rect">
            <a:avLst/>
          </a:prstGeom>
          <a:noFill/>
          <a:ln cap="flat" cmpd="sng" w="38100">
            <a:solidFill>
              <a:srgbClr val="B7B7B7"/>
            </a:solidFill>
            <a:prstDash val="solid"/>
            <a:round/>
            <a:headEnd len="med" w="med" type="none"/>
            <a:tailEnd len="med" w="med"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pic>
        <p:nvPicPr>
          <p:cNvPr descr="Background 2.jpg" id="113" name="Shape 113"/>
          <p:cNvPicPr preferRelativeResize="0"/>
          <p:nvPr/>
        </p:nvPicPr>
        <p:blipFill>
          <a:blip r:embed="rId3">
            <a:alphaModFix amt="80000"/>
          </a:blip>
          <a:stretch>
            <a:fillRect/>
          </a:stretch>
        </p:blipFill>
        <p:spPr>
          <a:xfrm>
            <a:off x="0" y="0"/>
            <a:ext cx="9144000" cy="5143499"/>
          </a:xfrm>
          <a:prstGeom prst="rect">
            <a:avLst/>
          </a:prstGeom>
          <a:noFill/>
          <a:ln>
            <a:noFill/>
          </a:ln>
        </p:spPr>
      </p:pic>
      <p:sp>
        <p:nvSpPr>
          <p:cNvPr id="114" name="Shape 114"/>
          <p:cNvSpPr txBox="1"/>
          <p:nvPr>
            <p:ph type="title"/>
          </p:nvPr>
        </p:nvSpPr>
        <p:spPr>
          <a:xfrm>
            <a:off x="311700" y="249725"/>
            <a:ext cx="8520600" cy="572700"/>
          </a:xfrm>
          <a:prstGeom prst="rect">
            <a:avLst/>
          </a:prstGeom>
          <a:solidFill>
            <a:srgbClr val="FFFF00"/>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algn="ctr">
              <a:spcBef>
                <a:spcPts val="0"/>
              </a:spcBef>
              <a:buNone/>
            </a:pPr>
            <a:r>
              <a:rPr lang="en"/>
              <a:t>Research Questions</a:t>
            </a:r>
          </a:p>
        </p:txBody>
      </p:sp>
      <p:sp>
        <p:nvSpPr>
          <p:cNvPr id="115" name="Shape 115"/>
          <p:cNvSpPr txBox="1"/>
          <p:nvPr>
            <p:ph idx="1" type="body"/>
          </p:nvPr>
        </p:nvSpPr>
        <p:spPr>
          <a:xfrm>
            <a:off x="311700" y="937300"/>
            <a:ext cx="5482800" cy="3990900"/>
          </a:xfrm>
          <a:prstGeom prst="rect">
            <a:avLst/>
          </a:prstGeom>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rtl="0">
              <a:spcBef>
                <a:spcPts val="0"/>
              </a:spcBef>
              <a:spcAft>
                <a:spcPts val="0"/>
              </a:spcAft>
              <a:buNone/>
            </a:pPr>
            <a:r>
              <a:rPr b="1" i="1" lang="en" sz="1600">
                <a:solidFill>
                  <a:schemeClr val="dk1"/>
                </a:solidFill>
              </a:rPr>
              <a:t>Teacher Questions: </a:t>
            </a:r>
          </a:p>
          <a:p>
            <a:pPr indent="-336550" lvl="0" marL="457200" rtl="0">
              <a:spcBef>
                <a:spcPts val="0"/>
              </a:spcBef>
              <a:spcAft>
                <a:spcPts val="0"/>
              </a:spcAft>
              <a:buClr>
                <a:schemeClr val="dk1"/>
              </a:buClr>
              <a:buSzPct val="100000"/>
              <a:buChar char="●"/>
            </a:pPr>
            <a:r>
              <a:rPr lang="en" sz="1700">
                <a:solidFill>
                  <a:schemeClr val="dk1"/>
                </a:solidFill>
              </a:rPr>
              <a:t>How do we improve students’ ability to problem solve?</a:t>
            </a:r>
          </a:p>
          <a:p>
            <a:pPr indent="-336550" lvl="0" marL="457200" rtl="0">
              <a:spcBef>
                <a:spcPts val="0"/>
              </a:spcBef>
              <a:spcAft>
                <a:spcPts val="0"/>
              </a:spcAft>
              <a:buClr>
                <a:schemeClr val="dk1"/>
              </a:buClr>
              <a:buSzPct val="100000"/>
              <a:buChar char="●"/>
            </a:pPr>
            <a:r>
              <a:rPr lang="en" sz="1700">
                <a:solidFill>
                  <a:schemeClr val="dk1"/>
                </a:solidFill>
              </a:rPr>
              <a:t>How can we find out why students have so much difficulty with problem solving? </a:t>
            </a:r>
          </a:p>
          <a:p>
            <a:pPr indent="-336550" lvl="1" marL="914400" rtl="0">
              <a:spcBef>
                <a:spcPts val="0"/>
              </a:spcBef>
              <a:spcAft>
                <a:spcPts val="0"/>
              </a:spcAft>
              <a:buClr>
                <a:schemeClr val="dk1"/>
              </a:buClr>
              <a:buSzPct val="100000"/>
              <a:buChar char="○"/>
            </a:pPr>
            <a:r>
              <a:rPr lang="en" sz="1700">
                <a:solidFill>
                  <a:schemeClr val="dk1"/>
                </a:solidFill>
              </a:rPr>
              <a:t>Are they not ready for what is expected?  </a:t>
            </a:r>
          </a:p>
          <a:p>
            <a:pPr indent="-336550" lvl="1" marL="914400" rtl="0">
              <a:spcBef>
                <a:spcPts val="0"/>
              </a:spcBef>
              <a:spcAft>
                <a:spcPts val="0"/>
              </a:spcAft>
              <a:buClr>
                <a:schemeClr val="dk1"/>
              </a:buClr>
              <a:buSzPct val="100000"/>
              <a:buChar char="○"/>
            </a:pPr>
            <a:r>
              <a:rPr lang="en" sz="1700">
                <a:solidFill>
                  <a:schemeClr val="dk1"/>
                </a:solidFill>
              </a:rPr>
              <a:t>Is the language too difficult?  </a:t>
            </a:r>
          </a:p>
          <a:p>
            <a:pPr indent="-336550" lvl="1" marL="914400" rtl="0">
              <a:spcBef>
                <a:spcPts val="0"/>
              </a:spcBef>
              <a:spcAft>
                <a:spcPts val="0"/>
              </a:spcAft>
              <a:buClr>
                <a:schemeClr val="dk1"/>
              </a:buClr>
              <a:buSzPct val="100000"/>
              <a:buChar char="○"/>
            </a:pPr>
            <a:r>
              <a:rPr lang="en" sz="1700">
                <a:solidFill>
                  <a:schemeClr val="dk1"/>
                </a:solidFill>
              </a:rPr>
              <a:t>Why do they have so much trouble with problem solving in life skills as well?  </a:t>
            </a:r>
          </a:p>
          <a:p>
            <a:pPr indent="-336550" lvl="0" marL="457200" rtl="0">
              <a:spcBef>
                <a:spcPts val="0"/>
              </a:spcBef>
              <a:spcAft>
                <a:spcPts val="0"/>
              </a:spcAft>
              <a:buClr>
                <a:schemeClr val="dk1"/>
              </a:buClr>
              <a:buSzPct val="100000"/>
              <a:buChar char="●"/>
            </a:pPr>
            <a:r>
              <a:rPr lang="en" sz="1700">
                <a:solidFill>
                  <a:schemeClr val="dk1"/>
                </a:solidFill>
              </a:rPr>
              <a:t>How can we foster problem solving and student independence, using Math Daily 3?</a:t>
            </a:r>
          </a:p>
          <a:p>
            <a:pPr indent="-336550" lvl="0" marL="457200" rtl="0">
              <a:spcBef>
                <a:spcPts val="0"/>
              </a:spcBef>
              <a:spcAft>
                <a:spcPts val="0"/>
              </a:spcAft>
              <a:buClr>
                <a:schemeClr val="dk1"/>
              </a:buClr>
              <a:buSzPct val="100000"/>
              <a:buChar char="●"/>
            </a:pPr>
            <a:r>
              <a:rPr lang="en" sz="1700">
                <a:solidFill>
                  <a:schemeClr val="dk1"/>
                </a:solidFill>
              </a:rPr>
              <a:t>How can we engage students and make problem solving easier for them?</a:t>
            </a:r>
          </a:p>
          <a:p>
            <a:pPr lvl="0" rtl="0">
              <a:spcBef>
                <a:spcPts val="0"/>
              </a:spcBef>
              <a:spcAft>
                <a:spcPts val="0"/>
              </a:spcAft>
              <a:buNone/>
            </a:pPr>
            <a:r>
              <a:t/>
            </a:r>
            <a:endParaRPr b="1" sz="1100">
              <a:solidFill>
                <a:schemeClr val="dk1"/>
              </a:solidFill>
            </a:endParaRPr>
          </a:p>
          <a:p>
            <a:pPr lvl="0" rtl="0">
              <a:spcBef>
                <a:spcPts val="0"/>
              </a:spcBef>
              <a:spcAft>
                <a:spcPts val="0"/>
              </a:spcAft>
              <a:buClr>
                <a:schemeClr val="dk1"/>
              </a:buClr>
              <a:buSzPct val="100000"/>
              <a:buFont typeface="Arial"/>
              <a:buNone/>
            </a:pPr>
            <a:r>
              <a:t/>
            </a:r>
            <a:endParaRPr b="1" sz="1100">
              <a:solidFill>
                <a:schemeClr val="dk1"/>
              </a:solidFill>
            </a:endParaRPr>
          </a:p>
        </p:txBody>
      </p:sp>
      <p:sp>
        <p:nvSpPr>
          <p:cNvPr id="116" name="Shape 116"/>
          <p:cNvSpPr txBox="1"/>
          <p:nvPr/>
        </p:nvSpPr>
        <p:spPr>
          <a:xfrm>
            <a:off x="4584225" y="2668025"/>
            <a:ext cx="366600" cy="9300"/>
          </a:xfrm>
          <a:prstGeom prst="rect">
            <a:avLst/>
          </a:prstGeom>
          <a:noFill/>
          <a:ln>
            <a:noFill/>
          </a:ln>
        </p:spPr>
        <p:txBody>
          <a:bodyPr anchorCtr="0" anchor="t" bIns="91425" lIns="91425" rIns="91425" tIns="91425">
            <a:noAutofit/>
          </a:bodyPr>
          <a:lstStyle/>
          <a:p>
            <a:pPr lvl="0">
              <a:spcBef>
                <a:spcPts val="0"/>
              </a:spcBef>
              <a:buNone/>
            </a:pPr>
            <a:r>
              <a:t/>
            </a:r>
            <a:endParaRPr/>
          </a:p>
        </p:txBody>
      </p:sp>
      <p:pic>
        <p:nvPicPr>
          <p:cNvPr descr="IMG_0777.JPG" id="117" name="Shape 117"/>
          <p:cNvPicPr preferRelativeResize="0"/>
          <p:nvPr/>
        </p:nvPicPr>
        <p:blipFill rotWithShape="1">
          <a:blip r:embed="rId4">
            <a:alphaModFix/>
          </a:blip>
          <a:srcRect b="15496" l="21890" r="4302" t="2077"/>
          <a:stretch/>
        </p:blipFill>
        <p:spPr>
          <a:xfrm>
            <a:off x="5856099" y="1561499"/>
            <a:ext cx="3287900" cy="2742498"/>
          </a:xfrm>
          <a:prstGeom prst="rect">
            <a:avLst/>
          </a:prstGeom>
          <a:noFill/>
          <a:ln cap="flat" cmpd="sng" w="38100">
            <a:solidFill>
              <a:srgbClr val="FFFF00"/>
            </a:solidFill>
            <a:prstDash val="solid"/>
            <a:round/>
            <a:headEnd len="med" w="med" type="none"/>
            <a:tailEnd len="med" w="med"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pic>
        <p:nvPicPr>
          <p:cNvPr descr="Background 2.jpg" id="122" name="Shape 122"/>
          <p:cNvPicPr preferRelativeResize="0"/>
          <p:nvPr/>
        </p:nvPicPr>
        <p:blipFill>
          <a:blip r:embed="rId3">
            <a:alphaModFix amt="80000"/>
          </a:blip>
          <a:stretch>
            <a:fillRect/>
          </a:stretch>
        </p:blipFill>
        <p:spPr>
          <a:xfrm>
            <a:off x="0" y="76200"/>
            <a:ext cx="9144000" cy="5143499"/>
          </a:xfrm>
          <a:prstGeom prst="rect">
            <a:avLst/>
          </a:prstGeom>
          <a:noFill/>
          <a:ln>
            <a:noFill/>
          </a:ln>
        </p:spPr>
      </p:pic>
      <p:sp>
        <p:nvSpPr>
          <p:cNvPr id="123" name="Shape 123"/>
          <p:cNvSpPr txBox="1"/>
          <p:nvPr>
            <p:ph type="title"/>
          </p:nvPr>
        </p:nvSpPr>
        <p:spPr>
          <a:xfrm>
            <a:off x="311700" y="249725"/>
            <a:ext cx="8520600" cy="572700"/>
          </a:xfrm>
          <a:prstGeom prst="rect">
            <a:avLst/>
          </a:prstGeom>
          <a:solidFill>
            <a:srgbClr val="FFFF00"/>
          </a:solid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lang="en"/>
              <a:t>Research Questions</a:t>
            </a:r>
          </a:p>
        </p:txBody>
      </p:sp>
      <p:sp>
        <p:nvSpPr>
          <p:cNvPr id="124" name="Shape 124"/>
          <p:cNvSpPr txBox="1"/>
          <p:nvPr>
            <p:ph idx="1" type="body"/>
          </p:nvPr>
        </p:nvSpPr>
        <p:spPr>
          <a:xfrm>
            <a:off x="311700" y="1029000"/>
            <a:ext cx="5482800" cy="3697200"/>
          </a:xfrm>
          <a:prstGeom prst="rect">
            <a:avLst/>
          </a:prstGeom>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rtl="0">
              <a:spcBef>
                <a:spcPts val="0"/>
              </a:spcBef>
              <a:spcAft>
                <a:spcPts val="0"/>
              </a:spcAft>
              <a:buNone/>
            </a:pPr>
            <a:r>
              <a:rPr b="1" i="1" lang="en">
                <a:solidFill>
                  <a:schemeClr val="dk1"/>
                </a:solidFill>
              </a:rPr>
              <a:t>Student Questions: </a:t>
            </a:r>
          </a:p>
          <a:p>
            <a:pPr indent="-336550" lvl="0" marL="457200" rtl="0">
              <a:spcBef>
                <a:spcPts val="0"/>
              </a:spcBef>
              <a:spcAft>
                <a:spcPts val="0"/>
              </a:spcAft>
              <a:buClr>
                <a:schemeClr val="dk1"/>
              </a:buClr>
              <a:buSzPct val="100000"/>
              <a:buChar char="●"/>
            </a:pPr>
            <a:r>
              <a:rPr lang="en" sz="1700">
                <a:solidFill>
                  <a:schemeClr val="dk1"/>
                </a:solidFill>
              </a:rPr>
              <a:t>How will the use of games* and Math Daily 3 increase students’ ability to problem solve?</a:t>
            </a:r>
          </a:p>
          <a:p>
            <a:pPr indent="-336550" lvl="0" marL="457200" rtl="0">
              <a:spcBef>
                <a:spcPts val="0"/>
              </a:spcBef>
              <a:spcAft>
                <a:spcPts val="0"/>
              </a:spcAft>
              <a:buClr>
                <a:schemeClr val="dk1"/>
              </a:buClr>
              <a:buSzPct val="100000"/>
              <a:buChar char="●"/>
            </a:pPr>
            <a:r>
              <a:rPr lang="en" sz="1700">
                <a:solidFill>
                  <a:schemeClr val="dk1"/>
                </a:solidFill>
              </a:rPr>
              <a:t>Will this approach aid in engaging and motivating students? </a:t>
            </a:r>
          </a:p>
          <a:p>
            <a:pPr indent="-336550" lvl="0" marL="457200" rtl="0">
              <a:spcBef>
                <a:spcPts val="0"/>
              </a:spcBef>
              <a:spcAft>
                <a:spcPts val="0"/>
              </a:spcAft>
              <a:buClr>
                <a:schemeClr val="dk1"/>
              </a:buClr>
              <a:buSzPct val="100000"/>
              <a:buChar char="●"/>
            </a:pPr>
            <a:r>
              <a:rPr lang="en" sz="1700">
                <a:solidFill>
                  <a:schemeClr val="dk1"/>
                </a:solidFill>
              </a:rPr>
              <a:t>Will the use of Math Daily 3 aid in developing problem solving skills and mathematical language?</a:t>
            </a:r>
          </a:p>
          <a:p>
            <a:pPr lvl="0" rtl="0">
              <a:spcBef>
                <a:spcPts val="0"/>
              </a:spcBef>
              <a:spcAft>
                <a:spcPts val="0"/>
              </a:spcAft>
              <a:buNone/>
            </a:pPr>
            <a:r>
              <a:t/>
            </a:r>
            <a:endParaRPr b="1" sz="1600">
              <a:solidFill>
                <a:schemeClr val="dk1"/>
              </a:solidFill>
            </a:endParaRPr>
          </a:p>
          <a:p>
            <a:pPr indent="0" lvl="0" marL="457200" rtl="0">
              <a:spcBef>
                <a:spcPts val="0"/>
              </a:spcBef>
              <a:spcAft>
                <a:spcPts val="0"/>
              </a:spcAft>
              <a:buNone/>
            </a:pPr>
            <a:r>
              <a:rPr b="1" lang="en" sz="1600">
                <a:solidFill>
                  <a:schemeClr val="dk1"/>
                </a:solidFill>
              </a:rPr>
              <a:t>* </a:t>
            </a:r>
            <a:r>
              <a:rPr lang="en" sz="1400">
                <a:solidFill>
                  <a:schemeClr val="dk1"/>
                </a:solidFill>
              </a:rPr>
              <a:t>Our tools changed from using Minecraftedu to using the Math Daily 3 model and the Seesaw App.</a:t>
            </a:r>
          </a:p>
          <a:p>
            <a:pPr lvl="0" rtl="0">
              <a:spcBef>
                <a:spcPts val="0"/>
              </a:spcBef>
              <a:spcAft>
                <a:spcPts val="0"/>
              </a:spcAft>
              <a:buClr>
                <a:schemeClr val="dk1"/>
              </a:buClr>
              <a:buSzPct val="100000"/>
              <a:buFont typeface="Arial"/>
              <a:buNone/>
            </a:pPr>
            <a:r>
              <a:t/>
            </a:r>
            <a:endParaRPr b="1" sz="1100">
              <a:solidFill>
                <a:schemeClr val="dk1"/>
              </a:solidFill>
            </a:endParaRPr>
          </a:p>
        </p:txBody>
      </p:sp>
      <p:sp>
        <p:nvSpPr>
          <p:cNvPr id="125" name="Shape 125"/>
          <p:cNvSpPr txBox="1"/>
          <p:nvPr/>
        </p:nvSpPr>
        <p:spPr>
          <a:xfrm>
            <a:off x="4584225" y="2668025"/>
            <a:ext cx="366600" cy="9300"/>
          </a:xfrm>
          <a:prstGeom prst="rect">
            <a:avLst/>
          </a:prstGeom>
          <a:noFill/>
          <a:ln>
            <a:noFill/>
          </a:ln>
        </p:spPr>
        <p:txBody>
          <a:bodyPr anchorCtr="0" anchor="t" bIns="91425" lIns="91425" rIns="91425" tIns="91425">
            <a:noAutofit/>
          </a:bodyPr>
          <a:lstStyle/>
          <a:p>
            <a:pPr lvl="0">
              <a:spcBef>
                <a:spcPts val="0"/>
              </a:spcBef>
              <a:buNone/>
            </a:pPr>
            <a:r>
              <a:t/>
            </a:r>
            <a:endParaRPr/>
          </a:p>
        </p:txBody>
      </p:sp>
      <p:pic>
        <p:nvPicPr>
          <p:cNvPr descr="imaging.seesaw.me.jpeg" id="126" name="Shape 126"/>
          <p:cNvPicPr preferRelativeResize="0"/>
          <p:nvPr/>
        </p:nvPicPr>
        <p:blipFill>
          <a:blip r:embed="rId4">
            <a:alphaModFix/>
          </a:blip>
          <a:stretch>
            <a:fillRect/>
          </a:stretch>
        </p:blipFill>
        <p:spPr>
          <a:xfrm>
            <a:off x="5972699" y="1436924"/>
            <a:ext cx="3064424" cy="2522399"/>
          </a:xfrm>
          <a:prstGeom prst="rect">
            <a:avLst/>
          </a:prstGeom>
          <a:noFill/>
          <a:ln cap="flat" cmpd="sng" w="38100">
            <a:solidFill>
              <a:srgbClr val="FFFF00"/>
            </a:solidFill>
            <a:prstDash val="solid"/>
            <a:round/>
            <a:headEnd len="med" w="med" type="none"/>
            <a:tailEnd len="med" w="med" type="none"/>
          </a:ln>
        </p:spPr>
      </p:pic>
    </p:spTree>
  </p:cSld>
  <p:clrMapOvr>
    <a:masterClrMapping/>
  </p:clrMapOvr>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