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Architects Daughter"/>
      <p:regular r:id="rId48"/>
    </p:embeddedFont>
    <p:embeddedFont>
      <p:font typeface="Comfortaa"/>
      <p:regular r:id="rId49"/>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2" name="Suzanne Hawco"/>
  <p:cmAuthor clrIdx="1" id="1" initials="" lastIdx="2" name="Nicole Curlew"/>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ArchitectsDaughter-regular.fntdata"/><Relationship Id="rId47" Type="http://schemas.openxmlformats.org/officeDocument/2006/relationships/slide" Target="slides/slide42.xml"/><Relationship Id="rId49" Type="http://schemas.openxmlformats.org/officeDocument/2006/relationships/font" Target="fonts/Comforta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Comfortaa-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7-06-18T00:51:05.485">
    <p:pos x="6000" y="0"/>
    <p:text>Well said!!</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 dt="2017-06-18T23:01:00.058">
    <p:pos x="6000" y="0"/>
    <p:text>Do we need to answer these somewhere??</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 dt="2017-06-18T00:58:11.784">
    <p:pos x="6000" y="0"/>
    <p:text>Some of these pics I've just got them thrown in here for now..may take them out</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2" dt="2017-06-17T00:56:12.313">
    <p:pos x="6000" y="0"/>
    <p:text>Read this please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 name="Shape 1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9" name="Shape 1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Shape 2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1" name="Shape 2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2" name="Shape 2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 name="Shape 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3" name="Shape 2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Shape 2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0" name="Shape 2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Shape 2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Shape 3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4" name="Shape 3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2" name="Shape 3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1" name="Shape 3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8" name="Shape 3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Shape 3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4" name="Shape 3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0" name="Shape 3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7" name="Shape 3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 name="Shape 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11.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2.jp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4.jpg"/><Relationship Id="rId4" Type="http://schemas.openxmlformats.org/officeDocument/2006/relationships/image" Target="../media/image31.jpg"/><Relationship Id="rId5"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www.ics.k12.nf.ca/collierspic.htm" TargetMode="External"/><Relationship Id="rId4" Type="http://schemas.openxmlformats.org/officeDocument/2006/relationships/image" Target="../media/image20.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18.jpg"/><Relationship Id="rId5"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4.jp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6.jp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0.jp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3.jp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40.jpg"/><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comments" Target="../comments/comment3.xml"/><Relationship Id="rId4" Type="http://schemas.openxmlformats.org/officeDocument/2006/relationships/image" Target="../media/image52.jpg"/><Relationship Id="rId5" Type="http://schemas.openxmlformats.org/officeDocument/2006/relationships/image" Target="../media/image45.jpg"/><Relationship Id="rId6" Type="http://schemas.openxmlformats.org/officeDocument/2006/relationships/image" Target="../media/image4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54.jpg"/><Relationship Id="rId4" Type="http://schemas.openxmlformats.org/officeDocument/2006/relationships/image" Target="../media/image51.jpg"/><Relationship Id="rId5" Type="http://schemas.openxmlformats.org/officeDocument/2006/relationships/image" Target="../media/image5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comments" Target="../comments/commen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53.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2.jpg"/><Relationship Id="rId5"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comments" Target="../comments/comment1.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txBox="1"/>
          <p:nvPr>
            <p:ph type="ctrTitle"/>
          </p:nvPr>
        </p:nvSpPr>
        <p:spPr>
          <a:xfrm>
            <a:off x="311708" y="668375"/>
            <a:ext cx="8520600" cy="2052600"/>
          </a:xfrm>
          <a:prstGeom prst="rect">
            <a:avLst/>
          </a:prstGeom>
        </p:spPr>
        <p:txBody>
          <a:bodyPr anchorCtr="0" anchor="b" bIns="91425" lIns="91425" rIns="91425" tIns="91425">
            <a:noAutofit/>
          </a:bodyPr>
          <a:lstStyle/>
          <a:p>
            <a:pPr lvl="0">
              <a:spcBef>
                <a:spcPts val="0"/>
              </a:spcBef>
              <a:buNone/>
            </a:pPr>
            <a:r>
              <a:rPr lang="en">
                <a:latin typeface="Comic Sans MS"/>
                <a:ea typeface="Comic Sans MS"/>
                <a:cs typeface="Comic Sans MS"/>
                <a:sym typeface="Comic Sans MS"/>
              </a:rPr>
              <a:t>Discovery Centers</a:t>
            </a:r>
          </a:p>
        </p:txBody>
      </p:sp>
      <p:sp>
        <p:nvSpPr>
          <p:cNvPr id="55" name="Shape 55"/>
          <p:cNvSpPr txBox="1"/>
          <p:nvPr>
            <p:ph idx="1" type="subTitle"/>
          </p:nvPr>
        </p:nvSpPr>
        <p:spPr>
          <a:xfrm>
            <a:off x="899850" y="3432575"/>
            <a:ext cx="7344300" cy="781500"/>
          </a:xfrm>
          <a:prstGeom prst="rect">
            <a:avLst/>
          </a:prstGeom>
        </p:spPr>
        <p:txBody>
          <a:bodyPr anchorCtr="0" anchor="t" bIns="91425" lIns="91425" rIns="91425" tIns="91425">
            <a:noAutofit/>
          </a:bodyPr>
          <a:lstStyle/>
          <a:p>
            <a:pPr lvl="0" rtl="0">
              <a:spcBef>
                <a:spcPts val="0"/>
              </a:spcBef>
              <a:buNone/>
            </a:pPr>
            <a:r>
              <a:rPr lang="en">
                <a:latin typeface="Architects Daughter"/>
                <a:ea typeface="Architects Daughter"/>
                <a:cs typeface="Architects Daughter"/>
                <a:sym typeface="Architects Daughter"/>
              </a:rPr>
              <a:t>Suzanne Curran and Nicole Curlew</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Shape 116"/>
          <p:cNvSpPr txBox="1"/>
          <p:nvPr>
            <p:ph type="title"/>
          </p:nvPr>
        </p:nvSpPr>
        <p:spPr>
          <a:xfrm>
            <a:off x="265500" y="307375"/>
            <a:ext cx="4045200" cy="1785000"/>
          </a:xfrm>
          <a:prstGeom prst="rect">
            <a:avLst/>
          </a:prstGeom>
        </p:spPr>
        <p:txBody>
          <a:bodyPr anchorCtr="0" anchor="b" bIns="91425" lIns="91425" rIns="91425" tIns="91425">
            <a:noAutofit/>
          </a:bodyPr>
          <a:lstStyle/>
          <a:p>
            <a:pPr lvl="0">
              <a:spcBef>
                <a:spcPts val="0"/>
              </a:spcBef>
              <a:buNone/>
            </a:pPr>
            <a:r>
              <a:rPr lang="en" sz="3600">
                <a:latin typeface="Comic Sans MS"/>
                <a:ea typeface="Comic Sans MS"/>
                <a:cs typeface="Comic Sans MS"/>
                <a:sym typeface="Comic Sans MS"/>
              </a:rPr>
              <a:t>W</a:t>
            </a:r>
            <a:r>
              <a:rPr lang="en" sz="3600">
                <a:latin typeface="Comic Sans MS"/>
                <a:ea typeface="Comic Sans MS"/>
                <a:cs typeface="Comic Sans MS"/>
                <a:sym typeface="Comic Sans MS"/>
              </a:rPr>
              <a:t>hat is a </a:t>
            </a:r>
          </a:p>
          <a:p>
            <a:pPr lvl="0">
              <a:spcBef>
                <a:spcPts val="0"/>
              </a:spcBef>
              <a:buNone/>
            </a:pPr>
            <a:r>
              <a:rPr lang="en" sz="3600">
                <a:latin typeface="Comic Sans MS"/>
                <a:ea typeface="Comic Sans MS"/>
                <a:cs typeface="Comic Sans MS"/>
                <a:sym typeface="Comic Sans MS"/>
              </a:rPr>
              <a:t>Discovery Center? </a:t>
            </a:r>
          </a:p>
        </p:txBody>
      </p:sp>
      <p:sp>
        <p:nvSpPr>
          <p:cNvPr id="117" name="Shape 117"/>
          <p:cNvSpPr txBox="1"/>
          <p:nvPr>
            <p:ph idx="2" type="body"/>
          </p:nvPr>
        </p:nvSpPr>
        <p:spPr>
          <a:xfrm>
            <a:off x="4959975" y="867500"/>
            <a:ext cx="3837000" cy="3695100"/>
          </a:xfrm>
          <a:prstGeom prst="rect">
            <a:avLst/>
          </a:prstGeom>
        </p:spPr>
        <p:txBody>
          <a:bodyPr anchorCtr="0" anchor="ctr" bIns="91425" lIns="91425" rIns="91425" tIns="91425">
            <a:noAutofit/>
          </a:bodyPr>
          <a:lstStyle/>
          <a:p>
            <a:pPr lvl="0" rtl="0">
              <a:spcBef>
                <a:spcPts val="0"/>
              </a:spcBef>
              <a:spcAft>
                <a:spcPts val="0"/>
              </a:spcAft>
              <a:buNone/>
            </a:pPr>
            <a:r>
              <a:rPr lang="en" sz="1600">
                <a:solidFill>
                  <a:schemeClr val="dk1"/>
                </a:solidFill>
                <a:latin typeface="Comic Sans MS"/>
                <a:ea typeface="Comic Sans MS"/>
                <a:cs typeface="Comic Sans MS"/>
                <a:sym typeface="Comic Sans MS"/>
              </a:rPr>
              <a:t>A Discovery Center is a teacher created Science center which will allow a student to explore a particular Science outcome.  We each chose outcomes from our Science curriculum and developed activities which would spark our students inquiry skills. Through the development of these skills students become more aware of the world around them and allow their curiosity to lead their learning process.</a:t>
            </a:r>
          </a:p>
          <a:p>
            <a:pPr lvl="0" rtl="0">
              <a:spcBef>
                <a:spcPts val="0"/>
              </a:spcBef>
              <a:buNone/>
            </a:pPr>
            <a:r>
              <a:t/>
            </a:r>
            <a:endParaRPr sz="1600">
              <a:latin typeface="Times New Roman"/>
              <a:ea typeface="Times New Roman"/>
              <a:cs typeface="Times New Roman"/>
              <a:sym typeface="Times New Roman"/>
            </a:endParaRPr>
          </a:p>
        </p:txBody>
      </p:sp>
      <p:sp>
        <p:nvSpPr>
          <p:cNvPr id="118" name="Shape 118"/>
          <p:cNvSpPr txBox="1"/>
          <p:nvPr>
            <p:ph idx="1" type="subTitle"/>
          </p:nvPr>
        </p:nvSpPr>
        <p:spPr>
          <a:xfrm>
            <a:off x="265500" y="2803075"/>
            <a:ext cx="4045200" cy="1235100"/>
          </a:xfrm>
          <a:prstGeom prst="rect">
            <a:avLst/>
          </a:prstGeom>
          <a:ln cap="flat" cmpd="sng" w="9525">
            <a:solidFill>
              <a:srgbClr val="FFFFFF"/>
            </a:solidFill>
            <a:prstDash val="solid"/>
            <a:round/>
            <a:headEnd len="med" w="med" type="none"/>
            <a:tailEnd len="med" w="med" type="none"/>
          </a:ln>
        </p:spPr>
        <p:txBody>
          <a:bodyPr anchorCtr="0" anchor="t" bIns="91425" lIns="91425" rIns="91425" tIns="91425">
            <a:noAutofit/>
          </a:bodyPr>
          <a:lstStyle/>
          <a:p>
            <a:pPr lvl="0">
              <a:spcBef>
                <a:spcPts val="0"/>
              </a:spcBef>
              <a:buNone/>
            </a:pPr>
            <a:r>
              <a:t/>
            </a:r>
            <a:endParaRPr/>
          </a:p>
        </p:txBody>
      </p:sp>
      <p:pic>
        <p:nvPicPr>
          <p:cNvPr descr="image.jpg" id="119" name="Shape 119"/>
          <p:cNvPicPr preferRelativeResize="0"/>
          <p:nvPr/>
        </p:nvPicPr>
        <p:blipFill>
          <a:blip r:embed="rId3">
            <a:alphaModFix/>
          </a:blip>
          <a:stretch>
            <a:fillRect/>
          </a:stretch>
        </p:blipFill>
        <p:spPr>
          <a:xfrm>
            <a:off x="698892" y="2297000"/>
            <a:ext cx="3178419" cy="2374498"/>
          </a:xfrm>
          <a:prstGeom prst="rect">
            <a:avLst/>
          </a:prstGeom>
          <a:noFill/>
          <a:ln cap="flat" cmpd="sng" w="76200">
            <a:solidFill>
              <a:schemeClr val="dk2"/>
            </a:solidFill>
            <a:prstDash val="solid"/>
            <a:round/>
            <a:headEnd len="med" w="med" type="none"/>
            <a:tailEnd len="med" w="med"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Shape 124"/>
          <p:cNvSpPr txBox="1"/>
          <p:nvPr>
            <p:ph type="title"/>
          </p:nvPr>
        </p:nvSpPr>
        <p:spPr>
          <a:xfrm>
            <a:off x="265500" y="606500"/>
            <a:ext cx="4045200" cy="1516200"/>
          </a:xfrm>
          <a:prstGeom prst="rect">
            <a:avLst/>
          </a:prstGeom>
        </p:spPr>
        <p:txBody>
          <a:bodyPr anchorCtr="0" anchor="b" bIns="91425" lIns="91425" rIns="91425" tIns="91425">
            <a:noAutofit/>
          </a:bodyPr>
          <a:lstStyle/>
          <a:p>
            <a:pPr lvl="0">
              <a:spcBef>
                <a:spcPts val="0"/>
              </a:spcBef>
              <a:buNone/>
            </a:pPr>
            <a:r>
              <a:rPr lang="en">
                <a:highlight>
                  <a:srgbClr val="FFFFFF"/>
                </a:highlight>
                <a:latin typeface="Comic Sans MS"/>
                <a:ea typeface="Comic Sans MS"/>
                <a:cs typeface="Comic Sans MS"/>
                <a:sym typeface="Comic Sans MS"/>
              </a:rPr>
              <a:t>Planning and</a:t>
            </a:r>
            <a:r>
              <a:rPr lang="en">
                <a:highlight>
                  <a:srgbClr val="FFFFFF"/>
                </a:highlight>
                <a:latin typeface="Comic Sans MS"/>
                <a:ea typeface="Comic Sans MS"/>
                <a:cs typeface="Comic Sans MS"/>
                <a:sym typeface="Comic Sans MS"/>
              </a:rPr>
              <a:t> </a:t>
            </a:r>
            <a:r>
              <a:rPr lang="en">
                <a:highlight>
                  <a:srgbClr val="FFFFFF"/>
                </a:highlight>
                <a:latin typeface="Comic Sans MS"/>
                <a:ea typeface="Comic Sans MS"/>
                <a:cs typeface="Comic Sans MS"/>
                <a:sym typeface="Comic Sans MS"/>
              </a:rPr>
              <a:t>Release Days</a:t>
            </a:r>
          </a:p>
        </p:txBody>
      </p:sp>
      <p:sp>
        <p:nvSpPr>
          <p:cNvPr id="125" name="Shape 125"/>
          <p:cNvSpPr txBox="1"/>
          <p:nvPr>
            <p:ph idx="2" type="body"/>
          </p:nvPr>
        </p:nvSpPr>
        <p:spPr>
          <a:xfrm>
            <a:off x="4939500" y="724075"/>
            <a:ext cx="3837000" cy="3976200"/>
          </a:xfrm>
          <a:prstGeom prst="rect">
            <a:avLst/>
          </a:prstGeom>
        </p:spPr>
        <p:txBody>
          <a:bodyPr anchorCtr="0" anchor="ctr" bIns="91425" lIns="91425" rIns="91425" tIns="91425">
            <a:noAutofit/>
          </a:bodyPr>
          <a:lstStyle/>
          <a:p>
            <a:pPr lvl="0" rtl="0">
              <a:spcBef>
                <a:spcPts val="0"/>
              </a:spcBef>
              <a:buNone/>
            </a:pPr>
            <a:r>
              <a:t/>
            </a:r>
            <a:endParaRPr>
              <a:solidFill>
                <a:srgbClr val="000000"/>
              </a:solidFill>
              <a:latin typeface="Comic Sans MS"/>
              <a:ea typeface="Comic Sans MS"/>
              <a:cs typeface="Comic Sans MS"/>
              <a:sym typeface="Comic Sans MS"/>
            </a:endParaRPr>
          </a:p>
          <a:p>
            <a:pPr indent="-228600" lvl="0" marL="457200" rtl="0">
              <a:spcBef>
                <a:spcPts val="0"/>
              </a:spcBef>
              <a:buClr>
                <a:srgbClr val="000000"/>
              </a:buClr>
              <a:buFont typeface="Comic Sans MS"/>
              <a:buChar char="➢"/>
            </a:pPr>
            <a:r>
              <a:rPr lang="en">
                <a:solidFill>
                  <a:srgbClr val="000000"/>
                </a:solidFill>
                <a:latin typeface="Comic Sans MS"/>
                <a:ea typeface="Comic Sans MS"/>
                <a:cs typeface="Comic Sans MS"/>
                <a:sym typeface="Comic Sans MS"/>
              </a:rPr>
              <a:t>C</a:t>
            </a:r>
            <a:r>
              <a:rPr lang="en">
                <a:solidFill>
                  <a:srgbClr val="000000"/>
                </a:solidFill>
                <a:latin typeface="Comic Sans MS"/>
                <a:ea typeface="Comic Sans MS"/>
                <a:cs typeface="Comic Sans MS"/>
                <a:sym typeface="Comic Sans MS"/>
              </a:rPr>
              <a:t>urriculum Guides</a:t>
            </a:r>
          </a:p>
          <a:p>
            <a:pPr indent="-228600" lvl="0" marL="457200" rtl="0">
              <a:spcBef>
                <a:spcPts val="0"/>
              </a:spcBef>
              <a:buClr>
                <a:srgbClr val="000000"/>
              </a:buClr>
              <a:buFont typeface="Comic Sans MS"/>
              <a:buChar char="➢"/>
            </a:pPr>
            <a:r>
              <a:rPr lang="en">
                <a:solidFill>
                  <a:srgbClr val="000000"/>
                </a:solidFill>
                <a:latin typeface="Comic Sans MS"/>
                <a:ea typeface="Comic Sans MS"/>
                <a:cs typeface="Comic Sans MS"/>
                <a:sym typeface="Comic Sans MS"/>
              </a:rPr>
              <a:t>Choosing Activities</a:t>
            </a:r>
          </a:p>
          <a:p>
            <a:pPr indent="-228600" lvl="0" marL="457200" rtl="0">
              <a:spcBef>
                <a:spcPts val="0"/>
              </a:spcBef>
              <a:buClr>
                <a:srgbClr val="000000"/>
              </a:buClr>
              <a:buFont typeface="Comic Sans MS"/>
              <a:buChar char="➢"/>
            </a:pPr>
            <a:r>
              <a:rPr lang="en">
                <a:solidFill>
                  <a:srgbClr val="000000"/>
                </a:solidFill>
                <a:latin typeface="Comic Sans MS"/>
                <a:ea typeface="Comic Sans MS"/>
                <a:cs typeface="Comic Sans MS"/>
                <a:sym typeface="Comic Sans MS"/>
              </a:rPr>
              <a:t>Planning Notes for DC’s</a:t>
            </a:r>
          </a:p>
          <a:p>
            <a:pPr indent="-228600" lvl="0" marL="457200" rtl="0">
              <a:spcBef>
                <a:spcPts val="0"/>
              </a:spcBef>
              <a:buClr>
                <a:srgbClr val="000000"/>
              </a:buClr>
              <a:buFont typeface="Comic Sans MS"/>
              <a:buChar char="➢"/>
            </a:pPr>
            <a:r>
              <a:rPr lang="en">
                <a:solidFill>
                  <a:srgbClr val="000000"/>
                </a:solidFill>
                <a:latin typeface="Comic Sans MS"/>
                <a:ea typeface="Comic Sans MS"/>
                <a:cs typeface="Comic Sans MS"/>
                <a:sym typeface="Comic Sans MS"/>
              </a:rPr>
              <a:t>Creating our task cards and center materials </a:t>
            </a:r>
          </a:p>
          <a:p>
            <a:pPr indent="-228600" lvl="0" marL="457200" rtl="0">
              <a:spcBef>
                <a:spcPts val="0"/>
              </a:spcBef>
              <a:buClr>
                <a:srgbClr val="000000"/>
              </a:buClr>
              <a:buFont typeface="Comic Sans MS"/>
              <a:buChar char="➢"/>
            </a:pPr>
            <a:r>
              <a:rPr lang="en">
                <a:solidFill>
                  <a:srgbClr val="000000"/>
                </a:solidFill>
                <a:latin typeface="Comic Sans MS"/>
                <a:ea typeface="Comic Sans MS"/>
                <a:cs typeface="Comic Sans MS"/>
                <a:sym typeface="Comic Sans MS"/>
              </a:rPr>
              <a:t>Collaboration</a:t>
            </a:r>
          </a:p>
          <a:p>
            <a:pPr indent="-228600" lvl="0" marL="457200" rtl="0">
              <a:spcBef>
                <a:spcPts val="0"/>
              </a:spcBef>
              <a:buClr>
                <a:srgbClr val="000000"/>
              </a:buClr>
              <a:buFont typeface="Comic Sans MS"/>
              <a:buChar char="➢"/>
            </a:pPr>
            <a:r>
              <a:rPr lang="en">
                <a:solidFill>
                  <a:srgbClr val="000000"/>
                </a:solidFill>
                <a:latin typeface="Comic Sans MS"/>
                <a:ea typeface="Comic Sans MS"/>
                <a:cs typeface="Comic Sans MS"/>
                <a:sym typeface="Comic Sans MS"/>
              </a:rPr>
              <a:t>Springboard</a:t>
            </a:r>
          </a:p>
          <a:p>
            <a:pPr indent="-228600" lvl="1" marL="914400" rtl="0">
              <a:spcBef>
                <a:spcPts val="0"/>
              </a:spcBef>
              <a:buClr>
                <a:srgbClr val="000000"/>
              </a:buClr>
              <a:buFont typeface="Comic Sans MS"/>
              <a:buChar char="○"/>
            </a:pPr>
            <a:r>
              <a:rPr lang="en">
                <a:solidFill>
                  <a:srgbClr val="000000"/>
                </a:solidFill>
                <a:latin typeface="Comic Sans MS"/>
                <a:ea typeface="Comic Sans MS"/>
                <a:cs typeface="Comic Sans MS"/>
                <a:sym typeface="Comic Sans MS"/>
              </a:rPr>
              <a:t>Student Survey on Motivation</a:t>
            </a:r>
          </a:p>
          <a:p>
            <a:pPr indent="-228600" lvl="1" marL="914400" rtl="0">
              <a:spcBef>
                <a:spcPts val="0"/>
              </a:spcBef>
              <a:buClr>
                <a:srgbClr val="000000"/>
              </a:buClr>
              <a:buFont typeface="Comic Sans MS"/>
              <a:buChar char="○"/>
            </a:pPr>
            <a:r>
              <a:rPr lang="en">
                <a:solidFill>
                  <a:srgbClr val="000000"/>
                </a:solidFill>
                <a:latin typeface="Comic Sans MS"/>
                <a:ea typeface="Comic Sans MS"/>
                <a:cs typeface="Comic Sans MS"/>
                <a:sym typeface="Comic Sans MS"/>
              </a:rPr>
              <a:t>Tom’s Visit </a:t>
            </a:r>
          </a:p>
          <a:p>
            <a:pPr indent="-228600" lvl="0" marL="457200" rtl="0">
              <a:spcBef>
                <a:spcPts val="0"/>
              </a:spcBef>
              <a:buClr>
                <a:srgbClr val="000000"/>
              </a:buClr>
              <a:buFont typeface="Comic Sans MS"/>
              <a:buChar char="➢"/>
            </a:pPr>
            <a:r>
              <a:rPr lang="en">
                <a:solidFill>
                  <a:srgbClr val="000000"/>
                </a:solidFill>
                <a:latin typeface="Comic Sans MS"/>
                <a:ea typeface="Comic Sans MS"/>
                <a:cs typeface="Comic Sans MS"/>
                <a:sym typeface="Comic Sans MS"/>
              </a:rPr>
              <a:t>Evaluation and progress</a:t>
            </a:r>
          </a:p>
        </p:txBody>
      </p:sp>
      <p:sp>
        <p:nvSpPr>
          <p:cNvPr id="126" name="Shape 126"/>
          <p:cNvSpPr txBox="1"/>
          <p:nvPr>
            <p:ph idx="1" type="subTitle"/>
          </p:nvPr>
        </p:nvSpPr>
        <p:spPr>
          <a:xfrm>
            <a:off x="265500" y="2726875"/>
            <a:ext cx="4045200" cy="1821300"/>
          </a:xfrm>
          <a:prstGeom prst="rect">
            <a:avLst/>
          </a:prstGeom>
        </p:spPr>
        <p:txBody>
          <a:bodyPr anchorCtr="0" anchor="t" bIns="91425" lIns="91425" rIns="91425" tIns="91425">
            <a:noAutofit/>
          </a:bodyPr>
          <a:lstStyle/>
          <a:p>
            <a:pPr lvl="0">
              <a:spcBef>
                <a:spcPts val="0"/>
              </a:spcBef>
              <a:buNone/>
            </a:pPr>
            <a:r>
              <a:t/>
            </a:r>
            <a:endParaRPr/>
          </a:p>
          <a:p>
            <a:pPr lvl="0">
              <a:spcBef>
                <a:spcPts val="0"/>
              </a:spcBef>
              <a:buNone/>
            </a:pPr>
            <a:r>
              <a:t/>
            </a:r>
            <a:endParaRPr/>
          </a:p>
        </p:txBody>
      </p:sp>
      <p:pic>
        <p:nvPicPr>
          <p:cNvPr id="127" name="Shape 127"/>
          <p:cNvPicPr preferRelativeResize="0"/>
          <p:nvPr/>
        </p:nvPicPr>
        <p:blipFill>
          <a:blip r:embed="rId3">
            <a:alphaModFix/>
          </a:blip>
          <a:stretch>
            <a:fillRect/>
          </a:stretch>
        </p:blipFill>
        <p:spPr>
          <a:xfrm>
            <a:off x="753074" y="2309325"/>
            <a:ext cx="3290766" cy="2109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Shape 132"/>
          <p:cNvSpPr txBox="1"/>
          <p:nvPr>
            <p:ph type="title"/>
          </p:nvPr>
        </p:nvSpPr>
        <p:spPr>
          <a:xfrm>
            <a:off x="487125" y="349900"/>
            <a:ext cx="3723300" cy="3265800"/>
          </a:xfrm>
          <a:prstGeom prst="rect">
            <a:avLst/>
          </a:prstGeom>
        </p:spPr>
        <p:txBody>
          <a:bodyPr anchorCtr="0" anchor="ctr" bIns="91425" lIns="91425" rIns="91425" tIns="91425">
            <a:noAutofit/>
          </a:bodyPr>
          <a:lstStyle/>
          <a:p>
            <a:pPr lvl="0" rtl="0" algn="l">
              <a:lnSpc>
                <a:spcPct val="115000"/>
              </a:lnSpc>
              <a:spcBef>
                <a:spcPts val="0"/>
              </a:spcBef>
              <a:buNone/>
            </a:pPr>
            <a:r>
              <a:t/>
            </a:r>
            <a:endParaRPr sz="1400">
              <a:solidFill>
                <a:srgbClr val="000000"/>
              </a:solidFill>
              <a:latin typeface="Comic Sans MS"/>
              <a:ea typeface="Comic Sans MS"/>
              <a:cs typeface="Comic Sans MS"/>
              <a:sym typeface="Comic Sans MS"/>
            </a:endParaRPr>
          </a:p>
          <a:p>
            <a:pPr lvl="0" rtl="0" algn="l">
              <a:lnSpc>
                <a:spcPct val="115000"/>
              </a:lnSpc>
              <a:spcBef>
                <a:spcPts val="0"/>
              </a:spcBef>
              <a:buNone/>
            </a:pPr>
            <a:r>
              <a:rPr lang="en" sz="1800">
                <a:solidFill>
                  <a:srgbClr val="000000"/>
                </a:solidFill>
                <a:latin typeface="Comic Sans MS"/>
                <a:ea typeface="Comic Sans MS"/>
                <a:cs typeface="Comic Sans MS"/>
                <a:sym typeface="Comic Sans MS"/>
              </a:rPr>
              <a:t>Kindergarten Discovery centers were designed to provide students with hands on activities that could be completed individually or in small groups.  The outcomes targeted came from the “Exploring My World”   section of the Science Curriculum Guide. </a:t>
            </a:r>
          </a:p>
        </p:txBody>
      </p:sp>
      <p:pic>
        <p:nvPicPr>
          <p:cNvPr descr="File_000.png" id="133" name="Shape 133"/>
          <p:cNvPicPr preferRelativeResize="0"/>
          <p:nvPr/>
        </p:nvPicPr>
        <p:blipFill>
          <a:blip r:embed="rId3">
            <a:alphaModFix/>
          </a:blip>
          <a:stretch>
            <a:fillRect/>
          </a:stretch>
        </p:blipFill>
        <p:spPr>
          <a:xfrm rot="789973">
            <a:off x="5026874" y="595100"/>
            <a:ext cx="2964974" cy="3953298"/>
          </a:xfrm>
          <a:prstGeom prst="rect">
            <a:avLst/>
          </a:prstGeom>
          <a:noFill/>
          <a:ln cap="flat" cmpd="sng" w="76200">
            <a:solidFill>
              <a:schemeClr val="dk2"/>
            </a:solidFill>
            <a:prstDash val="solid"/>
            <a:round/>
            <a:headEnd len="med" w="med" type="none"/>
            <a:tailEnd len="med" w="med"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Shape 138"/>
          <p:cNvSpPr txBox="1"/>
          <p:nvPr>
            <p:ph type="title"/>
          </p:nvPr>
        </p:nvSpPr>
        <p:spPr>
          <a:xfrm>
            <a:off x="311700" y="696725"/>
            <a:ext cx="3991500" cy="3729600"/>
          </a:xfrm>
          <a:prstGeom prst="rect">
            <a:avLst/>
          </a:prstGeom>
        </p:spPr>
        <p:txBody>
          <a:bodyPr anchorCtr="0" anchor="ctr" bIns="91425" lIns="91425" rIns="91425" tIns="91425">
            <a:noAutofit/>
          </a:bodyPr>
          <a:lstStyle/>
          <a:p>
            <a:pPr lvl="0">
              <a:spcBef>
                <a:spcPts val="0"/>
              </a:spcBef>
              <a:buNone/>
            </a:pPr>
            <a:r>
              <a:rPr lang="en" sz="1800">
                <a:latin typeface="Comic Sans MS"/>
                <a:ea typeface="Comic Sans MS"/>
                <a:cs typeface="Comic Sans MS"/>
                <a:sym typeface="Comic Sans MS"/>
              </a:rPr>
              <a:t>The grade 2 Discovery Centers were taken from both the Grade 2 Science Curriculum and the new Let’s Do Science resource. Most centers were designed to be completed in small groups, so students could discuss and plan as a team. </a:t>
            </a:r>
          </a:p>
        </p:txBody>
      </p:sp>
      <p:pic>
        <p:nvPicPr>
          <p:cNvPr descr="Screen Shot 2017-06-17 at 10.00.00 PM.png" id="139" name="Shape 139"/>
          <p:cNvPicPr preferRelativeResize="0"/>
          <p:nvPr/>
        </p:nvPicPr>
        <p:blipFill>
          <a:blip r:embed="rId3">
            <a:alphaModFix/>
          </a:blip>
          <a:stretch>
            <a:fillRect/>
          </a:stretch>
        </p:blipFill>
        <p:spPr>
          <a:xfrm rot="5">
            <a:off x="4872143" y="549316"/>
            <a:ext cx="3769539" cy="2514840"/>
          </a:xfrm>
          <a:prstGeom prst="rect">
            <a:avLst/>
          </a:prstGeom>
          <a:noFill/>
          <a:ln>
            <a:noFill/>
          </a:ln>
        </p:spPr>
      </p:pic>
      <p:pic>
        <p:nvPicPr>
          <p:cNvPr id="140" name="Shape 140"/>
          <p:cNvPicPr preferRelativeResize="0"/>
          <p:nvPr/>
        </p:nvPicPr>
        <p:blipFill>
          <a:blip r:embed="rId4">
            <a:alphaModFix/>
          </a:blip>
          <a:stretch>
            <a:fillRect/>
          </a:stretch>
        </p:blipFill>
        <p:spPr>
          <a:xfrm>
            <a:off x="3741350" y="3624762"/>
            <a:ext cx="5124450" cy="885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Shape 145"/>
          <p:cNvSpPr txBox="1"/>
          <p:nvPr>
            <p:ph type="title"/>
          </p:nvPr>
        </p:nvSpPr>
        <p:spPr>
          <a:xfrm>
            <a:off x="311700" y="445025"/>
            <a:ext cx="8520600" cy="572700"/>
          </a:xfrm>
          <a:prstGeom prst="rect">
            <a:avLst/>
          </a:prstGeom>
        </p:spPr>
        <p:txBody>
          <a:bodyPr anchorCtr="0" anchor="t" bIns="91425" lIns="91425" rIns="91425" tIns="91425">
            <a:noAutofit/>
          </a:bodyPr>
          <a:lstStyle/>
          <a:p>
            <a:pPr lvl="0" algn="ctr">
              <a:spcBef>
                <a:spcPts val="0"/>
              </a:spcBef>
              <a:buNone/>
            </a:pPr>
            <a:r>
              <a:rPr lang="en">
                <a:solidFill>
                  <a:srgbClr val="20124D"/>
                </a:solidFill>
                <a:latin typeface="Comic Sans MS"/>
                <a:ea typeface="Comic Sans MS"/>
                <a:cs typeface="Comic Sans MS"/>
                <a:sym typeface="Comic Sans MS"/>
              </a:rPr>
              <a:t>Data Collection</a:t>
            </a:r>
          </a:p>
        </p:txBody>
      </p:sp>
      <p:sp>
        <p:nvSpPr>
          <p:cNvPr id="146" name="Shape 146"/>
          <p:cNvSpPr txBox="1"/>
          <p:nvPr>
            <p:ph idx="1" type="body"/>
          </p:nvPr>
        </p:nvSpPr>
        <p:spPr>
          <a:xfrm>
            <a:off x="311700" y="1597875"/>
            <a:ext cx="8520600" cy="2970900"/>
          </a:xfrm>
          <a:prstGeom prst="rect">
            <a:avLst/>
          </a:prstGeom>
        </p:spPr>
        <p:txBody>
          <a:bodyPr anchorCtr="0" anchor="t" bIns="91425" lIns="91425" rIns="91425" tIns="91425">
            <a:noAutofit/>
          </a:bodyPr>
          <a:lstStyle/>
          <a:p>
            <a:pPr indent="-381000" lvl="0" marL="457200" rtl="0">
              <a:spcBef>
                <a:spcPts val="0"/>
              </a:spcBef>
              <a:buClr>
                <a:srgbClr val="073763"/>
              </a:buClr>
              <a:buSzPct val="100000"/>
              <a:buFont typeface="Comic Sans MS"/>
              <a:buChar char="➢"/>
            </a:pPr>
            <a:r>
              <a:rPr lang="en" sz="2400">
                <a:solidFill>
                  <a:srgbClr val="073763"/>
                </a:solidFill>
                <a:latin typeface="Comic Sans MS"/>
                <a:ea typeface="Comic Sans MS"/>
                <a:cs typeface="Comic Sans MS"/>
                <a:sym typeface="Comic Sans MS"/>
              </a:rPr>
              <a:t>Student Surveys</a:t>
            </a:r>
          </a:p>
          <a:p>
            <a:pPr indent="-381000" lvl="0" marL="457200" rtl="0">
              <a:spcBef>
                <a:spcPts val="0"/>
              </a:spcBef>
              <a:buClr>
                <a:srgbClr val="073763"/>
              </a:buClr>
              <a:buSzPct val="100000"/>
              <a:buFont typeface="Comic Sans MS"/>
              <a:buChar char="➢"/>
            </a:pPr>
            <a:r>
              <a:rPr lang="en" sz="2400">
                <a:solidFill>
                  <a:srgbClr val="073763"/>
                </a:solidFill>
                <a:latin typeface="Comic Sans MS"/>
                <a:ea typeface="Comic Sans MS"/>
                <a:cs typeface="Comic Sans MS"/>
                <a:sym typeface="Comic Sans MS"/>
              </a:rPr>
              <a:t>Work Samples</a:t>
            </a:r>
          </a:p>
          <a:p>
            <a:pPr indent="-381000" lvl="0" marL="457200" rtl="0">
              <a:spcBef>
                <a:spcPts val="0"/>
              </a:spcBef>
              <a:buClr>
                <a:srgbClr val="073763"/>
              </a:buClr>
              <a:buSzPct val="100000"/>
              <a:buFont typeface="Comic Sans MS"/>
              <a:buChar char="➢"/>
            </a:pPr>
            <a:r>
              <a:rPr lang="en" sz="2400">
                <a:solidFill>
                  <a:srgbClr val="073763"/>
                </a:solidFill>
                <a:latin typeface="Comic Sans MS"/>
                <a:ea typeface="Comic Sans MS"/>
                <a:cs typeface="Comic Sans MS"/>
                <a:sym typeface="Comic Sans MS"/>
              </a:rPr>
              <a:t>Anecdotal Records</a:t>
            </a:r>
          </a:p>
          <a:p>
            <a:pPr indent="-381000" lvl="0" marL="457200" rtl="0">
              <a:spcBef>
                <a:spcPts val="0"/>
              </a:spcBef>
              <a:buClr>
                <a:srgbClr val="073763"/>
              </a:buClr>
              <a:buSzPct val="100000"/>
              <a:buFont typeface="Comic Sans MS"/>
              <a:buChar char="➢"/>
            </a:pPr>
            <a:r>
              <a:rPr lang="en" sz="2400">
                <a:solidFill>
                  <a:srgbClr val="073763"/>
                </a:solidFill>
                <a:latin typeface="Comic Sans MS"/>
                <a:ea typeface="Comic Sans MS"/>
                <a:cs typeface="Comic Sans MS"/>
                <a:sym typeface="Comic Sans MS"/>
              </a:rPr>
              <a:t>Teacher - Student Interviews</a:t>
            </a:r>
          </a:p>
          <a:p>
            <a:pPr indent="-381000" lvl="0" marL="457200" rtl="0">
              <a:spcBef>
                <a:spcPts val="0"/>
              </a:spcBef>
              <a:buClr>
                <a:srgbClr val="073763"/>
              </a:buClr>
              <a:buSzPct val="100000"/>
              <a:buFont typeface="Comic Sans MS"/>
              <a:buChar char="➢"/>
            </a:pPr>
            <a:r>
              <a:rPr lang="en" sz="2400">
                <a:solidFill>
                  <a:srgbClr val="073763"/>
                </a:solidFill>
                <a:latin typeface="Comic Sans MS"/>
                <a:ea typeface="Comic Sans MS"/>
                <a:cs typeface="Comic Sans MS"/>
                <a:sym typeface="Comic Sans MS"/>
              </a:rPr>
              <a:t>Checklists</a:t>
            </a:r>
          </a:p>
          <a:p>
            <a:pPr indent="-381000" lvl="0" marL="457200" rtl="0">
              <a:spcBef>
                <a:spcPts val="0"/>
              </a:spcBef>
              <a:buClr>
                <a:srgbClr val="073763"/>
              </a:buClr>
              <a:buSzPct val="100000"/>
              <a:buFont typeface="Comic Sans MS"/>
              <a:buChar char="➢"/>
            </a:pPr>
            <a:r>
              <a:rPr lang="en" sz="2400">
                <a:solidFill>
                  <a:srgbClr val="073763"/>
                </a:solidFill>
                <a:latin typeface="Comic Sans MS"/>
                <a:ea typeface="Comic Sans MS"/>
                <a:cs typeface="Comic Sans MS"/>
                <a:sym typeface="Comic Sans MS"/>
              </a:rPr>
              <a:t>Pictures and Videos</a:t>
            </a:r>
          </a:p>
          <a:p>
            <a:pPr lvl="0" rtl="0">
              <a:spcBef>
                <a:spcPts val="0"/>
              </a:spcBef>
              <a:buNone/>
            </a:pPr>
            <a:r>
              <a:t/>
            </a:r>
            <a:endParaRPr sz="2400">
              <a:latin typeface="Comic Sans MS"/>
              <a:ea typeface="Comic Sans MS"/>
              <a:cs typeface="Comic Sans MS"/>
              <a:sym typeface="Comic Sans MS"/>
            </a:endParaRPr>
          </a:p>
          <a:p>
            <a:pPr lvl="0" rtl="0">
              <a:spcBef>
                <a:spcPts val="0"/>
              </a:spcBef>
              <a:buNone/>
            </a:pPr>
            <a:r>
              <a:t/>
            </a:r>
            <a:endParaRPr sz="2400">
              <a:latin typeface="Comic Sans MS"/>
              <a:ea typeface="Comic Sans MS"/>
              <a:cs typeface="Comic Sans MS"/>
              <a:sym typeface="Comic Sans MS"/>
            </a:endParaRPr>
          </a:p>
        </p:txBody>
      </p:sp>
      <p:pic>
        <p:nvPicPr>
          <p:cNvPr descr="Free vector graphic: Checklist, To Do, Activities, Boxes - Free ..." id="147" name="Shape 147"/>
          <p:cNvPicPr preferRelativeResize="0"/>
          <p:nvPr/>
        </p:nvPicPr>
        <p:blipFill>
          <a:blip r:embed="rId3">
            <a:alphaModFix/>
          </a:blip>
          <a:stretch>
            <a:fillRect/>
          </a:stretch>
        </p:blipFill>
        <p:spPr>
          <a:xfrm rot="402546">
            <a:off x="5726674" y="1204898"/>
            <a:ext cx="3234649" cy="32079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Shape 152"/>
          <p:cNvSpPr txBox="1"/>
          <p:nvPr>
            <p:ph type="title"/>
          </p:nvPr>
        </p:nvSpPr>
        <p:spPr>
          <a:xfrm>
            <a:off x="410025" y="294575"/>
            <a:ext cx="8123100" cy="778800"/>
          </a:xfrm>
          <a:prstGeom prst="rect">
            <a:avLst/>
          </a:prstGeom>
        </p:spPr>
        <p:txBody>
          <a:bodyPr anchorCtr="0" anchor="ctr" bIns="91425" lIns="91425" rIns="91425" tIns="91425">
            <a:noAutofit/>
          </a:bodyPr>
          <a:lstStyle/>
          <a:p>
            <a:pPr lvl="0">
              <a:spcBef>
                <a:spcPts val="0"/>
              </a:spcBef>
              <a:buNone/>
            </a:pPr>
            <a:r>
              <a:rPr lang="en">
                <a:latin typeface="Comic Sans MS"/>
                <a:ea typeface="Comic Sans MS"/>
                <a:cs typeface="Comic Sans MS"/>
                <a:sym typeface="Comic Sans MS"/>
              </a:rPr>
              <a:t>Student Motivation Survey </a:t>
            </a:r>
          </a:p>
        </p:txBody>
      </p:sp>
      <p:pic>
        <p:nvPicPr>
          <p:cNvPr descr="IMG_8983 (1).JPG" id="153" name="Shape 153"/>
          <p:cNvPicPr preferRelativeResize="0"/>
          <p:nvPr/>
        </p:nvPicPr>
        <p:blipFill>
          <a:blip r:embed="rId3">
            <a:alphaModFix/>
          </a:blip>
          <a:stretch>
            <a:fillRect/>
          </a:stretch>
        </p:blipFill>
        <p:spPr>
          <a:xfrm rot="-5400000">
            <a:off x="1117401" y="415698"/>
            <a:ext cx="3614950" cy="4819953"/>
          </a:xfrm>
          <a:prstGeom prst="rect">
            <a:avLst/>
          </a:prstGeom>
          <a:noFill/>
          <a:ln>
            <a:noFill/>
          </a:ln>
        </p:spPr>
      </p:pic>
      <p:sp>
        <p:nvSpPr>
          <p:cNvPr id="154" name="Shape 154"/>
          <p:cNvSpPr txBox="1"/>
          <p:nvPr/>
        </p:nvSpPr>
        <p:spPr>
          <a:xfrm>
            <a:off x="5656675" y="1444700"/>
            <a:ext cx="3021600" cy="2812500"/>
          </a:xfrm>
          <a:prstGeom prst="rect">
            <a:avLst/>
          </a:prstGeom>
          <a:noFill/>
          <a:ln>
            <a:noFill/>
          </a:ln>
        </p:spPr>
        <p:txBody>
          <a:bodyPr anchorCtr="0" anchor="t" bIns="91425" lIns="91425" rIns="91425" tIns="91425">
            <a:noAutofit/>
          </a:bodyPr>
          <a:lstStyle/>
          <a:p>
            <a:pPr lvl="0">
              <a:spcBef>
                <a:spcPts val="0"/>
              </a:spcBef>
              <a:buNone/>
            </a:pPr>
            <a:r>
              <a:rPr lang="en" sz="1800">
                <a:latin typeface="Comic Sans MS"/>
                <a:ea typeface="Comic Sans MS"/>
                <a:cs typeface="Comic Sans MS"/>
                <a:sym typeface="Comic Sans MS"/>
              </a:rPr>
              <a:t>We gave this exact survey to students before the implementation of the project and then again at the end. This allowed us to compare student motivation towards learning Science after using the Centers.</a:t>
            </a:r>
            <a:r>
              <a:rPr lang="en">
                <a:latin typeface="Comic Sans MS"/>
                <a:ea typeface="Comic Sans MS"/>
                <a:cs typeface="Comic Sans MS"/>
                <a:sym typeface="Comic Sans MS"/>
              </a:rPr>
              <a:t> </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Shape 159"/>
          <p:cNvSpPr txBox="1"/>
          <p:nvPr>
            <p:ph type="title"/>
          </p:nvPr>
        </p:nvSpPr>
        <p:spPr>
          <a:xfrm>
            <a:off x="311700" y="445025"/>
            <a:ext cx="8520600" cy="572700"/>
          </a:xfrm>
          <a:prstGeom prst="rect">
            <a:avLst/>
          </a:prstGeom>
        </p:spPr>
        <p:txBody>
          <a:bodyPr anchorCtr="0" anchor="t" bIns="91425" lIns="91425" rIns="91425" tIns="91425">
            <a:noAutofit/>
          </a:bodyPr>
          <a:lstStyle/>
          <a:p>
            <a:pPr lvl="0" algn="ctr">
              <a:spcBef>
                <a:spcPts val="0"/>
              </a:spcBef>
              <a:buNone/>
            </a:pPr>
            <a:r>
              <a:rPr b="1" lang="en">
                <a:solidFill>
                  <a:srgbClr val="000000"/>
                </a:solidFill>
                <a:latin typeface="Comic Sans MS"/>
                <a:ea typeface="Comic Sans MS"/>
                <a:cs typeface="Comic Sans MS"/>
                <a:sym typeface="Comic Sans MS"/>
              </a:rPr>
              <a:t>Task Cards</a:t>
            </a:r>
          </a:p>
          <a:p>
            <a:pPr lvl="0">
              <a:spcBef>
                <a:spcPts val="0"/>
              </a:spcBef>
              <a:buNone/>
            </a:pPr>
            <a:r>
              <a:t/>
            </a:r>
            <a:endParaRPr b="1">
              <a:solidFill>
                <a:srgbClr val="000000"/>
              </a:solidFill>
              <a:latin typeface="Comic Sans MS"/>
              <a:ea typeface="Comic Sans MS"/>
              <a:cs typeface="Comic Sans MS"/>
              <a:sym typeface="Comic Sans MS"/>
            </a:endParaRPr>
          </a:p>
        </p:txBody>
      </p:sp>
      <p:pic>
        <p:nvPicPr>
          <p:cNvPr descr="File_000.png" id="160" name="Shape 160"/>
          <p:cNvPicPr preferRelativeResize="0"/>
          <p:nvPr/>
        </p:nvPicPr>
        <p:blipFill>
          <a:blip r:embed="rId3">
            <a:alphaModFix/>
          </a:blip>
          <a:stretch>
            <a:fillRect/>
          </a:stretch>
        </p:blipFill>
        <p:spPr>
          <a:xfrm rot="-827037">
            <a:off x="645922" y="917056"/>
            <a:ext cx="2745826" cy="3661065"/>
          </a:xfrm>
          <a:prstGeom prst="rect">
            <a:avLst/>
          </a:prstGeom>
          <a:noFill/>
          <a:ln>
            <a:noFill/>
          </a:ln>
        </p:spPr>
      </p:pic>
      <p:pic>
        <p:nvPicPr>
          <p:cNvPr descr="Screen Shot 2017-05-12 at 1.18.11 PM.png" id="161" name="Shape 161"/>
          <p:cNvPicPr preferRelativeResize="0"/>
          <p:nvPr/>
        </p:nvPicPr>
        <p:blipFill>
          <a:blip r:embed="rId4">
            <a:alphaModFix/>
          </a:blip>
          <a:stretch>
            <a:fillRect/>
          </a:stretch>
        </p:blipFill>
        <p:spPr>
          <a:xfrm rot="602804">
            <a:off x="4850729" y="1348639"/>
            <a:ext cx="4016490" cy="2797896"/>
          </a:xfrm>
          <a:prstGeom prst="rect">
            <a:avLst/>
          </a:prstGeom>
          <a:noFill/>
          <a:ln>
            <a:noFill/>
          </a:ln>
        </p:spPr>
      </p:pic>
      <p:pic>
        <p:nvPicPr>
          <p:cNvPr id="162" name="Shape 162"/>
          <p:cNvPicPr preferRelativeResize="0"/>
          <p:nvPr/>
        </p:nvPicPr>
        <p:blipFill>
          <a:blip r:embed="rId5">
            <a:alphaModFix/>
          </a:blip>
          <a:stretch>
            <a:fillRect/>
          </a:stretch>
        </p:blipFill>
        <p:spPr>
          <a:xfrm>
            <a:off x="3046675" y="1667849"/>
            <a:ext cx="2575150" cy="26181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Shape 16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lgn="ctr">
              <a:spcBef>
                <a:spcPts val="0"/>
              </a:spcBef>
              <a:buNone/>
            </a:pPr>
            <a:r>
              <a:rPr lang="en" sz="3000">
                <a:latin typeface="Comic Sans MS"/>
                <a:ea typeface="Comic Sans MS"/>
                <a:cs typeface="Comic Sans MS"/>
                <a:sym typeface="Comic Sans MS"/>
              </a:rPr>
              <a:t>Task Cards</a:t>
            </a:r>
          </a:p>
        </p:txBody>
      </p:sp>
      <p:pic>
        <p:nvPicPr>
          <p:cNvPr descr="Screen Shot 2017-06-17 at 9.54.08 PM.png" id="168" name="Shape 168"/>
          <p:cNvPicPr preferRelativeResize="0"/>
          <p:nvPr/>
        </p:nvPicPr>
        <p:blipFill>
          <a:blip r:embed="rId3">
            <a:alphaModFix/>
          </a:blip>
          <a:stretch>
            <a:fillRect/>
          </a:stretch>
        </p:blipFill>
        <p:spPr>
          <a:xfrm rot="-691184">
            <a:off x="434413" y="1439026"/>
            <a:ext cx="3841251" cy="2676420"/>
          </a:xfrm>
          <a:prstGeom prst="rect">
            <a:avLst/>
          </a:prstGeom>
          <a:noFill/>
          <a:ln>
            <a:noFill/>
          </a:ln>
        </p:spPr>
      </p:pic>
      <p:pic>
        <p:nvPicPr>
          <p:cNvPr descr="Screen Shot 2017-06-17 at 9.55.10 PM.png" id="169" name="Shape 169"/>
          <p:cNvPicPr preferRelativeResize="0"/>
          <p:nvPr/>
        </p:nvPicPr>
        <p:blipFill>
          <a:blip r:embed="rId4">
            <a:alphaModFix/>
          </a:blip>
          <a:stretch>
            <a:fillRect/>
          </a:stretch>
        </p:blipFill>
        <p:spPr>
          <a:xfrm rot="976439">
            <a:off x="4541520" y="1539846"/>
            <a:ext cx="4127233" cy="28036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Shape 174"/>
          <p:cNvSpPr txBox="1"/>
          <p:nvPr/>
        </p:nvSpPr>
        <p:spPr>
          <a:xfrm>
            <a:off x="11243400" y="1329600"/>
            <a:ext cx="3126000" cy="3234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175" name="Shape 175"/>
          <p:cNvSpPr txBox="1"/>
          <p:nvPr>
            <p:ph idx="1" type="subTitle"/>
          </p:nvPr>
        </p:nvSpPr>
        <p:spPr>
          <a:xfrm>
            <a:off x="265500" y="2803075"/>
            <a:ext cx="4045200" cy="1235100"/>
          </a:xfrm>
          <a:prstGeom prst="rect">
            <a:avLst/>
          </a:prstGeom>
        </p:spPr>
        <p:txBody>
          <a:bodyPr anchorCtr="0" anchor="t" bIns="91425" lIns="91425" rIns="91425" tIns="91425">
            <a:noAutofit/>
          </a:bodyPr>
          <a:lstStyle/>
          <a:p>
            <a:pPr lvl="0">
              <a:spcBef>
                <a:spcPts val="0"/>
              </a:spcBef>
              <a:buNone/>
            </a:pPr>
            <a:r>
              <a:t/>
            </a:r>
            <a:endParaRPr/>
          </a:p>
        </p:txBody>
      </p:sp>
      <p:pic>
        <p:nvPicPr>
          <p:cNvPr descr="20170428_114435.jpg" id="176" name="Shape 176"/>
          <p:cNvPicPr preferRelativeResize="0"/>
          <p:nvPr/>
        </p:nvPicPr>
        <p:blipFill>
          <a:blip r:embed="rId3">
            <a:alphaModFix/>
          </a:blip>
          <a:stretch>
            <a:fillRect/>
          </a:stretch>
        </p:blipFill>
        <p:spPr>
          <a:xfrm>
            <a:off x="177430" y="1384500"/>
            <a:ext cx="4221332" cy="2374499"/>
          </a:xfrm>
          <a:prstGeom prst="rect">
            <a:avLst/>
          </a:prstGeom>
          <a:noFill/>
          <a:ln cap="flat" cmpd="sng" w="76200">
            <a:solidFill>
              <a:schemeClr val="dk2"/>
            </a:solidFill>
            <a:prstDash val="solid"/>
            <a:round/>
            <a:headEnd len="med" w="med" type="none"/>
            <a:tailEnd len="med" w="med" type="none"/>
          </a:ln>
        </p:spPr>
      </p:pic>
      <p:sp>
        <p:nvSpPr>
          <p:cNvPr id="177" name="Shape 177"/>
          <p:cNvSpPr txBox="1"/>
          <p:nvPr/>
        </p:nvSpPr>
        <p:spPr>
          <a:xfrm>
            <a:off x="4781950" y="309475"/>
            <a:ext cx="4140300" cy="4373700"/>
          </a:xfrm>
          <a:prstGeom prst="rect">
            <a:avLst/>
          </a:prstGeom>
          <a:noFill/>
          <a:ln>
            <a:noFill/>
          </a:ln>
        </p:spPr>
        <p:txBody>
          <a:bodyPr anchorCtr="0" anchor="t" bIns="91425" lIns="91425" rIns="91425" tIns="91425">
            <a:noAutofit/>
          </a:bodyPr>
          <a:lstStyle/>
          <a:p>
            <a:pPr indent="0" lvl="0" marL="0" rtl="0">
              <a:spcBef>
                <a:spcPts val="0"/>
              </a:spcBef>
              <a:buNone/>
            </a:pPr>
            <a:r>
              <a:rPr lang="en" sz="1800">
                <a:latin typeface="Comic Sans MS"/>
                <a:ea typeface="Comic Sans MS"/>
                <a:cs typeface="Comic Sans MS"/>
                <a:sym typeface="Comic Sans MS"/>
              </a:rPr>
              <a:t>We tried to ensure that our centers followed the 21st century learning model by allowing our students to think critically, collaborate with others and use various technologies.</a:t>
            </a:r>
          </a:p>
          <a:p>
            <a:pPr indent="0" lvl="0" marL="0" rtl="0">
              <a:spcBef>
                <a:spcPts val="0"/>
              </a:spcBef>
              <a:buNone/>
            </a:pPr>
            <a:r>
              <a:t/>
            </a:r>
            <a:endParaRPr sz="1800">
              <a:latin typeface="Comic Sans MS"/>
              <a:ea typeface="Comic Sans MS"/>
              <a:cs typeface="Comic Sans MS"/>
              <a:sym typeface="Comic Sans MS"/>
            </a:endParaRPr>
          </a:p>
          <a:p>
            <a:pPr indent="0" lvl="0" marL="0">
              <a:spcBef>
                <a:spcPts val="0"/>
              </a:spcBef>
              <a:buNone/>
            </a:pPr>
            <a:r>
              <a:t/>
            </a:r>
            <a:endParaRPr sz="1800">
              <a:latin typeface="Comic Sans MS"/>
              <a:ea typeface="Comic Sans MS"/>
              <a:cs typeface="Comic Sans MS"/>
              <a:sym typeface="Comic Sans MS"/>
            </a:endParaRPr>
          </a:p>
        </p:txBody>
      </p:sp>
      <p:pic>
        <p:nvPicPr>
          <p:cNvPr id="178" name="Shape 178"/>
          <p:cNvPicPr preferRelativeResize="0"/>
          <p:nvPr/>
        </p:nvPicPr>
        <p:blipFill>
          <a:blip r:embed="rId4">
            <a:alphaModFix/>
          </a:blip>
          <a:stretch>
            <a:fillRect/>
          </a:stretch>
        </p:blipFill>
        <p:spPr>
          <a:xfrm>
            <a:off x="5423225" y="2230000"/>
            <a:ext cx="2381250" cy="2381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Shape 183"/>
          <p:cNvSpPr txBox="1"/>
          <p:nvPr/>
        </p:nvSpPr>
        <p:spPr>
          <a:xfrm>
            <a:off x="7528950" y="855025"/>
            <a:ext cx="6840300" cy="7980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IMG_0018.JPG" id="184" name="Shape 184"/>
          <p:cNvPicPr preferRelativeResize="0"/>
          <p:nvPr/>
        </p:nvPicPr>
        <p:blipFill>
          <a:blip r:embed="rId3">
            <a:alphaModFix/>
          </a:blip>
          <a:stretch>
            <a:fillRect/>
          </a:stretch>
        </p:blipFill>
        <p:spPr>
          <a:xfrm>
            <a:off x="191275" y="277799"/>
            <a:ext cx="2701195" cy="3601574"/>
          </a:xfrm>
          <a:prstGeom prst="rect">
            <a:avLst/>
          </a:prstGeom>
          <a:noFill/>
          <a:ln cap="flat" cmpd="sng" w="28575">
            <a:solidFill>
              <a:srgbClr val="20124D"/>
            </a:solidFill>
            <a:prstDash val="solid"/>
            <a:round/>
            <a:headEnd len="med" w="med" type="none"/>
            <a:tailEnd len="med" w="med" type="none"/>
          </a:ln>
        </p:spPr>
      </p:pic>
      <p:pic>
        <p:nvPicPr>
          <p:cNvPr descr="20170111_105833 1.jpg" id="185" name="Shape 185"/>
          <p:cNvPicPr preferRelativeResize="0"/>
          <p:nvPr/>
        </p:nvPicPr>
        <p:blipFill rotWithShape="1">
          <a:blip r:embed="rId4">
            <a:alphaModFix/>
          </a:blip>
          <a:srcRect b="0" l="16902" r="0" t="0"/>
          <a:stretch/>
        </p:blipFill>
        <p:spPr>
          <a:xfrm>
            <a:off x="5621699" y="61862"/>
            <a:ext cx="3522297" cy="2384322"/>
          </a:xfrm>
          <a:prstGeom prst="rect">
            <a:avLst/>
          </a:prstGeom>
          <a:noFill/>
          <a:ln cap="flat" cmpd="sng" w="28575">
            <a:solidFill>
              <a:srgbClr val="20124D"/>
            </a:solidFill>
            <a:prstDash val="solid"/>
            <a:round/>
            <a:headEnd len="med" w="med" type="none"/>
            <a:tailEnd len="med" w="med" type="none"/>
          </a:ln>
        </p:spPr>
      </p:pic>
      <p:pic>
        <p:nvPicPr>
          <p:cNvPr descr="20160923_133052 - Copy.jpg" id="186" name="Shape 186"/>
          <p:cNvPicPr preferRelativeResize="0"/>
          <p:nvPr/>
        </p:nvPicPr>
        <p:blipFill rotWithShape="1">
          <a:blip r:embed="rId5">
            <a:alphaModFix/>
          </a:blip>
          <a:srcRect b="4115" l="31612" r="29919" t="27512"/>
          <a:stretch/>
        </p:blipFill>
        <p:spPr>
          <a:xfrm>
            <a:off x="2806274" y="1994425"/>
            <a:ext cx="2983495" cy="2982646"/>
          </a:xfrm>
          <a:prstGeom prst="rect">
            <a:avLst/>
          </a:prstGeom>
          <a:noFill/>
          <a:ln cap="flat" cmpd="sng" w="28575">
            <a:solidFill>
              <a:srgbClr val="20124D"/>
            </a:solidFill>
            <a:prstDash val="solid"/>
            <a:round/>
            <a:headEnd len="med" w="med" type="none"/>
            <a:tailEnd len="med" w="med"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Shape 60"/>
          <p:cNvSpPr txBox="1"/>
          <p:nvPr>
            <p:ph type="title"/>
          </p:nvPr>
        </p:nvSpPr>
        <p:spPr>
          <a:xfrm>
            <a:off x="311700" y="445025"/>
            <a:ext cx="8520600" cy="572700"/>
          </a:xfrm>
          <a:prstGeom prst="rect">
            <a:avLst/>
          </a:prstGeom>
        </p:spPr>
        <p:txBody>
          <a:bodyPr anchorCtr="0" anchor="t" bIns="91425" lIns="91425" rIns="91425" tIns="91425">
            <a:noAutofit/>
          </a:bodyPr>
          <a:lstStyle/>
          <a:p>
            <a:pPr indent="457200" lvl="0" marL="2743200">
              <a:spcBef>
                <a:spcPts val="0"/>
              </a:spcBef>
              <a:buNone/>
            </a:pPr>
            <a:r>
              <a:rPr lang="en">
                <a:latin typeface="Comic Sans MS"/>
                <a:ea typeface="Comic Sans MS"/>
                <a:cs typeface="Comic Sans MS"/>
                <a:sym typeface="Comic Sans MS"/>
              </a:rPr>
              <a:t>Our School</a:t>
            </a:r>
          </a:p>
          <a:p>
            <a:pPr lvl="0">
              <a:spcBef>
                <a:spcPts val="0"/>
              </a:spcBef>
              <a:buNone/>
            </a:pPr>
            <a:r>
              <a:t/>
            </a:r>
            <a:endParaRPr>
              <a:latin typeface="Comic Sans MS"/>
              <a:ea typeface="Comic Sans MS"/>
              <a:cs typeface="Comic Sans MS"/>
              <a:sym typeface="Comic Sans MS"/>
            </a:endParaRPr>
          </a:p>
        </p:txBody>
      </p:sp>
      <p:sp>
        <p:nvSpPr>
          <p:cNvPr id="61" name="Shape 61"/>
          <p:cNvSpPr txBox="1"/>
          <p:nvPr>
            <p:ph idx="1" type="body"/>
          </p:nvPr>
        </p:nvSpPr>
        <p:spPr>
          <a:xfrm>
            <a:off x="311700" y="1152425"/>
            <a:ext cx="8452200" cy="1720200"/>
          </a:xfrm>
          <a:prstGeom prst="rect">
            <a:avLst/>
          </a:prstGeom>
        </p:spPr>
        <p:txBody>
          <a:bodyPr anchorCtr="0" anchor="t" bIns="91425" lIns="91425" rIns="91425" tIns="91425">
            <a:noAutofit/>
          </a:bodyPr>
          <a:lstStyle/>
          <a:p>
            <a:pPr lvl="0">
              <a:spcBef>
                <a:spcPts val="0"/>
              </a:spcBef>
              <a:buNone/>
            </a:pPr>
            <a:r>
              <a:rPr lang="en">
                <a:solidFill>
                  <a:srgbClr val="000000"/>
                </a:solidFill>
                <a:latin typeface="Comfortaa"/>
                <a:ea typeface="Comfortaa"/>
                <a:cs typeface="Comfortaa"/>
                <a:sym typeface="Comfortaa"/>
              </a:rPr>
              <a:t>Our school is located in the beautiful community of</a:t>
            </a:r>
            <a:r>
              <a:rPr lang="en">
                <a:solidFill>
                  <a:srgbClr val="000000"/>
                </a:solidFill>
                <a:latin typeface="Comfortaa"/>
                <a:ea typeface="Comfortaa"/>
                <a:cs typeface="Comfortaa"/>
                <a:sym typeface="Comfortaa"/>
                <a:hlinkClick r:id="rId3"/>
              </a:rPr>
              <a:t> Colliers</a:t>
            </a:r>
            <a:r>
              <a:rPr lang="en">
                <a:solidFill>
                  <a:srgbClr val="000000"/>
                </a:solidFill>
                <a:latin typeface="Comfortaa"/>
                <a:ea typeface="Comfortaa"/>
                <a:cs typeface="Comfortaa"/>
                <a:sym typeface="Comfortaa"/>
              </a:rPr>
              <a:t>, in scenic Conception Bay, Newfoundland.  We are approximately 45 minutes from the capital, St. John’s. Our school has a student population of approximately 135 students and 15 staff members. Students, teachers, parents and the community collaborate to develop a positive, child-centered, learning environment which recognizes the value and uniqueness of each individual in the 21</a:t>
            </a:r>
            <a:r>
              <a:rPr baseline="30000" lang="en">
                <a:solidFill>
                  <a:srgbClr val="000000"/>
                </a:solidFill>
                <a:latin typeface="Comfortaa"/>
                <a:ea typeface="Comfortaa"/>
                <a:cs typeface="Comfortaa"/>
                <a:sym typeface="Comfortaa"/>
              </a:rPr>
              <a:t>st</a:t>
            </a:r>
            <a:r>
              <a:rPr lang="en">
                <a:solidFill>
                  <a:srgbClr val="000000"/>
                </a:solidFill>
                <a:latin typeface="Comfortaa"/>
                <a:ea typeface="Comfortaa"/>
                <a:cs typeface="Comfortaa"/>
                <a:sym typeface="Comfortaa"/>
              </a:rPr>
              <a:t> Century.</a:t>
            </a:r>
          </a:p>
        </p:txBody>
      </p:sp>
      <p:pic>
        <p:nvPicPr>
          <p:cNvPr descr="logo.gif" id="62" name="Shape 62"/>
          <p:cNvPicPr preferRelativeResize="0"/>
          <p:nvPr/>
        </p:nvPicPr>
        <p:blipFill>
          <a:blip r:embed="rId4">
            <a:alphaModFix/>
          </a:blip>
          <a:stretch>
            <a:fillRect/>
          </a:stretch>
        </p:blipFill>
        <p:spPr>
          <a:xfrm>
            <a:off x="3289048" y="3603849"/>
            <a:ext cx="2684475" cy="13213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Shape 191"/>
          <p:cNvSpPr txBox="1"/>
          <p:nvPr>
            <p:ph type="title"/>
          </p:nvPr>
        </p:nvSpPr>
        <p:spPr>
          <a:xfrm>
            <a:off x="431400" y="345375"/>
            <a:ext cx="8571300" cy="1320000"/>
          </a:xfrm>
          <a:prstGeom prst="rect">
            <a:avLst/>
          </a:prstGeom>
        </p:spPr>
        <p:txBody>
          <a:bodyPr anchorCtr="0" anchor="ctr" bIns="91425" lIns="91425" rIns="91425" tIns="91425">
            <a:noAutofit/>
          </a:bodyPr>
          <a:lstStyle/>
          <a:p>
            <a:pPr lvl="0" rtl="0" algn="ctr">
              <a:spcBef>
                <a:spcPts val="0"/>
              </a:spcBef>
              <a:buNone/>
            </a:pPr>
            <a:r>
              <a:rPr lang="en">
                <a:latin typeface="Comic Sans MS"/>
                <a:ea typeface="Comic Sans MS"/>
                <a:cs typeface="Comic Sans MS"/>
                <a:sym typeface="Comic Sans MS"/>
              </a:rPr>
              <a:t>The Best Way to Start </a:t>
            </a:r>
          </a:p>
          <a:p>
            <a:pPr lvl="0" algn="ctr">
              <a:spcBef>
                <a:spcPts val="0"/>
              </a:spcBef>
              <a:buNone/>
            </a:pPr>
            <a:r>
              <a:rPr lang="en">
                <a:latin typeface="Comic Sans MS"/>
                <a:ea typeface="Comic Sans MS"/>
                <a:cs typeface="Comic Sans MS"/>
                <a:sym typeface="Comic Sans MS"/>
              </a:rPr>
              <a:t>A visit from Tom! </a:t>
            </a:r>
          </a:p>
          <a:p>
            <a:pPr lvl="0">
              <a:spcBef>
                <a:spcPts val="0"/>
              </a:spcBef>
              <a:buNone/>
            </a:pPr>
            <a:r>
              <a:t/>
            </a:r>
            <a:endParaRPr/>
          </a:p>
        </p:txBody>
      </p:sp>
      <p:pic>
        <p:nvPicPr>
          <p:cNvPr descr="20170405_104117.jpg" id="192" name="Shape 192"/>
          <p:cNvPicPr preferRelativeResize="0"/>
          <p:nvPr/>
        </p:nvPicPr>
        <p:blipFill>
          <a:blip r:embed="rId3">
            <a:alphaModFix/>
          </a:blip>
          <a:stretch>
            <a:fillRect/>
          </a:stretch>
        </p:blipFill>
        <p:spPr>
          <a:xfrm rot="-478231">
            <a:off x="450798" y="1802499"/>
            <a:ext cx="2180484" cy="2907302"/>
          </a:xfrm>
          <a:prstGeom prst="rect">
            <a:avLst/>
          </a:prstGeom>
          <a:noFill/>
          <a:ln cap="flat" cmpd="sng" w="76200">
            <a:solidFill>
              <a:schemeClr val="dk2"/>
            </a:solidFill>
            <a:prstDash val="solid"/>
            <a:round/>
            <a:headEnd len="med" w="med" type="none"/>
            <a:tailEnd len="med" w="med" type="none"/>
          </a:ln>
        </p:spPr>
      </p:pic>
      <p:pic>
        <p:nvPicPr>
          <p:cNvPr descr="20170405_113254.jpg" id="193" name="Shape 193"/>
          <p:cNvPicPr preferRelativeResize="0"/>
          <p:nvPr/>
        </p:nvPicPr>
        <p:blipFill rotWithShape="1">
          <a:blip r:embed="rId4">
            <a:alphaModFix/>
          </a:blip>
          <a:srcRect b="0" l="0" r="26275" t="0"/>
          <a:stretch/>
        </p:blipFill>
        <p:spPr>
          <a:xfrm rot="613962">
            <a:off x="3114509" y="2048483"/>
            <a:ext cx="2163731" cy="2201208"/>
          </a:xfrm>
          <a:prstGeom prst="rect">
            <a:avLst/>
          </a:prstGeom>
          <a:noFill/>
          <a:ln cap="flat" cmpd="sng" w="76200">
            <a:solidFill>
              <a:schemeClr val="dk2"/>
            </a:solidFill>
            <a:prstDash val="solid"/>
            <a:round/>
            <a:headEnd len="med" w="med" type="none"/>
            <a:tailEnd len="med" w="med" type="none"/>
          </a:ln>
        </p:spPr>
      </p:pic>
      <p:pic>
        <p:nvPicPr>
          <p:cNvPr descr="20170405_104152.jpg" id="194" name="Shape 194"/>
          <p:cNvPicPr preferRelativeResize="0"/>
          <p:nvPr/>
        </p:nvPicPr>
        <p:blipFill rotWithShape="1">
          <a:blip r:embed="rId5">
            <a:alphaModFix/>
          </a:blip>
          <a:srcRect b="0" l="21241" r="0" t="0"/>
          <a:stretch/>
        </p:blipFill>
        <p:spPr>
          <a:xfrm rot="-683788">
            <a:off x="5954156" y="1893713"/>
            <a:ext cx="2861362" cy="2724875"/>
          </a:xfrm>
          <a:prstGeom prst="rect">
            <a:avLst/>
          </a:prstGeom>
          <a:noFill/>
          <a:ln cap="flat" cmpd="sng" w="76200">
            <a:solidFill>
              <a:schemeClr val="dk2"/>
            </a:solidFill>
            <a:prstDash val="solid"/>
            <a:round/>
            <a:headEnd len="med" w="med" type="none"/>
            <a:tailEnd len="med" w="med"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Shape 199"/>
          <p:cNvSpPr txBox="1"/>
          <p:nvPr>
            <p:ph type="title"/>
          </p:nvPr>
        </p:nvSpPr>
        <p:spPr>
          <a:xfrm>
            <a:off x="311700" y="95000"/>
            <a:ext cx="8571300" cy="843300"/>
          </a:xfrm>
          <a:prstGeom prst="rect">
            <a:avLst/>
          </a:prstGeom>
        </p:spPr>
        <p:txBody>
          <a:bodyPr anchorCtr="0" anchor="ctr" bIns="91425" lIns="91425" rIns="91425" tIns="91425">
            <a:noAutofit/>
          </a:bodyPr>
          <a:lstStyle/>
          <a:p>
            <a:pPr lvl="0" rtl="0">
              <a:spcBef>
                <a:spcPts val="0"/>
              </a:spcBef>
              <a:buNone/>
            </a:pPr>
            <a:r>
              <a:rPr lang="en" sz="2400">
                <a:latin typeface="Comic Sans MS"/>
                <a:ea typeface="Comic Sans MS"/>
                <a:cs typeface="Comic Sans MS"/>
                <a:sym typeface="Comic Sans MS"/>
              </a:rPr>
              <a:t>Student Experiences (Grade 2)</a:t>
            </a:r>
          </a:p>
        </p:txBody>
      </p:sp>
      <p:pic>
        <p:nvPicPr>
          <p:cNvPr descr="IMG_8937.JPG" id="200" name="Shape 200"/>
          <p:cNvPicPr preferRelativeResize="0"/>
          <p:nvPr/>
        </p:nvPicPr>
        <p:blipFill>
          <a:blip r:embed="rId3">
            <a:alphaModFix/>
          </a:blip>
          <a:stretch>
            <a:fillRect/>
          </a:stretch>
        </p:blipFill>
        <p:spPr>
          <a:xfrm rot="272241">
            <a:off x="822348" y="866800"/>
            <a:ext cx="2925302" cy="3900403"/>
          </a:xfrm>
          <a:prstGeom prst="rect">
            <a:avLst/>
          </a:prstGeom>
          <a:noFill/>
          <a:ln cap="flat" cmpd="sng" w="76200">
            <a:solidFill>
              <a:schemeClr val="dk2"/>
            </a:solidFill>
            <a:prstDash val="solid"/>
            <a:round/>
            <a:headEnd len="med" w="med" type="none"/>
            <a:tailEnd len="med" w="med" type="none"/>
          </a:ln>
        </p:spPr>
      </p:pic>
      <p:pic>
        <p:nvPicPr>
          <p:cNvPr descr="20170411_125639.jpg" id="201" name="Shape 201"/>
          <p:cNvPicPr preferRelativeResize="0"/>
          <p:nvPr/>
        </p:nvPicPr>
        <p:blipFill>
          <a:blip r:embed="rId4">
            <a:alphaModFix/>
          </a:blip>
          <a:stretch>
            <a:fillRect/>
          </a:stretch>
        </p:blipFill>
        <p:spPr>
          <a:xfrm rot="-592286">
            <a:off x="5736362" y="703498"/>
            <a:ext cx="2925302" cy="3900403"/>
          </a:xfrm>
          <a:prstGeom prst="rect">
            <a:avLst/>
          </a:prstGeom>
          <a:noFill/>
          <a:ln cap="flat" cmpd="sng" w="76200">
            <a:solidFill>
              <a:schemeClr val="dk2"/>
            </a:solidFill>
            <a:prstDash val="solid"/>
            <a:round/>
            <a:headEnd len="med" w="med" type="none"/>
            <a:tailEnd len="med" w="med"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Shape 206"/>
          <p:cNvSpPr txBox="1"/>
          <p:nvPr>
            <p:ph type="title"/>
          </p:nvPr>
        </p:nvSpPr>
        <p:spPr>
          <a:xfrm>
            <a:off x="311700" y="285000"/>
            <a:ext cx="8571300" cy="855000"/>
          </a:xfrm>
          <a:prstGeom prst="rect">
            <a:avLst/>
          </a:prstGeom>
        </p:spPr>
        <p:txBody>
          <a:bodyPr anchorCtr="0" anchor="ctr" bIns="91425" lIns="91425" rIns="91425" tIns="91425">
            <a:noAutofit/>
          </a:bodyPr>
          <a:lstStyle/>
          <a:p>
            <a:pPr lvl="0" rtl="0">
              <a:spcBef>
                <a:spcPts val="0"/>
              </a:spcBef>
              <a:buNone/>
            </a:pPr>
            <a:r>
              <a:rPr lang="en">
                <a:latin typeface="Comic Sans MS"/>
                <a:ea typeface="Comic Sans MS"/>
                <a:cs typeface="Comic Sans MS"/>
                <a:sym typeface="Comic Sans MS"/>
              </a:rPr>
              <a:t>Lego Mazes</a:t>
            </a:r>
          </a:p>
        </p:txBody>
      </p:sp>
      <p:sp>
        <p:nvSpPr>
          <p:cNvPr id="207" name="Shape 207" title="20170411_130126.mp4"/>
          <p:cNvSpPr/>
          <p:nvPr/>
        </p:nvSpPr>
        <p:spPr>
          <a:xfrm>
            <a:off x="611650" y="1095100"/>
            <a:ext cx="4947249" cy="3710424"/>
          </a:xfrm>
          <a:prstGeom prst="rect">
            <a:avLst/>
          </a:prstGeom>
          <a:blipFill>
            <a:blip r:embed="rId3">
              <a:alphaModFix/>
            </a:blip>
            <a:stretch>
              <a:fillRect/>
            </a:stretch>
          </a:blipFill>
          <a:ln cap="flat" cmpd="sng" w="76200">
            <a:solidFill>
              <a:schemeClr val="dk2"/>
            </a:solidFill>
            <a:prstDash val="solid"/>
            <a:round/>
            <a:headEnd len="med" w="med" type="none"/>
            <a:tailEnd len="med" w="med" type="none"/>
          </a:ln>
        </p:spPr>
      </p:sp>
      <p:sp>
        <p:nvSpPr>
          <p:cNvPr id="208" name="Shape 208"/>
          <p:cNvSpPr txBox="1"/>
          <p:nvPr/>
        </p:nvSpPr>
        <p:spPr>
          <a:xfrm>
            <a:off x="5786175" y="1550000"/>
            <a:ext cx="2838000" cy="2940600"/>
          </a:xfrm>
          <a:prstGeom prst="rect">
            <a:avLst/>
          </a:prstGeom>
          <a:noFill/>
          <a:ln>
            <a:noFill/>
          </a:ln>
        </p:spPr>
        <p:txBody>
          <a:bodyPr anchorCtr="0" anchor="t" bIns="91425" lIns="91425" rIns="91425" tIns="91425">
            <a:noAutofit/>
          </a:bodyPr>
          <a:lstStyle/>
          <a:p>
            <a:pPr lvl="0">
              <a:spcBef>
                <a:spcPts val="0"/>
              </a:spcBef>
              <a:buNone/>
            </a:pPr>
            <a:r>
              <a:rPr lang="en" sz="1800">
                <a:latin typeface="Comic Sans MS"/>
                <a:ea typeface="Comic Sans MS"/>
                <a:cs typeface="Comic Sans MS"/>
                <a:sym typeface="Comic Sans MS"/>
              </a:rPr>
              <a:t>John testing out his group’s lego maze creation. </a:t>
            </a:r>
          </a:p>
          <a:p>
            <a:pPr lvl="0">
              <a:spcBef>
                <a:spcPts val="0"/>
              </a:spcBef>
              <a:buNone/>
            </a:pPr>
            <a:r>
              <a:t/>
            </a:r>
            <a:endParaRPr sz="1800">
              <a:latin typeface="Comic Sans MS"/>
              <a:ea typeface="Comic Sans MS"/>
              <a:cs typeface="Comic Sans MS"/>
              <a:sym typeface="Comic Sans MS"/>
            </a:endParaRPr>
          </a:p>
          <a:p>
            <a:pPr lvl="0">
              <a:spcBef>
                <a:spcPts val="0"/>
              </a:spcBef>
              <a:buNone/>
            </a:pPr>
            <a:r>
              <a:rPr lang="en" sz="1800">
                <a:latin typeface="Comic Sans MS"/>
                <a:ea typeface="Comic Sans MS"/>
                <a:cs typeface="Comic Sans MS"/>
                <a:sym typeface="Comic Sans MS"/>
              </a:rPr>
              <a:t>“Not as easy as it seems.” </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Shape 213"/>
          <p:cNvSpPr txBox="1"/>
          <p:nvPr>
            <p:ph type="title"/>
          </p:nvPr>
        </p:nvSpPr>
        <p:spPr>
          <a:xfrm>
            <a:off x="298450" y="227625"/>
            <a:ext cx="8123100" cy="778800"/>
          </a:xfrm>
          <a:prstGeom prst="rect">
            <a:avLst/>
          </a:prstGeom>
        </p:spPr>
        <p:txBody>
          <a:bodyPr anchorCtr="0" anchor="ctr" bIns="91425" lIns="91425" rIns="91425" tIns="91425">
            <a:noAutofit/>
          </a:bodyPr>
          <a:lstStyle/>
          <a:p>
            <a:pPr lvl="0" rtl="0">
              <a:spcBef>
                <a:spcPts val="0"/>
              </a:spcBef>
              <a:buClr>
                <a:schemeClr val="dk1"/>
              </a:buClr>
              <a:buSzPct val="36666"/>
              <a:buFont typeface="Arial"/>
              <a:buNone/>
            </a:pPr>
            <a:r>
              <a:rPr lang="en" sz="3000">
                <a:solidFill>
                  <a:srgbClr val="1155CC"/>
                </a:solidFill>
                <a:latin typeface="Comic Sans MS"/>
                <a:ea typeface="Comic Sans MS"/>
                <a:cs typeface="Comic Sans MS"/>
                <a:sym typeface="Comic Sans MS"/>
              </a:rPr>
              <a:t>Friction </a:t>
            </a:r>
          </a:p>
        </p:txBody>
      </p:sp>
      <p:sp>
        <p:nvSpPr>
          <p:cNvPr id="214" name="Shape 214" title="IMG_8946.MOV"/>
          <p:cNvSpPr/>
          <p:nvPr/>
        </p:nvSpPr>
        <p:spPr>
          <a:xfrm>
            <a:off x="513425" y="1053200"/>
            <a:ext cx="4572000" cy="3429000"/>
          </a:xfrm>
          <a:prstGeom prst="rect">
            <a:avLst/>
          </a:prstGeom>
          <a:blipFill>
            <a:blip r:embed="rId3">
              <a:alphaModFix/>
            </a:blip>
            <a:stretch>
              <a:fillRect/>
            </a:stretch>
          </a:blipFill>
          <a:ln cap="flat" cmpd="sng" w="76200">
            <a:solidFill>
              <a:schemeClr val="dk2"/>
            </a:solidFill>
            <a:prstDash val="solid"/>
            <a:round/>
            <a:headEnd len="med" w="med" type="none"/>
            <a:tailEnd len="med" w="med" type="none"/>
          </a:ln>
        </p:spPr>
      </p:sp>
      <p:sp>
        <p:nvSpPr>
          <p:cNvPr id="215" name="Shape 215"/>
          <p:cNvSpPr txBox="1"/>
          <p:nvPr/>
        </p:nvSpPr>
        <p:spPr>
          <a:xfrm>
            <a:off x="6013775" y="1707050"/>
            <a:ext cx="1863300" cy="749700"/>
          </a:xfrm>
          <a:prstGeom prst="rect">
            <a:avLst/>
          </a:prstGeom>
          <a:noFill/>
          <a:ln>
            <a:noFill/>
          </a:ln>
        </p:spPr>
        <p:txBody>
          <a:bodyPr anchorCtr="0" anchor="t" bIns="91425" lIns="91425" rIns="91425" tIns="91425">
            <a:noAutofit/>
          </a:bodyPr>
          <a:lstStyle/>
          <a:p>
            <a:pPr lvl="0">
              <a:spcBef>
                <a:spcPts val="0"/>
              </a:spcBef>
              <a:buNone/>
            </a:pPr>
            <a:r>
              <a:t/>
            </a:r>
            <a:endParaRPr sz="2400">
              <a:solidFill>
                <a:srgbClr val="1155CC"/>
              </a:solidFill>
              <a:latin typeface="Comic Sans MS"/>
              <a:ea typeface="Comic Sans MS"/>
              <a:cs typeface="Comic Sans MS"/>
              <a:sym typeface="Comic Sans MS"/>
            </a:endParaRPr>
          </a:p>
        </p:txBody>
      </p:sp>
      <p:sp>
        <p:nvSpPr>
          <p:cNvPr id="216" name="Shape 216"/>
          <p:cNvSpPr txBox="1"/>
          <p:nvPr/>
        </p:nvSpPr>
        <p:spPr>
          <a:xfrm>
            <a:off x="5505050" y="1209025"/>
            <a:ext cx="3429000" cy="2569800"/>
          </a:xfrm>
          <a:prstGeom prst="rect">
            <a:avLst/>
          </a:prstGeom>
          <a:noFill/>
          <a:ln>
            <a:noFill/>
          </a:ln>
        </p:spPr>
        <p:txBody>
          <a:bodyPr anchorCtr="0" anchor="t" bIns="91425" lIns="91425" rIns="91425" tIns="91425">
            <a:noAutofit/>
          </a:bodyPr>
          <a:lstStyle/>
          <a:p>
            <a:pPr lvl="0">
              <a:spcBef>
                <a:spcPts val="0"/>
              </a:spcBef>
              <a:buNone/>
            </a:pPr>
            <a:r>
              <a:rPr lang="en" sz="1800">
                <a:latin typeface="Comic Sans MS"/>
                <a:ea typeface="Comic Sans MS"/>
                <a:cs typeface="Comic Sans MS"/>
                <a:sym typeface="Comic Sans MS"/>
              </a:rPr>
              <a:t>Justus discussing his choices for best material to use when creating a ramp. </a:t>
            </a:r>
          </a:p>
          <a:p>
            <a:pPr lvl="0">
              <a:spcBef>
                <a:spcPts val="0"/>
              </a:spcBef>
              <a:buNone/>
            </a:pPr>
            <a:r>
              <a:t/>
            </a:r>
            <a:endParaRPr sz="1800">
              <a:latin typeface="Comic Sans MS"/>
              <a:ea typeface="Comic Sans MS"/>
              <a:cs typeface="Comic Sans MS"/>
              <a:sym typeface="Comic Sans MS"/>
            </a:endParaRPr>
          </a:p>
          <a:p>
            <a:pPr lvl="0" rtl="0">
              <a:spcBef>
                <a:spcPts val="0"/>
              </a:spcBef>
              <a:buNone/>
            </a:pPr>
            <a:r>
              <a:rPr lang="en" sz="1800">
                <a:latin typeface="Comic Sans MS"/>
                <a:ea typeface="Comic Sans MS"/>
                <a:cs typeface="Comic Sans MS"/>
                <a:sym typeface="Comic Sans MS"/>
              </a:rPr>
              <a:t>He quickly recognized that lego material would not be a great choice and for good reason.  </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Shape 221"/>
          <p:cNvSpPr txBox="1"/>
          <p:nvPr>
            <p:ph type="title"/>
          </p:nvPr>
        </p:nvSpPr>
        <p:spPr>
          <a:xfrm>
            <a:off x="298450" y="167225"/>
            <a:ext cx="8123100" cy="778800"/>
          </a:xfrm>
          <a:prstGeom prst="rect">
            <a:avLst/>
          </a:prstGeom>
        </p:spPr>
        <p:txBody>
          <a:bodyPr anchorCtr="0" anchor="ctr" bIns="91425" lIns="91425" rIns="91425" tIns="91425">
            <a:noAutofit/>
          </a:bodyPr>
          <a:lstStyle/>
          <a:p>
            <a:pPr lvl="0">
              <a:spcBef>
                <a:spcPts val="0"/>
              </a:spcBef>
              <a:buNone/>
            </a:pPr>
            <a:r>
              <a:rPr lang="en">
                <a:solidFill>
                  <a:srgbClr val="20124D"/>
                </a:solidFill>
                <a:latin typeface="Comic Sans MS"/>
                <a:ea typeface="Comic Sans MS"/>
                <a:cs typeface="Comic Sans MS"/>
                <a:sym typeface="Comic Sans MS"/>
              </a:rPr>
              <a:t>Ways to Move </a:t>
            </a:r>
          </a:p>
        </p:txBody>
      </p:sp>
      <p:sp>
        <p:nvSpPr>
          <p:cNvPr id="222" name="Shape 222" title="IMG_0144.MOV"/>
          <p:cNvSpPr/>
          <p:nvPr/>
        </p:nvSpPr>
        <p:spPr>
          <a:xfrm>
            <a:off x="359783" y="946025"/>
            <a:ext cx="5070667" cy="3803000"/>
          </a:xfrm>
          <a:prstGeom prst="rect">
            <a:avLst/>
          </a:prstGeom>
          <a:blipFill>
            <a:blip r:embed="rId3">
              <a:alphaModFix/>
            </a:blip>
            <a:stretch>
              <a:fillRect/>
            </a:stretch>
          </a:blipFill>
          <a:ln cap="flat" cmpd="sng" w="76200">
            <a:solidFill>
              <a:schemeClr val="dk2"/>
            </a:solidFill>
            <a:prstDash val="solid"/>
            <a:round/>
            <a:headEnd len="med" w="med" type="none"/>
            <a:tailEnd len="med" w="med" type="none"/>
          </a:ln>
        </p:spPr>
      </p:sp>
      <p:sp>
        <p:nvSpPr>
          <p:cNvPr id="223" name="Shape 223"/>
          <p:cNvSpPr txBox="1"/>
          <p:nvPr/>
        </p:nvSpPr>
        <p:spPr>
          <a:xfrm>
            <a:off x="5614800" y="1219275"/>
            <a:ext cx="3288900" cy="2428200"/>
          </a:xfrm>
          <a:prstGeom prst="rect">
            <a:avLst/>
          </a:prstGeom>
          <a:noFill/>
          <a:ln>
            <a:noFill/>
          </a:ln>
        </p:spPr>
        <p:txBody>
          <a:bodyPr anchorCtr="0" anchor="t" bIns="91425" lIns="91425" rIns="91425" tIns="91425">
            <a:noAutofit/>
          </a:bodyPr>
          <a:lstStyle/>
          <a:p>
            <a:pPr lvl="0">
              <a:spcBef>
                <a:spcPts val="0"/>
              </a:spcBef>
              <a:buNone/>
            </a:pPr>
            <a:r>
              <a:rPr lang="en" sz="1800">
                <a:latin typeface="Comic Sans MS"/>
                <a:ea typeface="Comic Sans MS"/>
                <a:cs typeface="Comic Sans MS"/>
                <a:sym typeface="Comic Sans MS"/>
              </a:rPr>
              <a:t>Olivia and Jeremy creating their “Ways to Move” video. </a:t>
            </a:r>
          </a:p>
          <a:p>
            <a:pPr lvl="0">
              <a:spcBef>
                <a:spcPts val="0"/>
              </a:spcBef>
              <a:buNone/>
            </a:pPr>
            <a:r>
              <a:t/>
            </a:r>
            <a:endParaRPr sz="1800">
              <a:latin typeface="Comic Sans MS"/>
              <a:ea typeface="Comic Sans MS"/>
              <a:cs typeface="Comic Sans MS"/>
              <a:sym typeface="Comic Sans MS"/>
            </a:endParaRPr>
          </a:p>
          <a:p>
            <a:pPr lvl="0">
              <a:spcBef>
                <a:spcPts val="0"/>
              </a:spcBef>
              <a:buNone/>
            </a:pPr>
            <a:r>
              <a:rPr lang="en" sz="1800">
                <a:latin typeface="Comic Sans MS"/>
                <a:ea typeface="Comic Sans MS"/>
                <a:cs typeface="Comic Sans MS"/>
                <a:sym typeface="Comic Sans MS"/>
              </a:rPr>
              <a:t>They wanted to demonstrate their knowledge with as many movements as possible. </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Shape 228"/>
          <p:cNvSpPr txBox="1"/>
          <p:nvPr>
            <p:ph type="title"/>
          </p:nvPr>
        </p:nvSpPr>
        <p:spPr>
          <a:xfrm>
            <a:off x="311700" y="147900"/>
            <a:ext cx="8520600" cy="572700"/>
          </a:xfrm>
          <a:prstGeom prst="rect">
            <a:avLst/>
          </a:prstGeom>
        </p:spPr>
        <p:txBody>
          <a:bodyPr anchorCtr="0" anchor="t" bIns="91425" lIns="91425" rIns="91425" tIns="91425">
            <a:noAutofit/>
          </a:bodyPr>
          <a:lstStyle/>
          <a:p>
            <a:pPr lvl="0" rtl="0" algn="ctr">
              <a:spcBef>
                <a:spcPts val="0"/>
              </a:spcBef>
              <a:buNone/>
            </a:pPr>
            <a:r>
              <a:rPr lang="en" sz="3000">
                <a:solidFill>
                  <a:srgbClr val="1155CC"/>
                </a:solidFill>
                <a:latin typeface="Comic Sans MS"/>
                <a:ea typeface="Comic Sans MS"/>
                <a:cs typeface="Comic Sans MS"/>
                <a:sym typeface="Comic Sans MS"/>
              </a:rPr>
              <a:t>Survey Results</a:t>
            </a:r>
            <a:r>
              <a:rPr lang="en" sz="3000">
                <a:solidFill>
                  <a:srgbClr val="1155CC"/>
                </a:solidFill>
                <a:latin typeface="Comic Sans MS"/>
                <a:ea typeface="Comic Sans MS"/>
                <a:cs typeface="Comic Sans MS"/>
                <a:sym typeface="Comic Sans MS"/>
              </a:rPr>
              <a:t> (Grade 2)</a:t>
            </a:r>
          </a:p>
        </p:txBody>
      </p:sp>
      <p:pic>
        <p:nvPicPr>
          <p:cNvPr descr="IMG_8978.JPG" id="229" name="Shape 229"/>
          <p:cNvPicPr preferRelativeResize="0"/>
          <p:nvPr/>
        </p:nvPicPr>
        <p:blipFill>
          <a:blip r:embed="rId3">
            <a:alphaModFix/>
          </a:blip>
          <a:stretch>
            <a:fillRect/>
          </a:stretch>
        </p:blipFill>
        <p:spPr>
          <a:xfrm rot="-5400000">
            <a:off x="863800" y="727337"/>
            <a:ext cx="2766619" cy="3688826"/>
          </a:xfrm>
          <a:prstGeom prst="rect">
            <a:avLst/>
          </a:prstGeom>
          <a:noFill/>
          <a:ln cap="flat" cmpd="sng" w="38100">
            <a:solidFill>
              <a:schemeClr val="dk2"/>
            </a:solidFill>
            <a:prstDash val="solid"/>
            <a:round/>
            <a:headEnd len="med" w="med" type="none"/>
            <a:tailEnd len="med" w="med" type="none"/>
          </a:ln>
        </p:spPr>
      </p:pic>
      <p:pic>
        <p:nvPicPr>
          <p:cNvPr id="230" name="Shape 230"/>
          <p:cNvPicPr preferRelativeResize="0"/>
          <p:nvPr/>
        </p:nvPicPr>
        <p:blipFill>
          <a:blip r:embed="rId4">
            <a:alphaModFix/>
          </a:blip>
          <a:stretch>
            <a:fillRect/>
          </a:stretch>
        </p:blipFill>
        <p:spPr>
          <a:xfrm rot="5400000">
            <a:off x="5386237" y="762775"/>
            <a:ext cx="2713450" cy="3617923"/>
          </a:xfrm>
          <a:prstGeom prst="rect">
            <a:avLst/>
          </a:prstGeom>
          <a:noFill/>
          <a:ln cap="flat" cmpd="sng" w="38100">
            <a:solidFill>
              <a:schemeClr val="dk2"/>
            </a:solidFill>
            <a:prstDash val="solid"/>
            <a:round/>
            <a:headEnd len="med" w="med" type="none"/>
            <a:tailEnd len="med" w="med" type="none"/>
          </a:ln>
        </p:spPr>
      </p:pic>
      <p:sp>
        <p:nvSpPr>
          <p:cNvPr id="231" name="Shape 231"/>
          <p:cNvSpPr txBox="1"/>
          <p:nvPr/>
        </p:nvSpPr>
        <p:spPr>
          <a:xfrm>
            <a:off x="443700" y="781950"/>
            <a:ext cx="3857100" cy="749700"/>
          </a:xfrm>
          <a:prstGeom prst="rect">
            <a:avLst/>
          </a:prstGeom>
          <a:noFill/>
          <a:ln>
            <a:noFill/>
          </a:ln>
        </p:spPr>
        <p:txBody>
          <a:bodyPr anchorCtr="0" anchor="t" bIns="91425" lIns="91425" rIns="91425" tIns="91425">
            <a:noAutofit/>
          </a:bodyPr>
          <a:lstStyle/>
          <a:p>
            <a:pPr lvl="0" rtl="0">
              <a:spcBef>
                <a:spcPts val="0"/>
              </a:spcBef>
              <a:buNone/>
            </a:pPr>
            <a:r>
              <a:rPr lang="en" sz="1800">
                <a:solidFill>
                  <a:srgbClr val="1155CC"/>
                </a:solidFill>
                <a:latin typeface="Comic Sans MS"/>
                <a:ea typeface="Comic Sans MS"/>
                <a:cs typeface="Comic Sans MS"/>
                <a:sym typeface="Comic Sans MS"/>
              </a:rPr>
              <a:t>First Response -Student Survey</a:t>
            </a:r>
            <a:r>
              <a:rPr lang="en">
                <a:latin typeface="Comic Sans MS"/>
                <a:ea typeface="Comic Sans MS"/>
                <a:cs typeface="Comic Sans MS"/>
                <a:sym typeface="Comic Sans MS"/>
              </a:rPr>
              <a:t> </a:t>
            </a:r>
          </a:p>
        </p:txBody>
      </p:sp>
      <p:sp>
        <p:nvSpPr>
          <p:cNvPr id="232" name="Shape 232"/>
          <p:cNvSpPr txBox="1"/>
          <p:nvPr/>
        </p:nvSpPr>
        <p:spPr>
          <a:xfrm>
            <a:off x="4840787" y="781950"/>
            <a:ext cx="3927300" cy="749700"/>
          </a:xfrm>
          <a:prstGeom prst="rect">
            <a:avLst/>
          </a:prstGeom>
          <a:noFill/>
          <a:ln>
            <a:noFill/>
          </a:ln>
        </p:spPr>
        <p:txBody>
          <a:bodyPr anchorCtr="0" anchor="t" bIns="91425" lIns="91425" rIns="91425" tIns="91425">
            <a:noAutofit/>
          </a:bodyPr>
          <a:lstStyle/>
          <a:p>
            <a:pPr lvl="0" rtl="0">
              <a:spcBef>
                <a:spcPts val="0"/>
              </a:spcBef>
              <a:buNone/>
            </a:pPr>
            <a:r>
              <a:rPr lang="en" sz="1800">
                <a:solidFill>
                  <a:srgbClr val="1155CC"/>
                </a:solidFill>
                <a:latin typeface="Comic Sans MS"/>
                <a:ea typeface="Comic Sans MS"/>
                <a:cs typeface="Comic Sans MS"/>
                <a:sym typeface="Comic Sans MS"/>
              </a:rPr>
              <a:t>Second Response -Student Survey</a:t>
            </a:r>
            <a:r>
              <a:rPr lang="en" sz="1800">
                <a:solidFill>
                  <a:srgbClr val="1155CC"/>
                </a:solidFill>
              </a:rPr>
              <a:t> </a:t>
            </a:r>
          </a:p>
        </p:txBody>
      </p:sp>
      <p:sp>
        <p:nvSpPr>
          <p:cNvPr id="233" name="Shape 233"/>
          <p:cNvSpPr txBox="1"/>
          <p:nvPr/>
        </p:nvSpPr>
        <p:spPr>
          <a:xfrm>
            <a:off x="402700" y="4241850"/>
            <a:ext cx="8149200" cy="688500"/>
          </a:xfrm>
          <a:prstGeom prst="rect">
            <a:avLst/>
          </a:prstGeom>
          <a:noFill/>
          <a:ln>
            <a:noFill/>
          </a:ln>
        </p:spPr>
        <p:txBody>
          <a:bodyPr anchorCtr="0" anchor="t" bIns="91425" lIns="91425" rIns="91425" tIns="91425">
            <a:noAutofit/>
          </a:bodyPr>
          <a:lstStyle/>
          <a:p>
            <a:pPr lvl="0">
              <a:spcBef>
                <a:spcPts val="0"/>
              </a:spcBef>
              <a:buNone/>
            </a:pPr>
            <a:r>
              <a:rPr lang="en" sz="1600">
                <a:latin typeface="Comic Sans MS"/>
                <a:ea typeface="Comic Sans MS"/>
                <a:cs typeface="Comic Sans MS"/>
                <a:sym typeface="Comic Sans MS"/>
              </a:rPr>
              <a:t>Frankie had mixed reviews about Science before the start of this unit. He did have a fairly positive attitude, however you can see that it increased even more through these centers. </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Shape 238"/>
          <p:cNvSpPr txBox="1"/>
          <p:nvPr>
            <p:ph idx="1" type="body"/>
          </p:nvPr>
        </p:nvSpPr>
        <p:spPr>
          <a:xfrm>
            <a:off x="250225" y="599175"/>
            <a:ext cx="3999900" cy="3416400"/>
          </a:xfrm>
          <a:prstGeom prst="rect">
            <a:avLst/>
          </a:prstGeom>
        </p:spPr>
        <p:txBody>
          <a:bodyPr anchorCtr="0" anchor="t" bIns="91425" lIns="91425" rIns="91425" tIns="91425">
            <a:noAutofit/>
          </a:bodyPr>
          <a:lstStyle/>
          <a:p>
            <a:pPr lvl="0" rtl="0">
              <a:lnSpc>
                <a:spcPct val="100000"/>
              </a:lnSpc>
              <a:spcBef>
                <a:spcPts val="0"/>
              </a:spcBef>
              <a:spcAft>
                <a:spcPts val="0"/>
              </a:spcAft>
              <a:buClr>
                <a:schemeClr val="dk1"/>
              </a:buClr>
              <a:buSzPct val="61111"/>
              <a:buFont typeface="Arial"/>
              <a:buNone/>
            </a:pPr>
            <a:r>
              <a:rPr lang="en" sz="1800">
                <a:solidFill>
                  <a:srgbClr val="1155CC"/>
                </a:solidFill>
                <a:latin typeface="Comic Sans MS"/>
                <a:ea typeface="Comic Sans MS"/>
                <a:cs typeface="Comic Sans MS"/>
                <a:sym typeface="Comic Sans MS"/>
              </a:rPr>
              <a:t>First Response -Student Survey</a:t>
            </a:r>
            <a:r>
              <a:rPr lang="en">
                <a:solidFill>
                  <a:schemeClr val="dk1"/>
                </a:solidFill>
                <a:latin typeface="Comic Sans MS"/>
                <a:ea typeface="Comic Sans MS"/>
                <a:cs typeface="Comic Sans MS"/>
                <a:sym typeface="Comic Sans MS"/>
              </a:rPr>
              <a:t> </a:t>
            </a:r>
          </a:p>
          <a:p>
            <a:pPr lvl="0">
              <a:spcBef>
                <a:spcPts val="0"/>
              </a:spcBef>
              <a:buNone/>
            </a:pPr>
            <a:r>
              <a:t/>
            </a:r>
            <a:endParaRPr/>
          </a:p>
        </p:txBody>
      </p:sp>
      <p:sp>
        <p:nvSpPr>
          <p:cNvPr id="239" name="Shape 239"/>
          <p:cNvSpPr txBox="1"/>
          <p:nvPr>
            <p:ph idx="2" type="body"/>
          </p:nvPr>
        </p:nvSpPr>
        <p:spPr>
          <a:xfrm>
            <a:off x="4817100" y="606600"/>
            <a:ext cx="3999900" cy="3416400"/>
          </a:xfrm>
          <a:prstGeom prst="rect">
            <a:avLst/>
          </a:prstGeom>
        </p:spPr>
        <p:txBody>
          <a:bodyPr anchorCtr="0" anchor="t" bIns="91425" lIns="91425" rIns="91425" tIns="91425">
            <a:noAutofit/>
          </a:bodyPr>
          <a:lstStyle/>
          <a:p>
            <a:pPr lvl="0" rtl="0">
              <a:lnSpc>
                <a:spcPct val="100000"/>
              </a:lnSpc>
              <a:spcBef>
                <a:spcPts val="0"/>
              </a:spcBef>
              <a:spcAft>
                <a:spcPts val="0"/>
              </a:spcAft>
              <a:buClr>
                <a:schemeClr val="dk1"/>
              </a:buClr>
              <a:buSzPct val="61111"/>
              <a:buFont typeface="Arial"/>
              <a:buNone/>
            </a:pPr>
            <a:r>
              <a:rPr lang="en" sz="1800">
                <a:solidFill>
                  <a:srgbClr val="1155CC"/>
                </a:solidFill>
                <a:latin typeface="Comic Sans MS"/>
                <a:ea typeface="Comic Sans MS"/>
                <a:cs typeface="Comic Sans MS"/>
                <a:sym typeface="Comic Sans MS"/>
              </a:rPr>
              <a:t>Second Response -Student Survey </a:t>
            </a:r>
          </a:p>
          <a:p>
            <a:pPr lvl="0">
              <a:spcBef>
                <a:spcPts val="0"/>
              </a:spcBef>
              <a:buNone/>
            </a:pPr>
            <a:r>
              <a:t/>
            </a:r>
            <a:endParaRPr/>
          </a:p>
        </p:txBody>
      </p:sp>
      <p:pic>
        <p:nvPicPr>
          <p:cNvPr id="240" name="Shape 240"/>
          <p:cNvPicPr preferRelativeResize="0"/>
          <p:nvPr/>
        </p:nvPicPr>
        <p:blipFill>
          <a:blip r:embed="rId3">
            <a:alphaModFix/>
          </a:blip>
          <a:stretch>
            <a:fillRect/>
          </a:stretch>
        </p:blipFill>
        <p:spPr>
          <a:xfrm rot="-5400000">
            <a:off x="837738" y="526609"/>
            <a:ext cx="2824877" cy="3766502"/>
          </a:xfrm>
          <a:prstGeom prst="rect">
            <a:avLst/>
          </a:prstGeom>
          <a:noFill/>
          <a:ln cap="flat" cmpd="sng" w="38100">
            <a:solidFill>
              <a:schemeClr val="dk2"/>
            </a:solidFill>
            <a:prstDash val="solid"/>
            <a:round/>
            <a:headEnd len="med" w="med" type="none"/>
            <a:tailEnd len="med" w="med" type="none"/>
          </a:ln>
        </p:spPr>
      </p:pic>
      <p:pic>
        <p:nvPicPr>
          <p:cNvPr descr="IMG_8971.JPG" id="241" name="Shape 241"/>
          <p:cNvPicPr preferRelativeResize="0"/>
          <p:nvPr/>
        </p:nvPicPr>
        <p:blipFill>
          <a:blip r:embed="rId4">
            <a:alphaModFix/>
          </a:blip>
          <a:stretch>
            <a:fillRect/>
          </a:stretch>
        </p:blipFill>
        <p:spPr>
          <a:xfrm rot="-5400000">
            <a:off x="5418315" y="397462"/>
            <a:ext cx="2797472" cy="4024802"/>
          </a:xfrm>
          <a:prstGeom prst="rect">
            <a:avLst/>
          </a:prstGeom>
          <a:noFill/>
          <a:ln cap="flat" cmpd="sng" w="38100">
            <a:solidFill>
              <a:schemeClr val="dk2"/>
            </a:solidFill>
            <a:prstDash val="solid"/>
            <a:round/>
            <a:headEnd len="med" w="med" type="none"/>
            <a:tailEnd len="med" w="med" type="none"/>
          </a:ln>
        </p:spPr>
      </p:pic>
      <p:sp>
        <p:nvSpPr>
          <p:cNvPr id="242" name="Shape 242"/>
          <p:cNvSpPr txBox="1"/>
          <p:nvPr/>
        </p:nvSpPr>
        <p:spPr>
          <a:xfrm>
            <a:off x="1110825" y="0"/>
            <a:ext cx="6729600" cy="606600"/>
          </a:xfrm>
          <a:prstGeom prst="rect">
            <a:avLst/>
          </a:prstGeom>
          <a:noFill/>
          <a:ln>
            <a:noFill/>
          </a:ln>
        </p:spPr>
        <p:txBody>
          <a:bodyPr anchorCtr="0" anchor="t" bIns="91425" lIns="91425" rIns="91425" tIns="91425">
            <a:noAutofit/>
          </a:bodyPr>
          <a:lstStyle/>
          <a:p>
            <a:pPr lvl="0" rtl="0" algn="ctr">
              <a:spcBef>
                <a:spcPts val="0"/>
              </a:spcBef>
              <a:buClr>
                <a:schemeClr val="dk1"/>
              </a:buClr>
              <a:buSzPct val="36666"/>
              <a:buFont typeface="Arial"/>
              <a:buNone/>
            </a:pPr>
            <a:r>
              <a:rPr lang="en" sz="3000">
                <a:solidFill>
                  <a:srgbClr val="1155CC"/>
                </a:solidFill>
                <a:latin typeface="Comic Sans MS"/>
                <a:ea typeface="Comic Sans MS"/>
                <a:cs typeface="Comic Sans MS"/>
                <a:sym typeface="Comic Sans MS"/>
              </a:rPr>
              <a:t>Survey Results (Grade 2)</a:t>
            </a:r>
          </a:p>
        </p:txBody>
      </p:sp>
      <p:sp>
        <p:nvSpPr>
          <p:cNvPr id="243" name="Shape 243"/>
          <p:cNvSpPr txBox="1"/>
          <p:nvPr/>
        </p:nvSpPr>
        <p:spPr>
          <a:xfrm>
            <a:off x="366925" y="4139375"/>
            <a:ext cx="8462400" cy="688500"/>
          </a:xfrm>
          <a:prstGeom prst="rect">
            <a:avLst/>
          </a:prstGeom>
          <a:noFill/>
          <a:ln>
            <a:noFill/>
          </a:ln>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Justus was very uncertain about Science before the Implementation of the Centers. Through the first survey, I’m left to believe he does not really know what Science really is. You can see after the centers, he knows what Science emcompasses and really enjoyed the process of learning. </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Shape 248"/>
          <p:cNvSpPr txBox="1"/>
          <p:nvPr>
            <p:ph type="title"/>
          </p:nvPr>
        </p:nvSpPr>
        <p:spPr>
          <a:xfrm>
            <a:off x="453275" y="339275"/>
            <a:ext cx="8123100" cy="778800"/>
          </a:xfrm>
          <a:prstGeom prst="rect">
            <a:avLst/>
          </a:prstGeom>
        </p:spPr>
        <p:txBody>
          <a:bodyPr anchorCtr="0" anchor="ctr" bIns="91425" lIns="91425" rIns="91425" tIns="91425">
            <a:noAutofit/>
          </a:bodyPr>
          <a:lstStyle/>
          <a:p>
            <a:pPr lvl="0">
              <a:spcBef>
                <a:spcPts val="0"/>
              </a:spcBef>
              <a:buNone/>
            </a:pPr>
            <a:r>
              <a:rPr lang="en" sz="3000">
                <a:latin typeface="Comic Sans MS"/>
                <a:ea typeface="Comic Sans MS"/>
                <a:cs typeface="Comic Sans MS"/>
                <a:sym typeface="Comic Sans MS"/>
              </a:rPr>
              <a:t>Student Experiences (Kindergarten)</a:t>
            </a:r>
          </a:p>
        </p:txBody>
      </p:sp>
      <p:pic>
        <p:nvPicPr>
          <p:cNvPr id="249" name="Shape 249"/>
          <p:cNvPicPr preferRelativeResize="0"/>
          <p:nvPr/>
        </p:nvPicPr>
        <p:blipFill>
          <a:blip r:embed="rId3">
            <a:alphaModFix/>
          </a:blip>
          <a:stretch>
            <a:fillRect/>
          </a:stretch>
        </p:blipFill>
        <p:spPr>
          <a:xfrm>
            <a:off x="1062625" y="1281525"/>
            <a:ext cx="6594796" cy="37095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Shape 254"/>
          <p:cNvSpPr txBox="1"/>
          <p:nvPr>
            <p:ph idx="1" type="body"/>
          </p:nvPr>
        </p:nvSpPr>
        <p:spPr>
          <a:xfrm>
            <a:off x="311700" y="1152475"/>
            <a:ext cx="3999900" cy="3416400"/>
          </a:xfrm>
          <a:prstGeom prst="rect">
            <a:avLst/>
          </a:prstGeom>
        </p:spPr>
        <p:txBody>
          <a:bodyPr anchorCtr="0" anchor="t" bIns="91425" lIns="91425" rIns="91425" tIns="91425">
            <a:noAutofit/>
          </a:bodyPr>
          <a:lstStyle/>
          <a:p>
            <a:pPr lvl="0" rtl="0" algn="ctr">
              <a:lnSpc>
                <a:spcPct val="100000"/>
              </a:lnSpc>
              <a:spcBef>
                <a:spcPts val="0"/>
              </a:spcBef>
              <a:spcAft>
                <a:spcPts val="0"/>
              </a:spcAft>
              <a:buClr>
                <a:schemeClr val="dk1"/>
              </a:buClr>
              <a:buSzPct val="61111"/>
              <a:buFont typeface="Arial"/>
              <a:buNone/>
            </a:pPr>
            <a:r>
              <a:rPr lang="en" sz="1800">
                <a:solidFill>
                  <a:srgbClr val="1155CC"/>
                </a:solidFill>
                <a:latin typeface="Comic Sans MS"/>
                <a:ea typeface="Comic Sans MS"/>
                <a:cs typeface="Comic Sans MS"/>
                <a:sym typeface="Comic Sans MS"/>
              </a:rPr>
              <a:t>First Response -Student Survey</a:t>
            </a:r>
            <a:r>
              <a:rPr lang="en">
                <a:solidFill>
                  <a:schemeClr val="dk1"/>
                </a:solidFill>
                <a:latin typeface="Comic Sans MS"/>
                <a:ea typeface="Comic Sans MS"/>
                <a:cs typeface="Comic Sans MS"/>
                <a:sym typeface="Comic Sans MS"/>
              </a:rPr>
              <a:t> </a:t>
            </a:r>
          </a:p>
        </p:txBody>
      </p:sp>
      <p:sp>
        <p:nvSpPr>
          <p:cNvPr id="255" name="Shape 255"/>
          <p:cNvSpPr txBox="1"/>
          <p:nvPr>
            <p:ph idx="2" type="body"/>
          </p:nvPr>
        </p:nvSpPr>
        <p:spPr>
          <a:xfrm>
            <a:off x="4832400" y="933000"/>
            <a:ext cx="3999900" cy="3930600"/>
          </a:xfrm>
          <a:prstGeom prst="rect">
            <a:avLst/>
          </a:prstGeom>
        </p:spPr>
        <p:txBody>
          <a:bodyPr anchorCtr="0" anchor="t" bIns="91425" lIns="91425" rIns="91425" tIns="91425">
            <a:noAutofit/>
          </a:bodyPr>
          <a:lstStyle/>
          <a:p>
            <a:pPr lvl="0">
              <a:spcBef>
                <a:spcPts val="0"/>
              </a:spcBef>
              <a:buNone/>
            </a:pPr>
            <a:r>
              <a:rPr lang="en">
                <a:solidFill>
                  <a:srgbClr val="000000"/>
                </a:solidFill>
                <a:latin typeface="Comic Sans MS"/>
                <a:ea typeface="Comic Sans MS"/>
                <a:cs typeface="Comic Sans MS"/>
                <a:sym typeface="Comic Sans MS"/>
              </a:rPr>
              <a:t>On the initial survey Benjamin stated that Science was not fun because they have to sit in their chairs.</a:t>
            </a:r>
          </a:p>
          <a:p>
            <a:pPr lvl="0">
              <a:spcBef>
                <a:spcPts val="0"/>
              </a:spcBef>
              <a:buNone/>
            </a:pPr>
            <a:r>
              <a:rPr lang="en">
                <a:solidFill>
                  <a:srgbClr val="000000"/>
                </a:solidFill>
                <a:latin typeface="Comic Sans MS"/>
                <a:ea typeface="Comic Sans MS"/>
                <a:cs typeface="Comic Sans MS"/>
                <a:sym typeface="Comic Sans MS"/>
              </a:rPr>
              <a:t>During the second survey when Benjamin was asked for his thoughts on Science his answer was, “Science is Cool.”</a:t>
            </a:r>
          </a:p>
        </p:txBody>
      </p:sp>
      <p:sp>
        <p:nvSpPr>
          <p:cNvPr id="256" name="Shape 256"/>
          <p:cNvSpPr txBox="1"/>
          <p:nvPr/>
        </p:nvSpPr>
        <p:spPr>
          <a:xfrm>
            <a:off x="1411250" y="0"/>
            <a:ext cx="6321600" cy="933000"/>
          </a:xfrm>
          <a:prstGeom prst="rect">
            <a:avLst/>
          </a:prstGeom>
          <a:noFill/>
          <a:ln>
            <a:noFill/>
          </a:ln>
        </p:spPr>
        <p:txBody>
          <a:bodyPr anchorCtr="0" anchor="ctr" bIns="91425" lIns="91425" rIns="91425" tIns="91425">
            <a:noAutofit/>
          </a:bodyPr>
          <a:lstStyle/>
          <a:p>
            <a:pPr lvl="0" rtl="0" algn="ctr">
              <a:spcBef>
                <a:spcPts val="0"/>
              </a:spcBef>
              <a:buNone/>
            </a:pPr>
            <a:r>
              <a:rPr lang="en" sz="3000">
                <a:solidFill>
                  <a:srgbClr val="1155CC"/>
                </a:solidFill>
                <a:latin typeface="Comic Sans MS"/>
                <a:ea typeface="Comic Sans MS"/>
                <a:cs typeface="Comic Sans MS"/>
                <a:sym typeface="Comic Sans MS"/>
              </a:rPr>
              <a:t>Survey Results (Kindergarten)</a:t>
            </a:r>
          </a:p>
        </p:txBody>
      </p:sp>
      <p:pic>
        <p:nvPicPr>
          <p:cNvPr descr="File_000.jpeg" id="257" name="Shape 257"/>
          <p:cNvPicPr preferRelativeResize="0"/>
          <p:nvPr/>
        </p:nvPicPr>
        <p:blipFill>
          <a:blip r:embed="rId3">
            <a:alphaModFix/>
          </a:blip>
          <a:stretch>
            <a:fillRect/>
          </a:stretch>
        </p:blipFill>
        <p:spPr>
          <a:xfrm>
            <a:off x="412137" y="1649625"/>
            <a:ext cx="3799024" cy="2849276"/>
          </a:xfrm>
          <a:prstGeom prst="rect">
            <a:avLst/>
          </a:prstGeom>
          <a:noFill/>
          <a:ln cap="flat" cmpd="sng" w="76200">
            <a:solidFill>
              <a:schemeClr val="dk2"/>
            </a:solidFill>
            <a:prstDash val="solid"/>
            <a:round/>
            <a:headEnd len="med" w="med" type="none"/>
            <a:tailEnd len="med" w="med" type="none"/>
          </a:ln>
        </p:spPr>
      </p:pic>
      <p:pic>
        <p:nvPicPr>
          <p:cNvPr id="258" name="Shape 258"/>
          <p:cNvPicPr preferRelativeResize="0"/>
          <p:nvPr/>
        </p:nvPicPr>
        <p:blipFill>
          <a:blip r:embed="rId4">
            <a:alphaModFix/>
          </a:blip>
          <a:stretch>
            <a:fillRect/>
          </a:stretch>
        </p:blipFill>
        <p:spPr>
          <a:xfrm>
            <a:off x="7037650" y="2588450"/>
            <a:ext cx="1558174" cy="2414430"/>
          </a:xfrm>
          <a:prstGeom prst="rect">
            <a:avLst/>
          </a:prstGeom>
          <a:noFill/>
          <a:ln cap="flat" cmpd="sng" w="76200">
            <a:solidFill>
              <a:schemeClr val="dk2"/>
            </a:solidFill>
            <a:prstDash val="solid"/>
            <a:round/>
            <a:headEnd len="med" w="med" type="none"/>
            <a:tailEnd len="med" w="med"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Shape 263"/>
          <p:cNvSpPr txBox="1"/>
          <p:nvPr>
            <p:ph type="title"/>
          </p:nvPr>
        </p:nvSpPr>
        <p:spPr>
          <a:xfrm>
            <a:off x="311700" y="2150850"/>
            <a:ext cx="8520600" cy="841800"/>
          </a:xfrm>
          <a:prstGeom prst="rect">
            <a:avLst/>
          </a:prstGeom>
        </p:spPr>
        <p:txBody>
          <a:bodyPr anchorCtr="0" anchor="ctr" bIns="91425" lIns="91425" rIns="91425" tIns="91425">
            <a:noAutofit/>
          </a:bodyPr>
          <a:lstStyle/>
          <a:p>
            <a:pPr lvl="0">
              <a:spcBef>
                <a:spcPts val="0"/>
              </a:spcBef>
              <a:buNone/>
            </a:pPr>
            <a:r>
              <a:rPr lang="en"/>
              <a:t>Impleme</a:t>
            </a:r>
          </a:p>
        </p:txBody>
      </p:sp>
      <p:pic>
        <p:nvPicPr>
          <p:cNvPr id="264" name="Shape 264"/>
          <p:cNvPicPr preferRelativeResize="0"/>
          <p:nvPr/>
        </p:nvPicPr>
        <p:blipFill>
          <a:blip r:embed="rId3">
            <a:alphaModFix/>
          </a:blip>
          <a:stretch>
            <a:fillRect/>
          </a:stretch>
        </p:blipFill>
        <p:spPr>
          <a:xfrm>
            <a:off x="514149" y="1078248"/>
            <a:ext cx="2544825" cy="3770599"/>
          </a:xfrm>
          <a:prstGeom prst="rect">
            <a:avLst/>
          </a:prstGeom>
          <a:noFill/>
          <a:ln cap="flat" cmpd="sng" w="76200">
            <a:solidFill>
              <a:schemeClr val="dk2"/>
            </a:solidFill>
            <a:prstDash val="solid"/>
            <a:round/>
            <a:headEnd len="med" w="med" type="none"/>
            <a:tailEnd len="med" w="med" type="none"/>
          </a:ln>
        </p:spPr>
      </p:pic>
      <p:pic>
        <p:nvPicPr>
          <p:cNvPr id="265" name="Shape 265"/>
          <p:cNvPicPr preferRelativeResize="0"/>
          <p:nvPr/>
        </p:nvPicPr>
        <p:blipFill>
          <a:blip r:embed="rId4">
            <a:alphaModFix/>
          </a:blip>
          <a:stretch>
            <a:fillRect/>
          </a:stretch>
        </p:blipFill>
        <p:spPr>
          <a:xfrm>
            <a:off x="6527649" y="938300"/>
            <a:ext cx="2385748" cy="3754126"/>
          </a:xfrm>
          <a:prstGeom prst="rect">
            <a:avLst/>
          </a:prstGeom>
          <a:noFill/>
          <a:ln cap="flat" cmpd="sng" w="76200">
            <a:solidFill>
              <a:schemeClr val="dk2"/>
            </a:solidFill>
            <a:prstDash val="solid"/>
            <a:round/>
            <a:headEnd len="med" w="med" type="none"/>
            <a:tailEnd len="med" w="med" type="none"/>
          </a:ln>
        </p:spPr>
      </p:pic>
      <p:sp>
        <p:nvSpPr>
          <p:cNvPr id="266" name="Shape 266"/>
          <p:cNvSpPr txBox="1"/>
          <p:nvPr>
            <p:ph type="title"/>
          </p:nvPr>
        </p:nvSpPr>
        <p:spPr>
          <a:xfrm>
            <a:off x="311700" y="95000"/>
            <a:ext cx="8571300" cy="843300"/>
          </a:xfrm>
          <a:prstGeom prst="rect">
            <a:avLst/>
          </a:prstGeom>
        </p:spPr>
        <p:txBody>
          <a:bodyPr anchorCtr="0" anchor="ctr" bIns="91425" lIns="91425" rIns="91425" tIns="91425">
            <a:noAutofit/>
          </a:bodyPr>
          <a:lstStyle/>
          <a:p>
            <a:pPr lvl="0" rtl="0">
              <a:spcBef>
                <a:spcPts val="0"/>
              </a:spcBef>
              <a:buNone/>
            </a:pPr>
            <a:r>
              <a:rPr lang="en">
                <a:latin typeface="Comic Sans MS"/>
                <a:ea typeface="Comic Sans MS"/>
                <a:cs typeface="Comic Sans MS"/>
                <a:sym typeface="Comic Sans MS"/>
              </a:rPr>
              <a:t>Implementation</a:t>
            </a:r>
          </a:p>
        </p:txBody>
      </p:sp>
      <p:pic>
        <p:nvPicPr>
          <p:cNvPr descr="File_000.jpeg" id="267" name="Shape 267"/>
          <p:cNvPicPr preferRelativeResize="0"/>
          <p:nvPr/>
        </p:nvPicPr>
        <p:blipFill rotWithShape="1">
          <a:blip r:embed="rId5">
            <a:alphaModFix/>
          </a:blip>
          <a:srcRect b="0" l="0" r="24437" t="0"/>
          <a:stretch/>
        </p:blipFill>
        <p:spPr>
          <a:xfrm>
            <a:off x="3264125" y="1257300"/>
            <a:ext cx="2939975" cy="2918150"/>
          </a:xfrm>
          <a:prstGeom prst="rect">
            <a:avLst/>
          </a:prstGeom>
          <a:noFill/>
          <a:ln cap="flat" cmpd="sng" w="38100">
            <a:solidFill>
              <a:srgbClr val="20124D"/>
            </a:solidFill>
            <a:prstDash val="solid"/>
            <a:round/>
            <a:headEnd len="med" w="med" type="none"/>
            <a:tailEnd len="med" w="med"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Shape 67"/>
          <p:cNvSpPr txBox="1"/>
          <p:nvPr>
            <p:ph type="title"/>
          </p:nvPr>
        </p:nvSpPr>
        <p:spPr>
          <a:xfrm>
            <a:off x="311700" y="160400"/>
            <a:ext cx="8520600" cy="834000"/>
          </a:xfrm>
          <a:prstGeom prst="rect">
            <a:avLst/>
          </a:prstGeom>
        </p:spPr>
        <p:txBody>
          <a:bodyPr anchorCtr="0" anchor="t" bIns="91425" lIns="91425" rIns="91425" tIns="91425">
            <a:noAutofit/>
          </a:bodyPr>
          <a:lstStyle/>
          <a:p>
            <a:pPr indent="457200" lvl="0" marL="2286000">
              <a:spcBef>
                <a:spcPts val="0"/>
              </a:spcBef>
              <a:buNone/>
            </a:pPr>
            <a:r>
              <a:rPr lang="en">
                <a:latin typeface="Comic Sans MS"/>
                <a:ea typeface="Comic Sans MS"/>
                <a:cs typeface="Comic Sans MS"/>
                <a:sym typeface="Comic Sans MS"/>
              </a:rPr>
              <a:t>Meet the Team</a:t>
            </a:r>
          </a:p>
        </p:txBody>
      </p:sp>
      <p:sp>
        <p:nvSpPr>
          <p:cNvPr id="68" name="Shape 68"/>
          <p:cNvSpPr txBox="1"/>
          <p:nvPr>
            <p:ph idx="1" type="body"/>
          </p:nvPr>
        </p:nvSpPr>
        <p:spPr>
          <a:xfrm>
            <a:off x="311700" y="1077175"/>
            <a:ext cx="4040400" cy="3536700"/>
          </a:xfrm>
          <a:prstGeom prst="rect">
            <a:avLst/>
          </a:prstGeom>
          <a:ln cap="flat" cmpd="sng" w="19050">
            <a:solidFill>
              <a:srgbClr val="274E13"/>
            </a:solidFill>
            <a:prstDash val="solid"/>
            <a:round/>
            <a:headEnd len="med" w="med" type="none"/>
            <a:tailEnd len="med" w="med" type="none"/>
          </a:ln>
        </p:spPr>
        <p:txBody>
          <a:bodyPr anchorCtr="0" anchor="t" bIns="91425" lIns="91425" rIns="91425" tIns="91425">
            <a:noAutofit/>
          </a:bodyPr>
          <a:lstStyle/>
          <a:p>
            <a:pPr lvl="0" rtl="0">
              <a:spcBef>
                <a:spcPts val="0"/>
              </a:spcBef>
              <a:spcAft>
                <a:spcPts val="0"/>
              </a:spcAft>
              <a:buNone/>
            </a:pPr>
            <a:r>
              <a:rPr lang="en" sz="1600">
                <a:solidFill>
                  <a:srgbClr val="000000"/>
                </a:solidFill>
                <a:latin typeface="Comic Sans MS"/>
                <a:ea typeface="Comic Sans MS"/>
                <a:cs typeface="Comic Sans MS"/>
                <a:sym typeface="Comic Sans MS"/>
              </a:rPr>
              <a:t>Suzanne has been teaching Kindergarten at Immaculate Conception for 10 years.  She has also taught Science at other grade levels.  </a:t>
            </a:r>
          </a:p>
          <a:p>
            <a:pPr lvl="0" rtl="0">
              <a:spcBef>
                <a:spcPts val="0"/>
              </a:spcBef>
              <a:spcAft>
                <a:spcPts val="0"/>
              </a:spcAft>
              <a:buNone/>
            </a:pPr>
            <a:r>
              <a:rPr lang="en" sz="1600">
                <a:solidFill>
                  <a:srgbClr val="000000"/>
                </a:solidFill>
                <a:latin typeface="Comic Sans MS"/>
                <a:ea typeface="Comic Sans MS"/>
                <a:cs typeface="Comic Sans MS"/>
                <a:sym typeface="Comic Sans MS"/>
              </a:rPr>
              <a:t>Suzanne took part in a TIA project in 2013-2014.</a:t>
            </a:r>
          </a:p>
          <a:p>
            <a:pPr lvl="0" rtl="0">
              <a:spcBef>
                <a:spcPts val="0"/>
              </a:spcBef>
              <a:spcAft>
                <a:spcPts val="0"/>
              </a:spcAft>
              <a:buNone/>
            </a:pPr>
            <a:r>
              <a:rPr lang="en" sz="1600">
                <a:solidFill>
                  <a:srgbClr val="000000"/>
                </a:solidFill>
                <a:latin typeface="Comic Sans MS"/>
                <a:ea typeface="Comic Sans MS"/>
                <a:cs typeface="Comic Sans MS"/>
                <a:sym typeface="Comic Sans MS"/>
              </a:rPr>
              <a:t>She has a class of 19 happy and energetic students.  Her class consists of 10 girls and 9 boys. This is the first year for the Full Day Kindergarten Program in Newfoundland.</a:t>
            </a:r>
          </a:p>
          <a:p>
            <a:pPr lvl="0" rtl="0">
              <a:spcBef>
                <a:spcPts val="0"/>
              </a:spcBef>
              <a:spcAft>
                <a:spcPts val="0"/>
              </a:spcAft>
              <a:buNone/>
            </a:pPr>
            <a:r>
              <a:t/>
            </a:r>
            <a:endParaRPr sz="1100">
              <a:solidFill>
                <a:srgbClr val="000000"/>
              </a:solidFill>
              <a:latin typeface="Comic Sans MS"/>
              <a:ea typeface="Comic Sans MS"/>
              <a:cs typeface="Comic Sans MS"/>
              <a:sym typeface="Comic Sans MS"/>
            </a:endParaRPr>
          </a:p>
          <a:p>
            <a:pPr lvl="0" rtl="0">
              <a:spcBef>
                <a:spcPts val="0"/>
              </a:spcBef>
              <a:spcAft>
                <a:spcPts val="0"/>
              </a:spcAft>
              <a:buNone/>
            </a:pPr>
            <a:r>
              <a:t/>
            </a:r>
            <a:endParaRPr>
              <a:solidFill>
                <a:srgbClr val="000000"/>
              </a:solidFill>
              <a:latin typeface="Comic Sans MS"/>
              <a:ea typeface="Comic Sans MS"/>
              <a:cs typeface="Comic Sans MS"/>
              <a:sym typeface="Comic Sans MS"/>
            </a:endParaRPr>
          </a:p>
          <a:p>
            <a:pPr lvl="0">
              <a:spcBef>
                <a:spcPts val="0"/>
              </a:spcBef>
              <a:buNone/>
            </a:pPr>
            <a:r>
              <a:t/>
            </a:r>
            <a:endParaRPr sz="2400">
              <a:latin typeface="Comic Sans MS"/>
              <a:ea typeface="Comic Sans MS"/>
              <a:cs typeface="Comic Sans MS"/>
              <a:sym typeface="Comic Sans MS"/>
            </a:endParaRPr>
          </a:p>
        </p:txBody>
      </p:sp>
      <p:pic>
        <p:nvPicPr>
          <p:cNvPr descr="halloween.jpg" id="69" name="Shape 69"/>
          <p:cNvPicPr preferRelativeResize="0"/>
          <p:nvPr/>
        </p:nvPicPr>
        <p:blipFill>
          <a:blip r:embed="rId3">
            <a:alphaModFix/>
          </a:blip>
          <a:stretch>
            <a:fillRect/>
          </a:stretch>
        </p:blipFill>
        <p:spPr>
          <a:xfrm>
            <a:off x="4495975" y="1292599"/>
            <a:ext cx="4221649" cy="3166225"/>
          </a:xfrm>
          <a:prstGeom prst="rect">
            <a:avLst/>
          </a:prstGeom>
          <a:noFill/>
          <a:ln cap="flat" cmpd="sng" w="76200">
            <a:solidFill>
              <a:srgbClr val="38761D"/>
            </a:solidFill>
            <a:prstDash val="solid"/>
            <a:round/>
            <a:headEnd len="med" w="med" type="none"/>
            <a:tailEnd len="med" w="med" type="none"/>
          </a:ln>
        </p:spPr>
      </p:pic>
      <p:sp>
        <p:nvSpPr>
          <p:cNvPr id="70" name="Shape 70"/>
          <p:cNvSpPr txBox="1"/>
          <p:nvPr/>
        </p:nvSpPr>
        <p:spPr>
          <a:xfrm>
            <a:off x="2376500" y="659600"/>
            <a:ext cx="4061400" cy="334800"/>
          </a:xfrm>
          <a:prstGeom prst="rect">
            <a:avLst/>
          </a:prstGeom>
          <a:noFill/>
          <a:ln>
            <a:noFill/>
          </a:ln>
        </p:spPr>
        <p:txBody>
          <a:bodyPr anchorCtr="0" anchor="t" bIns="91425" lIns="91425" rIns="91425" tIns="91425">
            <a:noAutofit/>
          </a:bodyPr>
          <a:lstStyle/>
          <a:p>
            <a:pPr lvl="0" algn="ctr">
              <a:spcBef>
                <a:spcPts val="0"/>
              </a:spcBef>
              <a:buNone/>
            </a:pPr>
            <a:r>
              <a:rPr lang="en"/>
              <a:t>Suzanne Curran - Kindergarten</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descr="20160926_110729.jpg" id="272" name="Shape 272"/>
          <p:cNvPicPr preferRelativeResize="0"/>
          <p:nvPr/>
        </p:nvPicPr>
        <p:blipFill>
          <a:blip r:embed="rId3">
            <a:alphaModFix/>
          </a:blip>
          <a:stretch>
            <a:fillRect/>
          </a:stretch>
        </p:blipFill>
        <p:spPr>
          <a:xfrm>
            <a:off x="291600" y="1201275"/>
            <a:ext cx="5092925" cy="2864750"/>
          </a:xfrm>
          <a:prstGeom prst="rect">
            <a:avLst/>
          </a:prstGeom>
          <a:noFill/>
          <a:ln cap="flat" cmpd="sng" w="76200">
            <a:solidFill>
              <a:schemeClr val="dk2"/>
            </a:solidFill>
            <a:prstDash val="solid"/>
            <a:round/>
            <a:headEnd len="med" w="med" type="none"/>
            <a:tailEnd len="med" w="med" type="none"/>
          </a:ln>
        </p:spPr>
      </p:pic>
      <p:pic>
        <p:nvPicPr>
          <p:cNvPr descr="20161114_132950.jpg" id="273" name="Shape 273"/>
          <p:cNvPicPr preferRelativeResize="0"/>
          <p:nvPr/>
        </p:nvPicPr>
        <p:blipFill>
          <a:blip r:embed="rId4">
            <a:alphaModFix/>
          </a:blip>
          <a:stretch>
            <a:fillRect/>
          </a:stretch>
        </p:blipFill>
        <p:spPr>
          <a:xfrm>
            <a:off x="5959274" y="134837"/>
            <a:ext cx="2741523" cy="4873825"/>
          </a:xfrm>
          <a:prstGeom prst="rect">
            <a:avLst/>
          </a:prstGeom>
          <a:noFill/>
          <a:ln cap="flat" cmpd="sng" w="76200">
            <a:solidFill>
              <a:schemeClr val="dk2"/>
            </a:solidFill>
            <a:prstDash val="solid"/>
            <a:round/>
            <a:headEnd len="med" w="med" type="none"/>
            <a:tailEnd len="med" w="med" type="none"/>
          </a:ln>
        </p:spPr>
      </p:pic>
      <p:sp>
        <p:nvSpPr>
          <p:cNvPr id="274" name="Shape 274"/>
          <p:cNvSpPr txBox="1"/>
          <p:nvPr/>
        </p:nvSpPr>
        <p:spPr>
          <a:xfrm>
            <a:off x="1492900" y="1714500"/>
            <a:ext cx="35100" cy="11700"/>
          </a:xfrm>
          <a:prstGeom prst="rect">
            <a:avLst/>
          </a:prstGeom>
          <a:noFill/>
          <a:ln>
            <a:noFill/>
          </a:ln>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Shape 279" title="IMG_0039.MOV"/>
          <p:cNvSpPr/>
          <p:nvPr/>
        </p:nvSpPr>
        <p:spPr>
          <a:xfrm>
            <a:off x="107950" y="595937"/>
            <a:ext cx="5268824" cy="3951624"/>
          </a:xfrm>
          <a:prstGeom prst="rect">
            <a:avLst/>
          </a:prstGeom>
          <a:blipFill>
            <a:blip r:embed="rId3">
              <a:alphaModFix/>
            </a:blip>
            <a:stretch>
              <a:fillRect/>
            </a:stretch>
          </a:blipFill>
          <a:ln cap="flat" cmpd="sng" w="76200">
            <a:solidFill>
              <a:schemeClr val="dk2"/>
            </a:solidFill>
            <a:prstDash val="solid"/>
            <a:round/>
            <a:headEnd len="med" w="med" type="none"/>
            <a:tailEnd len="med" w="med" type="none"/>
          </a:ln>
        </p:spPr>
      </p:sp>
      <p:sp>
        <p:nvSpPr>
          <p:cNvPr id="280" name="Shape 280"/>
          <p:cNvSpPr txBox="1"/>
          <p:nvPr/>
        </p:nvSpPr>
        <p:spPr>
          <a:xfrm>
            <a:off x="5575050" y="886400"/>
            <a:ext cx="3393900" cy="26943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 sz="1800">
                <a:solidFill>
                  <a:srgbClr val="434343"/>
                </a:solidFill>
                <a:latin typeface="Comic Sans MS"/>
                <a:ea typeface="Comic Sans MS"/>
                <a:cs typeface="Comic Sans MS"/>
                <a:sym typeface="Comic Sans MS"/>
              </a:rPr>
              <a:t>Our Discovery Centers supported student learning and helped students develop scientific knowledge and skills which could be transferred into </a:t>
            </a:r>
            <a:r>
              <a:rPr lang="en" sz="1800">
                <a:solidFill>
                  <a:srgbClr val="434343"/>
                </a:solidFill>
                <a:latin typeface="Comic Sans MS"/>
                <a:ea typeface="Comic Sans MS"/>
                <a:cs typeface="Comic Sans MS"/>
                <a:sym typeface="Comic Sans MS"/>
              </a:rPr>
              <a:t>other learning environments.</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Shape 285"/>
          <p:cNvSpPr txBox="1"/>
          <p:nvPr>
            <p:ph type="title"/>
          </p:nvPr>
        </p:nvSpPr>
        <p:spPr>
          <a:xfrm>
            <a:off x="311700" y="2150850"/>
            <a:ext cx="8520600" cy="841800"/>
          </a:xfrm>
          <a:prstGeom prst="rect">
            <a:avLst/>
          </a:prstGeom>
        </p:spPr>
        <p:txBody>
          <a:bodyPr anchorCtr="0" anchor="ctr" bIns="91425" lIns="91425" rIns="91425" tIns="91425">
            <a:noAutofit/>
          </a:bodyPr>
          <a:lstStyle/>
          <a:p>
            <a:pPr lvl="0">
              <a:spcBef>
                <a:spcPts val="0"/>
              </a:spcBef>
              <a:buNone/>
            </a:pPr>
            <a:r>
              <a:t/>
            </a:r>
            <a:endParaRPr/>
          </a:p>
        </p:txBody>
      </p:sp>
      <p:sp>
        <p:nvSpPr>
          <p:cNvPr id="286" name="Shape 286" title="IMG_1808.MOV"/>
          <p:cNvSpPr/>
          <p:nvPr/>
        </p:nvSpPr>
        <p:spPr>
          <a:xfrm>
            <a:off x="1936100" y="233275"/>
            <a:ext cx="5505050" cy="4128775"/>
          </a:xfrm>
          <a:prstGeom prst="rect">
            <a:avLst/>
          </a:prstGeom>
          <a:blipFill>
            <a:blip r:embed="rId3">
              <a:alphaModFix/>
            </a:blip>
            <a:stretch>
              <a:fillRect/>
            </a:stretch>
          </a:blipFill>
          <a:ln cap="flat" cmpd="sng" w="76200">
            <a:solidFill>
              <a:schemeClr val="dk2"/>
            </a:solidFill>
            <a:prstDash val="solid"/>
            <a:round/>
            <a:headEnd len="med" w="med" type="none"/>
            <a:tailEnd len="med" w="med" type="none"/>
          </a:ln>
        </p:spPr>
      </p:sp>
      <p:sp>
        <p:nvSpPr>
          <p:cNvPr id="287" name="Shape 287"/>
          <p:cNvSpPr txBox="1"/>
          <p:nvPr/>
        </p:nvSpPr>
        <p:spPr>
          <a:xfrm>
            <a:off x="1352950" y="4362050"/>
            <a:ext cx="6263100" cy="513300"/>
          </a:xfrm>
          <a:prstGeom prst="rect">
            <a:avLst/>
          </a:prstGeom>
          <a:noFill/>
          <a:ln>
            <a:noFill/>
          </a:ln>
        </p:spPr>
        <p:txBody>
          <a:bodyPr anchorCtr="0" anchor="t" bIns="91425" lIns="91425" rIns="91425" tIns="91425">
            <a:noAutofit/>
          </a:bodyPr>
          <a:lstStyle/>
          <a:p>
            <a:pPr lvl="0" algn="ctr">
              <a:spcBef>
                <a:spcPts val="0"/>
              </a:spcBef>
              <a:buNone/>
            </a:pPr>
            <a:r>
              <a:rPr lang="en" sz="1800">
                <a:latin typeface="Comic Sans MS"/>
                <a:ea typeface="Comic Sans MS"/>
                <a:cs typeface="Comic Sans MS"/>
                <a:sym typeface="Comic Sans MS"/>
              </a:rPr>
              <a:t>Developing a Science vocabulary and process.</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Shape 292" title="File_000.mov"/>
          <p:cNvSpPr/>
          <p:nvPr/>
        </p:nvSpPr>
        <p:spPr>
          <a:xfrm>
            <a:off x="1328950" y="204100"/>
            <a:ext cx="6158875" cy="4542849"/>
          </a:xfrm>
          <a:prstGeom prst="rect">
            <a:avLst/>
          </a:prstGeom>
          <a:blipFill>
            <a:blip r:embed="rId3">
              <a:alphaModFix/>
            </a:blip>
            <a:stretch>
              <a:fillRect/>
            </a:stretch>
          </a:blipFill>
          <a:ln cap="flat" cmpd="sng" w="76200">
            <a:solidFill>
              <a:schemeClr val="dk2"/>
            </a:solidFill>
            <a:prstDash val="solid"/>
            <a:round/>
            <a:headEnd len="med" w="med" type="none"/>
            <a:tailEnd len="med" w="med" type="none"/>
          </a:ln>
        </p:spPr>
      </p:sp>
      <p:sp>
        <p:nvSpPr>
          <p:cNvPr id="293" name="Shape 293"/>
          <p:cNvSpPr txBox="1"/>
          <p:nvPr/>
        </p:nvSpPr>
        <p:spPr>
          <a:xfrm>
            <a:off x="-93300" y="711450"/>
            <a:ext cx="6717900" cy="783900"/>
          </a:xfrm>
          <a:prstGeom prst="rect">
            <a:avLst/>
          </a:prstGeom>
          <a:noFill/>
          <a:ln>
            <a:noFill/>
          </a:ln>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Shape 298" title="File_000.mov"/>
          <p:cNvSpPr/>
          <p:nvPr/>
        </p:nvSpPr>
        <p:spPr>
          <a:xfrm>
            <a:off x="88575" y="193250"/>
            <a:ext cx="5091900" cy="3818925"/>
          </a:xfrm>
          <a:prstGeom prst="rect">
            <a:avLst/>
          </a:prstGeom>
          <a:blipFill>
            <a:blip r:embed="rId3">
              <a:alphaModFix/>
            </a:blip>
            <a:stretch>
              <a:fillRect/>
            </a:stretch>
          </a:blipFill>
          <a:ln cap="flat" cmpd="sng" w="38100">
            <a:solidFill>
              <a:schemeClr val="dk2"/>
            </a:solidFill>
            <a:prstDash val="solid"/>
            <a:round/>
            <a:headEnd len="med" w="med" type="none"/>
            <a:tailEnd len="med" w="med" type="none"/>
          </a:ln>
        </p:spPr>
      </p:sp>
      <p:pic>
        <p:nvPicPr>
          <p:cNvPr descr="File_002.jpeg" id="299" name="Shape 299"/>
          <p:cNvPicPr preferRelativeResize="0"/>
          <p:nvPr/>
        </p:nvPicPr>
        <p:blipFill>
          <a:blip r:embed="rId4">
            <a:alphaModFix/>
          </a:blip>
          <a:stretch>
            <a:fillRect/>
          </a:stretch>
        </p:blipFill>
        <p:spPr>
          <a:xfrm>
            <a:off x="5530499" y="2157699"/>
            <a:ext cx="3514127" cy="2635576"/>
          </a:xfrm>
          <a:prstGeom prst="rect">
            <a:avLst/>
          </a:prstGeom>
          <a:noFill/>
          <a:ln cap="flat" cmpd="sng" w="76200">
            <a:solidFill>
              <a:schemeClr val="dk2"/>
            </a:solidFill>
            <a:prstDash val="solid"/>
            <a:round/>
            <a:headEnd len="med" w="med" type="none"/>
            <a:tailEnd len="med" w="med" type="none"/>
          </a:ln>
        </p:spPr>
      </p:pic>
      <p:sp>
        <p:nvSpPr>
          <p:cNvPr id="300" name="Shape 300"/>
          <p:cNvSpPr txBox="1"/>
          <p:nvPr/>
        </p:nvSpPr>
        <p:spPr>
          <a:xfrm>
            <a:off x="5330100" y="711450"/>
            <a:ext cx="3872100" cy="618000"/>
          </a:xfrm>
          <a:prstGeom prst="rect">
            <a:avLst/>
          </a:prstGeom>
          <a:noFill/>
          <a:ln>
            <a:noFill/>
          </a:ln>
        </p:spPr>
        <p:txBody>
          <a:bodyPr anchorCtr="0" anchor="t" bIns="91425" lIns="91425" rIns="91425" tIns="91425">
            <a:noAutofit/>
          </a:bodyPr>
          <a:lstStyle/>
          <a:p>
            <a:pPr lvl="0">
              <a:spcBef>
                <a:spcPts val="0"/>
              </a:spcBef>
              <a:buNone/>
            </a:pPr>
            <a:r>
              <a:rPr lang="en" sz="2400">
                <a:latin typeface="Comic Sans MS"/>
                <a:ea typeface="Comic Sans MS"/>
                <a:cs typeface="Comic Sans MS"/>
                <a:sym typeface="Comic Sans MS"/>
              </a:rPr>
              <a:t>Where did the color go?</a:t>
            </a:r>
          </a:p>
        </p:txBody>
      </p:sp>
      <p:sp>
        <p:nvSpPr>
          <p:cNvPr id="301" name="Shape 301"/>
          <p:cNvSpPr txBox="1"/>
          <p:nvPr/>
        </p:nvSpPr>
        <p:spPr>
          <a:xfrm>
            <a:off x="361550" y="4082150"/>
            <a:ext cx="4431900" cy="804600"/>
          </a:xfrm>
          <a:prstGeom prst="rect">
            <a:avLst/>
          </a:prstGeom>
          <a:noFill/>
          <a:ln>
            <a:noFill/>
          </a:ln>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“The paint is dissolving.”  </a:t>
            </a:r>
          </a:p>
          <a:p>
            <a:pPr lvl="0">
              <a:spcBef>
                <a:spcPts val="0"/>
              </a:spcBef>
              <a:buNone/>
            </a:pPr>
            <a:r>
              <a:rPr lang="en">
                <a:latin typeface="Comic Sans MS"/>
                <a:ea typeface="Comic Sans MS"/>
                <a:cs typeface="Comic Sans MS"/>
                <a:sym typeface="Comic Sans MS"/>
              </a:rPr>
              <a:t>“The water is making the paint weaker.”</a:t>
            </a:r>
          </a:p>
          <a:p>
            <a:pPr lvl="0">
              <a:spcBef>
                <a:spcPts val="0"/>
              </a:spcBef>
              <a:buNone/>
            </a:pPr>
            <a:r>
              <a:rPr lang="en">
                <a:latin typeface="Comic Sans MS"/>
                <a:ea typeface="Comic Sans MS"/>
                <a:cs typeface="Comic Sans MS"/>
                <a:sym typeface="Comic Sans MS"/>
              </a:rPr>
              <a:t>“If I add more it gets darker.”</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Shape 306"/>
          <p:cNvSpPr txBox="1"/>
          <p:nvPr>
            <p:ph type="title"/>
          </p:nvPr>
        </p:nvSpPr>
        <p:spPr>
          <a:xfrm>
            <a:off x="265500" y="314900"/>
            <a:ext cx="4045200" cy="979800"/>
          </a:xfrm>
          <a:prstGeom prst="rect">
            <a:avLst/>
          </a:prstGeom>
        </p:spPr>
        <p:txBody>
          <a:bodyPr anchorCtr="0" anchor="b" bIns="91425" lIns="91425" rIns="91425" tIns="91425">
            <a:noAutofit/>
          </a:bodyPr>
          <a:lstStyle/>
          <a:p>
            <a:pPr lvl="0">
              <a:spcBef>
                <a:spcPts val="0"/>
              </a:spcBef>
              <a:buNone/>
            </a:pPr>
            <a:r>
              <a:rPr lang="en" sz="3000">
                <a:latin typeface="Comic Sans MS"/>
                <a:ea typeface="Comic Sans MS"/>
                <a:cs typeface="Comic Sans MS"/>
                <a:sym typeface="Comic Sans MS"/>
              </a:rPr>
              <a:t>Science </a:t>
            </a:r>
          </a:p>
          <a:p>
            <a:pPr lvl="0">
              <a:spcBef>
                <a:spcPts val="0"/>
              </a:spcBef>
              <a:buNone/>
            </a:pPr>
            <a:r>
              <a:rPr lang="en" sz="3000">
                <a:latin typeface="Comic Sans MS"/>
                <a:ea typeface="Comic Sans MS"/>
                <a:cs typeface="Comic Sans MS"/>
                <a:sym typeface="Comic Sans MS"/>
              </a:rPr>
              <a:t>Show and Tell</a:t>
            </a:r>
          </a:p>
        </p:txBody>
      </p:sp>
      <p:sp>
        <p:nvSpPr>
          <p:cNvPr id="307" name="Shape 307"/>
          <p:cNvSpPr txBox="1"/>
          <p:nvPr>
            <p:ph idx="1" type="subTitle"/>
          </p:nvPr>
        </p:nvSpPr>
        <p:spPr>
          <a:xfrm>
            <a:off x="265500" y="2803075"/>
            <a:ext cx="4045200" cy="1235100"/>
          </a:xfrm>
          <a:prstGeom prst="rect">
            <a:avLst/>
          </a:prstGeom>
        </p:spPr>
        <p:txBody>
          <a:bodyPr anchorCtr="0" anchor="t" bIns="91425" lIns="91425" rIns="91425" tIns="91425">
            <a:noAutofit/>
          </a:bodyPr>
          <a:lstStyle/>
          <a:p>
            <a:pPr lvl="0">
              <a:spcBef>
                <a:spcPts val="0"/>
              </a:spcBef>
              <a:buNone/>
            </a:pPr>
            <a:r>
              <a:rPr lang="en"/>
              <a:t>What is it made of</a:t>
            </a:r>
          </a:p>
        </p:txBody>
      </p:sp>
      <p:sp>
        <p:nvSpPr>
          <p:cNvPr id="308" name="Shape 308"/>
          <p:cNvSpPr txBox="1"/>
          <p:nvPr>
            <p:ph idx="2" type="body"/>
          </p:nvPr>
        </p:nvSpPr>
        <p:spPr>
          <a:xfrm>
            <a:off x="4951150" y="-711450"/>
            <a:ext cx="3837000" cy="1492500"/>
          </a:xfrm>
          <a:prstGeom prst="rect">
            <a:avLst/>
          </a:prstGeom>
        </p:spPr>
        <p:txBody>
          <a:bodyPr anchorCtr="0" anchor="ctr" bIns="91425" lIns="91425" rIns="91425" tIns="91425">
            <a:noAutofit/>
          </a:bodyPr>
          <a:lstStyle/>
          <a:p>
            <a:pPr lvl="0" rtl="0" algn="ctr">
              <a:spcBef>
                <a:spcPts val="0"/>
              </a:spcBef>
              <a:buNone/>
            </a:pPr>
            <a:r>
              <a:t/>
            </a:r>
            <a:endParaRPr sz="2400">
              <a:latin typeface="Comic Sans MS"/>
              <a:ea typeface="Comic Sans MS"/>
              <a:cs typeface="Comic Sans MS"/>
              <a:sym typeface="Comic Sans MS"/>
            </a:endParaRPr>
          </a:p>
          <a:p>
            <a:pPr lvl="0" rtl="0" algn="ctr">
              <a:spcBef>
                <a:spcPts val="0"/>
              </a:spcBef>
              <a:buNone/>
            </a:pPr>
            <a:r>
              <a:t/>
            </a:r>
            <a:endParaRPr sz="2400">
              <a:latin typeface="Comic Sans MS"/>
              <a:ea typeface="Comic Sans MS"/>
              <a:cs typeface="Comic Sans MS"/>
              <a:sym typeface="Comic Sans MS"/>
            </a:endParaRPr>
          </a:p>
          <a:p>
            <a:pPr lvl="0" algn="ctr">
              <a:spcBef>
                <a:spcPts val="0"/>
              </a:spcBef>
              <a:buNone/>
            </a:pPr>
            <a:r>
              <a:rPr lang="en" sz="2400">
                <a:latin typeface="Comic Sans MS"/>
                <a:ea typeface="Comic Sans MS"/>
                <a:cs typeface="Comic Sans MS"/>
                <a:sym typeface="Comic Sans MS"/>
              </a:rPr>
              <a:t>What is it made of?</a:t>
            </a:r>
          </a:p>
          <a:p>
            <a:pPr lvl="0">
              <a:spcBef>
                <a:spcPts val="0"/>
              </a:spcBef>
              <a:buNone/>
            </a:pPr>
            <a:r>
              <a:t/>
            </a:r>
            <a:endParaRPr/>
          </a:p>
        </p:txBody>
      </p:sp>
      <p:sp>
        <p:nvSpPr>
          <p:cNvPr id="309" name="Shape 309" title="File_000.mov"/>
          <p:cNvSpPr/>
          <p:nvPr/>
        </p:nvSpPr>
        <p:spPr>
          <a:xfrm>
            <a:off x="454875" y="1667900"/>
            <a:ext cx="3965524" cy="2974149"/>
          </a:xfrm>
          <a:prstGeom prst="rect">
            <a:avLst/>
          </a:prstGeom>
          <a:blipFill>
            <a:blip r:embed="rId4">
              <a:alphaModFix/>
            </a:blip>
            <a:stretch>
              <a:fillRect/>
            </a:stretch>
          </a:blipFill>
          <a:ln cap="flat" cmpd="sng" w="76200">
            <a:solidFill>
              <a:schemeClr val="dk2"/>
            </a:solidFill>
            <a:prstDash val="solid"/>
            <a:round/>
            <a:headEnd len="med" w="med" type="none"/>
            <a:tailEnd len="med" w="med" type="none"/>
          </a:ln>
        </p:spPr>
      </p:sp>
      <p:pic>
        <p:nvPicPr>
          <p:cNvPr descr="20170330_140525.jpg" id="310" name="Shape 310"/>
          <p:cNvPicPr preferRelativeResize="0"/>
          <p:nvPr/>
        </p:nvPicPr>
        <p:blipFill>
          <a:blip r:embed="rId5">
            <a:alphaModFix/>
          </a:blip>
          <a:stretch>
            <a:fillRect/>
          </a:stretch>
        </p:blipFill>
        <p:spPr>
          <a:xfrm>
            <a:off x="5318448" y="571200"/>
            <a:ext cx="3356426" cy="1888001"/>
          </a:xfrm>
          <a:prstGeom prst="rect">
            <a:avLst/>
          </a:prstGeom>
          <a:noFill/>
          <a:ln cap="flat" cmpd="sng" w="38100">
            <a:solidFill>
              <a:schemeClr val="dk2"/>
            </a:solidFill>
            <a:prstDash val="solid"/>
            <a:round/>
            <a:headEnd len="med" w="med" type="none"/>
            <a:tailEnd len="med" w="med" type="none"/>
          </a:ln>
        </p:spPr>
      </p:pic>
      <p:pic>
        <p:nvPicPr>
          <p:cNvPr descr="20161019_132651.jpg" id="311" name="Shape 311"/>
          <p:cNvPicPr preferRelativeResize="0"/>
          <p:nvPr/>
        </p:nvPicPr>
        <p:blipFill>
          <a:blip r:embed="rId6">
            <a:alphaModFix/>
          </a:blip>
          <a:stretch>
            <a:fillRect/>
          </a:stretch>
        </p:blipFill>
        <p:spPr>
          <a:xfrm>
            <a:off x="5158325" y="2573925"/>
            <a:ext cx="3676677" cy="2068125"/>
          </a:xfrm>
          <a:prstGeom prst="rect">
            <a:avLst/>
          </a:prstGeom>
          <a:noFill/>
          <a:ln cap="flat" cmpd="sng" w="38100">
            <a:solidFill>
              <a:schemeClr val="dk2"/>
            </a:solidFill>
            <a:prstDash val="solid"/>
            <a:round/>
            <a:headEnd len="med" w="med" type="none"/>
            <a:tailEnd len="med" w="med"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Shape 316"/>
          <p:cNvSpPr txBox="1"/>
          <p:nvPr>
            <p:ph type="title"/>
          </p:nvPr>
        </p:nvSpPr>
        <p:spPr>
          <a:xfrm>
            <a:off x="311700" y="2150850"/>
            <a:ext cx="8520600" cy="841800"/>
          </a:xfrm>
          <a:prstGeom prst="rect">
            <a:avLst/>
          </a:prstGeom>
        </p:spPr>
        <p:txBody>
          <a:bodyPr anchorCtr="0" anchor="ctr" bIns="91425" lIns="91425" rIns="91425" tIns="91425">
            <a:noAutofit/>
          </a:bodyPr>
          <a:lstStyle/>
          <a:p>
            <a:pPr lvl="0">
              <a:spcBef>
                <a:spcPts val="0"/>
              </a:spcBef>
              <a:buNone/>
            </a:pPr>
            <a:r>
              <a:t/>
            </a:r>
            <a:endParaRPr/>
          </a:p>
        </p:txBody>
      </p:sp>
      <p:pic>
        <p:nvPicPr>
          <p:cNvPr descr="image.jpg" id="317" name="Shape 317"/>
          <p:cNvPicPr preferRelativeResize="0"/>
          <p:nvPr/>
        </p:nvPicPr>
        <p:blipFill>
          <a:blip r:embed="rId3">
            <a:alphaModFix/>
          </a:blip>
          <a:stretch>
            <a:fillRect/>
          </a:stretch>
        </p:blipFill>
        <p:spPr>
          <a:xfrm>
            <a:off x="1982738" y="763737"/>
            <a:ext cx="4840273" cy="3616024"/>
          </a:xfrm>
          <a:prstGeom prst="rect">
            <a:avLst/>
          </a:prstGeom>
          <a:noFill/>
          <a:ln cap="flat" cmpd="sng" w="76200">
            <a:solidFill>
              <a:schemeClr val="dk2"/>
            </a:solidFill>
            <a:prstDash val="solid"/>
            <a:round/>
            <a:headEnd len="med" w="med" type="none"/>
            <a:tailEnd len="med" w="med" type="none"/>
          </a:ln>
        </p:spPr>
      </p:pic>
      <p:sp>
        <p:nvSpPr>
          <p:cNvPr id="318" name="Shape 318"/>
          <p:cNvSpPr txBox="1"/>
          <p:nvPr/>
        </p:nvSpPr>
        <p:spPr>
          <a:xfrm>
            <a:off x="1119675" y="139950"/>
            <a:ext cx="6566400" cy="466500"/>
          </a:xfrm>
          <a:prstGeom prst="rect">
            <a:avLst/>
          </a:prstGeom>
          <a:noFill/>
          <a:ln>
            <a:noFill/>
          </a:ln>
        </p:spPr>
        <p:txBody>
          <a:bodyPr anchorCtr="0" anchor="t" bIns="91425" lIns="91425" rIns="91425" tIns="91425">
            <a:noAutofit/>
          </a:bodyPr>
          <a:lstStyle/>
          <a:p>
            <a:pPr lvl="0" algn="ctr">
              <a:spcBef>
                <a:spcPts val="0"/>
              </a:spcBef>
              <a:buNone/>
            </a:pPr>
            <a:r>
              <a:rPr lang="en" sz="2400">
                <a:latin typeface="Comic Sans MS"/>
                <a:ea typeface="Comic Sans MS"/>
                <a:cs typeface="Comic Sans MS"/>
                <a:sym typeface="Comic Sans MS"/>
              </a:rPr>
              <a:t>Building A Bird’s Nest</a:t>
            </a:r>
          </a:p>
        </p:txBody>
      </p:sp>
      <p:sp>
        <p:nvSpPr>
          <p:cNvPr id="319" name="Shape 319"/>
          <p:cNvSpPr txBox="1"/>
          <p:nvPr/>
        </p:nvSpPr>
        <p:spPr>
          <a:xfrm>
            <a:off x="311700" y="4525350"/>
            <a:ext cx="8202600" cy="4665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a:t>
            </a:r>
            <a:r>
              <a:rPr lang="en" sz="1800">
                <a:latin typeface="Comic Sans MS"/>
                <a:ea typeface="Comic Sans MS"/>
                <a:cs typeface="Comic Sans MS"/>
                <a:sym typeface="Comic Sans MS"/>
              </a:rPr>
              <a:t>I need mud to make it stick together.” (getting the right mud consistency)</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23" name="Shape 323"/>
        <p:cNvGrpSpPr/>
        <p:nvPr/>
      </p:nvGrpSpPr>
      <p:grpSpPr>
        <a:xfrm>
          <a:off x="0" y="0"/>
          <a:ext cx="0" cy="0"/>
          <a:chOff x="0" y="0"/>
          <a:chExt cx="0" cy="0"/>
        </a:xfrm>
      </p:grpSpPr>
      <p:sp>
        <p:nvSpPr>
          <p:cNvPr id="324" name="Shape 324"/>
          <p:cNvSpPr txBox="1"/>
          <p:nvPr>
            <p:ph type="title"/>
          </p:nvPr>
        </p:nvSpPr>
        <p:spPr>
          <a:xfrm>
            <a:off x="-241175" y="190725"/>
            <a:ext cx="6996900" cy="572700"/>
          </a:xfrm>
          <a:prstGeom prst="rect">
            <a:avLst/>
          </a:prstGeom>
        </p:spPr>
        <p:txBody>
          <a:bodyPr anchorCtr="0" anchor="t" bIns="91425" lIns="91425" rIns="91425" tIns="91425">
            <a:noAutofit/>
          </a:bodyPr>
          <a:lstStyle/>
          <a:p>
            <a:pPr lvl="0" rtl="0" algn="ctr">
              <a:spcBef>
                <a:spcPts val="0"/>
              </a:spcBef>
              <a:buNone/>
            </a:pPr>
            <a:r>
              <a:rPr lang="en">
                <a:latin typeface="Comic Sans MS"/>
                <a:ea typeface="Comic Sans MS"/>
                <a:cs typeface="Comic Sans MS"/>
                <a:sym typeface="Comic Sans MS"/>
              </a:rPr>
              <a:t>Findings - Teachers</a:t>
            </a:r>
          </a:p>
        </p:txBody>
      </p:sp>
      <p:sp>
        <p:nvSpPr>
          <p:cNvPr id="325" name="Shape 325"/>
          <p:cNvSpPr txBox="1"/>
          <p:nvPr>
            <p:ph idx="1" type="body"/>
          </p:nvPr>
        </p:nvSpPr>
        <p:spPr>
          <a:xfrm>
            <a:off x="311700" y="863550"/>
            <a:ext cx="3999900" cy="4128300"/>
          </a:xfrm>
          <a:prstGeom prst="rect">
            <a:avLst/>
          </a:prstGeom>
        </p:spPr>
        <p:txBody>
          <a:bodyPr anchorCtr="0" anchor="t" bIns="91425" lIns="91425" rIns="91425" tIns="91425">
            <a:noAutofit/>
          </a:bodyPr>
          <a:lstStyle/>
          <a:p>
            <a:pPr lvl="0" rtl="0">
              <a:spcBef>
                <a:spcPts val="0"/>
              </a:spcBef>
              <a:buNone/>
            </a:pPr>
            <a:r>
              <a:rPr b="1" lang="en">
                <a:solidFill>
                  <a:srgbClr val="000000"/>
                </a:solidFill>
                <a:latin typeface="Comic Sans MS"/>
                <a:ea typeface="Comic Sans MS"/>
                <a:cs typeface="Comic Sans MS"/>
                <a:sym typeface="Comic Sans MS"/>
              </a:rPr>
              <a:t>Teacher Notes:</a:t>
            </a:r>
          </a:p>
          <a:p>
            <a:pPr indent="-228600" lvl="0" marL="457200" rtl="0">
              <a:spcBef>
                <a:spcPts val="0"/>
              </a:spcBef>
              <a:buClr>
                <a:srgbClr val="000000"/>
              </a:buClr>
              <a:buFont typeface="Comic Sans MS"/>
              <a:buChar char="➢"/>
            </a:pPr>
            <a:r>
              <a:rPr b="1" lang="en">
                <a:solidFill>
                  <a:srgbClr val="000000"/>
                </a:solidFill>
                <a:latin typeface="Comic Sans MS"/>
                <a:ea typeface="Comic Sans MS"/>
                <a:cs typeface="Comic Sans MS"/>
                <a:sym typeface="Comic Sans MS"/>
              </a:rPr>
              <a:t>Teachers want to continue with these type of centers in other units as well as other subject areas</a:t>
            </a:r>
          </a:p>
          <a:p>
            <a:pPr indent="-228600" lvl="0" marL="457200" rtl="0">
              <a:spcBef>
                <a:spcPts val="0"/>
              </a:spcBef>
              <a:buClr>
                <a:srgbClr val="000000"/>
              </a:buClr>
              <a:buFont typeface="Comic Sans MS"/>
              <a:buChar char="➢"/>
            </a:pPr>
            <a:r>
              <a:rPr lang="en">
                <a:solidFill>
                  <a:srgbClr val="000000"/>
                </a:solidFill>
                <a:latin typeface="Comic Sans MS"/>
                <a:ea typeface="Comic Sans MS"/>
                <a:cs typeface="Comic Sans MS"/>
                <a:sym typeface="Comic Sans MS"/>
              </a:rPr>
              <a:t>Believed they are a great way to encourage students to explore concepts and ideas independently through hands on learning experiences. </a:t>
            </a:r>
          </a:p>
          <a:p>
            <a:pPr indent="-228600" lvl="0" marL="457200" rtl="0">
              <a:spcBef>
                <a:spcPts val="0"/>
              </a:spcBef>
              <a:buClr>
                <a:srgbClr val="000000"/>
              </a:buClr>
              <a:buFont typeface="Comic Sans MS"/>
              <a:buChar char="➢"/>
            </a:pPr>
            <a:r>
              <a:rPr b="1" lang="en">
                <a:solidFill>
                  <a:srgbClr val="000000"/>
                </a:solidFill>
                <a:latin typeface="Comic Sans MS"/>
                <a:ea typeface="Comic Sans MS"/>
                <a:cs typeface="Comic Sans MS"/>
                <a:sym typeface="Comic Sans MS"/>
              </a:rPr>
              <a:t>Through centers, students are participating in learning opportunities that are linked to outcomes and knowledge </a:t>
            </a:r>
          </a:p>
          <a:p>
            <a:pPr indent="-228600" lvl="0" marL="457200" rtl="0">
              <a:spcBef>
                <a:spcPts val="0"/>
              </a:spcBef>
              <a:buClr>
                <a:srgbClr val="000000"/>
              </a:buClr>
              <a:buFont typeface="Comic Sans MS"/>
              <a:buChar char="➢"/>
            </a:pPr>
            <a:r>
              <a:rPr lang="en">
                <a:solidFill>
                  <a:srgbClr val="000000"/>
                </a:solidFill>
                <a:latin typeface="Comic Sans MS"/>
                <a:ea typeface="Comic Sans MS"/>
                <a:cs typeface="Comic Sans MS"/>
                <a:sym typeface="Comic Sans MS"/>
              </a:rPr>
              <a:t>In our opinion, these experiences and activities hold more meaning than stand alone worksheets </a:t>
            </a:r>
          </a:p>
        </p:txBody>
      </p:sp>
      <p:pic>
        <p:nvPicPr>
          <p:cNvPr descr="20170505_094901.jpg" id="326" name="Shape 326"/>
          <p:cNvPicPr preferRelativeResize="0"/>
          <p:nvPr/>
        </p:nvPicPr>
        <p:blipFill>
          <a:blip r:embed="rId3">
            <a:alphaModFix/>
          </a:blip>
          <a:stretch>
            <a:fillRect/>
          </a:stretch>
        </p:blipFill>
        <p:spPr>
          <a:xfrm>
            <a:off x="6428150" y="487000"/>
            <a:ext cx="2594201" cy="1945651"/>
          </a:xfrm>
          <a:prstGeom prst="rect">
            <a:avLst/>
          </a:prstGeom>
          <a:noFill/>
          <a:ln cap="flat" cmpd="sng" w="38100">
            <a:solidFill>
              <a:schemeClr val="dk2"/>
            </a:solidFill>
            <a:prstDash val="solid"/>
            <a:round/>
            <a:headEnd len="med" w="med" type="none"/>
            <a:tailEnd len="med" w="med" type="none"/>
          </a:ln>
        </p:spPr>
      </p:pic>
      <p:pic>
        <p:nvPicPr>
          <p:cNvPr descr="IMG_8808.JPG" id="327" name="Shape 327"/>
          <p:cNvPicPr preferRelativeResize="0"/>
          <p:nvPr/>
        </p:nvPicPr>
        <p:blipFill>
          <a:blip r:embed="rId4">
            <a:alphaModFix/>
          </a:blip>
          <a:stretch>
            <a:fillRect/>
          </a:stretch>
        </p:blipFill>
        <p:spPr>
          <a:xfrm>
            <a:off x="4487849" y="2067624"/>
            <a:ext cx="2735948" cy="1538974"/>
          </a:xfrm>
          <a:prstGeom prst="rect">
            <a:avLst/>
          </a:prstGeom>
          <a:noFill/>
          <a:ln cap="flat" cmpd="sng" w="38100">
            <a:solidFill>
              <a:schemeClr val="dk2"/>
            </a:solidFill>
            <a:prstDash val="solid"/>
            <a:round/>
            <a:headEnd len="med" w="med" type="none"/>
            <a:tailEnd len="med" w="med" type="none"/>
          </a:ln>
        </p:spPr>
      </p:pic>
      <p:pic>
        <p:nvPicPr>
          <p:cNvPr descr="IMG_8807.JPG" id="328" name="Shape 328"/>
          <p:cNvPicPr preferRelativeResize="0"/>
          <p:nvPr/>
        </p:nvPicPr>
        <p:blipFill>
          <a:blip r:embed="rId5">
            <a:alphaModFix/>
          </a:blip>
          <a:stretch>
            <a:fillRect/>
          </a:stretch>
        </p:blipFill>
        <p:spPr>
          <a:xfrm>
            <a:off x="7112649" y="2912849"/>
            <a:ext cx="1623248" cy="2164352"/>
          </a:xfrm>
          <a:prstGeom prst="rect">
            <a:avLst/>
          </a:prstGeom>
          <a:noFill/>
          <a:ln cap="flat" cmpd="sng" w="38100">
            <a:solidFill>
              <a:schemeClr val="dk2"/>
            </a:solidFill>
            <a:prstDash val="solid"/>
            <a:round/>
            <a:headEnd len="med" w="med" type="none"/>
            <a:tailEnd len="med" w="med"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Shape 33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334" name="Shape 334" title="File_000.mov"/>
          <p:cNvSpPr/>
          <p:nvPr/>
        </p:nvSpPr>
        <p:spPr>
          <a:xfrm>
            <a:off x="1597875" y="205000"/>
            <a:ext cx="5575024" cy="4181274"/>
          </a:xfrm>
          <a:prstGeom prst="rect">
            <a:avLst/>
          </a:prstGeom>
          <a:noFill/>
          <a:ln>
            <a:noFill/>
          </a:ln>
        </p:spPr>
      </p:sp>
      <p:sp>
        <p:nvSpPr>
          <p:cNvPr id="335" name="Shape 335"/>
          <p:cNvSpPr txBox="1"/>
          <p:nvPr/>
        </p:nvSpPr>
        <p:spPr>
          <a:xfrm>
            <a:off x="1574550" y="4537000"/>
            <a:ext cx="5889900" cy="572700"/>
          </a:xfrm>
          <a:prstGeom prst="rect">
            <a:avLst/>
          </a:prstGeom>
          <a:noFill/>
          <a:ln>
            <a:noFill/>
          </a:ln>
        </p:spPr>
        <p:txBody>
          <a:bodyPr anchorCtr="0" anchor="t" bIns="91425" lIns="91425" rIns="91425" tIns="91425">
            <a:noAutofit/>
          </a:bodyPr>
          <a:lstStyle/>
          <a:p>
            <a:pPr lvl="0" algn="ctr">
              <a:spcBef>
                <a:spcPts val="0"/>
              </a:spcBef>
              <a:buNone/>
            </a:pPr>
            <a:r>
              <a:rPr lang="en" sz="2400">
                <a:latin typeface="Comic Sans MS"/>
                <a:ea typeface="Comic Sans MS"/>
                <a:cs typeface="Comic Sans MS"/>
                <a:sym typeface="Comic Sans MS"/>
              </a:rPr>
              <a:t>“</a:t>
            </a:r>
            <a:r>
              <a:rPr lang="en" sz="2400">
                <a:latin typeface="Comic Sans MS"/>
                <a:ea typeface="Comic Sans MS"/>
                <a:cs typeface="Comic Sans MS"/>
                <a:sym typeface="Comic Sans MS"/>
              </a:rPr>
              <a:t>Collaboration”</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Shape 340"/>
          <p:cNvSpPr txBox="1"/>
          <p:nvPr>
            <p:ph type="title"/>
          </p:nvPr>
        </p:nvSpPr>
        <p:spPr>
          <a:xfrm>
            <a:off x="311700" y="445025"/>
            <a:ext cx="8520600" cy="572700"/>
          </a:xfrm>
          <a:prstGeom prst="rect">
            <a:avLst/>
          </a:prstGeom>
        </p:spPr>
        <p:txBody>
          <a:bodyPr anchorCtr="0" anchor="t" bIns="91425" lIns="91425" rIns="91425" tIns="91425">
            <a:noAutofit/>
          </a:bodyPr>
          <a:lstStyle/>
          <a:p>
            <a:pPr lvl="0" algn="ctr">
              <a:spcBef>
                <a:spcPts val="0"/>
              </a:spcBef>
              <a:buNone/>
            </a:pPr>
            <a:r>
              <a:rPr b="1" lang="en" u="sng">
                <a:latin typeface="Comic Sans MS"/>
                <a:ea typeface="Comic Sans MS"/>
                <a:cs typeface="Comic Sans MS"/>
                <a:sym typeface="Comic Sans MS"/>
              </a:rPr>
              <a:t>Future Considerations</a:t>
            </a:r>
          </a:p>
        </p:txBody>
      </p:sp>
      <p:sp>
        <p:nvSpPr>
          <p:cNvPr id="341" name="Shape 34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en">
                <a:solidFill>
                  <a:srgbClr val="000000"/>
                </a:solidFill>
                <a:latin typeface="Comic Sans MS"/>
                <a:ea typeface="Comic Sans MS"/>
                <a:cs typeface="Comic Sans MS"/>
                <a:sym typeface="Comic Sans MS"/>
              </a:rPr>
              <a:t>Upon completion of our</a:t>
            </a:r>
            <a:r>
              <a:rPr lang="en">
                <a:solidFill>
                  <a:srgbClr val="000000"/>
                </a:solidFill>
                <a:latin typeface="Comic Sans MS"/>
                <a:ea typeface="Comic Sans MS"/>
                <a:cs typeface="Comic Sans MS"/>
                <a:sym typeface="Comic Sans MS"/>
              </a:rPr>
              <a:t> Discovery Centers this year, both teachers have decided to use them again next year. We want to use them in other units of our Science program and expand their development into other areas of the curriculum. </a:t>
            </a:r>
          </a:p>
          <a:p>
            <a:pPr lvl="0">
              <a:spcBef>
                <a:spcPts val="0"/>
              </a:spcBef>
              <a:buNone/>
            </a:pPr>
            <a:r>
              <a:rPr lang="en">
                <a:solidFill>
                  <a:srgbClr val="000000"/>
                </a:solidFill>
                <a:latin typeface="Comic Sans MS"/>
                <a:ea typeface="Comic Sans MS"/>
                <a:cs typeface="Comic Sans MS"/>
                <a:sym typeface="Comic Sans MS"/>
              </a:rPr>
              <a:t>When we use Discovery Centers next year, we want to focus on letting the students explore their thought processes with minimal teacher direction and explanation. We found that given the materials and minimal direction, students flourished in the Discovery Centers and really enjoyed the inquiry process.</a:t>
            </a:r>
            <a:r>
              <a:rPr lang="en">
                <a:solidFill>
                  <a:srgbClr val="FF0000"/>
                </a:solidFill>
                <a:latin typeface="Comic Sans MS"/>
                <a:ea typeface="Comic Sans MS"/>
                <a:cs typeface="Comic Sans MS"/>
                <a:sym typeface="Comic Sans MS"/>
              </a:rPr>
              <a:t> </a:t>
            </a:r>
          </a:p>
          <a:p>
            <a:pPr lvl="0">
              <a:spcBef>
                <a:spcPts val="0"/>
              </a:spcBef>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Shape 75"/>
          <p:cNvSpPr txBox="1"/>
          <p:nvPr>
            <p:ph idx="1" type="body"/>
          </p:nvPr>
        </p:nvSpPr>
        <p:spPr>
          <a:xfrm>
            <a:off x="90100" y="1245775"/>
            <a:ext cx="5461500" cy="3416400"/>
          </a:xfrm>
          <a:prstGeom prst="rect">
            <a:avLst/>
          </a:prstGeom>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a:t>
            </a:r>
            <a:r>
              <a:rPr lang="en">
                <a:solidFill>
                  <a:srgbClr val="073763"/>
                </a:solidFill>
                <a:latin typeface="Comic Sans MS"/>
                <a:ea typeface="Comic Sans MS"/>
                <a:cs typeface="Comic Sans MS"/>
                <a:sym typeface="Comic Sans MS"/>
              </a:rPr>
              <a:t>It is my belief that students learn best when they are given the opportunity to work hands on.  The implementation of Full Day Kindergarten has given me the luxury of time to allow for more free exploration.”				</a:t>
            </a:r>
          </a:p>
          <a:p>
            <a:pPr indent="457200" lvl="0" marL="3657600">
              <a:spcBef>
                <a:spcPts val="0"/>
              </a:spcBef>
              <a:buNone/>
            </a:pPr>
            <a:r>
              <a:rPr lang="en">
                <a:solidFill>
                  <a:srgbClr val="073763"/>
                </a:solidFill>
                <a:latin typeface="Comic Sans MS"/>
                <a:ea typeface="Comic Sans MS"/>
                <a:cs typeface="Comic Sans MS"/>
                <a:sym typeface="Comic Sans MS"/>
              </a:rPr>
              <a:t>Suzanne</a:t>
            </a:r>
          </a:p>
        </p:txBody>
      </p:sp>
      <p:pic>
        <p:nvPicPr>
          <p:cNvPr descr="20170306_132351.jpg" id="76" name="Shape 76"/>
          <p:cNvPicPr preferRelativeResize="0"/>
          <p:nvPr/>
        </p:nvPicPr>
        <p:blipFill>
          <a:blip r:embed="rId3">
            <a:alphaModFix/>
          </a:blip>
          <a:stretch>
            <a:fillRect/>
          </a:stretch>
        </p:blipFill>
        <p:spPr>
          <a:xfrm>
            <a:off x="6436324" y="572300"/>
            <a:ext cx="2395975" cy="4259502"/>
          </a:xfrm>
          <a:prstGeom prst="rect">
            <a:avLst/>
          </a:prstGeom>
          <a:noFill/>
          <a:ln cap="flat" cmpd="sng" w="76200">
            <a:solidFill>
              <a:schemeClr val="dk2"/>
            </a:solidFill>
            <a:prstDash val="solid"/>
            <a:round/>
            <a:headEnd len="med" w="med" type="none"/>
            <a:tailEnd len="med" w="med"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Shape 346"/>
          <p:cNvSpPr txBox="1"/>
          <p:nvPr>
            <p:ph type="title"/>
          </p:nvPr>
        </p:nvSpPr>
        <p:spPr>
          <a:xfrm>
            <a:off x="311700" y="445025"/>
            <a:ext cx="8520600" cy="572700"/>
          </a:xfrm>
          <a:prstGeom prst="rect">
            <a:avLst/>
          </a:prstGeom>
        </p:spPr>
        <p:txBody>
          <a:bodyPr anchorCtr="0" anchor="t" bIns="91425" lIns="91425" rIns="91425" tIns="91425">
            <a:noAutofit/>
          </a:bodyPr>
          <a:lstStyle/>
          <a:p>
            <a:pPr lvl="0" algn="ctr">
              <a:spcBef>
                <a:spcPts val="0"/>
              </a:spcBef>
              <a:buNone/>
            </a:pPr>
            <a:r>
              <a:rPr lang="en">
                <a:solidFill>
                  <a:srgbClr val="073763"/>
                </a:solidFill>
                <a:latin typeface="Comic Sans MS"/>
                <a:ea typeface="Comic Sans MS"/>
                <a:cs typeface="Comic Sans MS"/>
                <a:sym typeface="Comic Sans MS"/>
              </a:rPr>
              <a:t>TIA Participation</a:t>
            </a:r>
          </a:p>
        </p:txBody>
      </p:sp>
      <p:sp>
        <p:nvSpPr>
          <p:cNvPr id="347" name="Shape 347"/>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en">
                <a:solidFill>
                  <a:srgbClr val="20124D"/>
                </a:solidFill>
                <a:latin typeface="Comic Sans MS"/>
                <a:ea typeface="Comic Sans MS"/>
                <a:cs typeface="Comic Sans MS"/>
                <a:sym typeface="Comic Sans MS"/>
              </a:rPr>
              <a:t>The experience with the TIA project has been amazingly positive. This is Suzanne’s second project and Nicole’s first and together they were given the opportunity to really explore student motivation to learn and explore their own ability to apply STEM principles. </a:t>
            </a:r>
          </a:p>
          <a:p>
            <a:pPr lvl="0">
              <a:spcBef>
                <a:spcPts val="0"/>
              </a:spcBef>
              <a:buNone/>
            </a:pPr>
            <a:r>
              <a:rPr lang="en">
                <a:solidFill>
                  <a:srgbClr val="20124D"/>
                </a:solidFill>
                <a:latin typeface="Comic Sans MS"/>
                <a:ea typeface="Comic Sans MS"/>
                <a:cs typeface="Comic Sans MS"/>
                <a:sym typeface="Comic Sans MS"/>
              </a:rPr>
              <a:t>The resources provided to us allowed us to put together centers that can be used for years to come and can be further </a:t>
            </a:r>
            <a:r>
              <a:rPr lang="en">
                <a:solidFill>
                  <a:srgbClr val="20124D"/>
                </a:solidFill>
                <a:latin typeface="Comic Sans MS"/>
                <a:ea typeface="Comic Sans MS"/>
                <a:cs typeface="Comic Sans MS"/>
                <a:sym typeface="Comic Sans MS"/>
              </a:rPr>
              <a:t>developed as needed. Important as the resources are, it was the time provided to us to plan and implement our ideas that really made these centers possible. </a:t>
            </a:r>
          </a:p>
          <a:p>
            <a:pPr lvl="0">
              <a:spcBef>
                <a:spcPts val="0"/>
              </a:spcBef>
              <a:buNone/>
            </a:pPr>
            <a:r>
              <a:t/>
            </a:r>
            <a:endParaRPr>
              <a:solidFill>
                <a:srgbClr val="20124D"/>
              </a:solidFill>
              <a:latin typeface="Comic Sans MS"/>
              <a:ea typeface="Comic Sans MS"/>
              <a:cs typeface="Comic Sans MS"/>
              <a:sym typeface="Comic Sans MS"/>
            </a:endParaRPr>
          </a:p>
          <a:p>
            <a:pPr lvl="0">
              <a:spcBef>
                <a:spcPts val="0"/>
              </a:spcBef>
              <a:buNone/>
            </a:pPr>
            <a:r>
              <a:t/>
            </a:r>
            <a:endParaRPr>
              <a:solidFill>
                <a:srgbClr val="20124D"/>
              </a:solidFill>
              <a:latin typeface="Comic Sans MS"/>
              <a:ea typeface="Comic Sans MS"/>
              <a:cs typeface="Comic Sans MS"/>
              <a:sym typeface="Comic Sans M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Shape 35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353" name="Shape 35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354" name="Shape 354"/>
          <p:cNvPicPr preferRelativeResize="0"/>
          <p:nvPr/>
        </p:nvPicPr>
        <p:blipFill>
          <a:blip r:embed="rId3">
            <a:alphaModFix/>
          </a:blip>
          <a:stretch>
            <a:fillRect/>
          </a:stretch>
        </p:blipFill>
        <p:spPr>
          <a:xfrm>
            <a:off x="2019300" y="19050"/>
            <a:ext cx="5305224" cy="53052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pic>
        <p:nvPicPr>
          <p:cNvPr descr="Free illustration: Thank You, Letters - Free Image on Pixabay ..." id="359" name="Shape 359"/>
          <p:cNvPicPr preferRelativeResize="0"/>
          <p:nvPr/>
        </p:nvPicPr>
        <p:blipFill>
          <a:blip r:embed="rId3">
            <a:alphaModFix/>
          </a:blip>
          <a:stretch>
            <a:fillRect/>
          </a:stretch>
        </p:blipFill>
        <p:spPr>
          <a:xfrm>
            <a:off x="373225" y="221599"/>
            <a:ext cx="3736524" cy="2799174"/>
          </a:xfrm>
          <a:prstGeom prst="rect">
            <a:avLst/>
          </a:prstGeom>
          <a:noFill/>
          <a:ln>
            <a:noFill/>
          </a:ln>
        </p:spPr>
      </p:pic>
      <p:sp>
        <p:nvSpPr>
          <p:cNvPr id="360" name="Shape 360"/>
          <p:cNvSpPr txBox="1"/>
          <p:nvPr/>
        </p:nvSpPr>
        <p:spPr>
          <a:xfrm>
            <a:off x="431550" y="2472600"/>
            <a:ext cx="3813900" cy="2437500"/>
          </a:xfrm>
          <a:prstGeom prst="rect">
            <a:avLst/>
          </a:prstGeom>
          <a:noFill/>
          <a:ln>
            <a:noFill/>
          </a:ln>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Thank you to all who made this project possible.</a:t>
            </a:r>
          </a:p>
          <a:p>
            <a:pPr lvl="0">
              <a:spcBef>
                <a:spcPts val="0"/>
              </a:spcBef>
              <a:buNone/>
            </a:pPr>
            <a:r>
              <a:t/>
            </a:r>
            <a:endParaRPr>
              <a:latin typeface="Comic Sans MS"/>
              <a:ea typeface="Comic Sans MS"/>
              <a:cs typeface="Comic Sans MS"/>
              <a:sym typeface="Comic Sans MS"/>
            </a:endParaRPr>
          </a:p>
          <a:p>
            <a:pPr lvl="0">
              <a:spcBef>
                <a:spcPts val="0"/>
              </a:spcBef>
              <a:buNone/>
            </a:pPr>
            <a:r>
              <a:rPr lang="en">
                <a:latin typeface="Comic Sans MS"/>
                <a:ea typeface="Comic Sans MS"/>
                <a:cs typeface="Comic Sans MS"/>
                <a:sym typeface="Comic Sans MS"/>
              </a:rPr>
              <a:t>Thank you to Karen, Craig and Tom for their support and guidance.</a:t>
            </a:r>
          </a:p>
          <a:p>
            <a:pPr lvl="0">
              <a:spcBef>
                <a:spcPts val="0"/>
              </a:spcBef>
              <a:buNone/>
            </a:pPr>
            <a:r>
              <a:t/>
            </a:r>
            <a:endParaRPr>
              <a:latin typeface="Comic Sans MS"/>
              <a:ea typeface="Comic Sans MS"/>
              <a:cs typeface="Comic Sans MS"/>
              <a:sym typeface="Comic Sans MS"/>
            </a:endParaRPr>
          </a:p>
          <a:p>
            <a:pPr lvl="0">
              <a:spcBef>
                <a:spcPts val="0"/>
              </a:spcBef>
              <a:buNone/>
            </a:pPr>
            <a:r>
              <a:rPr lang="en">
                <a:latin typeface="Comic Sans MS"/>
                <a:ea typeface="Comic Sans MS"/>
                <a:cs typeface="Comic Sans MS"/>
                <a:sym typeface="Comic Sans MS"/>
              </a:rPr>
              <a:t>Thank you to Mr. Crane, our administrator, for always encouraging and supporting us as we take on new initiatives and challenges.</a:t>
            </a:r>
          </a:p>
        </p:txBody>
      </p:sp>
      <p:pic>
        <p:nvPicPr>
          <p:cNvPr id="361" name="Shape 361"/>
          <p:cNvPicPr preferRelativeResize="0"/>
          <p:nvPr/>
        </p:nvPicPr>
        <p:blipFill>
          <a:blip r:embed="rId4">
            <a:alphaModFix/>
          </a:blip>
          <a:stretch>
            <a:fillRect/>
          </a:stretch>
        </p:blipFill>
        <p:spPr>
          <a:xfrm>
            <a:off x="4759425" y="1610300"/>
            <a:ext cx="4076700" cy="1828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Shape 81"/>
          <p:cNvSpPr txBox="1"/>
          <p:nvPr>
            <p:ph type="title"/>
          </p:nvPr>
        </p:nvSpPr>
        <p:spPr>
          <a:xfrm>
            <a:off x="311700" y="347400"/>
            <a:ext cx="8520600" cy="572700"/>
          </a:xfrm>
          <a:prstGeom prst="rect">
            <a:avLst/>
          </a:prstGeom>
        </p:spPr>
        <p:txBody>
          <a:bodyPr anchorCtr="0" anchor="t" bIns="91425" lIns="91425" rIns="91425" tIns="91425">
            <a:noAutofit/>
          </a:bodyPr>
          <a:lstStyle/>
          <a:p>
            <a:pPr lvl="0" algn="ctr">
              <a:spcBef>
                <a:spcPts val="0"/>
              </a:spcBef>
              <a:buNone/>
            </a:pPr>
            <a:r>
              <a:rPr lang="en"/>
              <a:t>Meet the Team </a:t>
            </a:r>
          </a:p>
        </p:txBody>
      </p:sp>
      <p:sp>
        <p:nvSpPr>
          <p:cNvPr id="82" name="Shape 82"/>
          <p:cNvSpPr txBox="1"/>
          <p:nvPr>
            <p:ph idx="1" type="body"/>
          </p:nvPr>
        </p:nvSpPr>
        <p:spPr>
          <a:xfrm>
            <a:off x="311700" y="1152475"/>
            <a:ext cx="3849900" cy="3416400"/>
          </a:xfrm>
          <a:prstGeom prst="rect">
            <a:avLst/>
          </a:prstGeom>
        </p:spPr>
        <p:txBody>
          <a:bodyPr anchorCtr="0" anchor="t" bIns="91425" lIns="91425" rIns="91425" tIns="91425">
            <a:noAutofit/>
          </a:bodyPr>
          <a:lstStyle/>
          <a:p>
            <a:pPr lvl="0" rtl="0">
              <a:spcBef>
                <a:spcPts val="0"/>
              </a:spcBef>
              <a:spcAft>
                <a:spcPts val="0"/>
              </a:spcAft>
              <a:buNone/>
            </a:pPr>
            <a:r>
              <a:rPr lang="en" sz="1600">
                <a:solidFill>
                  <a:srgbClr val="000000"/>
                </a:solidFill>
                <a:latin typeface="Comic Sans MS"/>
                <a:ea typeface="Comic Sans MS"/>
                <a:cs typeface="Comic Sans MS"/>
                <a:sym typeface="Comic Sans MS"/>
              </a:rPr>
              <a:t>Nicole Curlew has been teaching at Immaculate Conception for 3 years. Before that she has taught at several different school in grades ranging from kindergarten to grade nine.   </a:t>
            </a:r>
          </a:p>
          <a:p>
            <a:pPr lvl="0" rtl="0">
              <a:spcBef>
                <a:spcPts val="0"/>
              </a:spcBef>
              <a:spcAft>
                <a:spcPts val="0"/>
              </a:spcAft>
              <a:buNone/>
            </a:pPr>
            <a:r>
              <a:rPr lang="en" sz="1600">
                <a:solidFill>
                  <a:srgbClr val="000000"/>
                </a:solidFill>
                <a:latin typeface="Comic Sans MS"/>
                <a:ea typeface="Comic Sans MS"/>
                <a:cs typeface="Comic Sans MS"/>
                <a:sym typeface="Comic Sans MS"/>
              </a:rPr>
              <a:t>This is her first year teaching Grade 2 Science. </a:t>
            </a:r>
          </a:p>
          <a:p>
            <a:pPr lvl="0" rtl="0">
              <a:spcBef>
                <a:spcPts val="0"/>
              </a:spcBef>
              <a:spcAft>
                <a:spcPts val="0"/>
              </a:spcAft>
              <a:buNone/>
            </a:pPr>
            <a:r>
              <a:t/>
            </a:r>
            <a:endParaRPr sz="1600">
              <a:solidFill>
                <a:srgbClr val="000000"/>
              </a:solidFill>
              <a:latin typeface="Comic Sans MS"/>
              <a:ea typeface="Comic Sans MS"/>
              <a:cs typeface="Comic Sans MS"/>
              <a:sym typeface="Comic Sans MS"/>
            </a:endParaRPr>
          </a:p>
          <a:p>
            <a:pPr lvl="0" rtl="0">
              <a:spcBef>
                <a:spcPts val="0"/>
              </a:spcBef>
              <a:spcAft>
                <a:spcPts val="0"/>
              </a:spcAft>
              <a:buNone/>
            </a:pPr>
            <a:r>
              <a:rPr lang="en" sz="1600">
                <a:solidFill>
                  <a:srgbClr val="000000"/>
                </a:solidFill>
                <a:latin typeface="Comic Sans MS"/>
                <a:ea typeface="Comic Sans MS"/>
                <a:cs typeface="Comic Sans MS"/>
                <a:sym typeface="Comic Sans MS"/>
              </a:rPr>
              <a:t>She has 18 inquisitive boys and girls in her grade 2 Science class. </a:t>
            </a:r>
          </a:p>
          <a:p>
            <a:pPr lvl="0" rtl="0">
              <a:spcBef>
                <a:spcPts val="0"/>
              </a:spcBef>
              <a:spcAft>
                <a:spcPts val="0"/>
              </a:spcAft>
              <a:buNone/>
            </a:pPr>
            <a:r>
              <a:t/>
            </a:r>
            <a:endParaRPr/>
          </a:p>
          <a:p>
            <a:pPr lvl="0">
              <a:spcBef>
                <a:spcPts val="0"/>
              </a:spcBef>
              <a:buNone/>
            </a:pPr>
            <a:r>
              <a:t/>
            </a:r>
            <a:endParaRPr/>
          </a:p>
        </p:txBody>
      </p:sp>
      <p:sp>
        <p:nvSpPr>
          <p:cNvPr id="83" name="Shape 83"/>
          <p:cNvSpPr txBox="1"/>
          <p:nvPr/>
        </p:nvSpPr>
        <p:spPr>
          <a:xfrm>
            <a:off x="3088050" y="843900"/>
            <a:ext cx="2967900" cy="412800"/>
          </a:xfrm>
          <a:prstGeom prst="rect">
            <a:avLst/>
          </a:prstGeom>
          <a:noFill/>
          <a:ln>
            <a:noFill/>
          </a:ln>
        </p:spPr>
        <p:txBody>
          <a:bodyPr anchorCtr="0" anchor="t" bIns="91425" lIns="91425" rIns="91425" tIns="91425">
            <a:noAutofit/>
          </a:bodyPr>
          <a:lstStyle/>
          <a:p>
            <a:pPr lvl="0" algn="ctr">
              <a:spcBef>
                <a:spcPts val="0"/>
              </a:spcBef>
              <a:buNone/>
            </a:pPr>
            <a:r>
              <a:rPr lang="en"/>
              <a:t>Nicole Curlew - Grade 2 </a:t>
            </a:r>
          </a:p>
        </p:txBody>
      </p:sp>
      <p:pic>
        <p:nvPicPr>
          <p:cNvPr descr="20170505_095629.jpg" id="84" name="Shape 84"/>
          <p:cNvPicPr preferRelativeResize="0"/>
          <p:nvPr/>
        </p:nvPicPr>
        <p:blipFill>
          <a:blip r:embed="rId3">
            <a:alphaModFix/>
          </a:blip>
          <a:stretch>
            <a:fillRect/>
          </a:stretch>
        </p:blipFill>
        <p:spPr>
          <a:xfrm>
            <a:off x="4314000" y="1513550"/>
            <a:ext cx="1970499" cy="1108400"/>
          </a:xfrm>
          <a:prstGeom prst="rect">
            <a:avLst/>
          </a:prstGeom>
          <a:noFill/>
          <a:ln cap="flat" cmpd="sng" w="76200">
            <a:solidFill>
              <a:schemeClr val="dk2"/>
            </a:solidFill>
            <a:prstDash val="solid"/>
            <a:round/>
            <a:headEnd len="med" w="med" type="none"/>
            <a:tailEnd len="med" w="med" type="none"/>
          </a:ln>
        </p:spPr>
      </p:pic>
      <p:pic>
        <p:nvPicPr>
          <p:cNvPr descr="20170508_113027.jpg" id="85" name="Shape 85"/>
          <p:cNvPicPr preferRelativeResize="0"/>
          <p:nvPr/>
        </p:nvPicPr>
        <p:blipFill>
          <a:blip r:embed="rId4">
            <a:alphaModFix/>
          </a:blip>
          <a:stretch>
            <a:fillRect/>
          </a:stretch>
        </p:blipFill>
        <p:spPr>
          <a:xfrm>
            <a:off x="6675225" y="1152475"/>
            <a:ext cx="2157076" cy="1617799"/>
          </a:xfrm>
          <a:prstGeom prst="rect">
            <a:avLst/>
          </a:prstGeom>
          <a:noFill/>
          <a:ln cap="flat" cmpd="sng" w="76200">
            <a:solidFill>
              <a:schemeClr val="dk2"/>
            </a:solidFill>
            <a:prstDash val="solid"/>
            <a:round/>
            <a:headEnd len="med" w="med" type="none"/>
            <a:tailEnd len="med" w="med" type="none"/>
          </a:ln>
        </p:spPr>
      </p:pic>
      <p:pic>
        <p:nvPicPr>
          <p:cNvPr descr="20170411_130158.jpg" id="86" name="Shape 86"/>
          <p:cNvPicPr preferRelativeResize="0"/>
          <p:nvPr/>
        </p:nvPicPr>
        <p:blipFill>
          <a:blip r:embed="rId5">
            <a:alphaModFix/>
          </a:blip>
          <a:stretch>
            <a:fillRect/>
          </a:stretch>
        </p:blipFill>
        <p:spPr>
          <a:xfrm>
            <a:off x="5689425" y="2454575"/>
            <a:ext cx="1907523" cy="2019476"/>
          </a:xfrm>
          <a:prstGeom prst="rect">
            <a:avLst/>
          </a:prstGeom>
          <a:noFill/>
          <a:ln cap="flat" cmpd="sng" w="76200">
            <a:solidFill>
              <a:schemeClr val="dk2"/>
            </a:solidFill>
            <a:prstDash val="solid"/>
            <a:round/>
            <a:headEnd len="med" w="med" type="none"/>
            <a:tailEnd len="med" w="med"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Shape 91"/>
          <p:cNvSpPr txBox="1"/>
          <p:nvPr>
            <p:ph idx="1" type="body"/>
          </p:nvPr>
        </p:nvSpPr>
        <p:spPr>
          <a:xfrm>
            <a:off x="311700" y="799200"/>
            <a:ext cx="4514100" cy="3769800"/>
          </a:xfrm>
          <a:prstGeom prst="rect">
            <a:avLst/>
          </a:prstGeom>
        </p:spPr>
        <p:txBody>
          <a:bodyPr anchorCtr="0" anchor="t" bIns="91425" lIns="91425" rIns="91425" tIns="91425">
            <a:noAutofit/>
          </a:bodyPr>
          <a:lstStyle/>
          <a:p>
            <a:pPr indent="-228600" lvl="0" marL="457200" rtl="0">
              <a:spcBef>
                <a:spcPts val="0"/>
              </a:spcBef>
              <a:buChar char="-"/>
            </a:pPr>
            <a:r>
              <a:rPr lang="en"/>
              <a:t>“</a:t>
            </a:r>
            <a:r>
              <a:rPr lang="en">
                <a:latin typeface="Comic Sans MS"/>
                <a:ea typeface="Comic Sans MS"/>
                <a:cs typeface="Comic Sans MS"/>
                <a:sym typeface="Comic Sans MS"/>
              </a:rPr>
              <a:t>I believe that students will not always remember what they studied to pass the test, but they will remember the experiences they had. Through these centers and the new Science curriculum, I had the opportunity to provide many hands on experiences that I hope students will remember and use to learn in the years to come.”</a:t>
            </a:r>
          </a:p>
          <a:p>
            <a:pPr indent="-228600" lvl="7" marL="3657600" rtl="0">
              <a:spcBef>
                <a:spcPts val="0"/>
              </a:spcBef>
              <a:buFont typeface="Comic Sans MS"/>
              <a:buChar char="-"/>
            </a:pPr>
            <a:r>
              <a:rPr lang="en">
                <a:latin typeface="Comic Sans MS"/>
                <a:ea typeface="Comic Sans MS"/>
                <a:cs typeface="Comic Sans MS"/>
                <a:sym typeface="Comic Sans MS"/>
              </a:rPr>
              <a:t>Nicole </a:t>
            </a:r>
          </a:p>
        </p:txBody>
      </p:sp>
      <p:pic>
        <p:nvPicPr>
          <p:cNvPr descr="20170428_103753.jpg" id="92" name="Shape 92"/>
          <p:cNvPicPr preferRelativeResize="0"/>
          <p:nvPr/>
        </p:nvPicPr>
        <p:blipFill>
          <a:blip r:embed="rId4">
            <a:alphaModFix/>
          </a:blip>
          <a:stretch>
            <a:fillRect/>
          </a:stretch>
        </p:blipFill>
        <p:spPr>
          <a:xfrm>
            <a:off x="4978200" y="1179075"/>
            <a:ext cx="4013399" cy="3010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Shape 97"/>
          <p:cNvSpPr txBox="1"/>
          <p:nvPr>
            <p:ph type="title"/>
          </p:nvPr>
        </p:nvSpPr>
        <p:spPr>
          <a:xfrm>
            <a:off x="311700" y="338225"/>
            <a:ext cx="8520600" cy="513300"/>
          </a:xfrm>
          <a:prstGeom prst="rect">
            <a:avLst/>
          </a:prstGeom>
        </p:spPr>
        <p:txBody>
          <a:bodyPr anchorCtr="0" anchor="t" bIns="91425" lIns="91425" rIns="91425" tIns="91425">
            <a:noAutofit/>
          </a:bodyPr>
          <a:lstStyle/>
          <a:p>
            <a:pPr lvl="0" algn="ctr">
              <a:spcBef>
                <a:spcPts val="0"/>
              </a:spcBef>
              <a:buNone/>
            </a:pPr>
            <a:r>
              <a:rPr lang="en">
                <a:latin typeface="Comic Sans MS"/>
                <a:ea typeface="Comic Sans MS"/>
                <a:cs typeface="Comic Sans MS"/>
                <a:sym typeface="Comic Sans MS"/>
              </a:rPr>
              <a:t>STEM Background</a:t>
            </a:r>
          </a:p>
        </p:txBody>
      </p:sp>
      <p:sp>
        <p:nvSpPr>
          <p:cNvPr id="98" name="Shape 98"/>
          <p:cNvSpPr txBox="1"/>
          <p:nvPr>
            <p:ph idx="1" type="body"/>
          </p:nvPr>
        </p:nvSpPr>
        <p:spPr>
          <a:xfrm>
            <a:off x="311700" y="903750"/>
            <a:ext cx="8520600" cy="4041600"/>
          </a:xfrm>
          <a:prstGeom prst="rect">
            <a:avLst/>
          </a:prstGeom>
          <a:ln cap="flat" cmpd="sng" w="9525">
            <a:solidFill>
              <a:srgbClr val="274E13"/>
            </a:solidFill>
            <a:prstDash val="solid"/>
            <a:round/>
            <a:headEnd len="med" w="med" type="none"/>
            <a:tailEnd len="med" w="med" type="none"/>
          </a:ln>
        </p:spPr>
        <p:txBody>
          <a:bodyPr anchorCtr="0" anchor="t" bIns="91425" lIns="91425" rIns="91425" tIns="91425">
            <a:noAutofit/>
          </a:bodyPr>
          <a:lstStyle/>
          <a:p>
            <a:pPr indent="-330200" lvl="0" marL="457200" rtl="0">
              <a:spcBef>
                <a:spcPts val="0"/>
              </a:spcBef>
              <a:buClr>
                <a:srgbClr val="000000"/>
              </a:buClr>
              <a:buSzPct val="100000"/>
              <a:buFont typeface="Cabin"/>
              <a:buChar char="➢"/>
            </a:pPr>
            <a:r>
              <a:rPr b="1" lang="en" sz="1600">
                <a:solidFill>
                  <a:srgbClr val="000000"/>
                </a:solidFill>
                <a:latin typeface="Comic Sans MS"/>
                <a:ea typeface="Comic Sans MS"/>
                <a:cs typeface="Comic Sans MS"/>
                <a:sym typeface="Comic Sans MS"/>
              </a:rPr>
              <a:t>Our school’s first</a:t>
            </a:r>
            <a:r>
              <a:rPr b="1" lang="en" sz="1600">
                <a:solidFill>
                  <a:srgbClr val="000000"/>
                </a:solidFill>
                <a:latin typeface="Comic Sans MS"/>
                <a:ea typeface="Comic Sans MS"/>
                <a:cs typeface="Comic Sans MS"/>
                <a:sym typeface="Comic Sans MS"/>
              </a:rPr>
              <a:t> TIA STEM Project was in 2013-2014.  </a:t>
            </a:r>
            <a:r>
              <a:rPr lang="en" sz="1600">
                <a:solidFill>
                  <a:srgbClr val="000000"/>
                </a:solidFill>
                <a:latin typeface="Comic Sans MS"/>
                <a:ea typeface="Comic Sans MS"/>
                <a:cs typeface="Comic Sans MS"/>
                <a:sym typeface="Comic Sans MS"/>
              </a:rPr>
              <a:t>The</a:t>
            </a:r>
            <a:r>
              <a:rPr lang="en" sz="1600">
                <a:solidFill>
                  <a:srgbClr val="000000"/>
                </a:solidFill>
                <a:latin typeface="Comic Sans MS"/>
                <a:ea typeface="Comic Sans MS"/>
                <a:cs typeface="Comic Sans MS"/>
                <a:sym typeface="Comic Sans MS"/>
              </a:rPr>
              <a:t> team</a:t>
            </a:r>
            <a:r>
              <a:rPr lang="en" sz="1600">
                <a:solidFill>
                  <a:srgbClr val="000000"/>
                </a:solidFill>
                <a:latin typeface="Comic Sans MS"/>
                <a:ea typeface="Comic Sans MS"/>
                <a:cs typeface="Comic Sans MS"/>
                <a:sym typeface="Comic Sans MS"/>
              </a:rPr>
              <a:t> created Math Resource Centers.</a:t>
            </a:r>
            <a:r>
              <a:rPr lang="en" sz="1600">
                <a:solidFill>
                  <a:srgbClr val="000000"/>
                </a:solidFill>
                <a:latin typeface="Comic Sans MS"/>
                <a:ea typeface="Comic Sans MS"/>
                <a:cs typeface="Comic Sans MS"/>
                <a:sym typeface="Comic Sans MS"/>
              </a:rPr>
              <a:t> Since then our school has participated in three other projects including our own. </a:t>
            </a:r>
          </a:p>
          <a:p>
            <a:pPr indent="-330200" lvl="0" marL="457200" rtl="0">
              <a:spcBef>
                <a:spcPts val="0"/>
              </a:spcBef>
              <a:buClr>
                <a:srgbClr val="000000"/>
              </a:buClr>
              <a:buSzPct val="100000"/>
              <a:buFont typeface="Cabin"/>
              <a:buChar char="➢"/>
            </a:pPr>
            <a:r>
              <a:rPr b="1" lang="en" sz="1600">
                <a:solidFill>
                  <a:srgbClr val="000000"/>
                </a:solidFill>
                <a:latin typeface="Comic Sans MS"/>
                <a:ea typeface="Comic Sans MS"/>
                <a:cs typeface="Comic Sans MS"/>
                <a:sym typeface="Comic Sans MS"/>
              </a:rPr>
              <a:t>Focus for this project came from a desire to improve and enhance classroom practices by increasing student motivation to learn and use Science. </a:t>
            </a:r>
            <a:r>
              <a:rPr lang="en" sz="1600">
                <a:solidFill>
                  <a:srgbClr val="000000"/>
                </a:solidFill>
                <a:latin typeface="Comic Sans MS"/>
                <a:ea typeface="Comic Sans MS"/>
                <a:cs typeface="Comic Sans MS"/>
                <a:sym typeface="Comic Sans MS"/>
              </a:rPr>
              <a:t>Both teachers </a:t>
            </a:r>
            <a:r>
              <a:rPr lang="en" sz="1600">
                <a:solidFill>
                  <a:srgbClr val="000000"/>
                </a:solidFill>
                <a:latin typeface="Comic Sans MS"/>
                <a:ea typeface="Comic Sans MS"/>
                <a:cs typeface="Comic Sans MS"/>
                <a:sym typeface="Comic Sans MS"/>
              </a:rPr>
              <a:t>were looking at ways that they could engage students more in their classes and wanted to try this new strategy in one specific areas before expanding to other areas of the curriculum. </a:t>
            </a:r>
          </a:p>
          <a:p>
            <a:pPr indent="-330200" lvl="0" marL="457200" rtl="0">
              <a:spcBef>
                <a:spcPts val="0"/>
              </a:spcBef>
              <a:buClr>
                <a:srgbClr val="000000"/>
              </a:buClr>
              <a:buSzPct val="100000"/>
              <a:buFont typeface="Cabin"/>
              <a:buChar char="➢"/>
            </a:pPr>
            <a:r>
              <a:rPr b="1" lang="en" sz="1600">
                <a:solidFill>
                  <a:srgbClr val="000000"/>
                </a:solidFill>
                <a:latin typeface="Comic Sans MS"/>
                <a:ea typeface="Comic Sans MS"/>
                <a:cs typeface="Comic Sans MS"/>
                <a:sym typeface="Comic Sans MS"/>
              </a:rPr>
              <a:t>Discovery Centers seem to fit naturally into the new Science Curriculum. </a:t>
            </a:r>
            <a:r>
              <a:rPr lang="en" sz="1600">
                <a:solidFill>
                  <a:srgbClr val="000000"/>
                </a:solidFill>
                <a:latin typeface="Comic Sans MS"/>
                <a:ea typeface="Comic Sans MS"/>
                <a:cs typeface="Comic Sans MS"/>
                <a:sym typeface="Comic Sans MS"/>
              </a:rPr>
              <a:t>Both teachers decided to use the Discovery Centers in Science. The curriculum in both Kindergarten and Grade 2 lended itself to the development of motivating centers. </a:t>
            </a:r>
          </a:p>
          <a:p>
            <a:pPr lvl="0">
              <a:spcBef>
                <a:spcPts val="0"/>
              </a:spcBef>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type="title"/>
          </p:nvPr>
        </p:nvSpPr>
        <p:spPr>
          <a:xfrm>
            <a:off x="311700" y="445025"/>
            <a:ext cx="8520600" cy="572700"/>
          </a:xfrm>
          <a:prstGeom prst="rect">
            <a:avLst/>
          </a:prstGeom>
        </p:spPr>
        <p:txBody>
          <a:bodyPr anchorCtr="0" anchor="t" bIns="91425" lIns="91425" rIns="91425" tIns="91425">
            <a:noAutofit/>
          </a:bodyPr>
          <a:lstStyle/>
          <a:p>
            <a:pPr lvl="0" algn="ctr">
              <a:spcBef>
                <a:spcPts val="0"/>
              </a:spcBef>
              <a:buNone/>
            </a:pPr>
            <a:r>
              <a:rPr lang="en" u="sng">
                <a:solidFill>
                  <a:srgbClr val="0C343D"/>
                </a:solidFill>
                <a:latin typeface="Comic Sans MS"/>
                <a:ea typeface="Comic Sans MS"/>
                <a:cs typeface="Comic Sans MS"/>
                <a:sym typeface="Comic Sans MS"/>
              </a:rPr>
              <a:t>Project Research Questions</a:t>
            </a:r>
          </a:p>
        </p:txBody>
      </p:sp>
      <p:sp>
        <p:nvSpPr>
          <p:cNvPr id="104" name="Shape 104"/>
          <p:cNvSpPr txBox="1"/>
          <p:nvPr>
            <p:ph idx="1" type="body"/>
          </p:nvPr>
        </p:nvSpPr>
        <p:spPr>
          <a:xfrm>
            <a:off x="311700" y="1152475"/>
            <a:ext cx="8520600" cy="3416400"/>
          </a:xfrm>
          <a:prstGeom prst="rect">
            <a:avLst/>
          </a:prstGeom>
          <a:ln cap="flat" cmpd="sng" w="28575">
            <a:solidFill>
              <a:srgbClr val="FFFFFF"/>
            </a:solidFill>
            <a:prstDash val="solid"/>
            <a:round/>
            <a:headEnd len="med" w="med" type="none"/>
            <a:tailEnd len="med" w="med" type="none"/>
          </a:ln>
        </p:spPr>
        <p:txBody>
          <a:bodyPr anchorCtr="0" anchor="t" bIns="91425" lIns="91425" rIns="91425" tIns="91425">
            <a:noAutofit/>
          </a:bodyPr>
          <a:lstStyle/>
          <a:p>
            <a:pPr lvl="0">
              <a:spcBef>
                <a:spcPts val="0"/>
              </a:spcBef>
              <a:buNone/>
            </a:pPr>
            <a:r>
              <a:rPr b="1" lang="en">
                <a:solidFill>
                  <a:srgbClr val="0C343D"/>
                </a:solidFill>
                <a:latin typeface="Comic Sans MS"/>
                <a:ea typeface="Comic Sans MS"/>
                <a:cs typeface="Comic Sans MS"/>
                <a:sym typeface="Comic Sans MS"/>
              </a:rPr>
              <a:t>Question 1: Teacher Question</a:t>
            </a:r>
          </a:p>
          <a:p>
            <a:pPr indent="0" lvl="0" marL="914400" rtl="0">
              <a:spcBef>
                <a:spcPts val="0"/>
              </a:spcBef>
              <a:buNone/>
            </a:pPr>
            <a:r>
              <a:rPr lang="en" sz="1400">
                <a:solidFill>
                  <a:srgbClr val="000000"/>
                </a:solidFill>
                <a:latin typeface="Comic Sans MS"/>
                <a:ea typeface="Comic Sans MS"/>
                <a:cs typeface="Comic Sans MS"/>
                <a:sym typeface="Comic Sans MS"/>
              </a:rPr>
              <a:t>      How will I facilitate inquiry based learning in my Primary Science classroom? </a:t>
            </a:r>
          </a:p>
          <a:p>
            <a:pPr lvl="0" rtl="0">
              <a:spcBef>
                <a:spcPts val="0"/>
              </a:spcBef>
              <a:spcAft>
                <a:spcPts val="0"/>
              </a:spcAft>
              <a:buNone/>
            </a:pPr>
            <a:r>
              <a:rPr b="1" lang="en" sz="1400">
                <a:solidFill>
                  <a:srgbClr val="000000"/>
                </a:solidFill>
                <a:latin typeface="Comic Sans MS"/>
                <a:ea typeface="Comic Sans MS"/>
                <a:cs typeface="Comic Sans MS"/>
                <a:sym typeface="Comic Sans MS"/>
              </a:rPr>
              <a:t>Subquestions</a:t>
            </a:r>
            <a:r>
              <a:rPr lang="en" sz="1400">
                <a:solidFill>
                  <a:srgbClr val="000000"/>
                </a:solidFill>
                <a:latin typeface="Comic Sans MS"/>
                <a:ea typeface="Comic Sans MS"/>
                <a:cs typeface="Comic Sans MS"/>
                <a:sym typeface="Comic Sans MS"/>
              </a:rPr>
              <a:t>: </a:t>
            </a:r>
          </a:p>
          <a:p>
            <a:pPr indent="0" lvl="0" marL="914400" rtl="0">
              <a:spcBef>
                <a:spcPts val="0"/>
              </a:spcBef>
              <a:spcAft>
                <a:spcPts val="0"/>
              </a:spcAft>
              <a:buNone/>
            </a:pPr>
            <a:r>
              <a:rPr lang="en" sz="1400">
                <a:solidFill>
                  <a:srgbClr val="000000"/>
                </a:solidFill>
                <a:latin typeface="Comic Sans MS"/>
                <a:ea typeface="Comic Sans MS"/>
                <a:cs typeface="Comic Sans MS"/>
                <a:sym typeface="Comic Sans MS"/>
              </a:rPr>
              <a:t>      What is inquiry based learning? </a:t>
            </a:r>
          </a:p>
          <a:p>
            <a:pPr lvl="0" rtl="0">
              <a:spcBef>
                <a:spcPts val="0"/>
              </a:spcBef>
              <a:spcAft>
                <a:spcPts val="0"/>
              </a:spcAft>
              <a:buNone/>
            </a:pPr>
            <a:r>
              <a:t/>
            </a:r>
            <a:endParaRPr sz="1400">
              <a:solidFill>
                <a:srgbClr val="000000"/>
              </a:solidFill>
              <a:latin typeface="Comic Sans MS"/>
              <a:ea typeface="Comic Sans MS"/>
              <a:cs typeface="Comic Sans MS"/>
              <a:sym typeface="Comic Sans MS"/>
            </a:endParaRPr>
          </a:p>
          <a:p>
            <a:pPr lvl="0" rtl="0">
              <a:spcBef>
                <a:spcPts val="0"/>
              </a:spcBef>
              <a:spcAft>
                <a:spcPts val="0"/>
              </a:spcAft>
              <a:buNone/>
            </a:pPr>
            <a:r>
              <a:rPr lang="en" sz="1100">
                <a:solidFill>
                  <a:srgbClr val="000000"/>
                </a:solidFill>
                <a:latin typeface="Arial"/>
                <a:ea typeface="Arial"/>
                <a:cs typeface="Arial"/>
                <a:sym typeface="Arial"/>
              </a:rPr>
              <a:t>	           	</a:t>
            </a:r>
            <a:r>
              <a:rPr lang="en" sz="1100">
                <a:solidFill>
                  <a:srgbClr val="000000"/>
                </a:solidFill>
              </a:rPr>
              <a:t>        </a:t>
            </a:r>
            <a:r>
              <a:rPr lang="en" sz="1400">
                <a:solidFill>
                  <a:srgbClr val="000000"/>
                </a:solidFill>
                <a:latin typeface="Comic Sans MS"/>
                <a:ea typeface="Comic Sans MS"/>
                <a:cs typeface="Comic Sans MS"/>
                <a:sym typeface="Comic Sans MS"/>
              </a:rPr>
              <a:t>What does inquiry based learning look like in the Primary Science classroom?</a:t>
            </a:r>
          </a:p>
          <a:p>
            <a:pPr lvl="0" rtl="0">
              <a:spcBef>
                <a:spcPts val="0"/>
              </a:spcBef>
              <a:spcAft>
                <a:spcPts val="0"/>
              </a:spcAft>
              <a:buNone/>
            </a:pPr>
            <a:r>
              <a:t/>
            </a:r>
            <a:endParaRPr sz="1400">
              <a:solidFill>
                <a:srgbClr val="000000"/>
              </a:solidFill>
              <a:latin typeface="Comic Sans MS"/>
              <a:ea typeface="Comic Sans MS"/>
              <a:cs typeface="Comic Sans MS"/>
              <a:sym typeface="Comic Sans MS"/>
            </a:endParaRPr>
          </a:p>
          <a:p>
            <a:pPr lvl="0">
              <a:spcBef>
                <a:spcPts val="0"/>
              </a:spcBef>
              <a:buNone/>
            </a:pPr>
            <a:r>
              <a:rPr b="1" lang="en">
                <a:solidFill>
                  <a:srgbClr val="0C343D"/>
                </a:solidFill>
                <a:latin typeface="Comic Sans MS"/>
                <a:ea typeface="Comic Sans MS"/>
                <a:cs typeface="Comic Sans MS"/>
                <a:sym typeface="Comic Sans MS"/>
              </a:rPr>
              <a:t>Question 2: Student Question</a:t>
            </a:r>
          </a:p>
          <a:p>
            <a:pPr indent="457200" lvl="0" rtl="0">
              <a:spcBef>
                <a:spcPts val="0"/>
              </a:spcBef>
              <a:spcAft>
                <a:spcPts val="0"/>
              </a:spcAft>
              <a:buNone/>
            </a:pPr>
            <a:r>
              <a:rPr lang="en" sz="1400">
                <a:solidFill>
                  <a:srgbClr val="000000"/>
                </a:solidFill>
                <a:latin typeface="Comic Sans MS"/>
                <a:ea typeface="Comic Sans MS"/>
                <a:cs typeface="Comic Sans MS"/>
                <a:sym typeface="Comic Sans MS"/>
              </a:rPr>
              <a:t>How will inquiry based learning increase student motivation in the Primary Science classroom? </a:t>
            </a:r>
          </a:p>
          <a:p>
            <a:pPr lvl="0">
              <a:spcBef>
                <a:spcPts val="0"/>
              </a:spcBef>
              <a:buNone/>
            </a:pPr>
            <a:r>
              <a:t/>
            </a:r>
            <a:endParaRPr sz="2400"/>
          </a:p>
        </p:txBody>
      </p:sp>
      <p:pic>
        <p:nvPicPr>
          <p:cNvPr descr="File:Science-symbol-2.svg - Wikimedia Commons" id="105" name="Shape 105"/>
          <p:cNvPicPr preferRelativeResize="0"/>
          <p:nvPr/>
        </p:nvPicPr>
        <p:blipFill>
          <a:blip r:embed="rId4">
            <a:alphaModFix/>
          </a:blip>
          <a:stretch>
            <a:fillRect/>
          </a:stretch>
        </p:blipFill>
        <p:spPr>
          <a:xfrm>
            <a:off x="7260375" y="72400"/>
            <a:ext cx="1317949" cy="13179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311700" y="445025"/>
            <a:ext cx="8520600" cy="1012800"/>
          </a:xfrm>
          <a:prstGeom prst="rect">
            <a:avLst/>
          </a:prstGeom>
        </p:spPr>
        <p:txBody>
          <a:bodyPr anchorCtr="0" anchor="t" bIns="91425" lIns="91425" rIns="91425" tIns="91425">
            <a:noAutofit/>
          </a:bodyPr>
          <a:lstStyle/>
          <a:p>
            <a:pPr lvl="0">
              <a:spcBef>
                <a:spcPts val="0"/>
              </a:spcBef>
              <a:buNone/>
            </a:pPr>
            <a:r>
              <a:rPr lang="en" sz="2400">
                <a:latin typeface="Comic Sans MS"/>
                <a:ea typeface="Comic Sans MS"/>
                <a:cs typeface="Comic Sans MS"/>
                <a:sym typeface="Comic Sans MS"/>
              </a:rPr>
              <a:t>Project Rationale- </a:t>
            </a:r>
          </a:p>
          <a:p>
            <a:pPr lvl="0" rtl="0">
              <a:spcBef>
                <a:spcPts val="0"/>
              </a:spcBef>
              <a:buNone/>
            </a:pPr>
            <a:r>
              <a:rPr lang="en" sz="2400">
                <a:latin typeface="Comic Sans MS"/>
                <a:ea typeface="Comic Sans MS"/>
                <a:cs typeface="Comic Sans MS"/>
                <a:sym typeface="Comic Sans MS"/>
              </a:rPr>
              <a:t>Why we chose to develop Science Discovery Centers</a:t>
            </a:r>
          </a:p>
        </p:txBody>
      </p:sp>
      <p:sp>
        <p:nvSpPr>
          <p:cNvPr id="111" name="Shape 111"/>
          <p:cNvSpPr txBox="1"/>
          <p:nvPr>
            <p:ph idx="1" type="body"/>
          </p:nvPr>
        </p:nvSpPr>
        <p:spPr>
          <a:xfrm>
            <a:off x="311700" y="1310275"/>
            <a:ext cx="8520600" cy="3791700"/>
          </a:xfrm>
          <a:prstGeom prst="rect">
            <a:avLst/>
          </a:prstGeom>
        </p:spPr>
        <p:txBody>
          <a:bodyPr anchorCtr="0" anchor="t" bIns="91425" lIns="91425" rIns="91425" tIns="91425">
            <a:noAutofit/>
          </a:bodyPr>
          <a:lstStyle/>
          <a:p>
            <a:pPr lvl="0">
              <a:spcBef>
                <a:spcPts val="0"/>
              </a:spcBef>
              <a:buNone/>
            </a:pPr>
            <a:r>
              <a:t/>
            </a:r>
            <a:endParaRPr b="1" sz="600">
              <a:latin typeface="Comic Sans MS"/>
              <a:ea typeface="Comic Sans MS"/>
              <a:cs typeface="Comic Sans MS"/>
              <a:sym typeface="Comic Sans MS"/>
            </a:endParaRPr>
          </a:p>
          <a:p>
            <a:pPr lvl="0">
              <a:spcBef>
                <a:spcPts val="0"/>
              </a:spcBef>
              <a:buNone/>
            </a:pPr>
            <a:r>
              <a:rPr b="1" lang="en" sz="1600">
                <a:latin typeface="Comic Sans MS"/>
                <a:ea typeface="Comic Sans MS"/>
                <a:cs typeface="Comic Sans MS"/>
                <a:sym typeface="Comic Sans MS"/>
              </a:rPr>
              <a:t>Scientific literacy is the aim of Science education in the </a:t>
            </a:r>
            <a:r>
              <a:rPr b="1" lang="en" sz="1600">
                <a:latin typeface="Comic Sans MS"/>
                <a:ea typeface="Comic Sans MS"/>
                <a:cs typeface="Comic Sans MS"/>
                <a:sym typeface="Comic Sans MS"/>
              </a:rPr>
              <a:t>Atlantic provinces.</a:t>
            </a:r>
          </a:p>
          <a:p>
            <a:pPr lvl="0">
              <a:spcBef>
                <a:spcPts val="0"/>
              </a:spcBef>
              <a:buNone/>
            </a:pPr>
            <a:r>
              <a:rPr lang="en">
                <a:latin typeface="Comic Sans MS"/>
                <a:ea typeface="Comic Sans MS"/>
                <a:cs typeface="Comic Sans MS"/>
                <a:sym typeface="Comic Sans MS"/>
              </a:rPr>
              <a:t>“</a:t>
            </a:r>
            <a:r>
              <a:rPr lang="en" sz="1500">
                <a:latin typeface="Comic Sans MS"/>
                <a:ea typeface="Comic Sans MS"/>
                <a:cs typeface="Comic Sans MS"/>
                <a:sym typeface="Comic Sans MS"/>
              </a:rPr>
              <a:t>Learning occurs not by passive absorption, but as students actively construct their own meaning and assimilate new information to develop new understandings.”</a:t>
            </a:r>
          </a:p>
          <a:p>
            <a:pPr lvl="0">
              <a:spcBef>
                <a:spcPts val="0"/>
              </a:spcBef>
              <a:buNone/>
            </a:pPr>
            <a:r>
              <a:rPr lang="en" sz="1500">
                <a:latin typeface="Comic Sans MS"/>
                <a:ea typeface="Comic Sans MS"/>
                <a:cs typeface="Comic Sans MS"/>
                <a:sym typeface="Comic Sans MS"/>
              </a:rPr>
              <a:t>“Learning experiences in science education should vary and include opportunities for group and individual work, discussion among students, as well as between teacher and students, and hands-on/minds-on activities that allow students to construct and evaluate explanations for the phenomena under investigation.”</a:t>
            </a:r>
          </a:p>
          <a:p>
            <a:pPr lvl="0" rtl="0">
              <a:spcBef>
                <a:spcPts val="0"/>
              </a:spcBef>
              <a:buNone/>
            </a:pPr>
            <a:r>
              <a:rPr lang="en" sz="1500">
                <a:latin typeface="Comic Sans MS"/>
                <a:ea typeface="Comic Sans MS"/>
                <a:cs typeface="Comic Sans MS"/>
                <a:sym typeface="Comic Sans MS"/>
              </a:rPr>
              <a:t>									Kindergarten Science Curriculum Guide</a:t>
            </a:r>
          </a:p>
        </p:txBody>
      </p:sp>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