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8" r:id="rId3"/>
    <p:sldId id="259" r:id="rId4"/>
    <p:sldId id="260" r:id="rId5"/>
    <p:sldId id="261" r:id="rId6"/>
    <p:sldId id="262" r:id="rId7"/>
    <p:sldId id="263" r:id="rId8"/>
    <p:sldId id="264" r:id="rId9"/>
    <p:sldId id="272" r:id="rId10"/>
    <p:sldId id="265" r:id="rId11"/>
    <p:sldId id="273" r:id="rId12"/>
    <p:sldId id="266" r:id="rId13"/>
    <p:sldId id="274" r:id="rId14"/>
    <p:sldId id="268" r:id="rId15"/>
    <p:sldId id="287" r:id="rId16"/>
    <p:sldId id="269" r:id="rId17"/>
    <p:sldId id="270" r:id="rId18"/>
    <p:sldId id="271" r:id="rId19"/>
    <p:sldId id="275" r:id="rId20"/>
    <p:sldId id="277" r:id="rId21"/>
    <p:sldId id="289" r:id="rId22"/>
    <p:sldId id="290" r:id="rId23"/>
    <p:sldId id="278" r:id="rId24"/>
    <p:sldId id="279" r:id="rId25"/>
    <p:sldId id="280" r:id="rId26"/>
    <p:sldId id="282" r:id="rId27"/>
    <p:sldId id="283" r:id="rId28"/>
    <p:sldId id="286" r:id="rId29"/>
    <p:sldId id="288"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117941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CA402-6D70-4E6D-9750-1CC3D2BF7A0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134921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196041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9191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84718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7CA402-6D70-4E6D-9750-1CC3D2BF7A0D}"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4936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7CA402-6D70-4E6D-9750-1CC3D2BF7A0D}" type="datetimeFigureOut">
              <a:rPr lang="en-US" smtClean="0"/>
              <a:t>6/16/2017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428180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840243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350108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184514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CA402-6D70-4E6D-9750-1CC3D2BF7A0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47920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7CA402-6D70-4E6D-9750-1CC3D2BF7A0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308036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7CA402-6D70-4E6D-9750-1CC3D2BF7A0D}"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18299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7CA402-6D70-4E6D-9750-1CC3D2BF7A0D}"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325025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CA402-6D70-4E6D-9750-1CC3D2BF7A0D}"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33901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CA402-6D70-4E6D-9750-1CC3D2BF7A0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288849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CA402-6D70-4E6D-9750-1CC3D2BF7A0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9CF41F-C4FD-4CB7-8FB2-2D0121A52F79}" type="slidenum">
              <a:rPr lang="en-US" smtClean="0"/>
              <a:t>‹#›</a:t>
            </a:fld>
            <a:endParaRPr lang="en-US"/>
          </a:p>
        </p:txBody>
      </p:sp>
    </p:spTree>
    <p:extLst>
      <p:ext uri="{BB962C8B-B14F-4D97-AF65-F5344CB8AC3E}">
        <p14:creationId xmlns:p14="http://schemas.microsoft.com/office/powerpoint/2010/main" val="396342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77CA402-6D70-4E6D-9750-1CC3D2BF7A0D}" type="datetimeFigureOut">
              <a:rPr lang="en-US" smtClean="0"/>
              <a:t>6/16/2017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09CF41F-C4FD-4CB7-8FB2-2D0121A52F79}" type="slidenum">
              <a:rPr lang="en-US" smtClean="0"/>
              <a:t>‹#›</a:t>
            </a:fld>
            <a:endParaRPr lang="en-US"/>
          </a:p>
        </p:txBody>
      </p:sp>
    </p:spTree>
    <p:extLst>
      <p:ext uri="{BB962C8B-B14F-4D97-AF65-F5344CB8AC3E}">
        <p14:creationId xmlns:p14="http://schemas.microsoft.com/office/powerpoint/2010/main" val="13603836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ubw-Ie1KAQ" TargetMode="External"/><Relationship Id="rId7" Type="http://schemas.openxmlformats.org/officeDocument/2006/relationships/image" Target="../media/image19.png"/><Relationship Id="rId2" Type="http://schemas.openxmlformats.org/officeDocument/2006/relationships/hyperlink" Target="http://www.tynker.com/" TargetMode="External"/><Relationship Id="rId1" Type="http://schemas.openxmlformats.org/officeDocument/2006/relationships/slideLayout" Target="../slideLayouts/slideLayout5.xml"/><Relationship Id="rId6" Type="http://schemas.openxmlformats.org/officeDocument/2006/relationships/hyperlink" Target="https://www.youtube.com/watch?v=xL4Pm9TkXv0" TargetMode="External"/><Relationship Id="rId5" Type="http://schemas.openxmlformats.org/officeDocument/2006/relationships/hyperlink" Target="http://www.code.org/"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www.youtube.com/watch?v=O76_-LHopCc&amp;feature=youtu.be" TargetMode="External"/><Relationship Id="rId1" Type="http://schemas.openxmlformats.org/officeDocument/2006/relationships/slideLayout" Target="../slideLayouts/slideLayout1.xml"/><Relationship Id="rId6" Type="http://schemas.openxmlformats.org/officeDocument/2006/relationships/hyperlink" Target="https://www.youtube.com/watch?v=HYcu60NgYR0" TargetMode="External"/><Relationship Id="rId5" Type="http://schemas.openxmlformats.org/officeDocument/2006/relationships/image" Target="../media/image21.PNG"/><Relationship Id="rId4" Type="http://schemas.openxmlformats.org/officeDocument/2006/relationships/hyperlink" Target="https://www.youtube.com/watch?v=rnU9kwLrdh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m.youtube.com/watch?v=nWC2LQgcSt8"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m.youtube.com/watch?v=nWC2LQgcSt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Coding and Droning</a:t>
            </a:r>
            <a:endParaRPr lang="en-US" sz="6600" dirty="0"/>
          </a:p>
        </p:txBody>
      </p:sp>
      <p:sp>
        <p:nvSpPr>
          <p:cNvPr id="3" name="Subtitle 2"/>
          <p:cNvSpPr>
            <a:spLocks noGrp="1"/>
          </p:cNvSpPr>
          <p:nvPr>
            <p:ph type="subTitle" idx="1"/>
          </p:nvPr>
        </p:nvSpPr>
        <p:spPr/>
        <p:txBody>
          <a:bodyPr/>
          <a:lstStyle/>
          <a:p>
            <a:r>
              <a:rPr lang="en-US" dirty="0" smtClean="0">
                <a:solidFill>
                  <a:srgbClr val="FFFF00"/>
                </a:solidFill>
              </a:rPr>
              <a:t>Woodland elementary </a:t>
            </a:r>
          </a:p>
          <a:p>
            <a:r>
              <a:rPr lang="en-US" dirty="0" smtClean="0">
                <a:solidFill>
                  <a:srgbClr val="FFFF00"/>
                </a:solidFill>
              </a:rPr>
              <a:t>Teachers in action</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1154442"/>
            <a:ext cx="4073670" cy="189058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791" y="1085091"/>
            <a:ext cx="2874817" cy="2029283"/>
          </a:xfrm>
          <a:prstGeom prst="rect">
            <a:avLst/>
          </a:prstGeom>
          <a:ln>
            <a:noFill/>
          </a:ln>
          <a:effectLst>
            <a:softEdge rad="112500"/>
          </a:effectLst>
        </p:spPr>
      </p:pic>
    </p:spTree>
    <p:extLst>
      <p:ext uri="{BB962C8B-B14F-4D97-AF65-F5344CB8AC3E}">
        <p14:creationId xmlns:p14="http://schemas.microsoft.com/office/powerpoint/2010/main" val="699462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Goals</a:t>
            </a:r>
            <a:endParaRPr lang="en-US" dirty="0"/>
          </a:p>
        </p:txBody>
      </p:sp>
      <p:sp>
        <p:nvSpPr>
          <p:cNvPr id="4" name="Content Placeholder 3"/>
          <p:cNvSpPr>
            <a:spLocks noGrp="1"/>
          </p:cNvSpPr>
          <p:nvPr>
            <p:ph sz="half" idx="2"/>
          </p:nvPr>
        </p:nvSpPr>
        <p:spPr>
          <a:xfrm>
            <a:off x="1154954" y="3179762"/>
            <a:ext cx="4825158" cy="3678238"/>
          </a:xfrm>
        </p:spPr>
        <p:txBody>
          <a:bodyPr>
            <a:normAutofit fontScale="92500" lnSpcReduction="20000"/>
          </a:bodyPr>
          <a:lstStyle/>
          <a:p>
            <a:r>
              <a:rPr lang="en-US" dirty="0"/>
              <a:t>In doing this project, our goal as teachers is to explore coding and its uses in our classroom connecting with curriculum outcomes in science and math.  </a:t>
            </a:r>
            <a:endParaRPr lang="en-US" dirty="0" smtClean="0"/>
          </a:p>
          <a:p>
            <a:r>
              <a:rPr lang="en-US" dirty="0" smtClean="0"/>
              <a:t>We </a:t>
            </a:r>
            <a:r>
              <a:rPr lang="en-US" dirty="0"/>
              <a:t>are developing more student centered activities to allow students to become more involved in their own learning.  </a:t>
            </a:r>
            <a:endParaRPr lang="en-US" dirty="0" smtClean="0"/>
          </a:p>
          <a:p>
            <a:r>
              <a:rPr lang="en-US" dirty="0" smtClean="0"/>
              <a:t>Our </a:t>
            </a:r>
            <a:r>
              <a:rPr lang="en-US" dirty="0"/>
              <a:t>lessons will promote the 5 E </a:t>
            </a:r>
            <a:r>
              <a:rPr lang="en-US" dirty="0" smtClean="0"/>
              <a:t>Model </a:t>
            </a:r>
            <a:r>
              <a:rPr lang="en-US" dirty="0"/>
              <a:t>- Engage, Explore, Explain, Elaborate, Evaluate.</a:t>
            </a:r>
          </a:p>
          <a:p>
            <a:pPr marL="0" indent="0">
              <a:buNone/>
            </a:pPr>
            <a:r>
              <a:rPr lang="en-US" dirty="0"/>
              <a:t/>
            </a:r>
            <a:br>
              <a:rPr lang="en-US" dirty="0"/>
            </a:br>
            <a:endParaRPr lang="en-US" dirty="0"/>
          </a:p>
        </p:txBody>
      </p:sp>
      <p:sp>
        <p:nvSpPr>
          <p:cNvPr id="7" name="Text Placeholder 6"/>
          <p:cNvSpPr>
            <a:spLocks noGrp="1"/>
          </p:cNvSpPr>
          <p:nvPr>
            <p:ph type="body" idx="1"/>
          </p:nvPr>
        </p:nvSpPr>
        <p:spPr/>
        <p:txBody>
          <a:bodyPr/>
          <a:lstStyle/>
          <a:p>
            <a:r>
              <a:rPr lang="en-US" dirty="0" smtClean="0"/>
              <a:t>Our Focus</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13024" y="2764127"/>
            <a:ext cx="3423358" cy="3411947"/>
          </a:xfrm>
        </p:spPr>
      </p:pic>
    </p:spTree>
    <p:extLst>
      <p:ext uri="{BB962C8B-B14F-4D97-AF65-F5344CB8AC3E}">
        <p14:creationId xmlns:p14="http://schemas.microsoft.com/office/powerpoint/2010/main" val="4126558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 Questions</a:t>
            </a:r>
            <a:endParaRPr lang="en-US" dirty="0"/>
          </a:p>
        </p:txBody>
      </p:sp>
      <p:sp>
        <p:nvSpPr>
          <p:cNvPr id="3" name="Content Placeholder 2"/>
          <p:cNvSpPr>
            <a:spLocks noGrp="1"/>
          </p:cNvSpPr>
          <p:nvPr>
            <p:ph idx="1"/>
          </p:nvPr>
        </p:nvSpPr>
        <p:spPr/>
        <p:txBody>
          <a:bodyPr/>
          <a:lstStyle/>
          <a:p>
            <a:pPr fontAlgn="base"/>
            <a:r>
              <a:rPr lang="en-US" dirty="0"/>
              <a:t>Will the use of technology (drones and coding) help to increase student confidence in themselves to explore?</a:t>
            </a:r>
          </a:p>
          <a:p>
            <a:pPr fontAlgn="base"/>
            <a:r>
              <a:rPr lang="en-US" dirty="0"/>
              <a:t>Will the increased use of technology change how students view science and math?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209" y="3931227"/>
            <a:ext cx="2826327" cy="28263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009" y="3991840"/>
            <a:ext cx="3595255" cy="2396837"/>
          </a:xfrm>
          <a:prstGeom prst="rect">
            <a:avLst/>
          </a:prstGeom>
          <a:ln>
            <a:noFill/>
          </a:ln>
          <a:effectLst>
            <a:softEdge rad="112500"/>
          </a:effectLst>
        </p:spPr>
      </p:pic>
    </p:spTree>
    <p:extLst>
      <p:ext uri="{BB962C8B-B14F-4D97-AF65-F5344CB8AC3E}">
        <p14:creationId xmlns:p14="http://schemas.microsoft.com/office/powerpoint/2010/main" val="2948443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Goals</a:t>
            </a:r>
            <a:endParaRPr lang="en-US" dirty="0"/>
          </a:p>
        </p:txBody>
      </p:sp>
      <p:sp>
        <p:nvSpPr>
          <p:cNvPr id="4" name="Content Placeholder 3"/>
          <p:cNvSpPr>
            <a:spLocks noGrp="1"/>
          </p:cNvSpPr>
          <p:nvPr>
            <p:ph sz="half" idx="2"/>
          </p:nvPr>
        </p:nvSpPr>
        <p:spPr>
          <a:xfrm>
            <a:off x="1154954" y="3179762"/>
            <a:ext cx="4825158" cy="3480811"/>
          </a:xfrm>
        </p:spPr>
        <p:txBody>
          <a:bodyPr/>
          <a:lstStyle/>
          <a:p>
            <a:r>
              <a:rPr lang="en-US" dirty="0"/>
              <a:t>In doing this project, our students will learn about coding and how it connects to science and math.  </a:t>
            </a:r>
            <a:endParaRPr lang="en-US" dirty="0" smtClean="0"/>
          </a:p>
          <a:p>
            <a:r>
              <a:rPr lang="en-US" dirty="0" smtClean="0"/>
              <a:t>Students </a:t>
            </a:r>
            <a:r>
              <a:rPr lang="en-US" dirty="0"/>
              <a:t>will learn how scientists and engineers </a:t>
            </a:r>
            <a:r>
              <a:rPr lang="en-US" dirty="0" smtClean="0"/>
              <a:t>are similar and </a:t>
            </a:r>
            <a:r>
              <a:rPr lang="en-US" dirty="0"/>
              <a:t>different.  </a:t>
            </a:r>
            <a:endParaRPr lang="en-US" dirty="0" smtClean="0"/>
          </a:p>
          <a:p>
            <a:r>
              <a:rPr lang="en-US" dirty="0" smtClean="0"/>
              <a:t>Students </a:t>
            </a:r>
            <a:r>
              <a:rPr lang="en-US" dirty="0"/>
              <a:t>will also learn strategies to become better problem solvers and critical thinkers.</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92479" y="2753736"/>
            <a:ext cx="4671266" cy="3503450"/>
          </a:xfrm>
          <a:prstGeom prst="rect">
            <a:avLst/>
          </a:prstGeom>
        </p:spPr>
      </p:pic>
    </p:spTree>
    <p:extLst>
      <p:ext uri="{BB962C8B-B14F-4D97-AF65-F5344CB8AC3E}">
        <p14:creationId xmlns:p14="http://schemas.microsoft.com/office/powerpoint/2010/main" val="36076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Growth and Development Connection</a:t>
            </a:r>
            <a:endParaRPr lang="en-US" dirty="0"/>
          </a:p>
        </p:txBody>
      </p:sp>
      <p:sp>
        <p:nvSpPr>
          <p:cNvPr id="3" name="Content Placeholder 2"/>
          <p:cNvSpPr>
            <a:spLocks noGrp="1"/>
          </p:cNvSpPr>
          <p:nvPr>
            <p:ph idx="1"/>
          </p:nvPr>
        </p:nvSpPr>
        <p:spPr/>
        <p:txBody>
          <a:bodyPr/>
          <a:lstStyle/>
          <a:p>
            <a:r>
              <a:rPr lang="en-US" dirty="0"/>
              <a:t>The outcomes that this unit covers corresponds with our school growth and development plan.  Our initiative to support student success in literacy and numeracy is encompassed throughout the projects lessons</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053" y="3949251"/>
            <a:ext cx="5839640" cy="2305372"/>
          </a:xfrm>
          <a:prstGeom prst="rect">
            <a:avLst/>
          </a:prstGeom>
        </p:spPr>
      </p:pic>
    </p:spTree>
    <p:extLst>
      <p:ext uri="{BB962C8B-B14F-4D97-AF65-F5344CB8AC3E}">
        <p14:creationId xmlns:p14="http://schemas.microsoft.com/office/powerpoint/2010/main" val="14182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Resources</a:t>
            </a:r>
            <a:endParaRPr lang="en-US" dirty="0"/>
          </a:p>
        </p:txBody>
      </p:sp>
      <p:sp>
        <p:nvSpPr>
          <p:cNvPr id="3" name="Text Placeholder 2"/>
          <p:cNvSpPr>
            <a:spLocks noGrp="1"/>
          </p:cNvSpPr>
          <p:nvPr>
            <p:ph type="body" idx="1"/>
          </p:nvPr>
        </p:nvSpPr>
        <p:spPr>
          <a:xfrm>
            <a:off x="1622545" y="2624426"/>
            <a:ext cx="4825157" cy="576262"/>
          </a:xfrm>
        </p:spPr>
        <p:txBody>
          <a:bodyPr/>
          <a:lstStyle/>
          <a:p>
            <a:r>
              <a:rPr lang="en-US" dirty="0" smtClean="0">
                <a:hlinkClick r:id="rId2"/>
              </a:rPr>
              <a:t>Tynker</a:t>
            </a:r>
            <a:endParaRPr lang="en-US" dirty="0"/>
          </a:p>
        </p:txBody>
      </p:sp>
      <p:pic>
        <p:nvPicPr>
          <p:cNvPr id="8" name="Content Placeholder 7">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2358" y="3446426"/>
            <a:ext cx="4737865" cy="1759420"/>
          </a:xfrm>
        </p:spPr>
      </p:pic>
      <p:sp>
        <p:nvSpPr>
          <p:cNvPr id="5" name="Text Placeholder 4"/>
          <p:cNvSpPr>
            <a:spLocks noGrp="1"/>
          </p:cNvSpPr>
          <p:nvPr>
            <p:ph type="body" sz="quarter" idx="3"/>
          </p:nvPr>
        </p:nvSpPr>
        <p:spPr>
          <a:xfrm>
            <a:off x="7503787" y="2624426"/>
            <a:ext cx="4825159" cy="576262"/>
          </a:xfrm>
        </p:spPr>
        <p:txBody>
          <a:bodyPr/>
          <a:lstStyle/>
          <a:p>
            <a:r>
              <a:rPr lang="en-US" dirty="0" smtClean="0">
                <a:solidFill>
                  <a:srgbClr val="0070C0"/>
                </a:solidFill>
                <a:hlinkClick r:id="rId5"/>
              </a:rPr>
              <a:t>Code.org</a:t>
            </a:r>
            <a:endParaRPr lang="en-US" dirty="0">
              <a:solidFill>
                <a:srgbClr val="0070C0"/>
              </a:solidFill>
            </a:endParaRPr>
          </a:p>
        </p:txBody>
      </p:sp>
      <p:pic>
        <p:nvPicPr>
          <p:cNvPr id="7" name="Content Placeholder 6">
            <a:hlinkClick r:id="rId6"/>
          </p:cNvPr>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455334" y="3446426"/>
            <a:ext cx="3800475" cy="1409700"/>
          </a:xfrm>
        </p:spPr>
      </p:pic>
    </p:spTree>
    <p:extLst>
      <p:ext uri="{BB962C8B-B14F-4D97-AF65-F5344CB8AC3E}">
        <p14:creationId xmlns:p14="http://schemas.microsoft.com/office/powerpoint/2010/main" val="82415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29" y="1762876"/>
            <a:ext cx="3691986" cy="2057399"/>
          </a:xfrm>
          <a:prstGeom prst="rect">
            <a:avLst/>
          </a:prstGeom>
        </p:spPr>
      </p:pic>
      <p:pic>
        <p:nvPicPr>
          <p:cNvPr id="10" name="Picture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801" y="1756064"/>
            <a:ext cx="3669709" cy="2064211"/>
          </a:xfrm>
          <a:prstGeom prst="rect">
            <a:avLst/>
          </a:prstGeom>
        </p:spPr>
      </p:pic>
      <p:pic>
        <p:nvPicPr>
          <p:cNvPr id="11" name="Picture 10">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2621" y="4045469"/>
            <a:ext cx="3691986" cy="2077835"/>
          </a:xfrm>
          <a:prstGeom prst="rect">
            <a:avLst/>
          </a:prstGeom>
        </p:spPr>
      </p:pic>
      <p:sp>
        <p:nvSpPr>
          <p:cNvPr id="12" name="TextBox 11"/>
          <p:cNvSpPr txBox="1"/>
          <p:nvPr/>
        </p:nvSpPr>
        <p:spPr>
          <a:xfrm>
            <a:off x="166187" y="768241"/>
            <a:ext cx="6172200" cy="769441"/>
          </a:xfrm>
          <a:prstGeom prst="rect">
            <a:avLst/>
          </a:prstGeom>
          <a:noFill/>
        </p:spPr>
        <p:txBody>
          <a:bodyPr wrap="square" rtlCol="0">
            <a:spAutoFit/>
          </a:bodyPr>
          <a:lstStyle/>
          <a:p>
            <a:pPr algn="ctr"/>
            <a:r>
              <a:rPr lang="en-US" sz="4400" dirty="0" smtClean="0">
                <a:solidFill>
                  <a:schemeClr val="bg1"/>
                </a:solidFill>
              </a:rPr>
              <a:t>Students Coding</a:t>
            </a:r>
            <a:endParaRPr lang="en-US" sz="4400" dirty="0">
              <a:solidFill>
                <a:schemeClr val="bg1"/>
              </a:solidFill>
            </a:endParaRPr>
          </a:p>
        </p:txBody>
      </p:sp>
    </p:spTree>
    <p:extLst>
      <p:ext uri="{BB962C8B-B14F-4D97-AF65-F5344CB8AC3E}">
        <p14:creationId xmlns:p14="http://schemas.microsoft.com/office/powerpoint/2010/main" val="205506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Our Online Resources</a:t>
            </a:r>
            <a:endParaRPr lang="en-US" dirty="0"/>
          </a:p>
        </p:txBody>
      </p:sp>
      <p:sp>
        <p:nvSpPr>
          <p:cNvPr id="3" name="Content Placeholder 2"/>
          <p:cNvSpPr>
            <a:spLocks noGrp="1"/>
          </p:cNvSpPr>
          <p:nvPr>
            <p:ph idx="1"/>
          </p:nvPr>
        </p:nvSpPr>
        <p:spPr/>
        <p:txBody>
          <a:bodyPr>
            <a:normAutofit/>
          </a:bodyPr>
          <a:lstStyle/>
          <a:p>
            <a:r>
              <a:rPr lang="en-US" sz="2000" dirty="0"/>
              <a:t>Both websites allowed students to learn and progress at their own pace.  </a:t>
            </a:r>
            <a:endParaRPr lang="en-US" sz="2000" dirty="0" smtClean="0"/>
          </a:p>
          <a:p>
            <a:r>
              <a:rPr lang="en-US" sz="2000" dirty="0" smtClean="0"/>
              <a:t>We </a:t>
            </a:r>
            <a:r>
              <a:rPr lang="en-US" sz="2000" dirty="0"/>
              <a:t>developed more student centered activities to allow students to become more involved in their own learning.  </a:t>
            </a:r>
            <a:endParaRPr lang="en-US" sz="2000" dirty="0" smtClean="0"/>
          </a:p>
          <a:p>
            <a:r>
              <a:rPr lang="en-US" sz="2000" dirty="0" smtClean="0"/>
              <a:t>Our </a:t>
            </a:r>
            <a:r>
              <a:rPr lang="en-US" sz="2000" dirty="0"/>
              <a:t>lessons helped promote the 5 E model - Engage, Explore, Explain, Elaborate, Evaluate.</a:t>
            </a:r>
          </a:p>
        </p:txBody>
      </p:sp>
    </p:spTree>
    <p:extLst>
      <p:ext uri="{BB962C8B-B14F-4D97-AF65-F5344CB8AC3E}">
        <p14:creationId xmlns:p14="http://schemas.microsoft.com/office/powerpoint/2010/main" val="2136750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Text Placeholder 2"/>
          <p:cNvSpPr>
            <a:spLocks noGrp="1"/>
          </p:cNvSpPr>
          <p:nvPr>
            <p:ph type="body" idx="1"/>
          </p:nvPr>
        </p:nvSpPr>
        <p:spPr/>
        <p:txBody>
          <a:bodyPr/>
          <a:lstStyle/>
          <a:p>
            <a:r>
              <a:rPr lang="en-US" dirty="0" smtClean="0"/>
              <a:t>Communication</a:t>
            </a:r>
            <a:endParaRPr lang="en-US" dirty="0"/>
          </a:p>
        </p:txBody>
      </p:sp>
      <p:sp>
        <p:nvSpPr>
          <p:cNvPr id="4" name="Content Placeholder 3"/>
          <p:cNvSpPr>
            <a:spLocks noGrp="1"/>
          </p:cNvSpPr>
          <p:nvPr>
            <p:ph sz="half" idx="2"/>
          </p:nvPr>
        </p:nvSpPr>
        <p:spPr/>
        <p:txBody>
          <a:bodyPr/>
          <a:lstStyle/>
          <a:p>
            <a:r>
              <a:rPr lang="en-US" dirty="0" smtClean="0"/>
              <a:t>MUN and Woodland Elementary consent forms</a:t>
            </a:r>
          </a:p>
          <a:p>
            <a:r>
              <a:rPr lang="en-US" dirty="0" smtClean="0"/>
              <a:t>Teacher email</a:t>
            </a:r>
          </a:p>
          <a:p>
            <a:r>
              <a:rPr lang="en-US" dirty="0" smtClean="0"/>
              <a:t>Staff sharing</a:t>
            </a:r>
          </a:p>
          <a:p>
            <a:r>
              <a:rPr lang="en-US" dirty="0" smtClean="0"/>
              <a:t>School Website</a:t>
            </a:r>
            <a:endParaRPr lang="en-US" dirty="0"/>
          </a:p>
        </p:txBody>
      </p:sp>
      <p:sp>
        <p:nvSpPr>
          <p:cNvPr id="5" name="Text Placeholder 4"/>
          <p:cNvSpPr>
            <a:spLocks noGrp="1"/>
          </p:cNvSpPr>
          <p:nvPr>
            <p:ph type="body" sz="quarter" idx="3"/>
          </p:nvPr>
        </p:nvSpPr>
        <p:spPr/>
        <p:txBody>
          <a:bodyPr/>
          <a:lstStyle/>
          <a:p>
            <a:r>
              <a:rPr lang="en-US" dirty="0" smtClean="0"/>
              <a:t>Ethical Considerations</a:t>
            </a:r>
            <a:endParaRPr lang="en-US" dirty="0"/>
          </a:p>
        </p:txBody>
      </p:sp>
      <p:sp>
        <p:nvSpPr>
          <p:cNvPr id="6" name="Content Placeholder 5"/>
          <p:cNvSpPr>
            <a:spLocks noGrp="1"/>
          </p:cNvSpPr>
          <p:nvPr>
            <p:ph sz="quarter" idx="4"/>
          </p:nvPr>
        </p:nvSpPr>
        <p:spPr/>
        <p:txBody>
          <a:bodyPr/>
          <a:lstStyle/>
          <a:p>
            <a:r>
              <a:rPr lang="en-US" dirty="0" smtClean="0"/>
              <a:t>Ensured all students had access to technology</a:t>
            </a:r>
          </a:p>
          <a:p>
            <a:r>
              <a:rPr lang="en-US" dirty="0" smtClean="0"/>
              <a:t>Made accommodations for students receiving supports</a:t>
            </a:r>
          </a:p>
          <a:p>
            <a:r>
              <a:rPr lang="en-US" dirty="0" smtClean="0"/>
              <a:t>Student centered activities that progress at the students own pace</a:t>
            </a:r>
            <a:endParaRPr lang="en-US" dirty="0"/>
          </a:p>
        </p:txBody>
      </p:sp>
    </p:spTree>
    <p:extLst>
      <p:ext uri="{BB962C8B-B14F-4D97-AF65-F5344CB8AC3E}">
        <p14:creationId xmlns:p14="http://schemas.microsoft.com/office/powerpoint/2010/main" val="387265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sz="half" idx="1"/>
          </p:nvPr>
        </p:nvSpPr>
        <p:spPr/>
        <p:txBody>
          <a:bodyPr/>
          <a:lstStyle/>
          <a:p>
            <a:r>
              <a:rPr lang="en-US" dirty="0" smtClean="0"/>
              <a:t>Meeting with Tom Walsh</a:t>
            </a:r>
          </a:p>
          <a:p>
            <a:r>
              <a:rPr lang="en-US" dirty="0" smtClean="0"/>
              <a:t>Survey to students</a:t>
            </a:r>
          </a:p>
          <a:p>
            <a:r>
              <a:rPr lang="en-US" dirty="0" smtClean="0"/>
              <a:t>Teacher professional development sessions</a:t>
            </a:r>
          </a:p>
          <a:p>
            <a:r>
              <a:rPr lang="en-US" dirty="0" smtClean="0"/>
              <a:t>Presentations involving coding</a:t>
            </a:r>
          </a:p>
          <a:p>
            <a:r>
              <a:rPr lang="en-US" dirty="0" smtClean="0"/>
              <a:t>Communication with Parrot Inc. regarding drones</a:t>
            </a:r>
          </a:p>
          <a:p>
            <a:r>
              <a:rPr lang="en-US" dirty="0" smtClean="0"/>
              <a:t>District Computer Technician Bill </a:t>
            </a:r>
            <a:r>
              <a:rPr lang="en-US" dirty="0" err="1" smtClean="0"/>
              <a:t>Crann</a:t>
            </a:r>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8713" y="2703513"/>
            <a:ext cx="4824412" cy="3216274"/>
          </a:xfrm>
        </p:spPr>
      </p:pic>
    </p:spTree>
    <p:extLst>
      <p:ext uri="{BB962C8B-B14F-4D97-AF65-F5344CB8AC3E}">
        <p14:creationId xmlns:p14="http://schemas.microsoft.com/office/powerpoint/2010/main" val="3670958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Racing Max Drones</a:t>
            </a:r>
            <a:endParaRPr lang="en-US" dirty="0"/>
          </a:p>
        </p:txBody>
      </p:sp>
      <p:sp>
        <p:nvSpPr>
          <p:cNvPr id="3" name="Text Placeholder 2"/>
          <p:cNvSpPr>
            <a:spLocks noGrp="1"/>
          </p:cNvSpPr>
          <p:nvPr>
            <p:ph type="body" idx="1"/>
          </p:nvPr>
        </p:nvSpPr>
        <p:spPr/>
        <p:txBody>
          <a:bodyPr/>
          <a:lstStyle/>
          <a:p>
            <a:r>
              <a:rPr lang="en-US" dirty="0" smtClean="0"/>
              <a:t>Grade 3 and 4</a:t>
            </a:r>
            <a:endParaRPr lang="en-US" dirty="0"/>
          </a:p>
        </p:txBody>
      </p:sp>
      <p:sp>
        <p:nvSpPr>
          <p:cNvPr id="4" name="Content Placeholder 3"/>
          <p:cNvSpPr>
            <a:spLocks noGrp="1"/>
          </p:cNvSpPr>
          <p:nvPr>
            <p:ph sz="half" idx="2"/>
          </p:nvPr>
        </p:nvSpPr>
        <p:spPr/>
        <p:txBody>
          <a:bodyPr/>
          <a:lstStyle/>
          <a:p>
            <a:r>
              <a:rPr lang="en-US" dirty="0" smtClean="0"/>
              <a:t>The grade threes worked on an obstacle course challenge</a:t>
            </a:r>
          </a:p>
          <a:p>
            <a:r>
              <a:rPr lang="en-US" dirty="0" smtClean="0"/>
              <a:t>Used </a:t>
            </a:r>
            <a:r>
              <a:rPr lang="en-US" dirty="0"/>
              <a:t>T</a:t>
            </a:r>
            <a:r>
              <a:rPr lang="en-US" dirty="0" smtClean="0"/>
              <a:t>ynker to code their drones to successfully move through the course</a:t>
            </a:r>
          </a:p>
          <a:p>
            <a:r>
              <a:rPr lang="en-US" dirty="0" smtClean="0"/>
              <a:t>Students made their own course and challenged their classmates to navigate the course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77819" y="2795155"/>
            <a:ext cx="4499654" cy="3176226"/>
          </a:xfrm>
        </p:spPr>
      </p:pic>
    </p:spTree>
    <p:extLst>
      <p:ext uri="{BB962C8B-B14F-4D97-AF65-F5344CB8AC3E}">
        <p14:creationId xmlns:p14="http://schemas.microsoft.com/office/powerpoint/2010/main" val="366335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Woodland Elementary</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8821" y="4190801"/>
            <a:ext cx="1405424" cy="1834078"/>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solidFill>
                  <a:srgbClr val="FFFF00"/>
                </a:solidFill>
              </a:rPr>
              <a:t>Located in Dildo, NL</a:t>
            </a:r>
          </a:p>
          <a:p>
            <a:pPr marL="285750" indent="-285750">
              <a:buFont typeface="Arial" panose="020B0604020202020204" pitchFamily="34" charset="0"/>
              <a:buChar char="•"/>
            </a:pPr>
            <a:r>
              <a:rPr lang="en-US" dirty="0" smtClean="0">
                <a:solidFill>
                  <a:srgbClr val="FFFF00"/>
                </a:solidFill>
              </a:rPr>
              <a:t>School Population 182</a:t>
            </a:r>
          </a:p>
          <a:p>
            <a:pPr marL="285750" indent="-285750">
              <a:buFont typeface="Arial" panose="020B0604020202020204" pitchFamily="34" charset="0"/>
              <a:buChar char="•"/>
            </a:pPr>
            <a:r>
              <a:rPr lang="en-US" dirty="0" smtClean="0">
                <a:solidFill>
                  <a:srgbClr val="FFFF00"/>
                </a:solidFill>
              </a:rPr>
              <a:t>K-6 School </a:t>
            </a:r>
            <a:endParaRPr lang="en-US"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974" y="1436624"/>
            <a:ext cx="7815175" cy="4428598"/>
          </a:xfrm>
          <a:prstGeom prst="rect">
            <a:avLst/>
          </a:prstGeom>
        </p:spPr>
      </p:pic>
    </p:spTree>
    <p:extLst>
      <p:ext uri="{BB962C8B-B14F-4D97-AF65-F5344CB8AC3E}">
        <p14:creationId xmlns:p14="http://schemas.microsoft.com/office/powerpoint/2010/main" val="763414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Mambo Flying Drones</a:t>
            </a:r>
            <a:endParaRPr lang="en-US" dirty="0"/>
          </a:p>
        </p:txBody>
      </p:sp>
      <p:sp>
        <p:nvSpPr>
          <p:cNvPr id="3" name="Text Placeholder 2"/>
          <p:cNvSpPr>
            <a:spLocks noGrp="1"/>
          </p:cNvSpPr>
          <p:nvPr>
            <p:ph type="body" idx="1"/>
          </p:nvPr>
        </p:nvSpPr>
        <p:spPr/>
        <p:txBody>
          <a:bodyPr/>
          <a:lstStyle/>
          <a:p>
            <a:r>
              <a:rPr lang="en-US" dirty="0" smtClean="0"/>
              <a:t>Grade 5 and 6</a:t>
            </a:r>
            <a:endParaRPr lang="en-US" dirty="0"/>
          </a:p>
        </p:txBody>
      </p:sp>
      <p:sp>
        <p:nvSpPr>
          <p:cNvPr id="4" name="Content Placeholder 3"/>
          <p:cNvSpPr>
            <a:spLocks noGrp="1"/>
          </p:cNvSpPr>
          <p:nvPr>
            <p:ph sz="half" idx="2"/>
          </p:nvPr>
        </p:nvSpPr>
        <p:spPr/>
        <p:txBody>
          <a:bodyPr/>
          <a:lstStyle/>
          <a:p>
            <a:r>
              <a:rPr lang="en-US" dirty="0" smtClean="0"/>
              <a:t>The grade sixes worked on simple coding to control the drone’s movement.</a:t>
            </a:r>
          </a:p>
          <a:p>
            <a:r>
              <a:rPr lang="en-US" dirty="0" smtClean="0"/>
              <a:t>Use coding to complete challenges involving the drone (</a:t>
            </a:r>
            <a:r>
              <a:rPr lang="en-US" dirty="0" err="1" smtClean="0"/>
              <a:t>eg</a:t>
            </a:r>
            <a:r>
              <a:rPr lang="en-US" dirty="0" smtClean="0"/>
              <a:t>. Picking up an object and placing it elsewhere)</a:t>
            </a:r>
          </a:p>
          <a:p>
            <a:r>
              <a:rPr lang="en-US" dirty="0"/>
              <a:t>Students </a:t>
            </a:r>
            <a:r>
              <a:rPr lang="en-US" dirty="0" smtClean="0"/>
              <a:t>create </a:t>
            </a:r>
            <a:r>
              <a:rPr lang="en-US" dirty="0"/>
              <a:t>their own </a:t>
            </a:r>
            <a:r>
              <a:rPr lang="en-US" dirty="0" smtClean="0"/>
              <a:t>scenario and challenged their </a:t>
            </a:r>
            <a:r>
              <a:rPr lang="en-US" dirty="0"/>
              <a:t>classmates </a:t>
            </a:r>
            <a:r>
              <a:rPr lang="en-US" dirty="0" smtClean="0"/>
              <a:t>to solve it</a:t>
            </a:r>
            <a:endParaRPr lang="en-US" dirty="0"/>
          </a:p>
          <a:p>
            <a:endParaRPr lang="en-US" dirty="0" smtClean="0"/>
          </a:p>
          <a:p>
            <a:endParaRPr lang="en-US" dirty="0" smtClean="0"/>
          </a:p>
          <a:p>
            <a:endParaRPr lang="en-US" dirty="0" smtClean="0"/>
          </a:p>
          <a:p>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80111" y="2763982"/>
            <a:ext cx="6121550" cy="2840999"/>
          </a:xfrm>
        </p:spPr>
      </p:pic>
    </p:spTree>
    <p:extLst>
      <p:ext uri="{BB962C8B-B14F-4D97-AF65-F5344CB8AC3E}">
        <p14:creationId xmlns:p14="http://schemas.microsoft.com/office/powerpoint/2010/main" val="148263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a:t>M</a:t>
            </a:r>
            <a:r>
              <a:rPr lang="en-US" dirty="0" smtClean="0"/>
              <a:t>ambo Drones</a:t>
            </a:r>
            <a:endParaRPr lang="en-US" dirty="0"/>
          </a:p>
        </p:txBody>
      </p:sp>
      <p:pic>
        <p:nvPicPr>
          <p:cNvPr id="7" name="Picture 6">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3154" t="6198"/>
          <a:stretch/>
        </p:blipFill>
        <p:spPr>
          <a:xfrm>
            <a:off x="3057427" y="2428739"/>
            <a:ext cx="5953992" cy="4287252"/>
          </a:xfrm>
          <a:prstGeom prst="rect">
            <a:avLst/>
          </a:prstGeom>
          <a:ln>
            <a:noFill/>
          </a:ln>
          <a:effectLst>
            <a:softEdge rad="112500"/>
          </a:effectLst>
        </p:spPr>
      </p:pic>
    </p:spTree>
    <p:extLst>
      <p:ext uri="{BB962C8B-B14F-4D97-AF65-F5344CB8AC3E}">
        <p14:creationId xmlns:p14="http://schemas.microsoft.com/office/powerpoint/2010/main" val="2334034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39" y="77354"/>
            <a:ext cx="4857748" cy="3238498"/>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026" y="1421820"/>
            <a:ext cx="6399068" cy="4266046"/>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73" y="3243116"/>
            <a:ext cx="4861214" cy="3240810"/>
          </a:xfrm>
          <a:prstGeom prst="rect">
            <a:avLst/>
          </a:prstGeom>
          <a:ln>
            <a:noFill/>
          </a:ln>
          <a:effectLst>
            <a:softEdge rad="112500"/>
          </a:effectLst>
        </p:spPr>
      </p:pic>
    </p:spTree>
    <p:extLst>
      <p:ext uri="{BB962C8B-B14F-4D97-AF65-F5344CB8AC3E}">
        <p14:creationId xmlns:p14="http://schemas.microsoft.com/office/powerpoint/2010/main" val="1385059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Analysis and Assessment</a:t>
            </a:r>
            <a:endParaRPr lang="en-US" dirty="0"/>
          </a:p>
        </p:txBody>
      </p:sp>
      <p:sp>
        <p:nvSpPr>
          <p:cNvPr id="3" name="Content Placeholder 2"/>
          <p:cNvSpPr>
            <a:spLocks noGrp="1"/>
          </p:cNvSpPr>
          <p:nvPr>
            <p:ph idx="1"/>
          </p:nvPr>
        </p:nvSpPr>
        <p:spPr/>
        <p:txBody>
          <a:bodyPr/>
          <a:lstStyle/>
          <a:p>
            <a:r>
              <a:rPr lang="en-US" dirty="0" smtClean="0"/>
              <a:t>Pre and Post Survey</a:t>
            </a:r>
          </a:p>
          <a:p>
            <a:r>
              <a:rPr lang="en-US" dirty="0" smtClean="0"/>
              <a:t>Entrance and Exit Card</a:t>
            </a:r>
          </a:p>
          <a:p>
            <a:r>
              <a:rPr lang="en-US" dirty="0" smtClean="0"/>
              <a:t>Student Observations</a:t>
            </a:r>
            <a:endParaRPr lang="en-US" dirty="0"/>
          </a:p>
          <a:p>
            <a:r>
              <a:rPr lang="en-US" dirty="0" smtClean="0"/>
              <a:t>Anecdotal Notes</a:t>
            </a:r>
          </a:p>
          <a:p>
            <a:r>
              <a:rPr lang="en-US" dirty="0" smtClean="0"/>
              <a:t>Assessment from online courses</a:t>
            </a:r>
          </a:p>
          <a:p>
            <a:r>
              <a:rPr lang="en-US" dirty="0" smtClean="0"/>
              <a:t>Student videos and pictures</a:t>
            </a:r>
            <a:endParaRPr lang="en-US" dirty="0"/>
          </a:p>
        </p:txBody>
      </p:sp>
      <p:pic>
        <p:nvPicPr>
          <p:cNvPr id="5" name="Picture 4"/>
          <p:cNvPicPr>
            <a:picLocks noChangeAspect="1"/>
          </p:cNvPicPr>
          <p:nvPr/>
        </p:nvPicPr>
        <p:blipFill>
          <a:blip r:embed="rId2"/>
          <a:stretch>
            <a:fillRect/>
          </a:stretch>
        </p:blipFill>
        <p:spPr>
          <a:xfrm>
            <a:off x="5222227" y="1548247"/>
            <a:ext cx="6632934" cy="4815320"/>
          </a:xfrm>
          <a:prstGeom prst="rect">
            <a:avLst/>
          </a:prstGeom>
        </p:spPr>
      </p:pic>
    </p:spTree>
    <p:extLst>
      <p:ext uri="{BB962C8B-B14F-4D97-AF65-F5344CB8AC3E}">
        <p14:creationId xmlns:p14="http://schemas.microsoft.com/office/powerpoint/2010/main" val="916990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What Changes </a:t>
            </a:r>
            <a:r>
              <a:rPr lang="en-US" dirty="0"/>
              <a:t>O</a:t>
            </a:r>
            <a:r>
              <a:rPr lang="en-US" dirty="0" smtClean="0"/>
              <a:t>ccurred in our Classrooms?</a:t>
            </a:r>
            <a:endParaRPr lang="en-US" dirty="0"/>
          </a:p>
        </p:txBody>
      </p:sp>
      <p:sp>
        <p:nvSpPr>
          <p:cNvPr id="3" name="Content Placeholder 2"/>
          <p:cNvSpPr>
            <a:spLocks noGrp="1"/>
          </p:cNvSpPr>
          <p:nvPr>
            <p:ph idx="1"/>
          </p:nvPr>
        </p:nvSpPr>
        <p:spPr>
          <a:xfrm>
            <a:off x="1154954" y="2603500"/>
            <a:ext cx="5027637" cy="3416300"/>
          </a:xfrm>
        </p:spPr>
        <p:txBody>
          <a:bodyPr>
            <a:normAutofit lnSpcReduction="10000"/>
          </a:bodyPr>
          <a:lstStyle/>
          <a:p>
            <a:r>
              <a:rPr lang="en-US" dirty="0" smtClean="0"/>
              <a:t>Classroom shifted from Teacher centered to Student centered</a:t>
            </a:r>
          </a:p>
          <a:p>
            <a:r>
              <a:rPr lang="en-US" dirty="0" smtClean="0"/>
              <a:t>We saw an increase in student motivation</a:t>
            </a:r>
          </a:p>
          <a:p>
            <a:r>
              <a:rPr lang="en-US" dirty="0" smtClean="0"/>
              <a:t>Our classroom became a      Community of learners</a:t>
            </a:r>
            <a:endParaRPr lang="en-US" dirty="0"/>
          </a:p>
          <a:p>
            <a:r>
              <a:rPr lang="en-US" dirty="0" smtClean="0"/>
              <a:t>We saw the importance of            Teacher reflection</a:t>
            </a:r>
          </a:p>
          <a:p>
            <a:r>
              <a:rPr lang="en-US" dirty="0" smtClean="0"/>
              <a:t>More Student collaboration</a:t>
            </a:r>
          </a:p>
          <a:p>
            <a:r>
              <a:rPr lang="en-US" dirty="0" smtClean="0"/>
              <a:t>More Risk taking in </a:t>
            </a:r>
            <a:r>
              <a:rPr lang="en-US" smtClean="0"/>
              <a:t>the classroom</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442" y="3124029"/>
            <a:ext cx="6147207" cy="3463807"/>
          </a:xfrm>
          <a:prstGeom prst="rect">
            <a:avLst/>
          </a:prstGeom>
        </p:spPr>
      </p:pic>
    </p:spTree>
    <p:extLst>
      <p:ext uri="{BB962C8B-B14F-4D97-AF65-F5344CB8AC3E}">
        <p14:creationId xmlns:p14="http://schemas.microsoft.com/office/powerpoint/2010/main" val="152068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…What Changes Occurred in our Teaching?</a:t>
            </a:r>
            <a:endParaRPr lang="en-US" dirty="0"/>
          </a:p>
        </p:txBody>
      </p:sp>
      <p:sp>
        <p:nvSpPr>
          <p:cNvPr id="3" name="Content Placeholder 2"/>
          <p:cNvSpPr>
            <a:spLocks noGrp="1"/>
          </p:cNvSpPr>
          <p:nvPr>
            <p:ph idx="1"/>
          </p:nvPr>
        </p:nvSpPr>
        <p:spPr/>
        <p:txBody>
          <a:bodyPr/>
          <a:lstStyle/>
          <a:p>
            <a:r>
              <a:rPr lang="en-US" dirty="0" smtClean="0"/>
              <a:t>Teacher centered to student centered</a:t>
            </a:r>
          </a:p>
          <a:p>
            <a:r>
              <a:rPr lang="en-US" dirty="0" smtClean="0"/>
              <a:t>More self reflection</a:t>
            </a:r>
          </a:p>
          <a:p>
            <a:r>
              <a:rPr lang="en-US" dirty="0" smtClean="0"/>
              <a:t>Teacher motivation</a:t>
            </a:r>
          </a:p>
          <a:p>
            <a:r>
              <a:rPr lang="en-US" dirty="0" smtClean="0"/>
              <a:t>Better understanding and interpretation of </a:t>
            </a:r>
            <a:endParaRPr lang="en-US" dirty="0"/>
          </a:p>
          <a:p>
            <a:pPr marL="0" indent="0">
              <a:buNone/>
            </a:pPr>
            <a:r>
              <a:rPr lang="en-US" dirty="0" smtClean="0"/>
              <a:t>	the general and specific outcomes</a:t>
            </a:r>
          </a:p>
          <a:p>
            <a:r>
              <a:rPr lang="en-US" dirty="0" smtClean="0"/>
              <a:t>Better understanding of the 5 E Model</a:t>
            </a:r>
          </a:p>
          <a:p>
            <a:r>
              <a:rPr lang="en-US" dirty="0" smtClean="0"/>
              <a:t>Learned coding </a:t>
            </a:r>
            <a:r>
              <a:rPr lang="en-US" dirty="0" smtClean="0">
                <a:sym typeface="Wingdings" panose="05000000000000000000" pitchFamily="2" charset="2"/>
              </a:rPr>
              <a:t> </a:t>
            </a:r>
            <a:endParaRPr lang="en-US" dirty="0" smtClean="0"/>
          </a:p>
          <a:p>
            <a:endParaRPr lang="en-US" dirty="0"/>
          </a:p>
        </p:txBody>
      </p:sp>
      <p:pic>
        <p:nvPicPr>
          <p:cNvPr id="1026" name="Picture 2" descr="http://1.bp.blogspot.com/-BmRD-mzcaas/VoFo18ukzUI/AAAAAAAAMlI/8avqzVlsBT0/s1600/Self-Reflection%2Bskills%2Btraining%2Bfor%2Bautistic%2Bchildren.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21" t="2302" r="29323" b="3220"/>
          <a:stretch/>
        </p:blipFill>
        <p:spPr bwMode="auto">
          <a:xfrm>
            <a:off x="7242463" y="2961408"/>
            <a:ext cx="3241963"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07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Inquiry</a:t>
            </a:r>
            <a:endParaRPr lang="en-US" dirty="0"/>
          </a:p>
        </p:txBody>
      </p:sp>
      <p:sp>
        <p:nvSpPr>
          <p:cNvPr id="3" name="Content Placeholder 2"/>
          <p:cNvSpPr>
            <a:spLocks noGrp="1"/>
          </p:cNvSpPr>
          <p:nvPr>
            <p:ph sz="half" idx="1"/>
          </p:nvPr>
        </p:nvSpPr>
        <p:spPr>
          <a:xfrm>
            <a:off x="1154954" y="2603500"/>
            <a:ext cx="4825158" cy="3994727"/>
          </a:xfrm>
        </p:spPr>
        <p:txBody>
          <a:bodyPr>
            <a:normAutofit lnSpcReduction="10000"/>
          </a:bodyPr>
          <a:lstStyle/>
          <a:p>
            <a:r>
              <a:rPr lang="en-US" dirty="0" smtClean="0"/>
              <a:t>We recognize the importance of teacher inquiry and how self reflection impacts our teaching</a:t>
            </a:r>
          </a:p>
          <a:p>
            <a:r>
              <a:rPr lang="en-US" dirty="0" smtClean="0"/>
              <a:t>Teacher inquiry promotes life-long learning</a:t>
            </a:r>
          </a:p>
          <a:p>
            <a:r>
              <a:rPr lang="en-US" dirty="0" smtClean="0"/>
              <a:t>Using the 5 E Model we met our goal – our students were engaged, investigating and motivated</a:t>
            </a:r>
          </a:p>
          <a:p>
            <a:r>
              <a:rPr lang="en-US" dirty="0" smtClean="0"/>
              <a:t>It narrowed our focus on a student centered learning environment</a:t>
            </a:r>
          </a:p>
          <a:p>
            <a:r>
              <a:rPr lang="en-US" dirty="0" smtClean="0"/>
              <a:t>It inspired us to implement a student centered learning environment in other subject areas</a:t>
            </a:r>
          </a:p>
          <a:p>
            <a:endParaRPr lang="en-US" dirty="0" smtClean="0"/>
          </a:p>
          <a:p>
            <a:pPr lvl="1"/>
            <a:endParaRPr lang="en-US"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0112" y="3110346"/>
            <a:ext cx="6000494" cy="2628900"/>
          </a:xfrm>
        </p:spPr>
      </p:pic>
    </p:spTree>
    <p:extLst>
      <p:ext uri="{BB962C8B-B14F-4D97-AF65-F5344CB8AC3E}">
        <p14:creationId xmlns:p14="http://schemas.microsoft.com/office/powerpoint/2010/main" val="1396554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students think …</a:t>
            </a:r>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036" y="2514601"/>
            <a:ext cx="2715247" cy="3616036"/>
          </a:xfrm>
          <a:prstGeom prst="rect">
            <a:avLst/>
          </a:prstGeom>
        </p:spPr>
      </p:pic>
    </p:spTree>
    <p:extLst>
      <p:ext uri="{BB962C8B-B14F-4D97-AF65-F5344CB8AC3E}">
        <p14:creationId xmlns:p14="http://schemas.microsoft.com/office/powerpoint/2010/main" val="2697753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“What drone technology can teach students” Leah Levy, October 27, 2015.  </a:t>
            </a:r>
            <a:r>
              <a:rPr lang="en-US" dirty="0" err="1"/>
              <a:t>Edudemic</a:t>
            </a:r>
            <a:r>
              <a:rPr lang="en-US" dirty="0"/>
              <a:t> - connecting education and technology</a:t>
            </a:r>
            <a:r>
              <a:rPr lang="en-US" dirty="0" smtClean="0"/>
              <a:t>.</a:t>
            </a:r>
          </a:p>
          <a:p>
            <a:r>
              <a:rPr lang="en-US" dirty="0"/>
              <a:t>Tynker - app and online resource - www.tynker.com   </a:t>
            </a:r>
          </a:p>
          <a:p>
            <a:pPr marL="0" indent="0">
              <a:buNone/>
            </a:pPr>
            <a:endParaRPr lang="en-US" dirty="0"/>
          </a:p>
          <a:p>
            <a:r>
              <a:rPr lang="en-US" dirty="0"/>
              <a:t>Code.org - online resource - www.code.org</a:t>
            </a:r>
          </a:p>
          <a:p>
            <a:endParaRPr lang="en-US" dirty="0"/>
          </a:p>
          <a:p>
            <a:r>
              <a:rPr lang="en-US" dirty="0" err="1"/>
              <a:t>Freeflight</a:t>
            </a:r>
            <a:r>
              <a:rPr lang="en-US" dirty="0"/>
              <a:t> - </a:t>
            </a:r>
            <a:r>
              <a:rPr lang="en-US" dirty="0" smtClean="0"/>
              <a:t>app</a:t>
            </a:r>
            <a:endParaRPr lang="en-US" dirty="0"/>
          </a:p>
        </p:txBody>
      </p:sp>
    </p:spTree>
    <p:extLst>
      <p:ext uri="{BB962C8B-B14F-4D97-AF65-F5344CB8AC3E}">
        <p14:creationId xmlns:p14="http://schemas.microsoft.com/office/powerpoint/2010/main" val="2369155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81526"/>
            <a:ext cx="8831816" cy="1372986"/>
          </a:xfrm>
        </p:spPr>
        <p:txBody>
          <a:bodyPr/>
          <a:lstStyle/>
          <a:p>
            <a:r>
              <a:rPr lang="en-US" dirty="0" smtClean="0"/>
              <a:t>Now it’s your turn!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58" y="1677867"/>
            <a:ext cx="8517080" cy="47825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67" y="3131141"/>
            <a:ext cx="2079037" cy="2052637"/>
          </a:xfrm>
          <a:prstGeom prst="rect">
            <a:avLst/>
          </a:prstGeom>
        </p:spPr>
      </p:pic>
    </p:spTree>
    <p:extLst>
      <p:ext uri="{BB962C8B-B14F-4D97-AF65-F5344CB8AC3E}">
        <p14:creationId xmlns:p14="http://schemas.microsoft.com/office/powerpoint/2010/main" val="2272291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4" name="Content Placeholder 3"/>
          <p:cNvSpPr>
            <a:spLocks noGrp="1"/>
          </p:cNvSpPr>
          <p:nvPr>
            <p:ph sz="half" idx="2"/>
          </p:nvPr>
        </p:nvSpPr>
        <p:spPr>
          <a:xfrm>
            <a:off x="6219103" y="2703512"/>
            <a:ext cx="4825159" cy="3416300"/>
          </a:xfrm>
        </p:spPr>
        <p:txBody>
          <a:bodyPr/>
          <a:lstStyle/>
          <a:p>
            <a:r>
              <a:rPr lang="en-US" dirty="0"/>
              <a:t>Rod </a:t>
            </a:r>
            <a:r>
              <a:rPr lang="en-US" dirty="0" err="1"/>
              <a:t>Rideout</a:t>
            </a:r>
            <a:r>
              <a:rPr lang="en-US" dirty="0"/>
              <a:t> has been teaching for 28.5 years.  </a:t>
            </a:r>
            <a:endParaRPr lang="en-US" dirty="0" smtClean="0"/>
          </a:p>
          <a:p>
            <a:r>
              <a:rPr lang="en-US" dirty="0" smtClean="0"/>
              <a:t>He </a:t>
            </a:r>
            <a:r>
              <a:rPr lang="en-US" dirty="0"/>
              <a:t>is currently teaching grade 6 and LRT at Woodland Elementary in Dildo, NL. </a:t>
            </a:r>
            <a:endParaRPr lang="en-US" dirty="0" smtClean="0"/>
          </a:p>
          <a:p>
            <a:r>
              <a:rPr lang="en-US" dirty="0" smtClean="0"/>
              <a:t>Rod’s </a:t>
            </a:r>
            <a:r>
              <a:rPr lang="en-US" dirty="0"/>
              <a:t>current class consists of 19 students - 10 boys and 9 girls. </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5700" y="2703512"/>
            <a:ext cx="4824413" cy="3216275"/>
          </a:xfrm>
        </p:spPr>
      </p:pic>
    </p:spTree>
    <p:extLst>
      <p:ext uri="{BB962C8B-B14F-4D97-AF65-F5344CB8AC3E}">
        <p14:creationId xmlns:p14="http://schemas.microsoft.com/office/powerpoint/2010/main" val="1487716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3" name="Content Placeholder 2"/>
          <p:cNvSpPr>
            <a:spLocks noGrp="1"/>
          </p:cNvSpPr>
          <p:nvPr>
            <p:ph sz="half" idx="1"/>
          </p:nvPr>
        </p:nvSpPr>
        <p:spPr>
          <a:xfrm>
            <a:off x="1154954" y="2703513"/>
            <a:ext cx="4825158" cy="3416301"/>
          </a:xfrm>
        </p:spPr>
        <p:txBody>
          <a:bodyPr>
            <a:normAutofit lnSpcReduction="10000"/>
          </a:bodyPr>
          <a:lstStyle/>
          <a:p>
            <a:r>
              <a:rPr lang="en-US" dirty="0"/>
              <a:t>Jennifer </a:t>
            </a:r>
            <a:r>
              <a:rPr lang="en-US" dirty="0" err="1"/>
              <a:t>Colbourne</a:t>
            </a:r>
            <a:r>
              <a:rPr lang="en-US" dirty="0"/>
              <a:t> has been teaching for 10 years.  </a:t>
            </a:r>
            <a:endParaRPr lang="en-US" dirty="0" smtClean="0"/>
          </a:p>
          <a:p>
            <a:r>
              <a:rPr lang="en-US" dirty="0" smtClean="0"/>
              <a:t>She </a:t>
            </a:r>
            <a:r>
              <a:rPr lang="en-US" dirty="0"/>
              <a:t>is currently teaching grade 3 at Woodland Elementary in Dildo, NL.  </a:t>
            </a:r>
            <a:endParaRPr lang="en-US" dirty="0" smtClean="0"/>
          </a:p>
          <a:p>
            <a:r>
              <a:rPr lang="en-US" dirty="0" smtClean="0"/>
              <a:t>Jennifer’s </a:t>
            </a:r>
            <a:r>
              <a:rPr lang="en-US" dirty="0"/>
              <a:t>current class consists of 18 students - 8 boys and 10 girls.  </a:t>
            </a:r>
            <a:endParaRPr lang="en-US" dirty="0" smtClean="0"/>
          </a:p>
          <a:p>
            <a:r>
              <a:rPr lang="en-US" dirty="0" smtClean="0"/>
              <a:t>Jennifer </a:t>
            </a:r>
            <a:r>
              <a:rPr lang="en-US" dirty="0"/>
              <a:t>is currently doing the </a:t>
            </a:r>
            <a:r>
              <a:rPr lang="en-US" dirty="0" smtClean="0"/>
              <a:t>Little </a:t>
            </a:r>
            <a:r>
              <a:rPr lang="en-US" dirty="0"/>
              <a:t>Green Thumbs program and Vermicomposting with her class.</a:t>
            </a:r>
          </a:p>
          <a:p>
            <a:pPr marL="0" indent="0">
              <a:buNone/>
            </a:pPr>
            <a:r>
              <a:rPr lang="en-US" dirty="0"/>
              <a:t/>
            </a:r>
            <a:br>
              <a:rPr lang="en-US" dirty="0"/>
            </a:b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8713" y="2703513"/>
            <a:ext cx="4824412" cy="3216274"/>
          </a:xfrm>
        </p:spPr>
      </p:pic>
    </p:spTree>
    <p:extLst>
      <p:ext uri="{BB962C8B-B14F-4D97-AF65-F5344CB8AC3E}">
        <p14:creationId xmlns:p14="http://schemas.microsoft.com/office/powerpoint/2010/main" val="148269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4" name="Content Placeholder 3"/>
          <p:cNvSpPr>
            <a:spLocks noGrp="1"/>
          </p:cNvSpPr>
          <p:nvPr>
            <p:ph sz="half" idx="2"/>
          </p:nvPr>
        </p:nvSpPr>
        <p:spPr>
          <a:xfrm>
            <a:off x="6229494" y="2703512"/>
            <a:ext cx="4825159" cy="3416300"/>
          </a:xfrm>
        </p:spPr>
        <p:txBody>
          <a:bodyPr>
            <a:normAutofit lnSpcReduction="10000"/>
          </a:bodyPr>
          <a:lstStyle/>
          <a:p>
            <a:r>
              <a:rPr lang="en-US" dirty="0"/>
              <a:t>Gerald McCarthy has been teaching for 22 years. </a:t>
            </a:r>
            <a:endParaRPr lang="en-US" dirty="0" smtClean="0"/>
          </a:p>
          <a:p>
            <a:r>
              <a:rPr lang="en-US" dirty="0" smtClean="0"/>
              <a:t>He </a:t>
            </a:r>
            <a:r>
              <a:rPr lang="en-US" dirty="0"/>
              <a:t>is currently in an administrative position with part time grade 4/5 classroom duties.  </a:t>
            </a:r>
            <a:endParaRPr lang="en-US" dirty="0" smtClean="0"/>
          </a:p>
          <a:p>
            <a:r>
              <a:rPr lang="en-US" dirty="0" smtClean="0"/>
              <a:t>Gerald’s </a:t>
            </a:r>
            <a:r>
              <a:rPr lang="en-US" dirty="0"/>
              <a:t>current grade 4 class consists of 18 students - 12 boys and 6 girls and his grade 5 class consists of 18 students - 10 girls and 8 boys.</a:t>
            </a:r>
          </a:p>
          <a:p>
            <a:pPr marL="0" indent="0">
              <a:buNone/>
            </a:pPr>
            <a:r>
              <a:rPr lang="en-US" dirty="0"/>
              <a:t/>
            </a:r>
            <a:br>
              <a:rPr lang="en-US" dirty="0"/>
            </a:b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5700" y="2703512"/>
            <a:ext cx="4824413" cy="3216275"/>
          </a:xfrm>
        </p:spPr>
      </p:pic>
    </p:spTree>
    <p:extLst>
      <p:ext uri="{BB962C8B-B14F-4D97-AF65-F5344CB8AC3E}">
        <p14:creationId xmlns:p14="http://schemas.microsoft.com/office/powerpoint/2010/main" val="168633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3" name="Content Placeholder 2"/>
          <p:cNvSpPr>
            <a:spLocks noGrp="1"/>
          </p:cNvSpPr>
          <p:nvPr>
            <p:ph sz="half" idx="1"/>
          </p:nvPr>
        </p:nvSpPr>
        <p:spPr>
          <a:xfrm>
            <a:off x="1154954" y="2703513"/>
            <a:ext cx="4825158" cy="3416301"/>
          </a:xfrm>
        </p:spPr>
        <p:txBody>
          <a:bodyPr/>
          <a:lstStyle/>
          <a:p>
            <a:r>
              <a:rPr lang="en-US" dirty="0"/>
              <a:t>Jessica </a:t>
            </a:r>
            <a:r>
              <a:rPr lang="en-US" dirty="0" err="1"/>
              <a:t>Legge</a:t>
            </a:r>
            <a:r>
              <a:rPr lang="en-US" dirty="0"/>
              <a:t> has been teaching for 10 years.  </a:t>
            </a:r>
            <a:endParaRPr lang="en-US" dirty="0" smtClean="0"/>
          </a:p>
          <a:p>
            <a:r>
              <a:rPr lang="en-US" dirty="0" smtClean="0"/>
              <a:t>She </a:t>
            </a:r>
            <a:r>
              <a:rPr lang="en-US" dirty="0"/>
              <a:t>is currently teaching grade 3 at Woodland Elementary in Dildo, NL. </a:t>
            </a:r>
            <a:endParaRPr lang="en-US" dirty="0" smtClean="0"/>
          </a:p>
          <a:p>
            <a:r>
              <a:rPr lang="en-US" dirty="0" smtClean="0"/>
              <a:t>Jessica’s </a:t>
            </a:r>
            <a:r>
              <a:rPr lang="en-US" dirty="0"/>
              <a:t>current class consists of 20 students </a:t>
            </a:r>
            <a:r>
              <a:rPr lang="en-US" dirty="0" smtClean="0"/>
              <a:t>– 10 girls and 10 boys. </a:t>
            </a:r>
            <a:r>
              <a:rPr lang="en-US" dirty="0"/>
              <a:t> </a:t>
            </a:r>
            <a:endParaRPr lang="en-US" dirty="0" smtClean="0"/>
          </a:p>
          <a:p>
            <a:r>
              <a:rPr lang="en-US" dirty="0" smtClean="0"/>
              <a:t>Jessica </a:t>
            </a:r>
            <a:r>
              <a:rPr lang="en-US" dirty="0"/>
              <a:t>is also doing the Little Green Thumbs program and Vermicomposting with her class.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8713" y="2703513"/>
            <a:ext cx="4824412" cy="3216274"/>
          </a:xfrm>
        </p:spPr>
      </p:pic>
    </p:spTree>
    <p:extLst>
      <p:ext uri="{BB962C8B-B14F-4D97-AF65-F5344CB8AC3E}">
        <p14:creationId xmlns:p14="http://schemas.microsoft.com/office/powerpoint/2010/main" val="3537349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601" y="1080485"/>
            <a:ext cx="8453906" cy="2696632"/>
          </a:xfrm>
        </p:spPr>
        <p:txBody>
          <a:bodyPr/>
          <a:lstStyle/>
          <a:p>
            <a:r>
              <a:rPr lang="en-US" sz="2000" dirty="0"/>
              <a:t>We believe in a student led environment.  Our project focuses on students becoming engaged in their own learning, as well as the learning of their fellow classmates.  We believe in the teacher providing guidance when needed, allowing students to problem solve and use critical thinking.  We believe that this type of environment </a:t>
            </a:r>
            <a:r>
              <a:rPr lang="en-US" sz="2000" dirty="0" smtClean="0"/>
              <a:t>will </a:t>
            </a:r>
            <a:r>
              <a:rPr lang="en-US" sz="2000" dirty="0"/>
              <a:t>help with student motivation and greatly enhance the classroom experience and student performance.  All of these skills will help develop the 21st Century learner.</a:t>
            </a:r>
            <a:r>
              <a:rPr lang="en-US" sz="1400" dirty="0"/>
              <a:t/>
            </a:r>
            <a:br>
              <a:rPr lang="en-US" sz="1400" dirty="0"/>
            </a:br>
            <a:r>
              <a:rPr lang="en-US" sz="1400" dirty="0"/>
              <a:t/>
            </a:r>
            <a:br>
              <a:rPr lang="en-US" sz="1400" dirty="0"/>
            </a:br>
            <a:endParaRPr lang="en-US" sz="1400" dirty="0"/>
          </a:p>
        </p:txBody>
      </p:sp>
      <p:sp>
        <p:nvSpPr>
          <p:cNvPr id="3" name="Text Placeholder 2"/>
          <p:cNvSpPr>
            <a:spLocks noGrp="1"/>
          </p:cNvSpPr>
          <p:nvPr>
            <p:ph type="body" sz="half" idx="13"/>
          </p:nvPr>
        </p:nvSpPr>
        <p:spPr/>
        <p:txBody>
          <a:bodyPr/>
          <a:lstStyle/>
          <a:p>
            <a:pPr algn="r"/>
            <a:r>
              <a:rPr lang="en-US" dirty="0" smtClean="0">
                <a:solidFill>
                  <a:srgbClr val="FFFF00"/>
                </a:solidFill>
              </a:rPr>
              <a:t>Our beliefs about teaching and student learning</a:t>
            </a:r>
            <a:endParaRPr lang="en-US"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64" y="3678766"/>
            <a:ext cx="3495964" cy="2621973"/>
          </a:xfrm>
          <a:prstGeom prst="rect">
            <a:avLst/>
          </a:prstGeom>
        </p:spPr>
      </p:pic>
    </p:spTree>
    <p:extLst>
      <p:ext uri="{BB962C8B-B14F-4D97-AF65-F5344CB8AC3E}">
        <p14:creationId xmlns:p14="http://schemas.microsoft.com/office/powerpoint/2010/main" val="66872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Teachers In Action?</a:t>
            </a:r>
            <a:endParaRPr lang="en-US" dirty="0"/>
          </a:p>
        </p:txBody>
      </p:sp>
      <p:sp>
        <p:nvSpPr>
          <p:cNvPr id="3" name="Content Placeholder 2"/>
          <p:cNvSpPr>
            <a:spLocks noGrp="1"/>
          </p:cNvSpPr>
          <p:nvPr>
            <p:ph idx="1"/>
          </p:nvPr>
        </p:nvSpPr>
        <p:spPr/>
        <p:txBody>
          <a:bodyPr/>
          <a:lstStyle/>
          <a:p>
            <a:r>
              <a:rPr lang="en-US" dirty="0" smtClean="0"/>
              <a:t>STEM </a:t>
            </a:r>
            <a:r>
              <a:rPr lang="en-US" dirty="0"/>
              <a:t>has been a part of our school since the beginning of </a:t>
            </a:r>
            <a:r>
              <a:rPr lang="en-US" dirty="0" smtClean="0"/>
              <a:t>Teachers </a:t>
            </a:r>
            <a:r>
              <a:rPr lang="en-US" dirty="0"/>
              <a:t>in Action. </a:t>
            </a:r>
            <a:endParaRPr lang="en-US" dirty="0" smtClean="0"/>
          </a:p>
          <a:p>
            <a:r>
              <a:rPr lang="en-US" dirty="0"/>
              <a:t> It has slowly grown to include the majority of our staff in various team projects related to their curriculum and grade level.  </a:t>
            </a:r>
            <a:endParaRPr lang="en-US" dirty="0" smtClean="0"/>
          </a:p>
          <a:p>
            <a:r>
              <a:rPr lang="en-US" dirty="0" smtClean="0"/>
              <a:t>Almost </a:t>
            </a:r>
            <a:r>
              <a:rPr lang="en-US" dirty="0"/>
              <a:t>70% of our current staff is involved in STEM research.</a:t>
            </a:r>
          </a:p>
          <a:p>
            <a:r>
              <a:rPr lang="en-US" dirty="0" smtClean="0"/>
              <a:t>Being </a:t>
            </a:r>
            <a:r>
              <a:rPr lang="en-US" dirty="0"/>
              <a:t>a part of this project allows our school to acquire expensive resources that allow our students to engage in learning</a:t>
            </a:r>
            <a:r>
              <a:rPr lang="en-US" dirty="0" smtClean="0"/>
              <a:t>.</a:t>
            </a:r>
          </a:p>
          <a:p>
            <a:r>
              <a:rPr lang="en-US" dirty="0" smtClean="0"/>
              <a:t>TIA provides team with the opportunity to collaborate with other teachers in the school and province.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909" y="5356505"/>
            <a:ext cx="4731328" cy="1501495"/>
          </a:xfrm>
          <a:prstGeom prst="rect">
            <a:avLst/>
          </a:prstGeom>
        </p:spPr>
      </p:pic>
    </p:spTree>
    <p:extLst>
      <p:ext uri="{BB962C8B-B14F-4D97-AF65-F5344CB8AC3E}">
        <p14:creationId xmlns:p14="http://schemas.microsoft.com/office/powerpoint/2010/main" val="2417357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Teacher Questions</a:t>
            </a:r>
            <a:endParaRPr lang="en-US" dirty="0"/>
          </a:p>
        </p:txBody>
      </p:sp>
      <p:sp>
        <p:nvSpPr>
          <p:cNvPr id="3" name="Content Placeholder 2"/>
          <p:cNvSpPr>
            <a:spLocks noGrp="1"/>
          </p:cNvSpPr>
          <p:nvPr>
            <p:ph idx="1"/>
          </p:nvPr>
        </p:nvSpPr>
        <p:spPr>
          <a:xfrm>
            <a:off x="842707" y="3135127"/>
            <a:ext cx="4692953" cy="3416300"/>
          </a:xfrm>
        </p:spPr>
        <p:txBody>
          <a:bodyPr/>
          <a:lstStyle/>
          <a:p>
            <a:pPr fontAlgn="base"/>
            <a:r>
              <a:rPr lang="en-US" sz="2000" dirty="0"/>
              <a:t>How will using technology (drones and coding) increase student motivation?</a:t>
            </a:r>
          </a:p>
          <a:p>
            <a:pPr fontAlgn="base"/>
            <a:r>
              <a:rPr lang="en-US" sz="2000" dirty="0"/>
              <a:t>How can we encourage students to </a:t>
            </a:r>
            <a:r>
              <a:rPr lang="en-US" sz="2000" dirty="0" smtClean="0"/>
              <a:t>make</a:t>
            </a:r>
            <a:r>
              <a:rPr lang="en-US" sz="2000" dirty="0"/>
              <a:t> more connections and think ‘analytical’ through the use of hands on experiments?</a:t>
            </a:r>
          </a:p>
          <a:p>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6856" y="2582235"/>
            <a:ext cx="5536462" cy="3690974"/>
          </a:xfrm>
          <a:prstGeom prst="rect">
            <a:avLst/>
          </a:prstGeom>
          <a:ln>
            <a:noFill/>
          </a:ln>
          <a:effectLst>
            <a:softEdge rad="112500"/>
          </a:effectLst>
        </p:spPr>
      </p:pic>
    </p:spTree>
    <p:extLst>
      <p:ext uri="{BB962C8B-B14F-4D97-AF65-F5344CB8AC3E}">
        <p14:creationId xmlns:p14="http://schemas.microsoft.com/office/powerpoint/2010/main" val="1458067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677</TotalTime>
  <Words>685</Words>
  <Application>Microsoft Office PowerPoint</Application>
  <PresentationFormat>Widescreen</PresentationFormat>
  <Paragraphs>128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Wingdings</vt:lpstr>
      <vt:lpstr>Wingdings 3</vt:lpstr>
      <vt:lpstr>Ion Boardroom</vt:lpstr>
      <vt:lpstr>Coding and Droning</vt:lpstr>
      <vt:lpstr>Woodland Elementary</vt:lpstr>
      <vt:lpstr>Team Members</vt:lpstr>
      <vt:lpstr>Team Members</vt:lpstr>
      <vt:lpstr>Team Members</vt:lpstr>
      <vt:lpstr>Team Members</vt:lpstr>
      <vt:lpstr>We believe in a student led environment.  Our project focuses on students becoming engaged in their own learning, as well as the learning of their fellow classmates.  We believe in the teacher providing guidance when needed, allowing students to problem solve and use critical thinking.  We believe that this type of environment will help with student motivation and greatly enhance the classroom experience and student performance.  All of these skills will help develop the 21st Century learner.  </vt:lpstr>
      <vt:lpstr>Why Teachers In Action?</vt:lpstr>
      <vt:lpstr>Our Teacher Questions</vt:lpstr>
      <vt:lpstr>Teacher Goals</vt:lpstr>
      <vt:lpstr>Our Student Questions</vt:lpstr>
      <vt:lpstr>Student Goals</vt:lpstr>
      <vt:lpstr>School Growth and Development Connection</vt:lpstr>
      <vt:lpstr>Our Resources</vt:lpstr>
      <vt:lpstr>PowerPoint Presentation</vt:lpstr>
      <vt:lpstr>Benefits of Our Online Resources</vt:lpstr>
      <vt:lpstr>Ethical Considerations</vt:lpstr>
      <vt:lpstr>Planning</vt:lpstr>
      <vt:lpstr>Racing Max Drones</vt:lpstr>
      <vt:lpstr>Mambo Flying Drones</vt:lpstr>
      <vt:lpstr>Working With Mambo Drones</vt:lpstr>
      <vt:lpstr>PowerPoint Presentation</vt:lpstr>
      <vt:lpstr>Data Collection, Analysis and Assessment</vt:lpstr>
      <vt:lpstr>Results … What Changes Occurred in our Classrooms?</vt:lpstr>
      <vt:lpstr>Results …What Changes Occurred in our Teaching?</vt:lpstr>
      <vt:lpstr>Teacher Inquiry</vt:lpstr>
      <vt:lpstr>What our students think …</vt:lpstr>
      <vt:lpstr>References</vt:lpstr>
      <vt:lpstr>Now it’s your turn!</vt:lpstr>
    </vt:vector>
  </TitlesOfParts>
  <Company>Newfoundland and Labrador English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and Droning</dc:title>
  <dc:creator>six</dc:creator>
  <cp:lastModifiedBy>Administrator</cp:lastModifiedBy>
  <cp:revision>42</cp:revision>
  <cp:lastPrinted>2017-06-13T17:07:51Z</cp:lastPrinted>
  <dcterms:created xsi:type="dcterms:W3CDTF">2017-05-23T13:53:03Z</dcterms:created>
  <dcterms:modified xsi:type="dcterms:W3CDTF">2017-06-16T16:41:40Z</dcterms:modified>
</cp:coreProperties>
</file>