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Lst>
  <p:sldSz cy="5143500" cx="9144000"/>
  <p:notesSz cx="6858000" cy="9144000"/>
  <p:embeddedFontLst>
    <p:embeddedFont>
      <p:font typeface="Roboto"/>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font" Target="fonts/Roboto-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Roboto-italic.fntdata"/><Relationship Id="rId50" Type="http://schemas.openxmlformats.org/officeDocument/2006/relationships/font" Target="fonts/Roboto-bold.fntdata"/><Relationship Id="rId52" Type="http://schemas.openxmlformats.org/officeDocument/2006/relationships/font" Target="fonts/Roboto-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8" name="Shape 1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4" name="Shape 2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0" name="Shape 3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3" name="Shape 3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5" name="Shape 3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2" name="Shape 3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9" name="Shape 3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Shape 3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6" name="Shape 3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3" name="Shape 3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9" name="Shape 3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6" name="Shape 3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2" name="Shape 3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Shape 3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8" name="Shape 3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bg>
      <p:bgPr>
        <a:solidFill>
          <a:schemeClr val="dk1"/>
        </a:solidFill>
      </p:bgPr>
    </p:bg>
    <p:spTree>
      <p:nvGrpSpPr>
        <p:cNvPr id="9" name="Shape 9"/>
        <p:cNvGrpSpPr/>
        <p:nvPr/>
      </p:nvGrpSpPr>
      <p:grpSpPr>
        <a:xfrm>
          <a:off x="0" y="0"/>
          <a:ext cx="0" cy="0"/>
          <a:chOff x="0" y="0"/>
          <a:chExt cx="0" cy="0"/>
        </a:xfrm>
      </p:grpSpPr>
      <p:grpSp>
        <p:nvGrpSpPr>
          <p:cNvPr id="10" name="Shape 10"/>
          <p:cNvGrpSpPr/>
          <p:nvPr/>
        </p:nvGrpSpPr>
        <p:grpSpPr>
          <a:xfrm>
            <a:off x="6098378" y="4"/>
            <a:ext cx="3045625" cy="2030570"/>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2" name="Shape 12"/>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13" name="Shape 13"/>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grpSp>
      <p:sp>
        <p:nvSpPr>
          <p:cNvPr id="16" name="Shape 16"/>
          <p:cNvSpPr txBox="1"/>
          <p:nvPr>
            <p:ph type="ctrTitle"/>
          </p:nvPr>
        </p:nvSpPr>
        <p:spPr>
          <a:xfrm>
            <a:off x="598100" y="1775222"/>
            <a:ext cx="8222100" cy="838800"/>
          </a:xfrm>
          <a:prstGeom prst="rect">
            <a:avLst/>
          </a:prstGeom>
        </p:spPr>
        <p:txBody>
          <a:bodyPr anchorCtr="0" anchor="b" bIns="91425" lIns="91425" rIns="91425" tIns="91425"/>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p:txBody>
      </p:sp>
      <p:sp>
        <p:nvSpPr>
          <p:cNvPr id="17" name="Shape 17"/>
          <p:cNvSpPr txBox="1"/>
          <p:nvPr>
            <p:ph idx="1" type="subTitle"/>
          </p:nvPr>
        </p:nvSpPr>
        <p:spPr>
          <a:xfrm>
            <a:off x="598088" y="2715912"/>
            <a:ext cx="8222100" cy="432900"/>
          </a:xfrm>
          <a:prstGeom prst="rect">
            <a:avLst/>
          </a:prstGeom>
        </p:spPr>
        <p:txBody>
          <a:bodyPr anchorCtr="0" anchor="t" bIns="91425" lIns="91425" rIns="91425" tIns="91425"/>
          <a:lstStyle>
            <a:lvl1pPr lvl="0">
              <a:lnSpc>
                <a:spcPct val="100000"/>
              </a:lnSpc>
              <a:spcBef>
                <a:spcPts val="0"/>
              </a:spcBef>
              <a:spcAft>
                <a:spcPts val="0"/>
              </a:spcAft>
              <a:buClr>
                <a:schemeClr val="lt1"/>
              </a:buClr>
              <a:buSzPct val="100000"/>
              <a:buNone/>
              <a:defRPr sz="2100">
                <a:solidFill>
                  <a:schemeClr val="lt1"/>
                </a:solidFill>
              </a:defRPr>
            </a:lvl1pPr>
            <a:lvl2pPr lvl="1">
              <a:lnSpc>
                <a:spcPct val="100000"/>
              </a:lnSpc>
              <a:spcBef>
                <a:spcPts val="0"/>
              </a:spcBef>
              <a:spcAft>
                <a:spcPts val="0"/>
              </a:spcAft>
              <a:buClr>
                <a:schemeClr val="lt1"/>
              </a:buClr>
              <a:buSzPct val="100000"/>
              <a:buNone/>
              <a:defRPr sz="2100">
                <a:solidFill>
                  <a:schemeClr val="lt1"/>
                </a:solidFill>
              </a:defRPr>
            </a:lvl2pPr>
            <a:lvl3pPr lvl="2">
              <a:lnSpc>
                <a:spcPct val="100000"/>
              </a:lnSpc>
              <a:spcBef>
                <a:spcPts val="0"/>
              </a:spcBef>
              <a:spcAft>
                <a:spcPts val="0"/>
              </a:spcAft>
              <a:buClr>
                <a:schemeClr val="lt1"/>
              </a:buClr>
              <a:buSzPct val="100000"/>
              <a:buNone/>
              <a:defRPr sz="2100">
                <a:solidFill>
                  <a:schemeClr val="lt1"/>
                </a:solidFill>
              </a:defRPr>
            </a:lvl3pPr>
            <a:lvl4pPr lvl="3">
              <a:lnSpc>
                <a:spcPct val="100000"/>
              </a:lnSpc>
              <a:spcBef>
                <a:spcPts val="0"/>
              </a:spcBef>
              <a:spcAft>
                <a:spcPts val="0"/>
              </a:spcAft>
              <a:buClr>
                <a:schemeClr val="lt1"/>
              </a:buClr>
              <a:buSzPct val="100000"/>
              <a:buNone/>
              <a:defRPr sz="2100">
                <a:solidFill>
                  <a:schemeClr val="lt1"/>
                </a:solidFill>
              </a:defRPr>
            </a:lvl4pPr>
            <a:lvl5pPr lvl="4">
              <a:lnSpc>
                <a:spcPct val="100000"/>
              </a:lnSpc>
              <a:spcBef>
                <a:spcPts val="0"/>
              </a:spcBef>
              <a:spcAft>
                <a:spcPts val="0"/>
              </a:spcAft>
              <a:buClr>
                <a:schemeClr val="lt1"/>
              </a:buClr>
              <a:buSzPct val="100000"/>
              <a:buNone/>
              <a:defRPr sz="2100">
                <a:solidFill>
                  <a:schemeClr val="lt1"/>
                </a:solidFill>
              </a:defRPr>
            </a:lvl5pPr>
            <a:lvl6pPr lvl="5">
              <a:lnSpc>
                <a:spcPct val="100000"/>
              </a:lnSpc>
              <a:spcBef>
                <a:spcPts val="0"/>
              </a:spcBef>
              <a:spcAft>
                <a:spcPts val="0"/>
              </a:spcAft>
              <a:buClr>
                <a:schemeClr val="lt1"/>
              </a:buClr>
              <a:buSzPct val="100000"/>
              <a:buNone/>
              <a:defRPr sz="2100">
                <a:solidFill>
                  <a:schemeClr val="lt1"/>
                </a:solidFill>
              </a:defRPr>
            </a:lvl6pPr>
            <a:lvl7pPr lvl="6">
              <a:lnSpc>
                <a:spcPct val="100000"/>
              </a:lnSpc>
              <a:spcBef>
                <a:spcPts val="0"/>
              </a:spcBef>
              <a:spcAft>
                <a:spcPts val="0"/>
              </a:spcAft>
              <a:buClr>
                <a:schemeClr val="lt1"/>
              </a:buClr>
              <a:buSzPct val="100000"/>
              <a:buNone/>
              <a:defRPr sz="2100">
                <a:solidFill>
                  <a:schemeClr val="lt1"/>
                </a:solidFill>
              </a:defRPr>
            </a:lvl7pPr>
            <a:lvl8pPr lvl="7">
              <a:lnSpc>
                <a:spcPct val="100000"/>
              </a:lnSpc>
              <a:spcBef>
                <a:spcPts val="0"/>
              </a:spcBef>
              <a:spcAft>
                <a:spcPts val="0"/>
              </a:spcAft>
              <a:buClr>
                <a:schemeClr val="lt1"/>
              </a:buClr>
              <a:buSzPct val="100000"/>
              <a:buNone/>
              <a:defRPr sz="2100">
                <a:solidFill>
                  <a:schemeClr val="lt1"/>
                </a:solidFill>
              </a:defRPr>
            </a:lvl8pPr>
            <a:lvl9pPr lvl="8">
              <a:lnSpc>
                <a:spcPct val="100000"/>
              </a:lnSpc>
              <a:spcBef>
                <a:spcPts val="0"/>
              </a:spcBef>
              <a:spcAft>
                <a:spcPts val="0"/>
              </a:spcAft>
              <a:buClr>
                <a:schemeClr val="lt1"/>
              </a:buClr>
              <a:buSzPct val="100000"/>
              <a:buNone/>
              <a:defRPr sz="2100">
                <a:solidFill>
                  <a:schemeClr val="lt1"/>
                </a:solidFill>
              </a:defRPr>
            </a:lvl9pPr>
          </a:lstStyle>
          <a:p/>
        </p:txBody>
      </p:sp>
      <p:sp>
        <p:nvSpPr>
          <p:cNvPr id="18" name="Shape 1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bg>
      <p:bgPr>
        <a:solidFill>
          <a:schemeClr val="dk1"/>
        </a:solidFill>
      </p:bgPr>
    </p:bg>
    <p:spTree>
      <p:nvGrpSpPr>
        <p:cNvPr id="69" name="Shape 69"/>
        <p:cNvGrpSpPr/>
        <p:nvPr/>
      </p:nvGrpSpPr>
      <p:grpSpPr>
        <a:xfrm>
          <a:off x="0" y="0"/>
          <a:ext cx="0" cy="0"/>
          <a:chOff x="0" y="0"/>
          <a:chExt cx="0" cy="0"/>
        </a:xfrm>
      </p:grpSpPr>
      <p:grpSp>
        <p:nvGrpSpPr>
          <p:cNvPr id="70" name="Shape 70"/>
          <p:cNvGrpSpPr/>
          <p:nvPr/>
        </p:nvGrpSpPr>
        <p:grpSpPr>
          <a:xfrm>
            <a:off x="6098378" y="4"/>
            <a:ext cx="3045625" cy="2030570"/>
            <a:chOff x="6098378" y="4"/>
            <a:chExt cx="3045625" cy="2030570"/>
          </a:xfrm>
        </p:grpSpPr>
        <p:sp>
          <p:nvSpPr>
            <p:cNvPr id="71" name="Shape 71"/>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72" name="Shape 72"/>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73" name="Shape 73"/>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sp>
          <p:nvSpPr>
            <p:cNvPr id="74" name="Shape 74"/>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grpSp>
      <p:sp>
        <p:nvSpPr>
          <p:cNvPr id="76" name="Shape 76"/>
          <p:cNvSpPr txBox="1"/>
          <p:nvPr>
            <p:ph type="title"/>
          </p:nvPr>
        </p:nvSpPr>
        <p:spPr>
          <a:xfrm>
            <a:off x="311700" y="1256050"/>
            <a:ext cx="8520600" cy="2030700"/>
          </a:xfrm>
          <a:prstGeom prst="rect">
            <a:avLst/>
          </a:prstGeom>
        </p:spPr>
        <p:txBody>
          <a:bodyPr anchorCtr="0" anchor="b" bIns="91425" lIns="91425" rIns="91425" tIns="91425"/>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p:txBody>
      </p:sp>
      <p:sp>
        <p:nvSpPr>
          <p:cNvPr id="77" name="Shape 77"/>
          <p:cNvSpPr txBox="1"/>
          <p:nvPr>
            <p:ph idx="1" type="body"/>
          </p:nvPr>
        </p:nvSpPr>
        <p:spPr>
          <a:xfrm>
            <a:off x="311700" y="3369225"/>
            <a:ext cx="8520600" cy="1281900"/>
          </a:xfrm>
          <a:prstGeom prst="rect">
            <a:avLst/>
          </a:prstGeom>
        </p:spPr>
        <p:txBody>
          <a:bodyPr anchorCtr="0" anchor="t" bIns="91425" lIns="91425" rIns="91425" tIns="91425"/>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p:txBody>
      </p:sp>
      <p:sp>
        <p:nvSpPr>
          <p:cNvPr id="78" name="Shape 7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79" name="Shape 79"/>
        <p:cNvGrpSpPr/>
        <p:nvPr/>
      </p:nvGrpSpPr>
      <p:grpSpPr>
        <a:xfrm>
          <a:off x="0" y="0"/>
          <a:ext cx="0" cy="0"/>
          <a:chOff x="0" y="0"/>
          <a:chExt cx="0" cy="0"/>
        </a:xfrm>
      </p:grpSpPr>
      <p:sp>
        <p:nvSpPr>
          <p:cNvPr id="80" name="Shape 80"/>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bg>
      <p:bgPr>
        <a:solidFill>
          <a:schemeClr val="dk1"/>
        </a:solidFill>
      </p:bgPr>
    </p:bg>
    <p:spTree>
      <p:nvGrpSpPr>
        <p:cNvPr id="19" name="Shape 19"/>
        <p:cNvGrpSpPr/>
        <p:nvPr/>
      </p:nvGrpSpPr>
      <p:grpSpPr>
        <a:xfrm>
          <a:off x="0" y="0"/>
          <a:ext cx="0" cy="0"/>
          <a:chOff x="0" y="0"/>
          <a:chExt cx="0" cy="0"/>
        </a:xfrm>
      </p:grpSpPr>
      <p:grpSp>
        <p:nvGrpSpPr>
          <p:cNvPr id="20" name="Shape 20"/>
          <p:cNvGrpSpPr/>
          <p:nvPr/>
        </p:nvGrpSpPr>
        <p:grpSpPr>
          <a:xfrm>
            <a:off x="6098378" y="4"/>
            <a:ext cx="3045625" cy="2030570"/>
            <a:chOff x="6098378" y="4"/>
            <a:chExt cx="3045625" cy="2030570"/>
          </a:xfrm>
        </p:grpSpPr>
        <p:sp>
          <p:nvSpPr>
            <p:cNvPr id="21" name="Shape 21"/>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22" name="Shape 22"/>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23" name="Shape 23"/>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sp>
          <p:nvSpPr>
            <p:cNvPr id="24" name="Shape 24"/>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lvl="0">
                <a:spcBef>
                  <a:spcPts val="0"/>
                </a:spcBef>
                <a:buNone/>
              </a:pPr>
              <a:r>
                <a:t/>
              </a:r>
              <a:endParaRPr/>
            </a:p>
          </p:txBody>
        </p:sp>
      </p:grpSp>
      <p:sp>
        <p:nvSpPr>
          <p:cNvPr id="26" name="Shape 26"/>
          <p:cNvSpPr txBox="1"/>
          <p:nvPr>
            <p:ph type="title"/>
          </p:nvPr>
        </p:nvSpPr>
        <p:spPr>
          <a:xfrm>
            <a:off x="598100" y="2152347"/>
            <a:ext cx="8222100" cy="838800"/>
          </a:xfrm>
          <a:prstGeom prst="rect">
            <a:avLst/>
          </a:prstGeom>
        </p:spPr>
        <p:txBody>
          <a:bodyPr anchorCtr="0" anchor="ctr" bIns="91425" lIns="91425" rIns="91425" tIns="91425"/>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p:txBody>
      </p:sp>
      <p:sp>
        <p:nvSpPr>
          <p:cNvPr id="27" name="Shape 27"/>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28"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31" name="Shape 31"/>
            <p:cNvSpPr/>
            <p:nvPr/>
          </p:nvSpPr>
          <p:spPr>
            <a:xfrm flipH="1">
              <a:off x="6181162" y="3903669"/>
              <a:ext cx="989100" cy="9879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32" name="Shape 32"/>
            <p:cNvSpPr/>
            <p:nvPr/>
          </p:nvSpPr>
          <p:spPr>
            <a:xfrm>
              <a:off x="7170274" y="3903669"/>
              <a:ext cx="989100" cy="9879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34" name="Shape 34"/>
            <p:cNvSpPr/>
            <p:nvPr/>
          </p:nvSpPr>
          <p:spPr>
            <a:xfrm>
              <a:off x="0" y="4891594"/>
              <a:ext cx="9144000" cy="2520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grpSp>
      <p:sp>
        <p:nvSpPr>
          <p:cNvPr id="35" name="Shape 35"/>
          <p:cNvSpPr txBox="1"/>
          <p:nvPr>
            <p:ph type="title"/>
          </p:nvPr>
        </p:nvSpPr>
        <p:spPr>
          <a:xfrm>
            <a:off x="311700" y="410000"/>
            <a:ext cx="8520600" cy="607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6" name="Shape 36"/>
          <p:cNvSpPr txBox="1"/>
          <p:nvPr>
            <p:ph idx="1" type="body"/>
          </p:nvPr>
        </p:nvSpPr>
        <p:spPr>
          <a:xfrm>
            <a:off x="311700" y="1229875"/>
            <a:ext cx="8520600" cy="3339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7" name="Shape 37"/>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38" name="Shape 38"/>
        <p:cNvGrpSpPr/>
        <p:nvPr/>
      </p:nvGrpSpPr>
      <p:grpSpPr>
        <a:xfrm>
          <a:off x="0" y="0"/>
          <a:ext cx="0" cy="0"/>
          <a:chOff x="0" y="0"/>
          <a:chExt cx="0" cy="0"/>
        </a:xfrm>
      </p:grpSpPr>
      <p:sp>
        <p:nvSpPr>
          <p:cNvPr id="39" name="Shape 39"/>
          <p:cNvSpPr txBox="1"/>
          <p:nvPr>
            <p:ph type="title"/>
          </p:nvPr>
        </p:nvSpPr>
        <p:spPr>
          <a:xfrm>
            <a:off x="311700" y="410000"/>
            <a:ext cx="8520600" cy="607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 type="body"/>
          </p:nvPr>
        </p:nvSpPr>
        <p:spPr>
          <a:xfrm>
            <a:off x="311700" y="1229975"/>
            <a:ext cx="3999900" cy="33390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1" name="Shape 41"/>
          <p:cNvSpPr txBox="1"/>
          <p:nvPr>
            <p:ph idx="2" type="body"/>
          </p:nvPr>
        </p:nvSpPr>
        <p:spPr>
          <a:xfrm>
            <a:off x="4832400" y="1229975"/>
            <a:ext cx="3999900" cy="33390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2" name="Shape 42"/>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43" name="Shape 43"/>
        <p:cNvGrpSpPr/>
        <p:nvPr/>
      </p:nvGrpSpPr>
      <p:grpSpPr>
        <a:xfrm>
          <a:off x="0" y="0"/>
          <a:ext cx="0" cy="0"/>
          <a:chOff x="0" y="0"/>
          <a:chExt cx="0" cy="0"/>
        </a:xfrm>
      </p:grpSpPr>
      <p:sp>
        <p:nvSpPr>
          <p:cNvPr id="44" name="Shape 44"/>
          <p:cNvSpPr txBox="1"/>
          <p:nvPr>
            <p:ph type="title"/>
          </p:nvPr>
        </p:nvSpPr>
        <p:spPr>
          <a:xfrm>
            <a:off x="311700" y="410000"/>
            <a:ext cx="8520600" cy="607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5" name="Shape 45"/>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46" name="Shape 46"/>
        <p:cNvGrpSpPr/>
        <p:nvPr/>
      </p:nvGrpSpPr>
      <p:grpSpPr>
        <a:xfrm>
          <a:off x="0" y="0"/>
          <a:ext cx="0" cy="0"/>
          <a:chOff x="0" y="0"/>
          <a:chExt cx="0" cy="0"/>
        </a:xfrm>
      </p:grpSpPr>
      <p:sp>
        <p:nvSpPr>
          <p:cNvPr id="47" name="Shape 47"/>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48" name="Shape 48"/>
          <p:cNvSpPr txBox="1"/>
          <p:nvPr>
            <p:ph idx="1" type="body"/>
          </p:nvPr>
        </p:nvSpPr>
        <p:spPr>
          <a:xfrm>
            <a:off x="311700" y="1465804"/>
            <a:ext cx="2808000" cy="31032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49" name="Shape 49"/>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accent4"/>
        </a:solidFill>
      </p:bgPr>
    </p:bg>
    <p:spTree>
      <p:nvGrpSpPr>
        <p:cNvPr id="50" name="Shape 50"/>
        <p:cNvGrpSpPr/>
        <p:nvPr/>
      </p:nvGrpSpPr>
      <p:grpSpPr>
        <a:xfrm>
          <a:off x="0" y="0"/>
          <a:ext cx="0" cy="0"/>
          <a:chOff x="0" y="0"/>
          <a:chExt cx="0" cy="0"/>
        </a:xfrm>
      </p:grpSpPr>
      <p:grpSp>
        <p:nvGrpSpPr>
          <p:cNvPr id="51" name="Shape 51"/>
          <p:cNvGrpSpPr/>
          <p:nvPr/>
        </p:nvGrpSpPr>
        <p:grpSpPr>
          <a:xfrm>
            <a:off x="6098378" y="4"/>
            <a:ext cx="3045625" cy="2030570"/>
            <a:chOff x="6098378" y="4"/>
            <a:chExt cx="3045625" cy="2030570"/>
          </a:xfrm>
        </p:grpSpPr>
        <p:sp>
          <p:nvSpPr>
            <p:cNvPr id="52" name="Shape 52"/>
            <p:cNvSpPr/>
            <p:nvPr/>
          </p:nvSpPr>
          <p:spPr>
            <a:xfrm>
              <a:off x="8128803" y="15"/>
              <a:ext cx="1015200" cy="1015200"/>
            </a:xfrm>
            <a:prstGeom prst="rect">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53" name="Shape 53"/>
            <p:cNvSpPr/>
            <p:nvPr/>
          </p:nvSpPr>
          <p:spPr>
            <a:xfrm flipH="1">
              <a:off x="7113463" y="4"/>
              <a:ext cx="1015200" cy="10152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54" name="Shape 54"/>
            <p:cNvSpPr/>
            <p:nvPr/>
          </p:nvSpPr>
          <p:spPr>
            <a:xfrm flipH="1" rot="10800000">
              <a:off x="7113588" y="106"/>
              <a:ext cx="1015200" cy="1015200"/>
            </a:xfrm>
            <a:prstGeom prst="rtTriangle">
              <a:avLst/>
            </a:prstGeom>
            <a:solidFill>
              <a:schemeClr val="accent3"/>
            </a:solidFill>
            <a:ln>
              <a:noFill/>
            </a:ln>
          </p:spPr>
          <p:txBody>
            <a:bodyPr anchorCtr="0" anchor="ctr" bIns="91425" lIns="91425" rIns="91425" tIns="91425">
              <a:noAutofit/>
            </a:bodyPr>
            <a:lstStyle/>
            <a:p>
              <a:pPr lvl="0">
                <a:spcBef>
                  <a:spcPts val="0"/>
                </a:spcBef>
                <a:buNone/>
              </a:pPr>
              <a:r>
                <a:t/>
              </a:r>
              <a:endParaRPr/>
            </a:p>
          </p:txBody>
        </p:sp>
        <p:sp>
          <p:nvSpPr>
            <p:cNvPr id="55" name="Shape 55"/>
            <p:cNvSpPr/>
            <p:nvPr/>
          </p:nvSpPr>
          <p:spPr>
            <a:xfrm rot="10800000">
              <a:off x="6098378" y="96"/>
              <a:ext cx="1015200" cy="10152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anchorCtr="0" anchor="ctr" bIns="91425" lIns="91425" rIns="91425" tIns="91425">
              <a:noAutofit/>
            </a:bodyPr>
            <a:lstStyle/>
            <a:p>
              <a:pPr lvl="0">
                <a:spcBef>
                  <a:spcPts val="0"/>
                </a:spcBef>
                <a:buNone/>
              </a:pPr>
              <a:r>
                <a:t/>
              </a:r>
              <a:endParaRPr/>
            </a:p>
          </p:txBody>
        </p:sp>
      </p:grpSp>
      <p:sp>
        <p:nvSpPr>
          <p:cNvPr id="57" name="Shape 57"/>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p:txBody>
      </p:sp>
      <p:sp>
        <p:nvSpPr>
          <p:cNvPr id="58" name="Shape 5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59" name="Shape 59"/>
        <p:cNvGrpSpPr/>
        <p:nvPr/>
      </p:nvGrpSpPr>
      <p:grpSpPr>
        <a:xfrm>
          <a:off x="0" y="0"/>
          <a:ext cx="0" cy="0"/>
          <a:chOff x="0" y="0"/>
          <a:chExt cx="0" cy="0"/>
        </a:xfrm>
      </p:grpSpPr>
      <p:sp>
        <p:nvSpPr>
          <p:cNvPr id="60" name="Shape 60"/>
          <p:cNvSpPr/>
          <p:nvPr/>
        </p:nvSpPr>
        <p:spPr>
          <a:xfrm>
            <a:off x="4572000" y="-1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61" name="Shape 61"/>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62" name="Shape 62"/>
          <p:cNvSpPr txBox="1"/>
          <p:nvPr>
            <p:ph type="title"/>
          </p:nvPr>
        </p:nvSpPr>
        <p:spPr>
          <a:xfrm>
            <a:off x="265500" y="1151100"/>
            <a:ext cx="4045200" cy="15645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63" name="Shape 63"/>
          <p:cNvSpPr txBox="1"/>
          <p:nvPr>
            <p:ph idx="1" type="subTitle"/>
          </p:nvPr>
        </p:nvSpPr>
        <p:spPr>
          <a:xfrm>
            <a:off x="265500" y="2769001"/>
            <a:ext cx="4045200" cy="12693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64" name="Shape 64"/>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65" name="Shape 65"/>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66" name="Shape 66"/>
        <p:cNvGrpSpPr/>
        <p:nvPr/>
      </p:nvGrpSpPr>
      <p:grpSpPr>
        <a:xfrm>
          <a:off x="0" y="0"/>
          <a:ext cx="0" cy="0"/>
          <a:chOff x="0" y="0"/>
          <a:chExt cx="0" cy="0"/>
        </a:xfrm>
      </p:grpSpPr>
      <p:sp>
        <p:nvSpPr>
          <p:cNvPr id="67" name="Shape 67"/>
          <p:cNvSpPr txBox="1"/>
          <p:nvPr>
            <p:ph idx="1" type="body"/>
          </p:nvPr>
        </p:nvSpPr>
        <p:spPr>
          <a:xfrm>
            <a:off x="319500" y="4230575"/>
            <a:ext cx="5998800" cy="5988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68" name="Shape 68"/>
          <p:cNvSpPr txBox="1"/>
          <p:nvPr>
            <p:ph idx="12" type="sldNum"/>
          </p:nvPr>
        </p:nvSpPr>
        <p:spPr>
          <a:xfrm>
            <a:off x="8460431" y="465119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dk2"/>
                </a:solidFil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10000"/>
            <a:ext cx="8520600" cy="607800"/>
          </a:xfrm>
          <a:prstGeom prst="rect">
            <a:avLst/>
          </a:prstGeom>
          <a:noFill/>
          <a:ln>
            <a:noFill/>
          </a:ln>
        </p:spPr>
        <p:txBody>
          <a:bodyPr anchorCtr="0" anchor="t" bIns="91425" lIns="91425" rIns="91425" tIns="91425"/>
          <a:lstStyle>
            <a:lvl1pPr lv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p:txBody>
      </p:sp>
      <p:sp>
        <p:nvSpPr>
          <p:cNvPr id="7" name="Shape 7"/>
          <p:cNvSpPr txBox="1"/>
          <p:nvPr>
            <p:ph idx="1" type="body"/>
          </p:nvPr>
        </p:nvSpPr>
        <p:spPr>
          <a:xfrm>
            <a:off x="311700" y="1229875"/>
            <a:ext cx="8520600" cy="33390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p:txBody>
      </p:sp>
      <p:sp>
        <p:nvSpPr>
          <p:cNvPr id="8" name="Shape 8"/>
          <p:cNvSpPr txBox="1"/>
          <p:nvPr>
            <p:ph idx="12" type="sldNum"/>
          </p:nvPr>
        </p:nvSpPr>
        <p:spPr>
          <a:xfrm>
            <a:off x="8460431" y="4651190"/>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lt1"/>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stpaulsjh.net/" TargetMode="External"/><Relationship Id="rId4" Type="http://schemas.openxmlformats.org/officeDocument/2006/relationships/hyperlink" Target="https://twitter.com/stpaulsjh"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jp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6.jp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8.jpg"/><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4.jpg"/><Relationship Id="rId4" Type="http://schemas.openxmlformats.org/officeDocument/2006/relationships/image" Target="../media/image20.jpg"/><Relationship Id="rId5" Type="http://schemas.openxmlformats.org/officeDocument/2006/relationships/image" Target="../media/image25.jpg"/><Relationship Id="rId6"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3.jp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3.jp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7.jp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4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7CC3"/>
        </a:solidFill>
      </p:bgPr>
    </p:bg>
    <p:spTree>
      <p:nvGrpSpPr>
        <p:cNvPr id="84" name="Shape 84"/>
        <p:cNvGrpSpPr/>
        <p:nvPr/>
      </p:nvGrpSpPr>
      <p:grpSpPr>
        <a:xfrm>
          <a:off x="0" y="0"/>
          <a:ext cx="0" cy="0"/>
          <a:chOff x="0" y="0"/>
          <a:chExt cx="0" cy="0"/>
        </a:xfrm>
      </p:grpSpPr>
      <p:sp>
        <p:nvSpPr>
          <p:cNvPr id="85" name="Shape 85"/>
          <p:cNvSpPr txBox="1"/>
          <p:nvPr>
            <p:ph type="ctrTitle"/>
          </p:nvPr>
        </p:nvSpPr>
        <p:spPr>
          <a:xfrm>
            <a:off x="598100" y="1775222"/>
            <a:ext cx="8222100" cy="838800"/>
          </a:xfrm>
          <a:prstGeom prst="rect">
            <a:avLst/>
          </a:prstGeom>
        </p:spPr>
        <p:txBody>
          <a:bodyPr anchorCtr="0" anchor="b" bIns="91425" lIns="91425" rIns="91425" tIns="91425">
            <a:noAutofit/>
          </a:bodyPr>
          <a:lstStyle/>
          <a:p>
            <a:pPr lvl="0">
              <a:spcBef>
                <a:spcPts val="0"/>
              </a:spcBef>
              <a:buNone/>
            </a:pPr>
            <a:r>
              <a:rPr lang="en" sz="3600"/>
              <a:t>STEM Project</a:t>
            </a:r>
            <a:r>
              <a:rPr lang="en"/>
              <a:t> </a:t>
            </a:r>
          </a:p>
          <a:p>
            <a:pPr lvl="0">
              <a:spcBef>
                <a:spcPts val="0"/>
              </a:spcBef>
              <a:buNone/>
            </a:pPr>
            <a:r>
              <a:rPr lang="en" sz="6000"/>
              <a:t>3-D Design &amp; Printing</a:t>
            </a:r>
          </a:p>
        </p:txBody>
      </p:sp>
      <p:sp>
        <p:nvSpPr>
          <p:cNvPr id="86" name="Shape 86"/>
          <p:cNvSpPr txBox="1"/>
          <p:nvPr>
            <p:ph idx="1" type="subTitle"/>
          </p:nvPr>
        </p:nvSpPr>
        <p:spPr>
          <a:xfrm>
            <a:off x="598088" y="2715912"/>
            <a:ext cx="8222100" cy="432900"/>
          </a:xfrm>
          <a:prstGeom prst="rect">
            <a:avLst/>
          </a:prstGeom>
        </p:spPr>
        <p:txBody>
          <a:bodyPr anchorCtr="0" anchor="t" bIns="91425" lIns="91425" rIns="91425" tIns="91425">
            <a:noAutofit/>
          </a:bodyPr>
          <a:lstStyle/>
          <a:p>
            <a:pPr lvl="0">
              <a:spcBef>
                <a:spcPts val="0"/>
              </a:spcBef>
              <a:buNone/>
            </a:pPr>
            <a:r>
              <a:rPr lang="en">
                <a:solidFill>
                  <a:srgbClr val="000000"/>
                </a:solidFill>
              </a:rPr>
              <a:t>St.Paul’s Junior High School</a:t>
            </a:r>
          </a:p>
          <a:p>
            <a:pPr lvl="0">
              <a:spcBef>
                <a:spcPts val="0"/>
              </a:spcBef>
              <a:buNone/>
            </a:pPr>
            <a:r>
              <a:rPr lang="en">
                <a:solidFill>
                  <a:srgbClr val="000000"/>
                </a:solidFill>
              </a:rPr>
              <a:t>340 Newfoundland Drive</a:t>
            </a:r>
          </a:p>
          <a:p>
            <a:pPr lvl="0">
              <a:spcBef>
                <a:spcPts val="0"/>
              </a:spcBef>
              <a:buNone/>
            </a:pPr>
            <a:r>
              <a:rPr lang="en">
                <a:solidFill>
                  <a:srgbClr val="000000"/>
                </a:solidFill>
              </a:rPr>
              <a:t>St. John’s, NL</a:t>
            </a:r>
          </a:p>
          <a:p>
            <a:pPr lvl="0">
              <a:spcBef>
                <a:spcPts val="0"/>
              </a:spcBef>
              <a:buNone/>
            </a:pPr>
            <a:r>
              <a:rPr lang="en">
                <a:solidFill>
                  <a:srgbClr val="000000"/>
                </a:solidFill>
              </a:rPr>
              <a:t>Website: </a:t>
            </a:r>
            <a:r>
              <a:rPr lang="en" u="sng">
                <a:solidFill>
                  <a:srgbClr val="0000FF"/>
                </a:solidFill>
                <a:hlinkClick r:id="rId3"/>
              </a:rPr>
              <a:t>https://stpaulsjh.net/</a:t>
            </a:r>
          </a:p>
          <a:p>
            <a:pPr lvl="0">
              <a:spcBef>
                <a:spcPts val="0"/>
              </a:spcBef>
              <a:buNone/>
            </a:pPr>
            <a:r>
              <a:rPr lang="en">
                <a:solidFill>
                  <a:srgbClr val="000000"/>
                </a:solidFill>
              </a:rPr>
              <a:t>Twitter: </a:t>
            </a:r>
            <a:r>
              <a:rPr lang="en" u="sng">
                <a:solidFill>
                  <a:srgbClr val="0000FF"/>
                </a:solidFill>
                <a:hlinkClick r:id="rId4"/>
              </a:rPr>
              <a:t>@stpaulsjh</a:t>
            </a:r>
          </a:p>
        </p:txBody>
      </p:sp>
      <p:sp>
        <p:nvSpPr>
          <p:cNvPr id="87" name="Shape 87"/>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9DAF8"/>
        </a:solidFill>
      </p:bgPr>
    </p:bg>
    <p:spTree>
      <p:nvGrpSpPr>
        <p:cNvPr id="143" name="Shape 143"/>
        <p:cNvGrpSpPr/>
        <p:nvPr/>
      </p:nvGrpSpPr>
      <p:grpSpPr>
        <a:xfrm>
          <a:off x="0" y="0"/>
          <a:ext cx="0" cy="0"/>
          <a:chOff x="0" y="0"/>
          <a:chExt cx="0" cy="0"/>
        </a:xfrm>
      </p:grpSpPr>
      <p:sp>
        <p:nvSpPr>
          <p:cNvPr id="144" name="Shape 144"/>
          <p:cNvSpPr txBox="1"/>
          <p:nvPr>
            <p:ph type="title"/>
          </p:nvPr>
        </p:nvSpPr>
        <p:spPr>
          <a:xfrm>
            <a:off x="311700" y="410000"/>
            <a:ext cx="8520600" cy="1487100"/>
          </a:xfrm>
          <a:prstGeom prst="rect">
            <a:avLst/>
          </a:prstGeom>
        </p:spPr>
        <p:txBody>
          <a:bodyPr anchorCtr="0" anchor="t" bIns="91425" lIns="91425" rIns="91425" tIns="91425">
            <a:noAutofit/>
          </a:bodyPr>
          <a:lstStyle/>
          <a:p>
            <a:pPr lvl="0" rtl="0">
              <a:spcBef>
                <a:spcPts val="0"/>
              </a:spcBef>
              <a:buNone/>
            </a:pPr>
            <a:r>
              <a:rPr lang="en"/>
              <a:t>Susan Foote</a:t>
            </a:r>
          </a:p>
          <a:p>
            <a:pPr lvl="0" rtl="0">
              <a:lnSpc>
                <a:spcPct val="100000"/>
              </a:lnSpc>
              <a:spcBef>
                <a:spcPts val="0"/>
              </a:spcBef>
              <a:spcAft>
                <a:spcPts val="1600"/>
              </a:spcAft>
              <a:buNone/>
            </a:pPr>
            <a:r>
              <a:t/>
            </a:r>
            <a:endParaRPr/>
          </a:p>
          <a:p>
            <a:pPr lvl="0" rtl="0">
              <a:spcBef>
                <a:spcPts val="0"/>
              </a:spcBef>
              <a:buNone/>
            </a:pPr>
            <a:r>
              <a:t/>
            </a:r>
            <a:endParaRPr/>
          </a:p>
        </p:txBody>
      </p:sp>
      <p:sp>
        <p:nvSpPr>
          <p:cNvPr id="145" name="Shape 145"/>
          <p:cNvSpPr txBox="1"/>
          <p:nvPr>
            <p:ph idx="1" type="body"/>
          </p:nvPr>
        </p:nvSpPr>
        <p:spPr>
          <a:xfrm>
            <a:off x="311700" y="1500725"/>
            <a:ext cx="4353300" cy="30684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sz="1600">
                <a:solidFill>
                  <a:srgbClr val="000000"/>
                </a:solidFill>
              </a:rPr>
              <a:t>Math Classes</a:t>
            </a:r>
          </a:p>
          <a:p>
            <a:pPr lvl="0" rtl="0">
              <a:lnSpc>
                <a:spcPct val="100000"/>
              </a:lnSpc>
              <a:spcBef>
                <a:spcPts val="0"/>
              </a:spcBef>
              <a:spcAft>
                <a:spcPts val="0"/>
              </a:spcAft>
              <a:buNone/>
            </a:pPr>
            <a:r>
              <a:t/>
            </a:r>
            <a:endParaRPr sz="1600">
              <a:solidFill>
                <a:srgbClr val="000000"/>
              </a:solidFill>
            </a:endParaRPr>
          </a:p>
          <a:p>
            <a:pPr lvl="0" rtl="0">
              <a:lnSpc>
                <a:spcPct val="100000"/>
              </a:lnSpc>
              <a:spcBef>
                <a:spcPts val="0"/>
              </a:spcBef>
              <a:spcAft>
                <a:spcPts val="0"/>
              </a:spcAft>
              <a:buNone/>
            </a:pPr>
            <a:r>
              <a:rPr lang="en" sz="1600">
                <a:solidFill>
                  <a:srgbClr val="000000"/>
                </a:solidFill>
              </a:rPr>
              <a:t>Math 802		Classroom Profile</a:t>
            </a:r>
          </a:p>
          <a:p>
            <a:pPr lvl="0" rtl="0">
              <a:lnSpc>
                <a:spcPct val="100000"/>
              </a:lnSpc>
              <a:spcBef>
                <a:spcPts val="0"/>
              </a:spcBef>
              <a:spcAft>
                <a:spcPts val="0"/>
              </a:spcAft>
              <a:buNone/>
            </a:pPr>
            <a:r>
              <a:rPr lang="en" sz="1600">
                <a:solidFill>
                  <a:srgbClr val="000000"/>
                </a:solidFill>
              </a:rPr>
              <a:t>		</a:t>
            </a:r>
          </a:p>
          <a:p>
            <a:pPr indent="-330200" lvl="0" marL="457200" rtl="0">
              <a:lnSpc>
                <a:spcPct val="100000"/>
              </a:lnSpc>
              <a:spcBef>
                <a:spcPts val="0"/>
              </a:spcBef>
              <a:spcAft>
                <a:spcPts val="0"/>
              </a:spcAft>
              <a:buClr>
                <a:srgbClr val="000000"/>
              </a:buClr>
              <a:buSzPct val="100000"/>
            </a:pPr>
            <a:r>
              <a:rPr lang="en" sz="1600">
                <a:solidFill>
                  <a:srgbClr val="000000"/>
                </a:solidFill>
              </a:rPr>
              <a:t>26 students English stream		</a:t>
            </a:r>
          </a:p>
          <a:p>
            <a:pPr indent="-330200" lvl="0" marL="457200" rtl="0">
              <a:lnSpc>
                <a:spcPct val="100000"/>
              </a:lnSpc>
              <a:spcBef>
                <a:spcPts val="0"/>
              </a:spcBef>
              <a:buClr>
                <a:srgbClr val="000000"/>
              </a:buClr>
              <a:buSzPct val="100000"/>
            </a:pPr>
            <a:r>
              <a:rPr lang="en" sz="1600">
                <a:solidFill>
                  <a:srgbClr val="000000"/>
                </a:solidFill>
              </a:rPr>
              <a:t>~ 50% are provided accommodations	</a:t>
            </a:r>
          </a:p>
          <a:p>
            <a:pPr indent="-330200" lvl="0" marL="457200" rtl="0">
              <a:lnSpc>
                <a:spcPct val="100000"/>
              </a:lnSpc>
              <a:spcBef>
                <a:spcPts val="0"/>
              </a:spcBef>
              <a:buClr>
                <a:srgbClr val="000000"/>
              </a:buClr>
              <a:buSzPct val="100000"/>
            </a:pPr>
            <a:r>
              <a:rPr lang="en" sz="1600">
                <a:solidFill>
                  <a:srgbClr val="000000"/>
                </a:solidFill>
              </a:rPr>
              <a:t>~ 10% are high achievers, highly motivated</a:t>
            </a:r>
          </a:p>
          <a:p>
            <a:pPr indent="-330200" lvl="0" marL="457200" rtl="0">
              <a:lnSpc>
                <a:spcPct val="100000"/>
              </a:lnSpc>
              <a:spcBef>
                <a:spcPts val="0"/>
              </a:spcBef>
              <a:buClr>
                <a:srgbClr val="000000"/>
              </a:buClr>
              <a:buSzPct val="100000"/>
            </a:pPr>
            <a:r>
              <a:rPr lang="en" sz="1600">
                <a:solidFill>
                  <a:srgbClr val="000000"/>
                </a:solidFill>
              </a:rPr>
              <a:t>~ 80% are average achievers, minimally motivated</a:t>
            </a:r>
          </a:p>
          <a:p>
            <a:pPr indent="-330200" lvl="0" marL="457200" rtl="0">
              <a:lnSpc>
                <a:spcPct val="100000"/>
              </a:lnSpc>
              <a:spcBef>
                <a:spcPts val="0"/>
              </a:spcBef>
              <a:buClr>
                <a:srgbClr val="000000"/>
              </a:buClr>
              <a:buSzPct val="100000"/>
            </a:pPr>
            <a:r>
              <a:rPr lang="en" sz="1600">
                <a:solidFill>
                  <a:srgbClr val="000000"/>
                </a:solidFill>
              </a:rPr>
              <a:t>~ 10% are low achievers, little motivation</a:t>
            </a:r>
          </a:p>
          <a:p>
            <a:pPr lvl="0" rtl="0">
              <a:lnSpc>
                <a:spcPct val="100000"/>
              </a:lnSpc>
              <a:spcBef>
                <a:spcPts val="0"/>
              </a:spcBef>
              <a:buNone/>
            </a:pPr>
            <a:r>
              <a:t/>
            </a:r>
            <a:endParaRPr/>
          </a:p>
          <a:p>
            <a:pPr lvl="0" rtl="0">
              <a:spcBef>
                <a:spcPts val="0"/>
              </a:spcBef>
              <a:buNone/>
            </a:pPr>
            <a:r>
              <a:t/>
            </a:r>
            <a:endParaRPr/>
          </a:p>
        </p:txBody>
      </p:sp>
      <p:sp>
        <p:nvSpPr>
          <p:cNvPr id="146" name="Shape 146"/>
          <p:cNvSpPr txBox="1"/>
          <p:nvPr>
            <p:ph idx="2" type="body"/>
          </p:nvPr>
        </p:nvSpPr>
        <p:spPr>
          <a:xfrm>
            <a:off x="4832400" y="2013800"/>
            <a:ext cx="3999900" cy="25551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sz="1600">
                <a:solidFill>
                  <a:srgbClr val="000000"/>
                </a:solidFill>
              </a:rPr>
              <a:t>Math 803		Classroom Profile</a:t>
            </a:r>
          </a:p>
          <a:p>
            <a:pPr lvl="0" rtl="0">
              <a:lnSpc>
                <a:spcPct val="100000"/>
              </a:lnSpc>
              <a:spcBef>
                <a:spcPts val="0"/>
              </a:spcBef>
              <a:spcAft>
                <a:spcPts val="0"/>
              </a:spcAft>
              <a:buNone/>
            </a:pPr>
            <a:r>
              <a:t/>
            </a:r>
            <a:endParaRPr sz="1600">
              <a:solidFill>
                <a:srgbClr val="000000"/>
              </a:solidFill>
            </a:endParaRPr>
          </a:p>
          <a:p>
            <a:pPr indent="-330200" lvl="0" marL="457200" rtl="0">
              <a:lnSpc>
                <a:spcPct val="100000"/>
              </a:lnSpc>
              <a:spcBef>
                <a:spcPts val="0"/>
              </a:spcBef>
              <a:spcAft>
                <a:spcPts val="0"/>
              </a:spcAft>
              <a:buClr>
                <a:srgbClr val="000000"/>
              </a:buClr>
              <a:buSzPct val="100000"/>
            </a:pPr>
            <a:r>
              <a:rPr lang="en" sz="1600">
                <a:solidFill>
                  <a:srgbClr val="000000"/>
                </a:solidFill>
              </a:rPr>
              <a:t>25 students English stream</a:t>
            </a:r>
          </a:p>
          <a:p>
            <a:pPr indent="-330200" lvl="0" marL="457200" rtl="0">
              <a:lnSpc>
                <a:spcPct val="100000"/>
              </a:lnSpc>
              <a:spcBef>
                <a:spcPts val="0"/>
              </a:spcBef>
              <a:buClr>
                <a:srgbClr val="000000"/>
              </a:buClr>
              <a:buSzPct val="100000"/>
            </a:pPr>
            <a:r>
              <a:rPr lang="en" sz="1600">
                <a:solidFill>
                  <a:srgbClr val="000000"/>
                </a:solidFill>
              </a:rPr>
              <a:t>0% are provided accommodations</a:t>
            </a:r>
          </a:p>
          <a:p>
            <a:pPr indent="-330200" lvl="0" marL="457200" rtl="0">
              <a:lnSpc>
                <a:spcPct val="100000"/>
              </a:lnSpc>
              <a:spcBef>
                <a:spcPts val="0"/>
              </a:spcBef>
              <a:buClr>
                <a:srgbClr val="000000"/>
              </a:buClr>
              <a:buSzPct val="100000"/>
            </a:pPr>
            <a:r>
              <a:rPr lang="en" sz="1600">
                <a:solidFill>
                  <a:srgbClr val="000000"/>
                </a:solidFill>
              </a:rPr>
              <a:t>~ 80% are high achievers, highly motivated</a:t>
            </a:r>
          </a:p>
          <a:p>
            <a:pPr indent="-330200" lvl="0" marL="457200" rtl="0">
              <a:lnSpc>
                <a:spcPct val="100000"/>
              </a:lnSpc>
              <a:spcBef>
                <a:spcPts val="0"/>
              </a:spcBef>
              <a:buClr>
                <a:srgbClr val="000000"/>
              </a:buClr>
              <a:buSzPct val="100000"/>
            </a:pPr>
            <a:r>
              <a:rPr lang="en" sz="1600">
                <a:solidFill>
                  <a:srgbClr val="000000"/>
                </a:solidFill>
              </a:rPr>
              <a:t>~ 20% are average achievers, minimally motivated</a:t>
            </a:r>
          </a:p>
          <a:p>
            <a:pPr lvl="0" rtl="0">
              <a:spcBef>
                <a:spcPts val="0"/>
              </a:spcBef>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9DAF8"/>
        </a:solidFill>
      </p:bgPr>
    </p:bg>
    <p:spTree>
      <p:nvGrpSpPr>
        <p:cNvPr id="150" name="Shape 150"/>
        <p:cNvGrpSpPr/>
        <p:nvPr/>
      </p:nvGrpSpPr>
      <p:grpSpPr>
        <a:xfrm>
          <a:off x="0" y="0"/>
          <a:ext cx="0" cy="0"/>
          <a:chOff x="0" y="0"/>
          <a:chExt cx="0" cy="0"/>
        </a:xfrm>
      </p:grpSpPr>
      <p:sp>
        <p:nvSpPr>
          <p:cNvPr id="151" name="Shape 151"/>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Anne Hatcher</a:t>
            </a:r>
          </a:p>
        </p:txBody>
      </p:sp>
      <p:sp>
        <p:nvSpPr>
          <p:cNvPr id="152" name="Shape 152"/>
          <p:cNvSpPr txBox="1"/>
          <p:nvPr>
            <p:ph idx="4294967295" type="body"/>
          </p:nvPr>
        </p:nvSpPr>
        <p:spPr>
          <a:xfrm>
            <a:off x="311700" y="1229875"/>
            <a:ext cx="6540300" cy="3603300"/>
          </a:xfrm>
          <a:prstGeom prst="rect">
            <a:avLst/>
          </a:prstGeom>
        </p:spPr>
        <p:txBody>
          <a:bodyPr anchorCtr="0" anchor="t" bIns="91425" lIns="91425" rIns="91425" tIns="91425">
            <a:noAutofit/>
          </a:bodyPr>
          <a:lstStyle/>
          <a:p>
            <a:pPr lvl="0" rtl="0">
              <a:spcBef>
                <a:spcPts val="0"/>
              </a:spcBef>
              <a:buNone/>
            </a:pPr>
            <a:r>
              <a:rPr lang="en">
                <a:solidFill>
                  <a:srgbClr val="000000"/>
                </a:solidFill>
              </a:rPr>
              <a:t>Teacher-Librarian, English Language Arts and Network </a:t>
            </a:r>
            <a:r>
              <a:rPr lang="en">
                <a:solidFill>
                  <a:srgbClr val="000000"/>
                </a:solidFill>
              </a:rPr>
              <a:t>Administrator for 25 years</a:t>
            </a:r>
          </a:p>
          <a:p>
            <a:pPr indent="-228600" lvl="0" marL="457200" rtl="0">
              <a:spcBef>
                <a:spcPts val="0"/>
              </a:spcBef>
              <a:buClr>
                <a:srgbClr val="000000"/>
              </a:buClr>
              <a:buChar char="●"/>
            </a:pPr>
            <a:r>
              <a:rPr lang="en">
                <a:solidFill>
                  <a:srgbClr val="000000"/>
                </a:solidFill>
              </a:rPr>
              <a:t>Bachelor of Arts, Bachelor of Education, Diploma in Learning Resources, Masters of Education.</a:t>
            </a:r>
          </a:p>
          <a:p>
            <a:pPr indent="-228600" lvl="0" marL="457200" rtl="0">
              <a:spcBef>
                <a:spcPts val="0"/>
              </a:spcBef>
              <a:buClr>
                <a:srgbClr val="000000"/>
              </a:buClr>
              <a:buChar char="●"/>
            </a:pPr>
            <a:r>
              <a:rPr lang="en">
                <a:solidFill>
                  <a:srgbClr val="000000"/>
                </a:solidFill>
              </a:rPr>
              <a:t>My role is this project was to support the students and teachers in the use of G Suite of Apps to access Google classroom resources and Google forms. </a:t>
            </a:r>
          </a:p>
          <a:p>
            <a:pPr indent="-228600" lvl="0" marL="457200">
              <a:spcBef>
                <a:spcPts val="0"/>
              </a:spcBef>
              <a:buClr>
                <a:srgbClr val="000000"/>
              </a:buClr>
              <a:buChar char="●"/>
            </a:pPr>
            <a:r>
              <a:rPr lang="en">
                <a:solidFill>
                  <a:srgbClr val="000000"/>
                </a:solidFill>
              </a:rPr>
              <a:t>I also used the Cura software with students to splice and print their designed cylinders on the Ultimaker2GO 3D printers.</a:t>
            </a:r>
          </a:p>
          <a:p>
            <a:pPr lvl="0">
              <a:spcBef>
                <a:spcPts val="0"/>
              </a:spcBef>
              <a:buNone/>
            </a:pPr>
            <a:r>
              <a:t/>
            </a:r>
            <a:endParaRPr/>
          </a:p>
          <a:p>
            <a:pPr lvl="0">
              <a:spcBef>
                <a:spcPts val="0"/>
              </a:spcBef>
              <a:buNone/>
            </a:pPr>
            <a:r>
              <a:t/>
            </a:r>
            <a:endParaRPr/>
          </a:p>
          <a:p>
            <a:pPr lvl="0">
              <a:spcBef>
                <a:spcPts val="0"/>
              </a:spcBef>
              <a:buNone/>
            </a:pPr>
            <a:r>
              <a:rPr lang="en"/>
              <a:t> </a:t>
            </a:r>
          </a:p>
        </p:txBody>
      </p:sp>
      <p:pic>
        <p:nvPicPr>
          <p:cNvPr id="153" name="Shape 153"/>
          <p:cNvPicPr preferRelativeResize="0"/>
          <p:nvPr/>
        </p:nvPicPr>
        <p:blipFill>
          <a:blip r:embed="rId3">
            <a:alphaModFix/>
          </a:blip>
          <a:stretch>
            <a:fillRect/>
          </a:stretch>
        </p:blipFill>
        <p:spPr>
          <a:xfrm>
            <a:off x="5386700" y="80475"/>
            <a:ext cx="3619500" cy="1266825"/>
          </a:xfrm>
          <a:prstGeom prst="rect">
            <a:avLst/>
          </a:prstGeom>
          <a:noFill/>
          <a:ln>
            <a:noFill/>
          </a:ln>
        </p:spPr>
      </p:pic>
      <p:pic>
        <p:nvPicPr>
          <p:cNvPr descr="File_000.jpeg" id="154" name="Shape 154"/>
          <p:cNvPicPr preferRelativeResize="0"/>
          <p:nvPr/>
        </p:nvPicPr>
        <p:blipFill rotWithShape="1">
          <a:blip r:embed="rId4">
            <a:alphaModFix/>
          </a:blip>
          <a:srcRect b="37609" l="66653" r="20393" t="40933"/>
          <a:stretch/>
        </p:blipFill>
        <p:spPr>
          <a:xfrm>
            <a:off x="3812000" y="320924"/>
            <a:ext cx="748124" cy="10263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4A7D6"/>
        </a:solidFill>
      </p:bgPr>
    </p:bg>
    <p:spTree>
      <p:nvGrpSpPr>
        <p:cNvPr id="158" name="Shape 158"/>
        <p:cNvGrpSpPr/>
        <p:nvPr/>
      </p:nvGrpSpPr>
      <p:grpSpPr>
        <a:xfrm>
          <a:off x="0" y="0"/>
          <a:ext cx="0" cy="0"/>
          <a:chOff x="0" y="0"/>
          <a:chExt cx="0" cy="0"/>
        </a:xfrm>
      </p:grpSpPr>
      <p:sp>
        <p:nvSpPr>
          <p:cNvPr id="159" name="Shape 159"/>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Focus Area</a:t>
            </a:r>
          </a:p>
        </p:txBody>
      </p:sp>
      <p:sp>
        <p:nvSpPr>
          <p:cNvPr id="160" name="Shape 160"/>
          <p:cNvSpPr txBox="1"/>
          <p:nvPr>
            <p:ph idx="4294967295" type="body"/>
          </p:nvPr>
        </p:nvSpPr>
        <p:spPr>
          <a:xfrm>
            <a:off x="311700" y="1229875"/>
            <a:ext cx="4965000" cy="333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Application of Mathematical concepts encompassing volume and capacity of geometric solids to 3-D printing technology.</a:t>
            </a:r>
          </a:p>
          <a:p>
            <a:pPr indent="-228600" lvl="0" marL="457200" rtl="0">
              <a:spcBef>
                <a:spcPts val="0"/>
              </a:spcBef>
              <a:buClr>
                <a:srgbClr val="000000"/>
              </a:buClr>
              <a:buChar char="●"/>
            </a:pPr>
            <a:r>
              <a:rPr lang="en">
                <a:solidFill>
                  <a:srgbClr val="000000"/>
                </a:solidFill>
              </a:rPr>
              <a:t>After examining the 8 Math curriculum we determined that the strands associated with measuring volume and area were most r</a:t>
            </a:r>
            <a:r>
              <a:rPr lang="en">
                <a:solidFill>
                  <a:srgbClr val="000000"/>
                </a:solidFill>
              </a:rPr>
              <a:t>eadily applicable to 3-D printing technologies and therefore chose this as our project focus area.</a:t>
            </a:r>
          </a:p>
          <a:p>
            <a:pPr lvl="0">
              <a:spcBef>
                <a:spcPts val="0"/>
              </a:spcBef>
              <a:buNone/>
            </a:pPr>
            <a:r>
              <a:t/>
            </a:r>
            <a:endParaRPr/>
          </a:p>
        </p:txBody>
      </p:sp>
      <p:pic>
        <p:nvPicPr>
          <p:cNvPr descr="File_001.jpeg" id="161" name="Shape 161"/>
          <p:cNvPicPr preferRelativeResize="0"/>
          <p:nvPr/>
        </p:nvPicPr>
        <p:blipFill>
          <a:blip r:embed="rId3">
            <a:alphaModFix/>
          </a:blip>
          <a:stretch>
            <a:fillRect/>
          </a:stretch>
        </p:blipFill>
        <p:spPr>
          <a:xfrm>
            <a:off x="5429100" y="1170200"/>
            <a:ext cx="3562501" cy="2671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4A7D6"/>
        </a:solidFill>
      </p:bgPr>
    </p:bg>
    <p:spTree>
      <p:nvGrpSpPr>
        <p:cNvPr id="165" name="Shape 165"/>
        <p:cNvGrpSpPr/>
        <p:nvPr/>
      </p:nvGrpSpPr>
      <p:grpSpPr>
        <a:xfrm>
          <a:off x="0" y="0"/>
          <a:ext cx="0" cy="0"/>
          <a:chOff x="0" y="0"/>
          <a:chExt cx="0" cy="0"/>
        </a:xfrm>
      </p:grpSpPr>
      <p:sp>
        <p:nvSpPr>
          <p:cNvPr id="166" name="Shape 166"/>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Focus Area</a:t>
            </a:r>
          </a:p>
        </p:txBody>
      </p:sp>
      <p:sp>
        <p:nvSpPr>
          <p:cNvPr id="167" name="Shape 167"/>
          <p:cNvSpPr txBox="1"/>
          <p:nvPr>
            <p:ph idx="4294967295" type="body"/>
          </p:nvPr>
        </p:nvSpPr>
        <p:spPr>
          <a:xfrm>
            <a:off x="311700" y="1229875"/>
            <a:ext cx="3533400" cy="333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Our objective was to determine if incorporating said technologies would increase student interest and engagement.</a:t>
            </a:r>
          </a:p>
          <a:p>
            <a:pPr lvl="0" rtl="0">
              <a:spcBef>
                <a:spcPts val="0"/>
              </a:spcBef>
              <a:buNone/>
            </a:pPr>
            <a:r>
              <a:t/>
            </a:r>
            <a:endParaRPr>
              <a:solidFill>
                <a:srgbClr val="000000"/>
              </a:solidFill>
            </a:endParaRPr>
          </a:p>
          <a:p>
            <a:pPr lvl="0" rtl="0">
              <a:spcBef>
                <a:spcPts val="0"/>
              </a:spcBef>
              <a:buNone/>
            </a:pPr>
            <a:r>
              <a:t/>
            </a:r>
            <a:endParaRPr/>
          </a:p>
        </p:txBody>
      </p:sp>
      <p:pic>
        <p:nvPicPr>
          <p:cNvPr descr="IMG_3420.JPG" id="168" name="Shape 168"/>
          <p:cNvPicPr preferRelativeResize="0"/>
          <p:nvPr/>
        </p:nvPicPr>
        <p:blipFill>
          <a:blip r:embed="rId3">
            <a:alphaModFix/>
          </a:blip>
          <a:stretch>
            <a:fillRect/>
          </a:stretch>
        </p:blipFill>
        <p:spPr>
          <a:xfrm>
            <a:off x="3695300" y="582575"/>
            <a:ext cx="4670899" cy="3503182"/>
          </a:xfrm>
          <a:prstGeom prst="rect">
            <a:avLst/>
          </a:prstGeom>
          <a:noFill/>
          <a:ln>
            <a:noFill/>
          </a:ln>
        </p:spPr>
      </p:pic>
      <p:sp>
        <p:nvSpPr>
          <p:cNvPr id="169" name="Shape 169"/>
          <p:cNvSpPr txBox="1"/>
          <p:nvPr/>
        </p:nvSpPr>
        <p:spPr>
          <a:xfrm>
            <a:off x="3695300" y="4161400"/>
            <a:ext cx="4977000" cy="855900"/>
          </a:xfrm>
          <a:prstGeom prst="rect">
            <a:avLst/>
          </a:prstGeom>
          <a:noFill/>
          <a:ln>
            <a:noFill/>
          </a:ln>
        </p:spPr>
        <p:txBody>
          <a:bodyPr anchorCtr="0" anchor="t" bIns="91425" lIns="91425" rIns="91425" tIns="91425">
            <a:noAutofit/>
          </a:bodyPr>
          <a:lstStyle/>
          <a:p>
            <a:pPr lvl="0">
              <a:spcBef>
                <a:spcPts val="0"/>
              </a:spcBef>
              <a:buNone/>
            </a:pPr>
            <a:r>
              <a:rPr lang="en"/>
              <a:t>Students excitedly watching their projects being printed.</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4A7D6"/>
        </a:solidFill>
      </p:bgPr>
    </p:bg>
    <p:spTree>
      <p:nvGrpSpPr>
        <p:cNvPr id="173" name="Shape 173"/>
        <p:cNvGrpSpPr/>
        <p:nvPr/>
      </p:nvGrpSpPr>
      <p:grpSpPr>
        <a:xfrm>
          <a:off x="0" y="0"/>
          <a:ext cx="0" cy="0"/>
          <a:chOff x="0" y="0"/>
          <a:chExt cx="0" cy="0"/>
        </a:xfrm>
      </p:grpSpPr>
      <p:sp>
        <p:nvSpPr>
          <p:cNvPr id="174" name="Shape 174"/>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Focus Area</a:t>
            </a:r>
          </a:p>
        </p:txBody>
      </p:sp>
      <p:sp>
        <p:nvSpPr>
          <p:cNvPr id="175" name="Shape 175"/>
          <p:cNvSpPr txBox="1"/>
          <p:nvPr>
            <p:ph idx="4294967295" type="body"/>
          </p:nvPr>
        </p:nvSpPr>
        <p:spPr>
          <a:xfrm>
            <a:off x="311700" y="1229875"/>
            <a:ext cx="8520600" cy="3508500"/>
          </a:xfrm>
          <a:prstGeom prst="rect">
            <a:avLst/>
          </a:prstGeom>
        </p:spPr>
        <p:txBody>
          <a:bodyPr anchorCtr="0" anchor="t" bIns="91425" lIns="91425" rIns="91425" tIns="91425">
            <a:noAutofit/>
          </a:bodyPr>
          <a:lstStyle/>
          <a:p>
            <a:pPr lvl="0" rtl="0">
              <a:spcBef>
                <a:spcPts val="0"/>
              </a:spcBef>
              <a:buNone/>
            </a:pPr>
            <a:r>
              <a:rPr lang="en">
                <a:solidFill>
                  <a:srgbClr val="000000"/>
                </a:solidFill>
              </a:rPr>
              <a:t>Resources Used to Develop Understanding of Focus Area</a:t>
            </a:r>
          </a:p>
          <a:p>
            <a:pPr indent="-228600" lvl="0" marL="457200" rtl="0">
              <a:spcBef>
                <a:spcPts val="0"/>
              </a:spcBef>
              <a:buClr>
                <a:srgbClr val="000000"/>
              </a:buClr>
              <a:buChar char="●"/>
            </a:pPr>
            <a:r>
              <a:rPr lang="en">
                <a:solidFill>
                  <a:srgbClr val="000000"/>
                </a:solidFill>
              </a:rPr>
              <a:t>NL Grade 8 Math Curriculum Guide</a:t>
            </a:r>
          </a:p>
          <a:p>
            <a:pPr indent="-228600" lvl="0" marL="457200" rtl="0">
              <a:spcBef>
                <a:spcPts val="0"/>
              </a:spcBef>
              <a:buClr>
                <a:srgbClr val="000000"/>
              </a:buClr>
              <a:buChar char="●"/>
            </a:pPr>
            <a:r>
              <a:rPr i="1" lang="en">
                <a:solidFill>
                  <a:srgbClr val="000000"/>
                </a:solidFill>
              </a:rPr>
              <a:t>The Reflective Educator’s Guide to Classroom Research</a:t>
            </a:r>
            <a:r>
              <a:rPr lang="en">
                <a:solidFill>
                  <a:srgbClr val="000000"/>
                </a:solidFill>
              </a:rPr>
              <a:t> 3rd Edition (Dana Yendol-Hoppey</a:t>
            </a:r>
          </a:p>
          <a:p>
            <a:pPr indent="-228600" lvl="0" marL="457200" rtl="0">
              <a:spcBef>
                <a:spcPts val="0"/>
              </a:spcBef>
              <a:buClr>
                <a:srgbClr val="000000"/>
              </a:buClr>
              <a:buChar char="●"/>
            </a:pPr>
            <a:r>
              <a:rPr lang="en">
                <a:solidFill>
                  <a:srgbClr val="000000"/>
                </a:solidFill>
              </a:rPr>
              <a:t>eLearning and eMaking: 3D Printing Blurring the Digital and the Physical. (Jennifer Loy) </a:t>
            </a:r>
            <a:r>
              <a:rPr i="1" lang="en">
                <a:solidFill>
                  <a:srgbClr val="000000"/>
                </a:solidFill>
              </a:rPr>
              <a:t>Educ. Sci. 2014, 4, 108-121</a:t>
            </a:r>
          </a:p>
          <a:p>
            <a:pPr indent="-228600" lvl="0" marL="457200" rtl="0">
              <a:spcBef>
                <a:spcPts val="0"/>
              </a:spcBef>
              <a:buClr>
                <a:srgbClr val="000000"/>
              </a:buClr>
              <a:buChar char="●"/>
            </a:pPr>
            <a:r>
              <a:rPr lang="en">
                <a:solidFill>
                  <a:srgbClr val="000000"/>
                </a:solidFill>
              </a:rPr>
              <a:t>3D Printing log 3D Printing with SketchUp: 10 Tips and Tricks. (Fabian). </a:t>
            </a:r>
            <a:r>
              <a:rPr i="1" lang="en">
                <a:solidFill>
                  <a:srgbClr val="000000"/>
                </a:solidFill>
              </a:rPr>
              <a:t>iMaterialize.com</a:t>
            </a:r>
          </a:p>
          <a:p>
            <a:pPr indent="-228600" lvl="0" marL="457200" rtl="0">
              <a:spcBef>
                <a:spcPts val="0"/>
              </a:spcBef>
              <a:buClr>
                <a:srgbClr val="000000"/>
              </a:buClr>
              <a:buChar char="●"/>
            </a:pPr>
            <a:r>
              <a:rPr lang="en">
                <a:solidFill>
                  <a:srgbClr val="000000"/>
                </a:solidFill>
              </a:rPr>
              <a:t>Turning Students into Engineers with 3D Printing. (Murray). steve@stevemurrayink.com</a:t>
            </a:r>
          </a:p>
          <a:p>
            <a:pPr lvl="0" rtl="0">
              <a:spcBef>
                <a:spcPts val="0"/>
              </a:spcBef>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4A7D6"/>
        </a:solidFill>
      </p:bgPr>
    </p:bg>
    <p:spTree>
      <p:nvGrpSpPr>
        <p:cNvPr id="179" name="Shape 179"/>
        <p:cNvGrpSpPr/>
        <p:nvPr/>
      </p:nvGrpSpPr>
      <p:grpSpPr>
        <a:xfrm>
          <a:off x="0" y="0"/>
          <a:ext cx="0" cy="0"/>
          <a:chOff x="0" y="0"/>
          <a:chExt cx="0" cy="0"/>
        </a:xfrm>
      </p:grpSpPr>
      <p:sp>
        <p:nvSpPr>
          <p:cNvPr id="180" name="Shape 180"/>
          <p:cNvSpPr txBox="1"/>
          <p:nvPr>
            <p:ph idx="4294967295" type="title"/>
          </p:nvPr>
        </p:nvSpPr>
        <p:spPr>
          <a:xfrm>
            <a:off x="311700" y="360075"/>
            <a:ext cx="8520600" cy="607800"/>
          </a:xfrm>
          <a:prstGeom prst="rect">
            <a:avLst/>
          </a:prstGeom>
        </p:spPr>
        <p:txBody>
          <a:bodyPr anchorCtr="0" anchor="t" bIns="91425" lIns="91425" rIns="91425" tIns="91425">
            <a:noAutofit/>
          </a:bodyPr>
          <a:lstStyle/>
          <a:p>
            <a:pPr lvl="0">
              <a:spcBef>
                <a:spcPts val="0"/>
              </a:spcBef>
              <a:buNone/>
            </a:pPr>
            <a:r>
              <a:rPr lang="en"/>
              <a:t>Focus Area</a:t>
            </a:r>
          </a:p>
        </p:txBody>
      </p:sp>
      <p:sp>
        <p:nvSpPr>
          <p:cNvPr id="181" name="Shape 181"/>
          <p:cNvSpPr txBox="1"/>
          <p:nvPr>
            <p:ph idx="4294967295" type="body"/>
          </p:nvPr>
        </p:nvSpPr>
        <p:spPr>
          <a:xfrm>
            <a:off x="311700" y="1229875"/>
            <a:ext cx="4349100" cy="333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Our project focus area aligned directly with our School Development Plan objective to improve student numeracy skills.</a:t>
            </a:r>
          </a:p>
          <a:p>
            <a:pPr indent="-228600" lvl="0" marL="457200">
              <a:spcBef>
                <a:spcPts val="0"/>
              </a:spcBef>
              <a:buClr>
                <a:srgbClr val="000000"/>
              </a:buClr>
              <a:buChar char="●"/>
            </a:pPr>
            <a:r>
              <a:rPr lang="en">
                <a:solidFill>
                  <a:srgbClr val="000000"/>
                </a:solidFill>
              </a:rPr>
              <a:t>This project provided the opportunity for students to observe and engage in real-world application of Mathematical concepts covered in Math class and school instituted Numeracy support classes.</a:t>
            </a:r>
          </a:p>
        </p:txBody>
      </p:sp>
      <p:pic>
        <p:nvPicPr>
          <p:cNvPr descr="IMG_3286.JPG" id="182" name="Shape 182"/>
          <p:cNvPicPr preferRelativeResize="0"/>
          <p:nvPr/>
        </p:nvPicPr>
        <p:blipFill>
          <a:blip r:embed="rId3">
            <a:alphaModFix/>
          </a:blip>
          <a:stretch>
            <a:fillRect/>
          </a:stretch>
        </p:blipFill>
        <p:spPr>
          <a:xfrm>
            <a:off x="4813200" y="1170200"/>
            <a:ext cx="4178401" cy="3133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27BA0"/>
        </a:solidFill>
      </p:bgPr>
    </p:bg>
    <p:spTree>
      <p:nvGrpSpPr>
        <p:cNvPr id="186" name="Shape 186"/>
        <p:cNvGrpSpPr/>
        <p:nvPr/>
      </p:nvGrpSpPr>
      <p:grpSpPr>
        <a:xfrm>
          <a:off x="0" y="0"/>
          <a:ext cx="0" cy="0"/>
          <a:chOff x="0" y="0"/>
          <a:chExt cx="0" cy="0"/>
        </a:xfrm>
      </p:grpSpPr>
      <p:sp>
        <p:nvSpPr>
          <p:cNvPr id="187" name="Shape 187"/>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algn="l">
              <a:spcBef>
                <a:spcPts val="0"/>
              </a:spcBef>
              <a:buNone/>
            </a:pPr>
            <a:r>
              <a:rPr lang="en"/>
              <a:t>Research Questions</a:t>
            </a:r>
          </a:p>
        </p:txBody>
      </p:sp>
      <p:sp>
        <p:nvSpPr>
          <p:cNvPr id="188" name="Shape 188"/>
          <p:cNvSpPr txBox="1"/>
          <p:nvPr>
            <p:ph idx="4294967295" type="body"/>
          </p:nvPr>
        </p:nvSpPr>
        <p:spPr>
          <a:xfrm>
            <a:off x="311700" y="1112700"/>
            <a:ext cx="8520600" cy="3416400"/>
          </a:xfrm>
          <a:prstGeom prst="rect">
            <a:avLst/>
          </a:prstGeom>
        </p:spPr>
        <p:txBody>
          <a:bodyPr anchorCtr="0" anchor="t" bIns="91425" lIns="91425" rIns="91425" tIns="91425">
            <a:noAutofit/>
          </a:bodyPr>
          <a:lstStyle/>
          <a:p>
            <a:pPr lvl="0" rtl="0">
              <a:spcBef>
                <a:spcPts val="0"/>
              </a:spcBef>
              <a:spcAft>
                <a:spcPts val="0"/>
              </a:spcAft>
              <a:buClr>
                <a:schemeClr val="dk1"/>
              </a:buClr>
              <a:buSzPct val="78571"/>
              <a:buFont typeface="Arial"/>
              <a:buNone/>
            </a:pPr>
            <a:r>
              <a:rPr lang="en" sz="1400">
                <a:solidFill>
                  <a:srgbClr val="000000"/>
                </a:solidFill>
              </a:rPr>
              <a:t>Teacher Question:  </a:t>
            </a:r>
            <a:r>
              <a:rPr b="1" i="1" lang="en" sz="1400">
                <a:solidFill>
                  <a:srgbClr val="000000"/>
                </a:solidFill>
              </a:rPr>
              <a:t>How can I use a 3D printer to teach math?</a:t>
            </a:r>
          </a:p>
          <a:p>
            <a:pPr lvl="0" rtl="0">
              <a:spcBef>
                <a:spcPts val="0"/>
              </a:spcBef>
              <a:spcAft>
                <a:spcPts val="0"/>
              </a:spcAft>
              <a:buClr>
                <a:schemeClr val="dk1"/>
              </a:buClr>
              <a:buSzPct val="78571"/>
              <a:buFont typeface="Arial"/>
              <a:buNone/>
            </a:pPr>
            <a:r>
              <a:t/>
            </a:r>
            <a:endParaRPr sz="1400">
              <a:solidFill>
                <a:schemeClr val="dk1"/>
              </a:solidFill>
            </a:endParaRPr>
          </a:p>
          <a:p>
            <a:pPr lvl="0" rtl="0">
              <a:spcBef>
                <a:spcPts val="0"/>
              </a:spcBef>
              <a:spcAft>
                <a:spcPts val="0"/>
              </a:spcAft>
              <a:buClr>
                <a:schemeClr val="dk1"/>
              </a:buClr>
              <a:buSzPct val="78571"/>
              <a:buFont typeface="Arial"/>
              <a:buNone/>
            </a:pPr>
            <a:r>
              <a:t/>
            </a:r>
            <a:endParaRPr sz="1400">
              <a:solidFill>
                <a:schemeClr val="dk1"/>
              </a:solidFill>
            </a:endParaRPr>
          </a:p>
          <a:p>
            <a:pPr lvl="0" rtl="0">
              <a:spcBef>
                <a:spcPts val="0"/>
              </a:spcBef>
              <a:spcAft>
                <a:spcPts val="0"/>
              </a:spcAft>
              <a:buClr>
                <a:schemeClr val="dk1"/>
              </a:buClr>
              <a:buSzPct val="78571"/>
              <a:buFont typeface="Arial"/>
              <a:buNone/>
            </a:pPr>
            <a:r>
              <a:t/>
            </a:r>
            <a:endParaRPr sz="1400">
              <a:solidFill>
                <a:schemeClr val="dk1"/>
              </a:solidFill>
            </a:endParaRPr>
          </a:p>
          <a:p>
            <a:pPr lvl="0" rtl="0">
              <a:spcBef>
                <a:spcPts val="0"/>
              </a:spcBef>
              <a:spcAft>
                <a:spcPts val="0"/>
              </a:spcAft>
              <a:buClr>
                <a:schemeClr val="dk1"/>
              </a:buClr>
              <a:buSzPct val="78571"/>
              <a:buFont typeface="Arial"/>
              <a:buNone/>
            </a:pPr>
            <a:r>
              <a:t/>
            </a:r>
            <a:endParaRPr sz="1400">
              <a:solidFill>
                <a:schemeClr val="dk1"/>
              </a:solidFill>
            </a:endParaRPr>
          </a:p>
          <a:p>
            <a:pPr lvl="0" rtl="0">
              <a:spcBef>
                <a:spcPts val="0"/>
              </a:spcBef>
              <a:spcAft>
                <a:spcPts val="0"/>
              </a:spcAft>
              <a:buClr>
                <a:schemeClr val="dk1"/>
              </a:buClr>
              <a:buSzPct val="78571"/>
              <a:buFont typeface="Arial"/>
              <a:buNone/>
            </a:pPr>
            <a:r>
              <a:t/>
            </a:r>
            <a:endParaRPr sz="1400">
              <a:solidFill>
                <a:schemeClr val="dk1"/>
              </a:solidFill>
            </a:endParaRPr>
          </a:p>
          <a:p>
            <a:pPr lvl="0" rtl="0">
              <a:spcBef>
                <a:spcPts val="0"/>
              </a:spcBef>
              <a:spcAft>
                <a:spcPts val="0"/>
              </a:spcAft>
              <a:buNone/>
            </a:pPr>
            <a:r>
              <a:rPr lang="en" sz="1400">
                <a:solidFill>
                  <a:schemeClr val="dk1"/>
                </a:solidFill>
              </a:rPr>
              <a:t>                                                                                        </a:t>
            </a:r>
          </a:p>
          <a:p>
            <a:pPr lvl="0" rtl="0">
              <a:spcBef>
                <a:spcPts val="0"/>
              </a:spcBef>
              <a:spcAft>
                <a:spcPts val="0"/>
              </a:spcAft>
              <a:buNone/>
            </a:pPr>
            <a:r>
              <a:rPr lang="en" sz="1400">
                <a:solidFill>
                  <a:schemeClr val="dk1"/>
                </a:solidFill>
              </a:rPr>
              <a:t>                                                                                       </a:t>
            </a:r>
          </a:p>
          <a:p>
            <a:pPr lvl="0" rtl="0">
              <a:spcBef>
                <a:spcPts val="0"/>
              </a:spcBef>
              <a:spcAft>
                <a:spcPts val="0"/>
              </a:spcAft>
              <a:buNone/>
            </a:pPr>
            <a:r>
              <a:t/>
            </a:r>
            <a:endParaRPr sz="1400">
              <a:solidFill>
                <a:schemeClr val="dk1"/>
              </a:solidFill>
            </a:endParaRPr>
          </a:p>
          <a:p>
            <a:pPr lvl="0" rtl="0">
              <a:spcBef>
                <a:spcPts val="0"/>
              </a:spcBef>
              <a:spcAft>
                <a:spcPts val="0"/>
              </a:spcAft>
              <a:buNone/>
            </a:pPr>
            <a:r>
              <a:rPr lang="en" sz="1400">
                <a:solidFill>
                  <a:schemeClr val="dk1"/>
                </a:solidFill>
              </a:rPr>
              <a:t>                                                                                        </a:t>
            </a:r>
            <a:r>
              <a:rPr lang="en" sz="1400">
                <a:solidFill>
                  <a:srgbClr val="000000"/>
                </a:solidFill>
              </a:rPr>
              <a:t> Student Question: </a:t>
            </a:r>
            <a:r>
              <a:rPr b="1" i="1" lang="en" sz="1400">
                <a:solidFill>
                  <a:srgbClr val="000000"/>
                </a:solidFill>
              </a:rPr>
              <a:t>How</a:t>
            </a:r>
            <a:r>
              <a:rPr lang="en" sz="1400">
                <a:solidFill>
                  <a:srgbClr val="000000"/>
                </a:solidFill>
              </a:rPr>
              <a:t> can using the 3D printer </a:t>
            </a:r>
          </a:p>
          <a:p>
            <a:pPr lvl="0" rtl="0">
              <a:spcBef>
                <a:spcPts val="0"/>
              </a:spcBef>
              <a:spcAft>
                <a:spcPts val="0"/>
              </a:spcAft>
              <a:buNone/>
            </a:pPr>
            <a:r>
              <a:rPr lang="en" sz="1400">
                <a:solidFill>
                  <a:srgbClr val="000000"/>
                </a:solidFill>
              </a:rPr>
              <a:t>                                                                                         in the classroom increase students’ engagement </a:t>
            </a:r>
          </a:p>
          <a:p>
            <a:pPr lvl="0" rtl="0">
              <a:spcBef>
                <a:spcPts val="0"/>
              </a:spcBef>
              <a:spcAft>
                <a:spcPts val="0"/>
              </a:spcAft>
              <a:buClr>
                <a:schemeClr val="dk1"/>
              </a:buClr>
              <a:buSzPct val="78571"/>
              <a:buFont typeface="Arial"/>
              <a:buNone/>
            </a:pPr>
            <a:r>
              <a:rPr lang="en" sz="1400">
                <a:solidFill>
                  <a:srgbClr val="000000"/>
                </a:solidFill>
              </a:rPr>
              <a:t>                                                                                         in the Math classroom?</a:t>
            </a:r>
          </a:p>
          <a:p>
            <a:pPr lvl="0" rtl="0">
              <a:spcBef>
                <a:spcPts val="0"/>
              </a:spcBef>
              <a:spcAft>
                <a:spcPts val="0"/>
              </a:spcAft>
              <a:buClr>
                <a:schemeClr val="dk1"/>
              </a:buClr>
              <a:buSzPct val="100000"/>
              <a:buFont typeface="Arial"/>
              <a:buNone/>
            </a:pPr>
            <a:r>
              <a:t/>
            </a:r>
            <a:endParaRPr sz="1100">
              <a:solidFill>
                <a:schemeClr val="dk1"/>
              </a:solidFill>
            </a:endParaRPr>
          </a:p>
          <a:p>
            <a:pPr lvl="0">
              <a:spcBef>
                <a:spcPts val="0"/>
              </a:spcBef>
              <a:buNone/>
            </a:pPr>
            <a:r>
              <a:rPr lang="en"/>
              <a:t>          </a:t>
            </a:r>
          </a:p>
        </p:txBody>
      </p:sp>
      <p:pic>
        <p:nvPicPr>
          <p:cNvPr descr="File_000.jpeg" id="189" name="Shape 189"/>
          <p:cNvPicPr preferRelativeResize="0"/>
          <p:nvPr/>
        </p:nvPicPr>
        <p:blipFill>
          <a:blip r:embed="rId3">
            <a:alphaModFix/>
          </a:blip>
          <a:stretch>
            <a:fillRect/>
          </a:stretch>
        </p:blipFill>
        <p:spPr>
          <a:xfrm>
            <a:off x="861650" y="2275500"/>
            <a:ext cx="3261102" cy="2669150"/>
          </a:xfrm>
          <a:prstGeom prst="rect">
            <a:avLst/>
          </a:prstGeom>
          <a:noFill/>
          <a:ln>
            <a:noFill/>
          </a:ln>
        </p:spPr>
      </p:pic>
      <p:pic>
        <p:nvPicPr>
          <p:cNvPr id="190" name="Shape 190"/>
          <p:cNvPicPr preferRelativeResize="0"/>
          <p:nvPr/>
        </p:nvPicPr>
        <p:blipFill>
          <a:blip r:embed="rId4">
            <a:alphaModFix/>
          </a:blip>
          <a:stretch>
            <a:fillRect/>
          </a:stretch>
        </p:blipFill>
        <p:spPr>
          <a:xfrm>
            <a:off x="5793075" y="0"/>
            <a:ext cx="2942925" cy="3168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194" name="Shape 194"/>
        <p:cNvGrpSpPr/>
        <p:nvPr/>
      </p:nvGrpSpPr>
      <p:grpSpPr>
        <a:xfrm>
          <a:off x="0" y="0"/>
          <a:ext cx="0" cy="0"/>
          <a:chOff x="0" y="0"/>
          <a:chExt cx="0" cy="0"/>
        </a:xfrm>
      </p:grpSpPr>
      <p:sp>
        <p:nvSpPr>
          <p:cNvPr id="195" name="Shape 195"/>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Ethical Considerations</a:t>
            </a:r>
          </a:p>
        </p:txBody>
      </p:sp>
      <p:sp>
        <p:nvSpPr>
          <p:cNvPr id="196" name="Shape 196"/>
          <p:cNvSpPr txBox="1"/>
          <p:nvPr>
            <p:ph idx="4294967295" type="body"/>
          </p:nvPr>
        </p:nvSpPr>
        <p:spPr>
          <a:xfrm>
            <a:off x="240450" y="956750"/>
            <a:ext cx="8520600" cy="333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We developed a letter that was sent home to inform parents of the nature of this STEM project. </a:t>
            </a:r>
          </a:p>
          <a:p>
            <a:pPr indent="-228600" lvl="0" marL="457200" rtl="0">
              <a:spcBef>
                <a:spcPts val="0"/>
              </a:spcBef>
              <a:buClr>
                <a:srgbClr val="000000"/>
              </a:buClr>
              <a:buChar char="●"/>
            </a:pPr>
            <a:r>
              <a:rPr lang="en">
                <a:solidFill>
                  <a:srgbClr val="000000"/>
                </a:solidFill>
              </a:rPr>
              <a:t>This letter also contained a part where parents had to sign to either give or not give us permission to use photos of their child and work samples that were taken through the entire project.</a:t>
            </a:r>
          </a:p>
          <a:p>
            <a:pPr indent="-228600" lvl="0" marL="457200" rtl="0">
              <a:spcBef>
                <a:spcPts val="0"/>
              </a:spcBef>
              <a:buClr>
                <a:srgbClr val="000000"/>
              </a:buClr>
              <a:buChar char="●"/>
            </a:pPr>
            <a:r>
              <a:rPr lang="en">
                <a:solidFill>
                  <a:srgbClr val="000000"/>
                </a:solidFill>
              </a:rPr>
              <a:t>All students had to have a user agreement form completed in order to use St.Paul’s L.A.N (Local Area Network) and G-Suite of apps provided by NLESD.</a:t>
            </a:r>
          </a:p>
          <a:p>
            <a:pPr indent="-228600" lvl="0" marL="457200" rtl="0">
              <a:spcBef>
                <a:spcPts val="0"/>
              </a:spcBef>
              <a:buClr>
                <a:srgbClr val="000000"/>
              </a:buClr>
              <a:buChar char="●"/>
            </a:pPr>
            <a:r>
              <a:rPr lang="en">
                <a:solidFill>
                  <a:srgbClr val="000000"/>
                </a:solidFill>
              </a:rPr>
              <a:t>All instructions provided to teachers and students through Google classroom</a:t>
            </a:r>
          </a:p>
          <a:p>
            <a:pPr indent="-228600" lvl="0" marL="457200" rtl="0">
              <a:spcBef>
                <a:spcPts val="0"/>
              </a:spcBef>
              <a:buClr>
                <a:srgbClr val="000000"/>
              </a:buClr>
              <a:buChar char="●"/>
            </a:pPr>
            <a:r>
              <a:rPr lang="en">
                <a:solidFill>
                  <a:srgbClr val="000000"/>
                </a:solidFill>
              </a:rPr>
              <a:t>During parent teacher interviews some of the student projects were printed in the gym to allow parents the opportunity to see the final stage of the process in action.</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7B7B7"/>
        </a:solidFill>
      </p:bgPr>
    </p:bg>
    <p:spTree>
      <p:nvGrpSpPr>
        <p:cNvPr id="200" name="Shape 200"/>
        <p:cNvGrpSpPr/>
        <p:nvPr/>
      </p:nvGrpSpPr>
      <p:grpSpPr>
        <a:xfrm>
          <a:off x="0" y="0"/>
          <a:ext cx="0" cy="0"/>
          <a:chOff x="0" y="0"/>
          <a:chExt cx="0" cy="0"/>
        </a:xfrm>
      </p:grpSpPr>
      <p:sp>
        <p:nvSpPr>
          <p:cNvPr id="201" name="Shape 201"/>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Ethical Considerations </a:t>
            </a:r>
          </a:p>
        </p:txBody>
      </p:sp>
      <p:sp>
        <p:nvSpPr>
          <p:cNvPr id="202" name="Shape 202"/>
          <p:cNvSpPr txBox="1"/>
          <p:nvPr>
            <p:ph idx="4294967295" type="body"/>
          </p:nvPr>
        </p:nvSpPr>
        <p:spPr>
          <a:xfrm>
            <a:off x="240450" y="956750"/>
            <a:ext cx="8520600" cy="333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During parent teacher interviews some of the student projects were printed in the gym to allow parents the opportunity to see the final stage of the process in action.</a:t>
            </a:r>
          </a:p>
        </p:txBody>
      </p:sp>
      <p:pic>
        <p:nvPicPr>
          <p:cNvPr descr="IMG_4154.JPG" id="203" name="Shape 203"/>
          <p:cNvPicPr preferRelativeResize="0"/>
          <p:nvPr/>
        </p:nvPicPr>
        <p:blipFill>
          <a:blip r:embed="rId3">
            <a:alphaModFix/>
          </a:blip>
          <a:stretch>
            <a:fillRect/>
          </a:stretch>
        </p:blipFill>
        <p:spPr>
          <a:xfrm>
            <a:off x="3021411" y="1745125"/>
            <a:ext cx="2958677" cy="33389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06666"/>
        </a:solidFill>
      </p:bgPr>
    </p:bg>
    <p:spTree>
      <p:nvGrpSpPr>
        <p:cNvPr id="207" name="Shape 207"/>
        <p:cNvGrpSpPr/>
        <p:nvPr/>
      </p:nvGrpSpPr>
      <p:grpSpPr>
        <a:xfrm>
          <a:off x="0" y="0"/>
          <a:ext cx="0" cy="0"/>
          <a:chOff x="0" y="0"/>
          <a:chExt cx="0" cy="0"/>
        </a:xfrm>
      </p:grpSpPr>
      <p:sp>
        <p:nvSpPr>
          <p:cNvPr id="208" name="Shape 208"/>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Planning</a:t>
            </a:r>
          </a:p>
        </p:txBody>
      </p:sp>
      <p:sp>
        <p:nvSpPr>
          <p:cNvPr id="209" name="Shape 209"/>
          <p:cNvSpPr txBox="1"/>
          <p:nvPr>
            <p:ph idx="4294967295" type="body"/>
          </p:nvPr>
        </p:nvSpPr>
        <p:spPr>
          <a:xfrm>
            <a:off x="311700" y="1229875"/>
            <a:ext cx="4236600" cy="2617800"/>
          </a:xfrm>
          <a:prstGeom prst="rect">
            <a:avLst/>
          </a:prstGeom>
        </p:spPr>
        <p:txBody>
          <a:bodyPr anchorCtr="0" anchor="t" bIns="91425" lIns="91425" rIns="91425" tIns="91425">
            <a:noAutofit/>
          </a:bodyPr>
          <a:lstStyle/>
          <a:p>
            <a:pPr indent="-330200" lvl="0" marL="457200" rtl="0">
              <a:spcBef>
                <a:spcPts val="0"/>
              </a:spcBef>
              <a:buClr>
                <a:srgbClr val="000000"/>
              </a:buClr>
              <a:buSzPct val="100000"/>
              <a:buChar char="●"/>
            </a:pPr>
            <a:r>
              <a:rPr lang="en" sz="1600">
                <a:solidFill>
                  <a:srgbClr val="000000"/>
                </a:solidFill>
              </a:rPr>
              <a:t>We utilized our 7 </a:t>
            </a:r>
            <a:r>
              <a:rPr lang="en" sz="1600">
                <a:solidFill>
                  <a:srgbClr val="000000"/>
                </a:solidFill>
              </a:rPr>
              <a:t>Professional</a:t>
            </a:r>
            <a:r>
              <a:rPr lang="en" sz="1600">
                <a:solidFill>
                  <a:srgbClr val="000000"/>
                </a:solidFill>
              </a:rPr>
              <a:t> Development days that </a:t>
            </a:r>
            <a:r>
              <a:rPr lang="en" sz="1600">
                <a:solidFill>
                  <a:srgbClr val="000000"/>
                </a:solidFill>
              </a:rPr>
              <a:t>was</a:t>
            </a:r>
            <a:r>
              <a:rPr lang="en" sz="1600">
                <a:solidFill>
                  <a:srgbClr val="000000"/>
                </a:solidFill>
              </a:rPr>
              <a:t> </a:t>
            </a:r>
            <a:r>
              <a:rPr lang="en" sz="1600">
                <a:solidFill>
                  <a:srgbClr val="000000"/>
                </a:solidFill>
              </a:rPr>
              <a:t>allotted</a:t>
            </a:r>
            <a:r>
              <a:rPr lang="en" sz="1600">
                <a:solidFill>
                  <a:srgbClr val="000000"/>
                </a:solidFill>
              </a:rPr>
              <a:t> to us by STEM to complete our project. </a:t>
            </a:r>
          </a:p>
          <a:p>
            <a:pPr indent="-330200" lvl="0" marL="457200" rtl="0">
              <a:spcBef>
                <a:spcPts val="0"/>
              </a:spcBef>
              <a:buClr>
                <a:srgbClr val="000000"/>
              </a:buClr>
              <a:buSzPct val="100000"/>
              <a:buChar char="●"/>
            </a:pPr>
            <a:r>
              <a:rPr lang="en" sz="1600">
                <a:solidFill>
                  <a:srgbClr val="000000"/>
                </a:solidFill>
              </a:rPr>
              <a:t>We also attended a Professional Development session in August which gave us an introduction to STEM. </a:t>
            </a:r>
          </a:p>
          <a:p>
            <a:pPr indent="-330200" lvl="0" marL="457200" rtl="0">
              <a:spcBef>
                <a:spcPts val="0"/>
              </a:spcBef>
              <a:buClr>
                <a:srgbClr val="000000"/>
              </a:buClr>
              <a:buSzPct val="100000"/>
              <a:buChar char="●"/>
            </a:pPr>
            <a:r>
              <a:rPr lang="en" sz="1600">
                <a:solidFill>
                  <a:srgbClr val="000000"/>
                </a:solidFill>
              </a:rPr>
              <a:t>We took advantage of technical training sessions in 3D printing provided through MUN (Dave Gill).</a:t>
            </a:r>
          </a:p>
          <a:p>
            <a:pPr indent="-330200" lvl="0" marL="457200" rtl="0">
              <a:spcBef>
                <a:spcPts val="0"/>
              </a:spcBef>
              <a:buClr>
                <a:srgbClr val="000000"/>
              </a:buClr>
              <a:buSzPct val="100000"/>
              <a:buChar char="●"/>
            </a:pPr>
            <a:r>
              <a:rPr lang="en" sz="1600">
                <a:solidFill>
                  <a:srgbClr val="000000"/>
                </a:solidFill>
              </a:rPr>
              <a:t>Researched how to use Sketch Up Pro, Cura </a:t>
            </a:r>
          </a:p>
          <a:p>
            <a:pPr indent="-330200" lvl="0" marL="457200" rtl="0">
              <a:spcBef>
                <a:spcPts val="0"/>
              </a:spcBef>
              <a:buClr>
                <a:srgbClr val="000000"/>
              </a:buClr>
              <a:buSzPct val="100000"/>
              <a:buChar char="●"/>
            </a:pPr>
            <a:r>
              <a:rPr lang="en" sz="1600">
                <a:solidFill>
                  <a:srgbClr val="000000"/>
                </a:solidFill>
              </a:rPr>
              <a:t>Downloaded Ultimaker2Go App to help us use and maintain our 3D printer</a:t>
            </a:r>
          </a:p>
          <a:p>
            <a:pPr lvl="0" rtl="0">
              <a:spcBef>
                <a:spcPts val="0"/>
              </a:spcBef>
              <a:buNone/>
            </a:pPr>
            <a:r>
              <a:rPr lang="en">
                <a:solidFill>
                  <a:srgbClr val="000000"/>
                </a:solidFill>
              </a:rPr>
              <a:t> </a:t>
            </a:r>
          </a:p>
        </p:txBody>
      </p:sp>
      <p:pic>
        <p:nvPicPr>
          <p:cNvPr descr="File_000.jpeg" id="210" name="Shape 210"/>
          <p:cNvPicPr preferRelativeResize="0"/>
          <p:nvPr/>
        </p:nvPicPr>
        <p:blipFill>
          <a:blip r:embed="rId3">
            <a:alphaModFix/>
          </a:blip>
          <a:stretch>
            <a:fillRect/>
          </a:stretch>
        </p:blipFill>
        <p:spPr>
          <a:xfrm>
            <a:off x="5568874" y="208300"/>
            <a:ext cx="3213875" cy="2206575"/>
          </a:xfrm>
          <a:prstGeom prst="rect">
            <a:avLst/>
          </a:prstGeom>
          <a:noFill/>
          <a:ln>
            <a:noFill/>
          </a:ln>
        </p:spPr>
      </p:pic>
      <p:pic>
        <p:nvPicPr>
          <p:cNvPr descr="File_000.jpeg" id="211" name="Shape 211"/>
          <p:cNvPicPr preferRelativeResize="0"/>
          <p:nvPr/>
        </p:nvPicPr>
        <p:blipFill>
          <a:blip r:embed="rId4">
            <a:alphaModFix/>
          </a:blip>
          <a:stretch>
            <a:fillRect/>
          </a:stretch>
        </p:blipFill>
        <p:spPr>
          <a:xfrm>
            <a:off x="5568874" y="2591029"/>
            <a:ext cx="3263426" cy="24475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Shape 92"/>
          <p:cNvSpPr txBox="1"/>
          <p:nvPr>
            <p:ph idx="4294967295" type="title"/>
          </p:nvPr>
        </p:nvSpPr>
        <p:spPr>
          <a:xfrm>
            <a:off x="311700" y="185600"/>
            <a:ext cx="8520600" cy="832200"/>
          </a:xfrm>
          <a:prstGeom prst="rect">
            <a:avLst/>
          </a:prstGeom>
        </p:spPr>
        <p:txBody>
          <a:bodyPr anchorCtr="0" anchor="t" bIns="91425" lIns="91425" rIns="91425" tIns="91425">
            <a:noAutofit/>
          </a:bodyPr>
          <a:lstStyle/>
          <a:p>
            <a:pPr lvl="0" algn="ctr">
              <a:spcBef>
                <a:spcPts val="0"/>
              </a:spcBef>
              <a:buNone/>
            </a:pPr>
            <a:r>
              <a:rPr lang="en">
                <a:solidFill>
                  <a:srgbClr val="000000"/>
                </a:solidFill>
              </a:rPr>
              <a:t>St. Paul’s Junior High</a:t>
            </a:r>
          </a:p>
        </p:txBody>
      </p:sp>
      <p:sp>
        <p:nvSpPr>
          <p:cNvPr id="93" name="Shape 93"/>
          <p:cNvSpPr txBox="1"/>
          <p:nvPr>
            <p:ph idx="4294967295" type="body"/>
          </p:nvPr>
        </p:nvSpPr>
        <p:spPr>
          <a:xfrm>
            <a:off x="225625" y="861675"/>
            <a:ext cx="8606700" cy="4069800"/>
          </a:xfrm>
          <a:prstGeom prst="rect">
            <a:avLst/>
          </a:prstGeom>
          <a:noFill/>
          <a:ln>
            <a:noFill/>
          </a:ln>
        </p:spPr>
        <p:txBody>
          <a:bodyPr anchorCtr="0" anchor="t" bIns="91425" lIns="91425" rIns="91425" tIns="91425">
            <a:noAutofit/>
          </a:bodyPr>
          <a:lstStyle/>
          <a:p>
            <a:pPr lvl="0" rtl="0">
              <a:lnSpc>
                <a:spcPct val="100000"/>
              </a:lnSpc>
              <a:spcBef>
                <a:spcPts val="0"/>
              </a:spcBef>
              <a:spcAft>
                <a:spcPts val="0"/>
              </a:spcAft>
              <a:buNone/>
            </a:pPr>
            <a:r>
              <a:rPr lang="en" sz="1400">
                <a:solidFill>
                  <a:srgbClr val="000000"/>
                </a:solidFill>
                <a:highlight>
                  <a:srgbClr val="F2F2F2"/>
                </a:highlight>
                <a:latin typeface="Arial"/>
                <a:ea typeface="Arial"/>
                <a:cs typeface="Arial"/>
                <a:sym typeface="Arial"/>
              </a:rPr>
              <a:t>St. Paul’s Junior High is a grade 7–9 public school in the English School District of Newfoundland and Labrador and located in the community of St. John’s Newfoundland</a:t>
            </a:r>
            <a:r>
              <a:rPr lang="en" sz="1400">
                <a:solidFill>
                  <a:srgbClr val="D9D9D9"/>
                </a:solidFill>
                <a:highlight>
                  <a:srgbClr val="F2F2F2"/>
                </a:highlight>
                <a:latin typeface="Arial"/>
                <a:ea typeface="Arial"/>
                <a:cs typeface="Arial"/>
                <a:sym typeface="Arial"/>
              </a:rPr>
              <a:t>.</a:t>
            </a:r>
          </a:p>
          <a:p>
            <a:pPr lvl="0" rtl="0">
              <a:lnSpc>
                <a:spcPct val="100000"/>
              </a:lnSpc>
              <a:spcBef>
                <a:spcPts val="0"/>
              </a:spcBef>
              <a:spcAft>
                <a:spcPts val="0"/>
              </a:spcAft>
              <a:buNone/>
            </a:pPr>
            <a:r>
              <a:t/>
            </a:r>
            <a:endParaRPr>
              <a:solidFill>
                <a:srgbClr val="D9D9D9"/>
              </a:solidFill>
              <a:highlight>
                <a:srgbClr val="F2F2F2"/>
              </a:highlight>
              <a:latin typeface="Arial"/>
              <a:ea typeface="Arial"/>
              <a:cs typeface="Arial"/>
              <a:sym typeface="Arial"/>
            </a:endParaRPr>
          </a:p>
          <a:p>
            <a:pPr lvl="0" rtl="0">
              <a:lnSpc>
                <a:spcPct val="100000"/>
              </a:lnSpc>
              <a:spcBef>
                <a:spcPts val="0"/>
              </a:spcBef>
              <a:spcAft>
                <a:spcPts val="0"/>
              </a:spcAft>
              <a:buNone/>
            </a:pPr>
            <a:r>
              <a:t/>
            </a:r>
            <a:endParaRPr>
              <a:solidFill>
                <a:srgbClr val="000000"/>
              </a:solidFill>
              <a:highlight>
                <a:srgbClr val="F2F2F2"/>
              </a:highlight>
              <a:latin typeface="Arial"/>
              <a:ea typeface="Arial"/>
              <a:cs typeface="Arial"/>
              <a:sym typeface="Arial"/>
            </a:endParaRPr>
          </a:p>
          <a:p>
            <a:pPr lvl="0" rtl="0">
              <a:lnSpc>
                <a:spcPct val="100000"/>
              </a:lnSpc>
              <a:spcBef>
                <a:spcPts val="0"/>
              </a:spcBef>
              <a:spcAft>
                <a:spcPts val="0"/>
              </a:spcAft>
              <a:buNone/>
            </a:pPr>
            <a:r>
              <a:t/>
            </a:r>
            <a:endParaRPr>
              <a:solidFill>
                <a:srgbClr val="000000"/>
              </a:solidFill>
              <a:highlight>
                <a:srgbClr val="F2F2F2"/>
              </a:highlight>
              <a:latin typeface="Arial"/>
              <a:ea typeface="Arial"/>
              <a:cs typeface="Arial"/>
              <a:sym typeface="Arial"/>
            </a:endParaRPr>
          </a:p>
          <a:p>
            <a:pPr lvl="0" rtl="0">
              <a:lnSpc>
                <a:spcPct val="100000"/>
              </a:lnSpc>
              <a:spcBef>
                <a:spcPts val="0"/>
              </a:spcBef>
              <a:spcAft>
                <a:spcPts val="0"/>
              </a:spcAft>
              <a:buNone/>
            </a:pPr>
            <a:r>
              <a:t/>
            </a:r>
            <a:endParaRPr>
              <a:solidFill>
                <a:srgbClr val="000000"/>
              </a:solidFill>
              <a:highlight>
                <a:srgbClr val="F2F2F2"/>
              </a:highlight>
              <a:latin typeface="Arial"/>
              <a:ea typeface="Arial"/>
              <a:cs typeface="Arial"/>
              <a:sym typeface="Arial"/>
            </a:endParaRPr>
          </a:p>
          <a:p>
            <a:pPr lvl="0" rtl="0">
              <a:lnSpc>
                <a:spcPct val="100000"/>
              </a:lnSpc>
              <a:spcBef>
                <a:spcPts val="0"/>
              </a:spcBef>
              <a:spcAft>
                <a:spcPts val="0"/>
              </a:spcAft>
              <a:buNone/>
            </a:pPr>
            <a:r>
              <a:t/>
            </a:r>
            <a:endParaRPr>
              <a:solidFill>
                <a:srgbClr val="000000"/>
              </a:solidFill>
              <a:highlight>
                <a:srgbClr val="F2F2F2"/>
              </a:highlight>
              <a:latin typeface="Arial"/>
              <a:ea typeface="Arial"/>
              <a:cs typeface="Arial"/>
              <a:sym typeface="Arial"/>
            </a:endParaRPr>
          </a:p>
          <a:p>
            <a:pPr lvl="0" rtl="0">
              <a:lnSpc>
                <a:spcPct val="100000"/>
              </a:lnSpc>
              <a:spcBef>
                <a:spcPts val="0"/>
              </a:spcBef>
              <a:spcAft>
                <a:spcPts val="0"/>
              </a:spcAft>
              <a:buNone/>
            </a:pPr>
            <a:r>
              <a:t/>
            </a:r>
            <a:endParaRPr>
              <a:solidFill>
                <a:srgbClr val="000000"/>
              </a:solidFill>
              <a:highlight>
                <a:srgbClr val="F2F2F2"/>
              </a:highlight>
              <a:latin typeface="Arial"/>
              <a:ea typeface="Arial"/>
              <a:cs typeface="Arial"/>
              <a:sym typeface="Arial"/>
            </a:endParaRPr>
          </a:p>
          <a:p>
            <a:pPr lvl="0" rtl="0">
              <a:lnSpc>
                <a:spcPct val="100000"/>
              </a:lnSpc>
              <a:spcBef>
                <a:spcPts val="0"/>
              </a:spcBef>
              <a:spcAft>
                <a:spcPts val="0"/>
              </a:spcAft>
              <a:buNone/>
            </a:pPr>
            <a:r>
              <a:t/>
            </a:r>
            <a:endParaRPr>
              <a:solidFill>
                <a:srgbClr val="000000"/>
              </a:solidFill>
              <a:highlight>
                <a:srgbClr val="F2F2F2"/>
              </a:highlight>
              <a:latin typeface="Arial"/>
              <a:ea typeface="Arial"/>
              <a:cs typeface="Arial"/>
              <a:sym typeface="Arial"/>
            </a:endParaRPr>
          </a:p>
          <a:p>
            <a:pPr lvl="0" rtl="0">
              <a:lnSpc>
                <a:spcPct val="100000"/>
              </a:lnSpc>
              <a:spcBef>
                <a:spcPts val="0"/>
              </a:spcBef>
              <a:spcAft>
                <a:spcPts val="0"/>
              </a:spcAft>
              <a:buNone/>
            </a:pPr>
            <a:r>
              <a:t/>
            </a:r>
            <a:endParaRPr>
              <a:solidFill>
                <a:srgbClr val="000000"/>
              </a:solidFill>
              <a:highlight>
                <a:srgbClr val="F2F2F2"/>
              </a:highlight>
            </a:endParaRPr>
          </a:p>
          <a:p>
            <a:pPr lvl="0" rtl="0">
              <a:lnSpc>
                <a:spcPct val="100000"/>
              </a:lnSpc>
              <a:spcBef>
                <a:spcPts val="0"/>
              </a:spcBef>
              <a:spcAft>
                <a:spcPts val="0"/>
              </a:spcAft>
              <a:buNone/>
            </a:pPr>
            <a:r>
              <a:t/>
            </a:r>
            <a:endParaRPr>
              <a:solidFill>
                <a:srgbClr val="000000"/>
              </a:solidFill>
              <a:highlight>
                <a:srgbClr val="F2F2F2"/>
              </a:highlight>
            </a:endParaRPr>
          </a:p>
          <a:p>
            <a:pPr lvl="0" rtl="0">
              <a:lnSpc>
                <a:spcPct val="100000"/>
              </a:lnSpc>
              <a:spcBef>
                <a:spcPts val="0"/>
              </a:spcBef>
              <a:spcAft>
                <a:spcPts val="0"/>
              </a:spcAft>
              <a:buNone/>
            </a:pPr>
            <a:r>
              <a:rPr lang="en">
                <a:solidFill>
                  <a:srgbClr val="000000"/>
                </a:solidFill>
                <a:highlight>
                  <a:srgbClr val="F2F2F2"/>
                </a:highlight>
                <a:latin typeface="Arial"/>
                <a:ea typeface="Arial"/>
                <a:cs typeface="Arial"/>
                <a:sym typeface="Arial"/>
              </a:rPr>
              <a:t>A</a:t>
            </a:r>
            <a:r>
              <a:rPr lang="en" sz="1400">
                <a:solidFill>
                  <a:srgbClr val="000000"/>
                </a:solidFill>
                <a:highlight>
                  <a:srgbClr val="F2F2F2"/>
                </a:highlight>
                <a:latin typeface="Arial"/>
                <a:ea typeface="Arial"/>
                <a:cs typeface="Arial"/>
                <a:sym typeface="Arial"/>
              </a:rPr>
              <a:t>s part of our role as a learning organization, SPJH offer opportunities for students to learn, utilize, and demonstrate technological skills. However, majority of these opportunities are curriculum based and allows very little opportunity for creativity and innovation. Teachers have identified the need to</a:t>
            </a:r>
          </a:p>
          <a:p>
            <a:pPr lvl="0" rtl="0">
              <a:lnSpc>
                <a:spcPct val="100000"/>
              </a:lnSpc>
              <a:spcBef>
                <a:spcPts val="0"/>
              </a:spcBef>
              <a:spcAft>
                <a:spcPts val="0"/>
              </a:spcAft>
              <a:buNone/>
            </a:pPr>
            <a:r>
              <a:rPr lang="en" sz="1400">
                <a:solidFill>
                  <a:srgbClr val="000000"/>
                </a:solidFill>
                <a:highlight>
                  <a:srgbClr val="F2F2F2"/>
                </a:highlight>
                <a:latin typeface="Arial"/>
                <a:ea typeface="Arial"/>
                <a:cs typeface="Arial"/>
                <a:sym typeface="Arial"/>
              </a:rPr>
              <a:t>provide students opportunities to engage from an inclusionary perspective. </a:t>
            </a:r>
          </a:p>
        </p:txBody>
      </p:sp>
      <p:sp>
        <p:nvSpPr>
          <p:cNvPr id="94" name="Shape 94"/>
          <p:cNvSpPr txBox="1"/>
          <p:nvPr/>
        </p:nvSpPr>
        <p:spPr>
          <a:xfrm>
            <a:off x="1721925" y="391875"/>
            <a:ext cx="6840300" cy="798000"/>
          </a:xfrm>
          <a:prstGeom prst="rect">
            <a:avLst/>
          </a:prstGeom>
          <a:noFill/>
          <a:ln>
            <a:noFill/>
          </a:ln>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06666"/>
        </a:solidFill>
      </p:bgPr>
    </p:bg>
    <p:spTree>
      <p:nvGrpSpPr>
        <p:cNvPr id="215" name="Shape 215"/>
        <p:cNvGrpSpPr/>
        <p:nvPr/>
      </p:nvGrpSpPr>
      <p:grpSpPr>
        <a:xfrm>
          <a:off x="0" y="0"/>
          <a:ext cx="0" cy="0"/>
          <a:chOff x="0" y="0"/>
          <a:chExt cx="0" cy="0"/>
        </a:xfrm>
      </p:grpSpPr>
      <p:sp>
        <p:nvSpPr>
          <p:cNvPr id="216" name="Shape 216"/>
          <p:cNvSpPr txBox="1"/>
          <p:nvPr/>
        </p:nvSpPr>
        <p:spPr>
          <a:xfrm>
            <a:off x="0" y="-81412"/>
            <a:ext cx="5462700" cy="3000000"/>
          </a:xfrm>
          <a:prstGeom prst="rect">
            <a:avLst/>
          </a:prstGeom>
          <a:noFill/>
          <a:ln>
            <a:noFill/>
          </a:ln>
        </p:spPr>
        <p:txBody>
          <a:bodyPr anchorCtr="0" anchor="ctr" bIns="91425" lIns="91425" rIns="91425" tIns="91425">
            <a:noAutofit/>
          </a:bodyPr>
          <a:lstStyle/>
          <a:p>
            <a:pPr indent="-330200" lvl="0" marL="457200" rtl="0">
              <a:lnSpc>
                <a:spcPct val="115000"/>
              </a:lnSpc>
              <a:spcBef>
                <a:spcPts val="0"/>
              </a:spcBef>
              <a:spcAft>
                <a:spcPts val="1600"/>
              </a:spcAft>
              <a:buClr>
                <a:srgbClr val="000000"/>
              </a:buClr>
              <a:buSzPct val="100000"/>
              <a:buFont typeface="Roboto"/>
              <a:buChar char="●"/>
            </a:pPr>
            <a:r>
              <a:rPr lang="en" sz="1600">
                <a:latin typeface="Roboto"/>
                <a:ea typeface="Roboto"/>
                <a:cs typeface="Roboto"/>
                <a:sym typeface="Roboto"/>
              </a:rPr>
              <a:t>Researched how to use Sketch Up Pro, Cura </a:t>
            </a:r>
          </a:p>
          <a:p>
            <a:pPr lvl="0" rtl="0">
              <a:lnSpc>
                <a:spcPct val="115000"/>
              </a:lnSpc>
              <a:spcBef>
                <a:spcPts val="0"/>
              </a:spcBef>
              <a:spcAft>
                <a:spcPts val="1600"/>
              </a:spcAft>
              <a:buNone/>
            </a:pPr>
            <a:r>
              <a:t/>
            </a:r>
            <a:endParaRPr sz="1600">
              <a:latin typeface="Roboto"/>
              <a:ea typeface="Roboto"/>
              <a:cs typeface="Roboto"/>
              <a:sym typeface="Roboto"/>
            </a:endParaRPr>
          </a:p>
          <a:p>
            <a:pPr indent="-330200" lvl="0" marL="457200" rtl="0">
              <a:lnSpc>
                <a:spcPct val="115000"/>
              </a:lnSpc>
              <a:spcBef>
                <a:spcPts val="0"/>
              </a:spcBef>
              <a:spcAft>
                <a:spcPts val="1600"/>
              </a:spcAft>
              <a:buClr>
                <a:srgbClr val="000000"/>
              </a:buClr>
              <a:buSzPct val="100000"/>
              <a:buFont typeface="Roboto"/>
              <a:buChar char="●"/>
            </a:pPr>
            <a:r>
              <a:rPr lang="en" sz="1600">
                <a:latin typeface="Roboto"/>
                <a:ea typeface="Roboto"/>
                <a:cs typeface="Roboto"/>
                <a:sym typeface="Roboto"/>
              </a:rPr>
              <a:t>Downloaded Ultimaker2Go App to help us use and maintain our 3D printer</a:t>
            </a:r>
          </a:p>
        </p:txBody>
      </p:sp>
      <p:pic>
        <p:nvPicPr>
          <p:cNvPr descr="IMG_3285.JPG" id="217" name="Shape 217"/>
          <p:cNvPicPr preferRelativeResize="0"/>
          <p:nvPr/>
        </p:nvPicPr>
        <p:blipFill>
          <a:blip r:embed="rId3">
            <a:alphaModFix/>
          </a:blip>
          <a:stretch>
            <a:fillRect/>
          </a:stretch>
        </p:blipFill>
        <p:spPr>
          <a:xfrm>
            <a:off x="5615100" y="152400"/>
            <a:ext cx="3376501" cy="2532376"/>
          </a:xfrm>
          <a:prstGeom prst="rect">
            <a:avLst/>
          </a:prstGeom>
          <a:noFill/>
          <a:ln>
            <a:noFill/>
          </a:ln>
        </p:spPr>
      </p:pic>
      <p:pic>
        <p:nvPicPr>
          <p:cNvPr id="218" name="Shape 218"/>
          <p:cNvPicPr preferRelativeResize="0"/>
          <p:nvPr/>
        </p:nvPicPr>
        <p:blipFill>
          <a:blip r:embed="rId4">
            <a:alphaModFix/>
          </a:blip>
          <a:stretch>
            <a:fillRect/>
          </a:stretch>
        </p:blipFill>
        <p:spPr>
          <a:xfrm>
            <a:off x="758050" y="2738487"/>
            <a:ext cx="2857500" cy="1600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06666"/>
        </a:solidFill>
      </p:bgPr>
    </p:bg>
    <p:spTree>
      <p:nvGrpSpPr>
        <p:cNvPr id="222" name="Shape 222"/>
        <p:cNvGrpSpPr/>
        <p:nvPr/>
      </p:nvGrpSpPr>
      <p:grpSpPr>
        <a:xfrm>
          <a:off x="0" y="0"/>
          <a:ext cx="0" cy="0"/>
          <a:chOff x="0" y="0"/>
          <a:chExt cx="0" cy="0"/>
        </a:xfrm>
      </p:grpSpPr>
      <p:sp>
        <p:nvSpPr>
          <p:cNvPr id="223" name="Shape 223"/>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Planning</a:t>
            </a:r>
          </a:p>
        </p:txBody>
      </p:sp>
      <p:sp>
        <p:nvSpPr>
          <p:cNvPr id="224" name="Shape 224"/>
          <p:cNvSpPr txBox="1"/>
          <p:nvPr>
            <p:ph idx="4294967295" type="body"/>
          </p:nvPr>
        </p:nvSpPr>
        <p:spPr>
          <a:xfrm>
            <a:off x="311700" y="1229875"/>
            <a:ext cx="3050700" cy="333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We created a short instructional video to introduce students to the basic functions of Sketch-Up Pro.</a:t>
            </a:r>
          </a:p>
          <a:p>
            <a:pPr lvl="0" rtl="0">
              <a:spcBef>
                <a:spcPts val="0"/>
              </a:spcBef>
              <a:buNone/>
            </a:pPr>
            <a:r>
              <a:t/>
            </a:r>
            <a:endParaRPr>
              <a:solidFill>
                <a:srgbClr val="000000"/>
              </a:solidFill>
            </a:endParaRPr>
          </a:p>
          <a:p>
            <a:pPr lvl="0" rtl="0">
              <a:spcBef>
                <a:spcPts val="0"/>
              </a:spcBef>
              <a:buNone/>
            </a:pPr>
            <a:r>
              <a:rPr lang="en">
                <a:solidFill>
                  <a:srgbClr val="000000"/>
                </a:solidFill>
              </a:rPr>
              <a:t> </a:t>
            </a:r>
          </a:p>
        </p:txBody>
      </p:sp>
      <p:sp>
        <p:nvSpPr>
          <p:cNvPr id="225" name="Shape 225" title="STEM MOVIE.mp4"/>
          <p:cNvSpPr/>
          <p:nvPr/>
        </p:nvSpPr>
        <p:spPr>
          <a:xfrm>
            <a:off x="3700900" y="1017800"/>
            <a:ext cx="4572000" cy="3429000"/>
          </a:xfrm>
          <a:prstGeom prst="rect">
            <a:avLst/>
          </a:prstGeom>
          <a:blipFill>
            <a:blip r:embed="rId3">
              <a:alphaModFix/>
            </a:blip>
            <a:stretch>
              <a:fillRect/>
            </a:stretch>
          </a:blipFill>
          <a:ln>
            <a:noFill/>
          </a:ln>
        </p:spPr>
      </p:sp>
      <p:sp>
        <p:nvSpPr>
          <p:cNvPr id="226" name="Shape 226"/>
          <p:cNvSpPr txBox="1"/>
          <p:nvPr/>
        </p:nvSpPr>
        <p:spPr>
          <a:xfrm>
            <a:off x="3700900" y="4446800"/>
            <a:ext cx="2591100" cy="430500"/>
          </a:xfrm>
          <a:prstGeom prst="rect">
            <a:avLst/>
          </a:prstGeom>
          <a:noFill/>
          <a:ln>
            <a:noFill/>
          </a:ln>
        </p:spPr>
        <p:txBody>
          <a:bodyPr anchorCtr="0" anchor="t" bIns="91425" lIns="91425" rIns="91425" tIns="91425">
            <a:noAutofit/>
          </a:bodyPr>
          <a:lstStyle/>
          <a:p>
            <a:pPr lvl="0">
              <a:spcBef>
                <a:spcPts val="0"/>
              </a:spcBef>
              <a:buNone/>
            </a:pPr>
            <a:r>
              <a:rPr lang="en"/>
              <a:t>Our Sketch-Up Tutorial Video</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D966"/>
        </a:solidFill>
      </p:bgPr>
    </p:bg>
    <p:spTree>
      <p:nvGrpSpPr>
        <p:cNvPr id="230" name="Shape 230"/>
        <p:cNvGrpSpPr/>
        <p:nvPr/>
      </p:nvGrpSpPr>
      <p:grpSpPr>
        <a:xfrm>
          <a:off x="0" y="0"/>
          <a:ext cx="0" cy="0"/>
          <a:chOff x="0" y="0"/>
          <a:chExt cx="0" cy="0"/>
        </a:xfrm>
      </p:grpSpPr>
      <p:sp>
        <p:nvSpPr>
          <p:cNvPr id="231" name="Shape 231"/>
          <p:cNvSpPr txBox="1"/>
          <p:nvPr>
            <p:ph idx="4294967295" type="title"/>
          </p:nvPr>
        </p:nvSpPr>
        <p:spPr>
          <a:xfrm>
            <a:off x="311700" y="392000"/>
            <a:ext cx="8520600" cy="572700"/>
          </a:xfrm>
          <a:prstGeom prst="rect">
            <a:avLst/>
          </a:prstGeom>
        </p:spPr>
        <p:txBody>
          <a:bodyPr anchorCtr="0" anchor="t" bIns="91425" lIns="91425" rIns="91425" tIns="91425">
            <a:noAutofit/>
          </a:bodyPr>
          <a:lstStyle/>
          <a:p>
            <a:pPr lvl="0" algn="ctr">
              <a:spcBef>
                <a:spcPts val="0"/>
              </a:spcBef>
              <a:buNone/>
            </a:pPr>
            <a:r>
              <a:rPr lang="en"/>
              <a:t>Implementation</a:t>
            </a:r>
          </a:p>
        </p:txBody>
      </p:sp>
      <p:sp>
        <p:nvSpPr>
          <p:cNvPr id="232" name="Shape 232"/>
          <p:cNvSpPr txBox="1"/>
          <p:nvPr>
            <p:ph idx="4294967295" type="body"/>
          </p:nvPr>
        </p:nvSpPr>
        <p:spPr>
          <a:xfrm>
            <a:off x="311700" y="964700"/>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233" name="Shape 233"/>
          <p:cNvPicPr preferRelativeResize="0"/>
          <p:nvPr/>
        </p:nvPicPr>
        <p:blipFill>
          <a:blip r:embed="rId3">
            <a:alphaModFix/>
          </a:blip>
          <a:stretch>
            <a:fillRect/>
          </a:stretch>
        </p:blipFill>
        <p:spPr>
          <a:xfrm>
            <a:off x="311700" y="1045600"/>
            <a:ext cx="1766750" cy="1966750"/>
          </a:xfrm>
          <a:prstGeom prst="rect">
            <a:avLst/>
          </a:prstGeom>
          <a:noFill/>
          <a:ln>
            <a:noFill/>
          </a:ln>
        </p:spPr>
      </p:pic>
      <p:pic>
        <p:nvPicPr>
          <p:cNvPr descr="File_000.jpeg" id="234" name="Shape 234"/>
          <p:cNvPicPr preferRelativeResize="0"/>
          <p:nvPr/>
        </p:nvPicPr>
        <p:blipFill>
          <a:blip r:embed="rId4">
            <a:alphaModFix/>
          </a:blip>
          <a:stretch>
            <a:fillRect/>
          </a:stretch>
        </p:blipFill>
        <p:spPr>
          <a:xfrm rot="5400000">
            <a:off x="3277749" y="2206524"/>
            <a:ext cx="2240325" cy="2585025"/>
          </a:xfrm>
          <a:prstGeom prst="rect">
            <a:avLst/>
          </a:prstGeom>
          <a:noFill/>
          <a:ln>
            <a:noFill/>
          </a:ln>
        </p:spPr>
      </p:pic>
      <p:sp>
        <p:nvSpPr>
          <p:cNvPr id="235" name="Shape 235"/>
          <p:cNvSpPr txBox="1"/>
          <p:nvPr/>
        </p:nvSpPr>
        <p:spPr>
          <a:xfrm>
            <a:off x="2333125" y="1259350"/>
            <a:ext cx="5938800" cy="941400"/>
          </a:xfrm>
          <a:prstGeom prst="rect">
            <a:avLst/>
          </a:prstGeom>
          <a:noFill/>
          <a:ln>
            <a:noFill/>
          </a:ln>
        </p:spPr>
        <p:txBody>
          <a:bodyPr anchorCtr="0" anchor="t" bIns="91425" lIns="91425" rIns="91425" tIns="91425">
            <a:noAutofit/>
          </a:bodyPr>
          <a:lstStyle/>
          <a:p>
            <a:pPr lvl="0">
              <a:spcBef>
                <a:spcPts val="0"/>
              </a:spcBef>
              <a:buNone/>
            </a:pPr>
            <a:r>
              <a:rPr lang="en"/>
              <a:t>To start our project we consulted with the ‘experts’ at MUN.  David Gill and select MUN students </a:t>
            </a:r>
            <a:r>
              <a:rPr lang="en"/>
              <a:t>taught</a:t>
            </a:r>
            <a:r>
              <a:rPr lang="en"/>
              <a:t> us how to use Sketchpro and our 3D printers. We were </a:t>
            </a:r>
            <a:r>
              <a:rPr lang="en"/>
              <a:t>also</a:t>
            </a:r>
            <a:r>
              <a:rPr lang="en"/>
              <a:t> fortunate that he had a grant offering additional s</a:t>
            </a:r>
            <a:r>
              <a:rPr lang="en"/>
              <a:t>aturday</a:t>
            </a:r>
            <a:r>
              <a:rPr lang="en"/>
              <a:t> sessions in their Makerspace which several of us </a:t>
            </a:r>
            <a:r>
              <a:rPr lang="en"/>
              <a:t>participated</a:t>
            </a:r>
            <a:r>
              <a:rPr lang="en"/>
              <a:t> in. </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D966"/>
        </a:solidFill>
      </p:bgPr>
    </p:bg>
    <p:spTree>
      <p:nvGrpSpPr>
        <p:cNvPr id="239" name="Shape 239"/>
        <p:cNvGrpSpPr/>
        <p:nvPr/>
      </p:nvGrpSpPr>
      <p:grpSpPr>
        <a:xfrm>
          <a:off x="0" y="0"/>
          <a:ext cx="0" cy="0"/>
          <a:chOff x="0" y="0"/>
          <a:chExt cx="0" cy="0"/>
        </a:xfrm>
      </p:grpSpPr>
      <p:sp>
        <p:nvSpPr>
          <p:cNvPr id="240" name="Shape 240"/>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lgn="ctr">
              <a:spcBef>
                <a:spcPts val="0"/>
              </a:spcBef>
              <a:buNone/>
            </a:pPr>
            <a:r>
              <a:rPr lang="en"/>
              <a:t>Implementation (Con’t) </a:t>
            </a:r>
          </a:p>
        </p:txBody>
      </p:sp>
      <p:sp>
        <p:nvSpPr>
          <p:cNvPr id="241" name="Shape 241"/>
          <p:cNvSpPr txBox="1"/>
          <p:nvPr>
            <p:ph idx="4294967295" type="body"/>
          </p:nvPr>
        </p:nvSpPr>
        <p:spPr>
          <a:xfrm>
            <a:off x="311700" y="1229875"/>
            <a:ext cx="4315800" cy="41559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Students were organized into groups of 4 and 5.</a:t>
            </a:r>
          </a:p>
          <a:p>
            <a:pPr indent="-228600" lvl="0" marL="457200" rtl="0">
              <a:spcBef>
                <a:spcPts val="0"/>
              </a:spcBef>
              <a:buClr>
                <a:srgbClr val="000000"/>
              </a:buClr>
              <a:buChar char="●"/>
            </a:pPr>
            <a:r>
              <a:rPr lang="en">
                <a:solidFill>
                  <a:srgbClr val="000000"/>
                </a:solidFill>
              </a:rPr>
              <a:t>Within their groups, they were given their assigned tasks. Together through a process of </a:t>
            </a:r>
            <a:r>
              <a:rPr lang="en">
                <a:solidFill>
                  <a:srgbClr val="000000"/>
                </a:solidFill>
              </a:rPr>
              <a:t>trial</a:t>
            </a:r>
            <a:r>
              <a:rPr lang="en">
                <a:solidFill>
                  <a:srgbClr val="000000"/>
                </a:solidFill>
              </a:rPr>
              <a:t> and error they determined what dimensions would get them closes to their target volume (50 mL). </a:t>
            </a:r>
          </a:p>
          <a:p>
            <a:pPr indent="-228600" lvl="0" marL="457200" rtl="0">
              <a:spcBef>
                <a:spcPts val="0"/>
              </a:spcBef>
              <a:buClr>
                <a:srgbClr val="000000"/>
              </a:buClr>
              <a:buChar char="●"/>
            </a:pPr>
            <a:r>
              <a:rPr lang="en">
                <a:solidFill>
                  <a:srgbClr val="000000"/>
                </a:solidFill>
              </a:rPr>
              <a:t>Dave Abbott (technology teacher) then introduced the SketchUp Pro software to each individual class.</a:t>
            </a:r>
          </a:p>
        </p:txBody>
      </p:sp>
      <p:pic>
        <p:nvPicPr>
          <p:cNvPr descr="File_000.jpeg" id="242" name="Shape 242"/>
          <p:cNvPicPr preferRelativeResize="0"/>
          <p:nvPr/>
        </p:nvPicPr>
        <p:blipFill>
          <a:blip r:embed="rId3">
            <a:alphaModFix/>
          </a:blip>
          <a:stretch>
            <a:fillRect/>
          </a:stretch>
        </p:blipFill>
        <p:spPr>
          <a:xfrm>
            <a:off x="4779900" y="1170200"/>
            <a:ext cx="3921648" cy="294123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D966"/>
        </a:solidFill>
      </p:bgPr>
    </p:bg>
    <p:spTree>
      <p:nvGrpSpPr>
        <p:cNvPr id="246" name="Shape 246"/>
        <p:cNvGrpSpPr/>
        <p:nvPr/>
      </p:nvGrpSpPr>
      <p:grpSpPr>
        <a:xfrm>
          <a:off x="0" y="0"/>
          <a:ext cx="0" cy="0"/>
          <a:chOff x="0" y="0"/>
          <a:chExt cx="0" cy="0"/>
        </a:xfrm>
      </p:grpSpPr>
      <p:sp>
        <p:nvSpPr>
          <p:cNvPr id="247" name="Shape 247"/>
          <p:cNvSpPr txBox="1"/>
          <p:nvPr>
            <p:ph idx="4294967295" type="title"/>
          </p:nvPr>
        </p:nvSpPr>
        <p:spPr>
          <a:xfrm>
            <a:off x="311700" y="255625"/>
            <a:ext cx="8520600" cy="607800"/>
          </a:xfrm>
          <a:prstGeom prst="rect">
            <a:avLst/>
          </a:prstGeom>
        </p:spPr>
        <p:txBody>
          <a:bodyPr anchorCtr="0" anchor="t" bIns="91425" lIns="91425" rIns="91425" tIns="91425">
            <a:noAutofit/>
          </a:bodyPr>
          <a:lstStyle/>
          <a:p>
            <a:pPr lvl="0" rtl="0" algn="ctr">
              <a:spcBef>
                <a:spcPts val="0"/>
              </a:spcBef>
              <a:buNone/>
            </a:pPr>
            <a:r>
              <a:rPr lang="en"/>
              <a:t>Implementation (Con’t) </a:t>
            </a:r>
          </a:p>
        </p:txBody>
      </p:sp>
      <p:sp>
        <p:nvSpPr>
          <p:cNvPr id="248" name="Shape 248"/>
          <p:cNvSpPr txBox="1"/>
          <p:nvPr>
            <p:ph idx="4294967295" type="body"/>
          </p:nvPr>
        </p:nvSpPr>
        <p:spPr>
          <a:xfrm>
            <a:off x="4244625" y="1229875"/>
            <a:ext cx="4587600" cy="35973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Students were then brought to the computer lab/library to design their  3D cylinder on SketchUp. </a:t>
            </a:r>
          </a:p>
          <a:p>
            <a:pPr indent="-228600" lvl="0" marL="457200" rtl="0">
              <a:spcBef>
                <a:spcPts val="0"/>
              </a:spcBef>
              <a:buClr>
                <a:srgbClr val="000000"/>
              </a:buClr>
              <a:buChar char="●"/>
            </a:pPr>
            <a:r>
              <a:rPr lang="en">
                <a:solidFill>
                  <a:srgbClr val="000000"/>
                </a:solidFill>
              </a:rPr>
              <a:t>Then they had the opportunity to view their cylinder being printed on the 3D printer in the library.</a:t>
            </a:r>
          </a:p>
          <a:p>
            <a:pPr indent="-228600" lvl="0" marL="457200" rtl="0">
              <a:spcBef>
                <a:spcPts val="0"/>
              </a:spcBef>
              <a:buClr>
                <a:srgbClr val="000000"/>
              </a:buClr>
              <a:buChar char="●"/>
            </a:pPr>
            <a:r>
              <a:rPr lang="en">
                <a:solidFill>
                  <a:srgbClr val="000000"/>
                </a:solidFill>
              </a:rPr>
              <a:t>Finally, as a class, each group tested their cylinder to see which group came the closest to holding 50 mL of water. </a:t>
            </a:r>
          </a:p>
        </p:txBody>
      </p:sp>
      <p:pic>
        <p:nvPicPr>
          <p:cNvPr descr="IMG_3275.JPG" id="249" name="Shape 249"/>
          <p:cNvPicPr preferRelativeResize="0"/>
          <p:nvPr/>
        </p:nvPicPr>
        <p:blipFill>
          <a:blip r:embed="rId3">
            <a:alphaModFix/>
          </a:blip>
          <a:stretch>
            <a:fillRect/>
          </a:stretch>
        </p:blipFill>
        <p:spPr>
          <a:xfrm>
            <a:off x="128650" y="863425"/>
            <a:ext cx="2840176" cy="2130124"/>
          </a:xfrm>
          <a:prstGeom prst="rect">
            <a:avLst/>
          </a:prstGeom>
          <a:noFill/>
          <a:ln>
            <a:noFill/>
          </a:ln>
        </p:spPr>
      </p:pic>
      <p:sp>
        <p:nvSpPr>
          <p:cNvPr id="250" name="Shape 250"/>
          <p:cNvSpPr txBox="1"/>
          <p:nvPr/>
        </p:nvSpPr>
        <p:spPr>
          <a:xfrm>
            <a:off x="0" y="3000600"/>
            <a:ext cx="4248300" cy="443700"/>
          </a:xfrm>
          <a:prstGeom prst="rect">
            <a:avLst/>
          </a:prstGeom>
          <a:noFill/>
          <a:ln>
            <a:noFill/>
          </a:ln>
        </p:spPr>
        <p:txBody>
          <a:bodyPr anchorCtr="0" anchor="t" bIns="91425" lIns="91425" rIns="91425" tIns="91425">
            <a:noAutofit/>
          </a:bodyPr>
          <a:lstStyle/>
          <a:p>
            <a:pPr lvl="0">
              <a:spcBef>
                <a:spcPts val="0"/>
              </a:spcBef>
              <a:buNone/>
            </a:pPr>
            <a:r>
              <a:rPr lang="en" sz="1200"/>
              <a:t>Students working together in groups to design their projects.</a:t>
            </a:r>
          </a:p>
        </p:txBody>
      </p:sp>
      <p:sp>
        <p:nvSpPr>
          <p:cNvPr id="251" name="Shape 251" title="File_008.mov"/>
          <p:cNvSpPr/>
          <p:nvPr/>
        </p:nvSpPr>
        <p:spPr>
          <a:xfrm>
            <a:off x="249400" y="3337525"/>
            <a:ext cx="3384450" cy="1699074"/>
          </a:xfrm>
          <a:prstGeom prst="rect">
            <a:avLst/>
          </a:prstGeom>
          <a:blipFill>
            <a:blip r:embed="rId4">
              <a:alphaModFix/>
            </a:blip>
            <a:stretch>
              <a:fillRect/>
            </a:stretch>
          </a:blipFill>
          <a:ln>
            <a:noFill/>
          </a:ln>
        </p:spPr>
      </p:sp>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D966"/>
        </a:solidFill>
      </p:bgPr>
    </p:bg>
    <p:spTree>
      <p:nvGrpSpPr>
        <p:cNvPr id="255" name="Shape 255"/>
        <p:cNvGrpSpPr/>
        <p:nvPr/>
      </p:nvGrpSpPr>
      <p:grpSpPr>
        <a:xfrm>
          <a:off x="0" y="0"/>
          <a:ext cx="0" cy="0"/>
          <a:chOff x="0" y="0"/>
          <a:chExt cx="0" cy="0"/>
        </a:xfrm>
      </p:grpSpPr>
      <p:pic>
        <p:nvPicPr>
          <p:cNvPr descr="IMG_3282.JPG" id="256" name="Shape 256"/>
          <p:cNvPicPr preferRelativeResize="0"/>
          <p:nvPr/>
        </p:nvPicPr>
        <p:blipFill>
          <a:blip r:embed="rId3">
            <a:alphaModFix/>
          </a:blip>
          <a:stretch>
            <a:fillRect/>
          </a:stretch>
        </p:blipFill>
        <p:spPr>
          <a:xfrm>
            <a:off x="166325" y="115175"/>
            <a:ext cx="2627200" cy="1970400"/>
          </a:xfrm>
          <a:prstGeom prst="rect">
            <a:avLst/>
          </a:prstGeom>
          <a:noFill/>
          <a:ln>
            <a:noFill/>
          </a:ln>
        </p:spPr>
      </p:pic>
      <p:sp>
        <p:nvSpPr>
          <p:cNvPr id="257" name="Shape 257"/>
          <p:cNvSpPr txBox="1"/>
          <p:nvPr/>
        </p:nvSpPr>
        <p:spPr>
          <a:xfrm>
            <a:off x="3608125" y="2840450"/>
            <a:ext cx="2738100" cy="11643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258" name="Shape 258"/>
          <p:cNvSpPr txBox="1"/>
          <p:nvPr/>
        </p:nvSpPr>
        <p:spPr>
          <a:xfrm>
            <a:off x="2793525" y="2277450"/>
            <a:ext cx="2286000" cy="588600"/>
          </a:xfrm>
          <a:prstGeom prst="rect">
            <a:avLst/>
          </a:prstGeom>
          <a:noFill/>
          <a:ln>
            <a:noFill/>
          </a:ln>
        </p:spPr>
        <p:txBody>
          <a:bodyPr anchorCtr="0" anchor="t" bIns="91425" lIns="91425" rIns="91425" tIns="91425">
            <a:noAutofit/>
          </a:bodyPr>
          <a:lstStyle/>
          <a:p>
            <a:pPr lvl="0">
              <a:spcBef>
                <a:spcPts val="0"/>
              </a:spcBef>
              <a:buNone/>
            </a:pPr>
            <a:r>
              <a:rPr lang="en"/>
              <a:t>Students designing their cylinders on Sketchup Pro</a:t>
            </a:r>
          </a:p>
        </p:txBody>
      </p:sp>
      <p:pic>
        <p:nvPicPr>
          <p:cNvPr descr="IMG_3300.JPG" id="259" name="Shape 259"/>
          <p:cNvPicPr preferRelativeResize="0"/>
          <p:nvPr/>
        </p:nvPicPr>
        <p:blipFill>
          <a:blip r:embed="rId4">
            <a:alphaModFix/>
          </a:blip>
          <a:stretch>
            <a:fillRect/>
          </a:stretch>
        </p:blipFill>
        <p:spPr>
          <a:xfrm>
            <a:off x="5151974" y="0"/>
            <a:ext cx="2849024" cy="2136756"/>
          </a:xfrm>
          <a:prstGeom prst="rect">
            <a:avLst/>
          </a:prstGeom>
          <a:noFill/>
          <a:ln>
            <a:noFill/>
          </a:ln>
        </p:spPr>
      </p:pic>
      <p:pic>
        <p:nvPicPr>
          <p:cNvPr descr="IMG_3283.JPG" id="260" name="Shape 260"/>
          <p:cNvPicPr preferRelativeResize="0"/>
          <p:nvPr/>
        </p:nvPicPr>
        <p:blipFill>
          <a:blip r:embed="rId5">
            <a:alphaModFix/>
          </a:blip>
          <a:stretch>
            <a:fillRect/>
          </a:stretch>
        </p:blipFill>
        <p:spPr>
          <a:xfrm>
            <a:off x="166325" y="2981174"/>
            <a:ext cx="2627205" cy="1970399"/>
          </a:xfrm>
          <a:prstGeom prst="rect">
            <a:avLst/>
          </a:prstGeom>
          <a:noFill/>
          <a:ln>
            <a:noFill/>
          </a:ln>
        </p:spPr>
      </p:pic>
      <p:pic>
        <p:nvPicPr>
          <p:cNvPr descr="IMG_3286.JPG" id="261" name="Shape 261"/>
          <p:cNvPicPr preferRelativeResize="0"/>
          <p:nvPr/>
        </p:nvPicPr>
        <p:blipFill>
          <a:blip r:embed="rId6">
            <a:alphaModFix/>
          </a:blip>
          <a:stretch>
            <a:fillRect/>
          </a:stretch>
        </p:blipFill>
        <p:spPr>
          <a:xfrm>
            <a:off x="5151975" y="2840449"/>
            <a:ext cx="2848998" cy="21111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D966"/>
        </a:solidFill>
      </p:bgPr>
    </p:bg>
    <p:spTree>
      <p:nvGrpSpPr>
        <p:cNvPr id="265" name="Shape 265"/>
        <p:cNvGrpSpPr/>
        <p:nvPr/>
      </p:nvGrpSpPr>
      <p:grpSpPr>
        <a:xfrm>
          <a:off x="0" y="0"/>
          <a:ext cx="0" cy="0"/>
          <a:chOff x="0" y="0"/>
          <a:chExt cx="0" cy="0"/>
        </a:xfrm>
      </p:grpSpPr>
      <p:pic>
        <p:nvPicPr>
          <p:cNvPr descr="File_002.jpeg" id="266" name="Shape 266"/>
          <p:cNvPicPr preferRelativeResize="0"/>
          <p:nvPr/>
        </p:nvPicPr>
        <p:blipFill>
          <a:blip r:embed="rId3">
            <a:alphaModFix/>
          </a:blip>
          <a:stretch>
            <a:fillRect/>
          </a:stretch>
        </p:blipFill>
        <p:spPr>
          <a:xfrm>
            <a:off x="666575" y="281475"/>
            <a:ext cx="2723143" cy="2034375"/>
          </a:xfrm>
          <a:prstGeom prst="rect">
            <a:avLst/>
          </a:prstGeom>
          <a:noFill/>
          <a:ln>
            <a:noFill/>
          </a:ln>
        </p:spPr>
      </p:pic>
      <p:pic>
        <p:nvPicPr>
          <p:cNvPr descr="File_001.jpeg" id="267" name="Shape 267"/>
          <p:cNvPicPr preferRelativeResize="0"/>
          <p:nvPr/>
        </p:nvPicPr>
        <p:blipFill>
          <a:blip r:embed="rId4">
            <a:alphaModFix/>
          </a:blip>
          <a:stretch>
            <a:fillRect/>
          </a:stretch>
        </p:blipFill>
        <p:spPr>
          <a:xfrm>
            <a:off x="6154294" y="281475"/>
            <a:ext cx="2538280" cy="1896274"/>
          </a:xfrm>
          <a:prstGeom prst="rect">
            <a:avLst/>
          </a:prstGeom>
          <a:noFill/>
          <a:ln>
            <a:noFill/>
          </a:ln>
        </p:spPr>
      </p:pic>
      <p:pic>
        <p:nvPicPr>
          <p:cNvPr descr="File_004.jpeg" id="268" name="Shape 268"/>
          <p:cNvPicPr preferRelativeResize="0"/>
          <p:nvPr/>
        </p:nvPicPr>
        <p:blipFill>
          <a:blip r:embed="rId5">
            <a:alphaModFix/>
          </a:blip>
          <a:stretch>
            <a:fillRect/>
          </a:stretch>
        </p:blipFill>
        <p:spPr>
          <a:xfrm>
            <a:off x="666574" y="2993975"/>
            <a:ext cx="2723148" cy="2034375"/>
          </a:xfrm>
          <a:prstGeom prst="rect">
            <a:avLst/>
          </a:prstGeom>
          <a:noFill/>
          <a:ln>
            <a:noFill/>
          </a:ln>
        </p:spPr>
      </p:pic>
      <p:pic>
        <p:nvPicPr>
          <p:cNvPr descr="File_005.jpeg" id="269" name="Shape 269"/>
          <p:cNvPicPr preferRelativeResize="0"/>
          <p:nvPr/>
        </p:nvPicPr>
        <p:blipFill>
          <a:blip r:embed="rId6">
            <a:alphaModFix/>
          </a:blip>
          <a:stretch>
            <a:fillRect/>
          </a:stretch>
        </p:blipFill>
        <p:spPr>
          <a:xfrm>
            <a:off x="6154299" y="2409925"/>
            <a:ext cx="2597324" cy="2618424"/>
          </a:xfrm>
          <a:prstGeom prst="rect">
            <a:avLst/>
          </a:prstGeom>
          <a:noFill/>
          <a:ln>
            <a:noFill/>
          </a:ln>
        </p:spPr>
      </p:pic>
      <p:sp>
        <p:nvSpPr>
          <p:cNvPr id="270" name="Shape 270"/>
          <p:cNvSpPr txBox="1"/>
          <p:nvPr/>
        </p:nvSpPr>
        <p:spPr>
          <a:xfrm>
            <a:off x="3620925" y="2213500"/>
            <a:ext cx="2456700" cy="575700"/>
          </a:xfrm>
          <a:prstGeom prst="rect">
            <a:avLst/>
          </a:prstGeom>
          <a:noFill/>
          <a:ln>
            <a:noFill/>
          </a:ln>
        </p:spPr>
        <p:txBody>
          <a:bodyPr anchorCtr="0" anchor="t" bIns="91425" lIns="91425" rIns="91425" tIns="91425">
            <a:noAutofit/>
          </a:bodyPr>
          <a:lstStyle/>
          <a:p>
            <a:pPr lvl="0">
              <a:spcBef>
                <a:spcPts val="0"/>
              </a:spcBef>
              <a:buNone/>
            </a:pPr>
            <a:r>
              <a:rPr lang="en" sz="1600"/>
              <a:t>Students testing the volume of their cylinders</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D966"/>
        </a:solidFill>
      </p:bgPr>
    </p:bg>
    <p:spTree>
      <p:nvGrpSpPr>
        <p:cNvPr id="274" name="Shape 274"/>
        <p:cNvGrpSpPr/>
        <p:nvPr/>
      </p:nvGrpSpPr>
      <p:grpSpPr>
        <a:xfrm>
          <a:off x="0" y="0"/>
          <a:ext cx="0" cy="0"/>
          <a:chOff x="0" y="0"/>
          <a:chExt cx="0" cy="0"/>
        </a:xfrm>
      </p:grpSpPr>
      <p:pic>
        <p:nvPicPr>
          <p:cNvPr descr="IMG_3420.JPG" id="275" name="Shape 275"/>
          <p:cNvPicPr preferRelativeResize="0"/>
          <p:nvPr/>
        </p:nvPicPr>
        <p:blipFill>
          <a:blip r:embed="rId3">
            <a:alphaModFix/>
          </a:blip>
          <a:stretch>
            <a:fillRect/>
          </a:stretch>
        </p:blipFill>
        <p:spPr>
          <a:xfrm>
            <a:off x="341224" y="243100"/>
            <a:ext cx="3343697" cy="2507773"/>
          </a:xfrm>
          <a:prstGeom prst="rect">
            <a:avLst/>
          </a:prstGeom>
          <a:noFill/>
          <a:ln>
            <a:noFill/>
          </a:ln>
        </p:spPr>
      </p:pic>
      <p:pic>
        <p:nvPicPr>
          <p:cNvPr descr="IMG_3423.JPG" id="276" name="Shape 276"/>
          <p:cNvPicPr preferRelativeResize="0"/>
          <p:nvPr/>
        </p:nvPicPr>
        <p:blipFill>
          <a:blip r:embed="rId4">
            <a:alphaModFix/>
          </a:blip>
          <a:stretch>
            <a:fillRect/>
          </a:stretch>
        </p:blipFill>
        <p:spPr>
          <a:xfrm>
            <a:off x="5015525" y="153525"/>
            <a:ext cx="3343697" cy="2597349"/>
          </a:xfrm>
          <a:prstGeom prst="rect">
            <a:avLst/>
          </a:prstGeom>
          <a:noFill/>
          <a:ln>
            <a:noFill/>
          </a:ln>
        </p:spPr>
      </p:pic>
      <p:sp>
        <p:nvSpPr>
          <p:cNvPr id="277" name="Shape 277"/>
          <p:cNvSpPr txBox="1"/>
          <p:nvPr/>
        </p:nvSpPr>
        <p:spPr>
          <a:xfrm>
            <a:off x="1155750" y="2814850"/>
            <a:ext cx="6832500" cy="946800"/>
          </a:xfrm>
          <a:prstGeom prst="rect">
            <a:avLst/>
          </a:prstGeom>
          <a:noFill/>
          <a:ln>
            <a:noFill/>
          </a:ln>
        </p:spPr>
        <p:txBody>
          <a:bodyPr anchorCtr="0" anchor="t" bIns="91425" lIns="91425" rIns="91425" tIns="91425">
            <a:noAutofit/>
          </a:bodyPr>
          <a:lstStyle/>
          <a:p>
            <a:pPr lvl="0">
              <a:spcBef>
                <a:spcPts val="0"/>
              </a:spcBef>
              <a:buNone/>
            </a:pPr>
            <a:r>
              <a:rPr lang="en" sz="1800"/>
              <a:t>Students watching their cylinders being printed on the 3D printer. </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D966"/>
        </a:solidFill>
      </p:bgPr>
    </p:bg>
    <p:spTree>
      <p:nvGrpSpPr>
        <p:cNvPr id="281" name="Shape 281"/>
        <p:cNvGrpSpPr/>
        <p:nvPr/>
      </p:nvGrpSpPr>
      <p:grpSpPr>
        <a:xfrm>
          <a:off x="0" y="0"/>
          <a:ext cx="0" cy="0"/>
          <a:chOff x="0" y="0"/>
          <a:chExt cx="0" cy="0"/>
        </a:xfrm>
      </p:grpSpPr>
      <p:pic>
        <p:nvPicPr>
          <p:cNvPr descr="IMG_3414.JPG" id="282" name="Shape 282"/>
          <p:cNvPicPr preferRelativeResize="0"/>
          <p:nvPr/>
        </p:nvPicPr>
        <p:blipFill>
          <a:blip r:embed="rId3">
            <a:alphaModFix/>
          </a:blip>
          <a:stretch>
            <a:fillRect/>
          </a:stretch>
        </p:blipFill>
        <p:spPr>
          <a:xfrm>
            <a:off x="2716775" y="76775"/>
            <a:ext cx="3974927" cy="2981176"/>
          </a:xfrm>
          <a:prstGeom prst="rect">
            <a:avLst/>
          </a:prstGeom>
          <a:noFill/>
          <a:ln>
            <a:noFill/>
          </a:ln>
        </p:spPr>
      </p:pic>
      <p:sp>
        <p:nvSpPr>
          <p:cNvPr id="283" name="Shape 283"/>
          <p:cNvSpPr txBox="1"/>
          <p:nvPr/>
        </p:nvSpPr>
        <p:spPr>
          <a:xfrm>
            <a:off x="2716775" y="3185875"/>
            <a:ext cx="3975000" cy="652500"/>
          </a:xfrm>
          <a:prstGeom prst="rect">
            <a:avLst/>
          </a:prstGeom>
          <a:noFill/>
          <a:ln>
            <a:noFill/>
          </a:ln>
        </p:spPr>
        <p:txBody>
          <a:bodyPr anchorCtr="0" anchor="t" bIns="91425" lIns="91425" rIns="91425" tIns="91425">
            <a:noAutofit/>
          </a:bodyPr>
          <a:lstStyle/>
          <a:p>
            <a:pPr lvl="0">
              <a:spcBef>
                <a:spcPts val="0"/>
              </a:spcBef>
              <a:buNone/>
            </a:pPr>
            <a:r>
              <a:rPr lang="en"/>
              <a:t>Mrs. Hatcher setting up the 3D printers for the printing stage. </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D966"/>
        </a:solidFill>
      </p:bgPr>
    </p:bg>
    <p:spTree>
      <p:nvGrpSpPr>
        <p:cNvPr id="287" name="Shape 287"/>
        <p:cNvGrpSpPr/>
        <p:nvPr/>
      </p:nvGrpSpPr>
      <p:grpSpPr>
        <a:xfrm>
          <a:off x="0" y="0"/>
          <a:ext cx="0" cy="0"/>
          <a:chOff x="0" y="0"/>
          <a:chExt cx="0" cy="0"/>
        </a:xfrm>
      </p:grpSpPr>
      <p:pic>
        <p:nvPicPr>
          <p:cNvPr descr="IMG_3416.JPG" id="288" name="Shape 288"/>
          <p:cNvPicPr preferRelativeResize="0"/>
          <p:nvPr/>
        </p:nvPicPr>
        <p:blipFill>
          <a:blip r:embed="rId3">
            <a:alphaModFix/>
          </a:blip>
          <a:stretch>
            <a:fillRect/>
          </a:stretch>
        </p:blipFill>
        <p:spPr>
          <a:xfrm>
            <a:off x="208975" y="1583249"/>
            <a:ext cx="4149775" cy="2945998"/>
          </a:xfrm>
          <a:prstGeom prst="rect">
            <a:avLst/>
          </a:prstGeom>
          <a:noFill/>
          <a:ln>
            <a:noFill/>
          </a:ln>
        </p:spPr>
      </p:pic>
      <p:pic>
        <p:nvPicPr>
          <p:cNvPr descr="IMG_3417.JPG" id="289" name="Shape 289"/>
          <p:cNvPicPr preferRelativeResize="0"/>
          <p:nvPr/>
        </p:nvPicPr>
        <p:blipFill>
          <a:blip r:embed="rId4">
            <a:alphaModFix/>
          </a:blip>
          <a:stretch>
            <a:fillRect/>
          </a:stretch>
        </p:blipFill>
        <p:spPr>
          <a:xfrm>
            <a:off x="5096574" y="1583250"/>
            <a:ext cx="3928002" cy="2945994"/>
          </a:xfrm>
          <a:prstGeom prst="rect">
            <a:avLst/>
          </a:prstGeom>
          <a:noFill/>
          <a:ln>
            <a:noFill/>
          </a:ln>
        </p:spPr>
      </p:pic>
      <p:sp>
        <p:nvSpPr>
          <p:cNvPr id="290" name="Shape 290"/>
          <p:cNvSpPr txBox="1"/>
          <p:nvPr/>
        </p:nvSpPr>
        <p:spPr>
          <a:xfrm>
            <a:off x="3019625" y="610950"/>
            <a:ext cx="4887600" cy="972300"/>
          </a:xfrm>
          <a:prstGeom prst="rect">
            <a:avLst/>
          </a:prstGeom>
          <a:noFill/>
          <a:ln>
            <a:noFill/>
          </a:ln>
        </p:spPr>
        <p:txBody>
          <a:bodyPr anchorCtr="0" anchor="t" bIns="91425" lIns="91425" rIns="91425" tIns="91425">
            <a:noAutofit/>
          </a:bodyPr>
          <a:lstStyle/>
          <a:p>
            <a:pPr lvl="0">
              <a:spcBef>
                <a:spcPts val="0"/>
              </a:spcBef>
              <a:buNone/>
            </a:pPr>
            <a:r>
              <a:rPr lang="en" sz="1800"/>
              <a:t>Printing of the 3D cylinders. </a:t>
            </a:r>
            <a:r>
              <a:rPr lang="en" sz="1800"/>
              <a:t> </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9DAF8"/>
        </a:solidFill>
      </p:bgPr>
    </p:bg>
    <p:spTree>
      <p:nvGrpSpPr>
        <p:cNvPr id="98" name="Shape 98"/>
        <p:cNvGrpSpPr/>
        <p:nvPr/>
      </p:nvGrpSpPr>
      <p:grpSpPr>
        <a:xfrm>
          <a:off x="0" y="0"/>
          <a:ext cx="0" cy="0"/>
          <a:chOff x="0" y="0"/>
          <a:chExt cx="0" cy="0"/>
        </a:xfrm>
      </p:grpSpPr>
      <p:sp>
        <p:nvSpPr>
          <p:cNvPr id="99" name="Shape 99"/>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lgn="ctr">
              <a:spcBef>
                <a:spcPts val="0"/>
              </a:spcBef>
              <a:buNone/>
            </a:pPr>
            <a:r>
              <a:rPr lang="en"/>
              <a:t>Teacher Profiles</a:t>
            </a:r>
          </a:p>
        </p:txBody>
      </p:sp>
      <p:pic>
        <p:nvPicPr>
          <p:cNvPr descr="File_000.jpeg" id="100" name="Shape 100"/>
          <p:cNvPicPr preferRelativeResize="0"/>
          <p:nvPr/>
        </p:nvPicPr>
        <p:blipFill rotWithShape="1">
          <a:blip r:embed="rId3">
            <a:alphaModFix/>
          </a:blip>
          <a:srcRect b="6620" l="20083" r="15607" t="38161"/>
          <a:stretch/>
        </p:blipFill>
        <p:spPr>
          <a:xfrm>
            <a:off x="1508175" y="1080650"/>
            <a:ext cx="5818900" cy="369322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294" name="Shape 294"/>
        <p:cNvGrpSpPr/>
        <p:nvPr/>
      </p:nvGrpSpPr>
      <p:grpSpPr>
        <a:xfrm>
          <a:off x="0" y="0"/>
          <a:ext cx="0" cy="0"/>
          <a:chOff x="0" y="0"/>
          <a:chExt cx="0" cy="0"/>
        </a:xfrm>
      </p:grpSpPr>
      <p:sp>
        <p:nvSpPr>
          <p:cNvPr id="295" name="Shape 295"/>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Data Collection/Analysis</a:t>
            </a:r>
          </a:p>
        </p:txBody>
      </p:sp>
      <p:sp>
        <p:nvSpPr>
          <p:cNvPr id="296" name="Shape 296"/>
          <p:cNvSpPr txBox="1"/>
          <p:nvPr>
            <p:ph idx="4294967295" type="body"/>
          </p:nvPr>
        </p:nvSpPr>
        <p:spPr>
          <a:xfrm>
            <a:off x="311700" y="1229875"/>
            <a:ext cx="8520600" cy="333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Students were given a pre and post survey to determine their overall attitudes toward Math</a:t>
            </a:r>
          </a:p>
          <a:p>
            <a:pPr indent="-228600" lvl="0" marL="457200" rtl="0">
              <a:spcBef>
                <a:spcPts val="0"/>
              </a:spcBef>
              <a:buClr>
                <a:srgbClr val="000000"/>
              </a:buClr>
              <a:buChar char="●"/>
            </a:pPr>
            <a:r>
              <a:rPr lang="en">
                <a:solidFill>
                  <a:srgbClr val="000000"/>
                </a:solidFill>
              </a:rPr>
              <a:t>To establish validity we used repetition of questions to discern consistency of student responses.</a:t>
            </a:r>
          </a:p>
          <a:p>
            <a:pPr indent="-228600" lvl="0" marL="457200" rtl="0">
              <a:spcBef>
                <a:spcPts val="0"/>
              </a:spcBef>
              <a:buClr>
                <a:srgbClr val="000000"/>
              </a:buClr>
              <a:buChar char="●"/>
            </a:pPr>
            <a:r>
              <a:rPr lang="en">
                <a:solidFill>
                  <a:srgbClr val="000000"/>
                </a:solidFill>
              </a:rPr>
              <a:t>We analyzed the data from each class                                            on a percentage basis to account for                                                                      differences in class size and composition.</a:t>
            </a:r>
          </a:p>
        </p:txBody>
      </p:sp>
      <p:pic>
        <p:nvPicPr>
          <p:cNvPr descr="File_002.jpeg" id="297" name="Shape 297"/>
          <p:cNvPicPr preferRelativeResize="0"/>
          <p:nvPr/>
        </p:nvPicPr>
        <p:blipFill>
          <a:blip r:embed="rId3">
            <a:alphaModFix/>
          </a:blip>
          <a:stretch>
            <a:fillRect/>
          </a:stretch>
        </p:blipFill>
        <p:spPr>
          <a:xfrm>
            <a:off x="5228424" y="2375049"/>
            <a:ext cx="3497098" cy="26125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B6D7A8"/>
        </a:solidFill>
      </p:bgPr>
    </p:bg>
    <p:spTree>
      <p:nvGrpSpPr>
        <p:cNvPr id="301" name="Shape 301"/>
        <p:cNvGrpSpPr/>
        <p:nvPr/>
      </p:nvGrpSpPr>
      <p:grpSpPr>
        <a:xfrm>
          <a:off x="0" y="0"/>
          <a:ext cx="0" cy="0"/>
          <a:chOff x="0" y="0"/>
          <a:chExt cx="0" cy="0"/>
        </a:xfrm>
      </p:grpSpPr>
      <p:pic>
        <p:nvPicPr>
          <p:cNvPr descr="File_000.png" id="302" name="Shape 302"/>
          <p:cNvPicPr preferRelativeResize="0"/>
          <p:nvPr/>
        </p:nvPicPr>
        <p:blipFill>
          <a:blip r:embed="rId3">
            <a:alphaModFix/>
          </a:blip>
          <a:stretch>
            <a:fillRect/>
          </a:stretch>
        </p:blipFill>
        <p:spPr>
          <a:xfrm>
            <a:off x="152400" y="152400"/>
            <a:ext cx="3629026" cy="4838702"/>
          </a:xfrm>
          <a:prstGeom prst="rect">
            <a:avLst/>
          </a:prstGeom>
          <a:noFill/>
          <a:ln>
            <a:noFill/>
          </a:ln>
        </p:spPr>
      </p:pic>
      <p:sp>
        <p:nvSpPr>
          <p:cNvPr id="303" name="Shape 303"/>
          <p:cNvSpPr txBox="1"/>
          <p:nvPr/>
        </p:nvSpPr>
        <p:spPr>
          <a:xfrm>
            <a:off x="4494325" y="799000"/>
            <a:ext cx="3928500" cy="3911700"/>
          </a:xfrm>
          <a:prstGeom prst="rect">
            <a:avLst/>
          </a:prstGeom>
          <a:noFill/>
          <a:ln>
            <a:noFill/>
          </a:ln>
        </p:spPr>
        <p:txBody>
          <a:bodyPr anchorCtr="0" anchor="t" bIns="91425" lIns="91425" rIns="91425" tIns="91425">
            <a:noAutofit/>
          </a:bodyPr>
          <a:lstStyle/>
          <a:p>
            <a:pPr indent="-381000" lvl="0" marL="457200">
              <a:spcBef>
                <a:spcPts val="0"/>
              </a:spcBef>
              <a:buSzPct val="100000"/>
              <a:buChar char="●"/>
            </a:pPr>
            <a:r>
              <a:rPr lang="en" sz="2400"/>
              <a:t>Our survey was composed of general questions which would provide us with insight on each </a:t>
            </a:r>
            <a:r>
              <a:rPr lang="en" sz="2400"/>
              <a:t>student's</a:t>
            </a:r>
            <a:r>
              <a:rPr lang="en" sz="2400"/>
              <a:t>’ feelings and attitudes toward Math</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307" name="Shape 307"/>
        <p:cNvGrpSpPr/>
        <p:nvPr/>
      </p:nvGrpSpPr>
      <p:grpSpPr>
        <a:xfrm>
          <a:off x="0" y="0"/>
          <a:ext cx="0" cy="0"/>
          <a:chOff x="0" y="0"/>
          <a:chExt cx="0" cy="0"/>
        </a:xfrm>
      </p:grpSpPr>
      <p:sp>
        <p:nvSpPr>
          <p:cNvPr id="308" name="Shape 308"/>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Results - </a:t>
            </a:r>
            <a:r>
              <a:rPr lang="en" sz="2400"/>
              <a:t>Teacher Understanding of Subject Matter</a:t>
            </a:r>
          </a:p>
        </p:txBody>
      </p:sp>
      <p:sp>
        <p:nvSpPr>
          <p:cNvPr id="309" name="Shape 309"/>
          <p:cNvSpPr txBox="1"/>
          <p:nvPr>
            <p:ph idx="4294967295" type="body"/>
          </p:nvPr>
        </p:nvSpPr>
        <p:spPr>
          <a:xfrm>
            <a:off x="311700" y="1229875"/>
            <a:ext cx="5264700" cy="333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This project helped us as teachers improve our overall understanding of how the curriculum can be applied to real world situations</a:t>
            </a:r>
          </a:p>
          <a:p>
            <a:pPr indent="-228600" lvl="0" marL="457200" rtl="0">
              <a:spcBef>
                <a:spcPts val="0"/>
              </a:spcBef>
              <a:buClr>
                <a:srgbClr val="000000"/>
              </a:buClr>
              <a:buChar char="●"/>
            </a:pPr>
            <a:r>
              <a:rPr lang="en">
                <a:solidFill>
                  <a:srgbClr val="000000"/>
                </a:solidFill>
              </a:rPr>
              <a:t>We acquired transferable technology skills which we can utilize and continue to develop in years to come.</a:t>
            </a:r>
          </a:p>
          <a:p>
            <a:pPr indent="-228600" lvl="0" marL="457200" rtl="0">
              <a:spcBef>
                <a:spcPts val="0"/>
              </a:spcBef>
              <a:buClr>
                <a:srgbClr val="000000"/>
              </a:buClr>
              <a:buChar char="●"/>
            </a:pPr>
            <a:r>
              <a:rPr lang="en">
                <a:solidFill>
                  <a:srgbClr val="000000"/>
                </a:solidFill>
              </a:rPr>
              <a:t>In short - Math teachers are often posed with the question from students “When will use this in real life”. This project helped us provide a tangible answer to that question.</a:t>
            </a:r>
          </a:p>
        </p:txBody>
      </p:sp>
      <p:pic>
        <p:nvPicPr>
          <p:cNvPr descr="IMG_3428.JPG" id="310" name="Shape 310"/>
          <p:cNvPicPr preferRelativeResize="0"/>
          <p:nvPr/>
        </p:nvPicPr>
        <p:blipFill>
          <a:blip r:embed="rId3">
            <a:alphaModFix/>
          </a:blip>
          <a:stretch>
            <a:fillRect/>
          </a:stretch>
        </p:blipFill>
        <p:spPr>
          <a:xfrm>
            <a:off x="5728800" y="1170200"/>
            <a:ext cx="3262801" cy="24471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314" name="Shape 314"/>
        <p:cNvGrpSpPr/>
        <p:nvPr/>
      </p:nvGrpSpPr>
      <p:grpSpPr>
        <a:xfrm>
          <a:off x="0" y="0"/>
          <a:ext cx="0" cy="0"/>
          <a:chOff x="0" y="0"/>
          <a:chExt cx="0" cy="0"/>
        </a:xfrm>
      </p:grpSpPr>
      <p:sp>
        <p:nvSpPr>
          <p:cNvPr id="315" name="Shape 315"/>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Results - </a:t>
            </a:r>
            <a:r>
              <a:rPr lang="en" sz="2400"/>
              <a:t>Understanding of Assessment</a:t>
            </a:r>
          </a:p>
        </p:txBody>
      </p:sp>
      <p:sp>
        <p:nvSpPr>
          <p:cNvPr id="316" name="Shape 316"/>
          <p:cNvSpPr txBox="1"/>
          <p:nvPr>
            <p:ph idx="4294967295" type="body"/>
          </p:nvPr>
        </p:nvSpPr>
        <p:spPr>
          <a:xfrm>
            <a:off x="311700" y="1229875"/>
            <a:ext cx="4299000" cy="333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The project clearly demonstrated that there are other ways of assessing student learning rather than pencil and paper testing.</a:t>
            </a:r>
          </a:p>
          <a:p>
            <a:pPr indent="-228600" lvl="0" marL="457200" rtl="0">
              <a:spcBef>
                <a:spcPts val="0"/>
              </a:spcBef>
              <a:buClr>
                <a:srgbClr val="000000"/>
              </a:buClr>
              <a:buChar char="●"/>
            </a:pPr>
            <a:r>
              <a:rPr lang="en">
                <a:solidFill>
                  <a:srgbClr val="000000"/>
                </a:solidFill>
              </a:rPr>
              <a:t>Students creation of a final project using concepts of volume and capacity helped us gauge depths of student understanding of them.</a:t>
            </a:r>
          </a:p>
        </p:txBody>
      </p:sp>
      <p:pic>
        <p:nvPicPr>
          <p:cNvPr descr="File_000.jpeg" id="317" name="Shape 317"/>
          <p:cNvPicPr preferRelativeResize="0"/>
          <p:nvPr/>
        </p:nvPicPr>
        <p:blipFill>
          <a:blip r:embed="rId3">
            <a:alphaModFix/>
          </a:blip>
          <a:stretch>
            <a:fillRect/>
          </a:stretch>
        </p:blipFill>
        <p:spPr>
          <a:xfrm>
            <a:off x="4763100" y="1170200"/>
            <a:ext cx="4228500" cy="31713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321" name="Shape 321"/>
        <p:cNvGrpSpPr/>
        <p:nvPr/>
      </p:nvGrpSpPr>
      <p:grpSpPr>
        <a:xfrm>
          <a:off x="0" y="0"/>
          <a:ext cx="0" cy="0"/>
          <a:chOff x="0" y="0"/>
          <a:chExt cx="0" cy="0"/>
        </a:xfrm>
      </p:grpSpPr>
      <p:sp>
        <p:nvSpPr>
          <p:cNvPr id="322" name="Shape 322"/>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Results - </a:t>
            </a:r>
            <a:r>
              <a:rPr lang="en" sz="2400"/>
              <a:t>Understanding of Instruction</a:t>
            </a:r>
          </a:p>
        </p:txBody>
      </p:sp>
      <p:sp>
        <p:nvSpPr>
          <p:cNvPr id="323" name="Shape 323"/>
          <p:cNvSpPr txBox="1"/>
          <p:nvPr>
            <p:ph idx="4294967295" type="body"/>
          </p:nvPr>
        </p:nvSpPr>
        <p:spPr>
          <a:xfrm>
            <a:off x="311700" y="1229875"/>
            <a:ext cx="4299000" cy="333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This was an opportunity for us as teachers to gain experience in student directed learning.</a:t>
            </a:r>
          </a:p>
          <a:p>
            <a:pPr indent="-228600" lvl="0" marL="457200" rtl="0">
              <a:spcBef>
                <a:spcPts val="0"/>
              </a:spcBef>
              <a:buClr>
                <a:srgbClr val="000000"/>
              </a:buClr>
              <a:buChar char="●"/>
            </a:pPr>
            <a:r>
              <a:rPr lang="en">
                <a:solidFill>
                  <a:srgbClr val="000000"/>
                </a:solidFill>
              </a:rPr>
              <a:t>Groups worked together to determine which specific values of height and radius would provide the target capacity of 50 mL</a:t>
            </a:r>
          </a:p>
          <a:p>
            <a:pPr indent="-228600" lvl="0" marL="457200" rtl="0">
              <a:spcBef>
                <a:spcPts val="0"/>
              </a:spcBef>
              <a:buClr>
                <a:srgbClr val="000000"/>
              </a:buClr>
              <a:buChar char="●"/>
            </a:pPr>
            <a:r>
              <a:rPr lang="en">
                <a:solidFill>
                  <a:srgbClr val="000000"/>
                </a:solidFill>
              </a:rPr>
              <a:t>They also had to problem solve as to how difference in volume and capacity would provide sufficient wall thickness</a:t>
            </a:r>
          </a:p>
        </p:txBody>
      </p:sp>
      <p:pic>
        <p:nvPicPr>
          <p:cNvPr descr="IMG_3278.JPG" id="324" name="Shape 324"/>
          <p:cNvPicPr preferRelativeResize="0"/>
          <p:nvPr/>
        </p:nvPicPr>
        <p:blipFill>
          <a:blip r:embed="rId3">
            <a:alphaModFix/>
          </a:blip>
          <a:stretch>
            <a:fillRect/>
          </a:stretch>
        </p:blipFill>
        <p:spPr>
          <a:xfrm>
            <a:off x="4763100" y="1170200"/>
            <a:ext cx="4228500" cy="31713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328" name="Shape 328"/>
        <p:cNvGrpSpPr/>
        <p:nvPr/>
      </p:nvGrpSpPr>
      <p:grpSpPr>
        <a:xfrm>
          <a:off x="0" y="0"/>
          <a:ext cx="0" cy="0"/>
          <a:chOff x="0" y="0"/>
          <a:chExt cx="0" cy="0"/>
        </a:xfrm>
      </p:grpSpPr>
      <p:sp>
        <p:nvSpPr>
          <p:cNvPr id="329" name="Shape 329"/>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Results - Student Learning</a:t>
            </a:r>
          </a:p>
        </p:txBody>
      </p:sp>
      <p:sp>
        <p:nvSpPr>
          <p:cNvPr id="330" name="Shape 330"/>
          <p:cNvSpPr txBox="1"/>
          <p:nvPr>
            <p:ph idx="4294967295" type="body"/>
          </p:nvPr>
        </p:nvSpPr>
        <p:spPr>
          <a:xfrm>
            <a:off x="311700" y="1170200"/>
            <a:ext cx="4299000" cy="33987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Many students continued to explore applications beyond the scope of this project. </a:t>
            </a:r>
          </a:p>
          <a:p>
            <a:pPr indent="-228600" lvl="0" marL="457200" rtl="0">
              <a:spcBef>
                <a:spcPts val="0"/>
              </a:spcBef>
              <a:buClr>
                <a:srgbClr val="000000"/>
              </a:buClr>
              <a:buChar char="●"/>
            </a:pPr>
            <a:r>
              <a:rPr lang="en">
                <a:solidFill>
                  <a:srgbClr val="000000"/>
                </a:solidFill>
              </a:rPr>
              <a:t>These students initiated self directed projects, applying the skills they had acquired to produce their own final products.</a:t>
            </a:r>
          </a:p>
          <a:p>
            <a:pPr indent="-228600" lvl="0" marL="457200" rtl="0">
              <a:spcBef>
                <a:spcPts val="0"/>
              </a:spcBef>
              <a:buClr>
                <a:srgbClr val="000000"/>
              </a:buClr>
              <a:buChar char="●"/>
            </a:pPr>
            <a:r>
              <a:rPr lang="en">
                <a:solidFill>
                  <a:srgbClr val="000000"/>
                </a:solidFill>
              </a:rPr>
              <a:t>A lunchtime 3D printing club was organized to provide students the opportunity to engage in these self-directed projects.</a:t>
            </a:r>
          </a:p>
          <a:p>
            <a:pPr lvl="0" rtl="0">
              <a:spcBef>
                <a:spcPts val="0"/>
              </a:spcBef>
              <a:buNone/>
            </a:pPr>
            <a:r>
              <a:t/>
            </a:r>
            <a:endParaRPr>
              <a:solidFill>
                <a:srgbClr val="000000"/>
              </a:solidFill>
            </a:endParaRPr>
          </a:p>
        </p:txBody>
      </p:sp>
      <p:pic>
        <p:nvPicPr>
          <p:cNvPr descr="IMG_3307.JPG" id="331" name="Shape 331"/>
          <p:cNvPicPr preferRelativeResize="0"/>
          <p:nvPr/>
        </p:nvPicPr>
        <p:blipFill>
          <a:blip r:embed="rId3">
            <a:alphaModFix/>
          </a:blip>
          <a:stretch>
            <a:fillRect/>
          </a:stretch>
        </p:blipFill>
        <p:spPr>
          <a:xfrm>
            <a:off x="4763100" y="1170200"/>
            <a:ext cx="4228500" cy="3171375"/>
          </a:xfrm>
          <a:prstGeom prst="rect">
            <a:avLst/>
          </a:prstGeom>
          <a:noFill/>
          <a:ln>
            <a:noFill/>
          </a:ln>
        </p:spPr>
      </p:pic>
      <p:sp>
        <p:nvSpPr>
          <p:cNvPr id="332" name="Shape 332"/>
          <p:cNvSpPr txBox="1"/>
          <p:nvPr/>
        </p:nvSpPr>
        <p:spPr>
          <a:xfrm>
            <a:off x="4510975" y="4341575"/>
            <a:ext cx="4228500" cy="432300"/>
          </a:xfrm>
          <a:prstGeom prst="rect">
            <a:avLst/>
          </a:prstGeom>
          <a:noFill/>
          <a:ln>
            <a:noFill/>
          </a:ln>
        </p:spPr>
        <p:txBody>
          <a:bodyPr anchorCtr="0" anchor="t" bIns="91425" lIns="91425" rIns="91425" tIns="91425">
            <a:noAutofit/>
          </a:bodyPr>
          <a:lstStyle/>
          <a:p>
            <a:pPr lvl="0">
              <a:spcBef>
                <a:spcPts val="0"/>
              </a:spcBef>
              <a:buNone/>
            </a:pPr>
            <a:r>
              <a:rPr lang="en"/>
              <a:t>Students engaged in self-directed printing projects</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336" name="Shape 336"/>
        <p:cNvGrpSpPr/>
        <p:nvPr/>
      </p:nvGrpSpPr>
      <p:grpSpPr>
        <a:xfrm>
          <a:off x="0" y="0"/>
          <a:ext cx="0" cy="0"/>
          <a:chOff x="0" y="0"/>
          <a:chExt cx="0" cy="0"/>
        </a:xfrm>
      </p:grpSpPr>
      <p:sp>
        <p:nvSpPr>
          <p:cNvPr id="337" name="Shape 337"/>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Analysis of Results - Pre/Post Survey</a:t>
            </a:r>
          </a:p>
        </p:txBody>
      </p:sp>
      <p:pic>
        <p:nvPicPr>
          <p:cNvPr id="338" name="Shape 338" title="Chart"/>
          <p:cNvPicPr preferRelativeResize="0"/>
          <p:nvPr/>
        </p:nvPicPr>
        <p:blipFill>
          <a:blip r:embed="rId3">
            <a:alphaModFix/>
          </a:blip>
          <a:stretch>
            <a:fillRect/>
          </a:stretch>
        </p:blipFill>
        <p:spPr>
          <a:xfrm>
            <a:off x="3464875" y="1017800"/>
            <a:ext cx="5473825" cy="3718649"/>
          </a:xfrm>
          <a:prstGeom prst="rect">
            <a:avLst/>
          </a:prstGeom>
          <a:noFill/>
          <a:ln>
            <a:noFill/>
          </a:ln>
        </p:spPr>
      </p:pic>
      <p:sp>
        <p:nvSpPr>
          <p:cNvPr id="339" name="Shape 339"/>
          <p:cNvSpPr txBox="1"/>
          <p:nvPr>
            <p:ph idx="4294967295" type="body"/>
          </p:nvPr>
        </p:nvSpPr>
        <p:spPr>
          <a:xfrm>
            <a:off x="411575" y="1017800"/>
            <a:ext cx="2984100" cy="3398700"/>
          </a:xfrm>
          <a:prstGeom prst="rect">
            <a:avLst/>
          </a:prstGeom>
        </p:spPr>
        <p:txBody>
          <a:bodyPr anchorCtr="0" anchor="t" bIns="91425" lIns="91425" rIns="91425" tIns="91425">
            <a:noAutofit/>
          </a:bodyPr>
          <a:lstStyle/>
          <a:p>
            <a:pPr lvl="0" rtl="0">
              <a:spcBef>
                <a:spcPts val="0"/>
              </a:spcBef>
              <a:buNone/>
            </a:pPr>
            <a:r>
              <a:rPr lang="en">
                <a:solidFill>
                  <a:srgbClr val="000000"/>
                </a:solidFill>
              </a:rPr>
              <a:t>In general overall engagement increased slightly in the English stream classes.</a:t>
            </a:r>
          </a:p>
          <a:p>
            <a:pPr lvl="0" rtl="0">
              <a:spcBef>
                <a:spcPts val="0"/>
              </a:spcBef>
              <a:buNone/>
            </a:pPr>
            <a:r>
              <a:rPr b="1" lang="en">
                <a:solidFill>
                  <a:srgbClr val="000000"/>
                </a:solidFill>
              </a:rPr>
              <a:t>Anomaly:</a:t>
            </a:r>
            <a:r>
              <a:rPr lang="en">
                <a:solidFill>
                  <a:srgbClr val="000000"/>
                </a:solidFill>
              </a:rPr>
              <a:t> When the post survey was completed in the French class many of the high achieving students were away on a school trip. We believe this skewed the results of the post survey for this particular class.</a:t>
            </a:r>
          </a:p>
          <a:p>
            <a:pPr lvl="0" rtl="0">
              <a:spcBef>
                <a:spcPts val="0"/>
              </a:spcBef>
              <a:buNone/>
            </a:pPr>
            <a:r>
              <a:t/>
            </a:r>
            <a:endParaRPr>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343" name="Shape 343"/>
        <p:cNvGrpSpPr/>
        <p:nvPr/>
      </p:nvGrpSpPr>
      <p:grpSpPr>
        <a:xfrm>
          <a:off x="0" y="0"/>
          <a:ext cx="0" cy="0"/>
          <a:chOff x="0" y="0"/>
          <a:chExt cx="0" cy="0"/>
        </a:xfrm>
      </p:grpSpPr>
      <p:sp>
        <p:nvSpPr>
          <p:cNvPr id="344" name="Shape 344"/>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Analysis of Results - Sources of Error</a:t>
            </a:r>
          </a:p>
        </p:txBody>
      </p:sp>
      <p:sp>
        <p:nvSpPr>
          <p:cNvPr id="345" name="Shape 345"/>
          <p:cNvSpPr txBox="1"/>
          <p:nvPr>
            <p:ph idx="4294967295" type="body"/>
          </p:nvPr>
        </p:nvSpPr>
        <p:spPr>
          <a:xfrm>
            <a:off x="311700" y="1017800"/>
            <a:ext cx="3699900" cy="33987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Due to storm days, school holidays and other school based events the length of time between the initial and final stages of the project was delayed excessively.</a:t>
            </a:r>
          </a:p>
          <a:p>
            <a:pPr indent="-228600" lvl="0" marL="457200" rtl="0">
              <a:spcBef>
                <a:spcPts val="0"/>
              </a:spcBef>
              <a:buClr>
                <a:srgbClr val="000000"/>
              </a:buClr>
              <a:buChar char="●"/>
            </a:pPr>
            <a:r>
              <a:rPr lang="en">
                <a:solidFill>
                  <a:srgbClr val="000000"/>
                </a:solidFill>
              </a:rPr>
              <a:t>We believe that this may account for the low levels of increase in student enthusiasm reflected in the survey.</a:t>
            </a:r>
          </a:p>
        </p:txBody>
      </p:sp>
      <p:pic>
        <p:nvPicPr>
          <p:cNvPr id="346" name="Shape 346" title="Chart"/>
          <p:cNvPicPr preferRelativeResize="0"/>
          <p:nvPr/>
        </p:nvPicPr>
        <p:blipFill>
          <a:blip r:embed="rId3">
            <a:alphaModFix/>
          </a:blip>
          <a:stretch>
            <a:fillRect/>
          </a:stretch>
        </p:blipFill>
        <p:spPr>
          <a:xfrm>
            <a:off x="4011600" y="1091600"/>
            <a:ext cx="4952325" cy="36690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350" name="Shape 350"/>
        <p:cNvGrpSpPr/>
        <p:nvPr/>
      </p:nvGrpSpPr>
      <p:grpSpPr>
        <a:xfrm>
          <a:off x="0" y="0"/>
          <a:ext cx="0" cy="0"/>
          <a:chOff x="0" y="0"/>
          <a:chExt cx="0" cy="0"/>
        </a:xfrm>
      </p:grpSpPr>
      <p:sp>
        <p:nvSpPr>
          <p:cNvPr id="351" name="Shape 351"/>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Conclusion</a:t>
            </a:r>
          </a:p>
        </p:txBody>
      </p:sp>
      <p:sp>
        <p:nvSpPr>
          <p:cNvPr id="352" name="Shape 352"/>
          <p:cNvSpPr txBox="1"/>
          <p:nvPr>
            <p:ph idx="4294967295" type="body"/>
          </p:nvPr>
        </p:nvSpPr>
        <p:spPr>
          <a:xfrm>
            <a:off x="311700" y="1017800"/>
            <a:ext cx="4465500" cy="33987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In general we feel that the results of our survey do not accurately reflect the levels of student interest and engagement that we observed throughout the process of the project</a:t>
            </a:r>
          </a:p>
          <a:p>
            <a:pPr indent="-228600" lvl="0" marL="457200" rtl="0">
              <a:spcBef>
                <a:spcPts val="0"/>
              </a:spcBef>
              <a:buClr>
                <a:srgbClr val="000000"/>
              </a:buClr>
              <a:buChar char="●"/>
            </a:pPr>
            <a:r>
              <a:rPr lang="en">
                <a:solidFill>
                  <a:srgbClr val="000000"/>
                </a:solidFill>
              </a:rPr>
              <a:t>Overall we feel that the anecdotal and observational data we have acquired is a better indication of student engagement in this project.</a:t>
            </a:r>
          </a:p>
        </p:txBody>
      </p:sp>
      <p:pic>
        <p:nvPicPr>
          <p:cNvPr descr="IMG_3277.JPG" id="353" name="Shape 353"/>
          <p:cNvPicPr preferRelativeResize="0"/>
          <p:nvPr/>
        </p:nvPicPr>
        <p:blipFill>
          <a:blip r:embed="rId3">
            <a:alphaModFix/>
          </a:blip>
          <a:stretch>
            <a:fillRect/>
          </a:stretch>
        </p:blipFill>
        <p:spPr>
          <a:xfrm>
            <a:off x="4777200" y="1017800"/>
            <a:ext cx="4169277" cy="31269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357" name="Shape 357"/>
        <p:cNvGrpSpPr/>
        <p:nvPr/>
      </p:nvGrpSpPr>
      <p:grpSpPr>
        <a:xfrm>
          <a:off x="0" y="0"/>
          <a:ext cx="0" cy="0"/>
          <a:chOff x="0" y="0"/>
          <a:chExt cx="0" cy="0"/>
        </a:xfrm>
      </p:grpSpPr>
      <p:sp>
        <p:nvSpPr>
          <p:cNvPr id="358" name="Shape 358"/>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Long Term Impact on Classroom Practice</a:t>
            </a:r>
          </a:p>
        </p:txBody>
      </p:sp>
      <p:sp>
        <p:nvSpPr>
          <p:cNvPr id="359" name="Shape 359"/>
          <p:cNvSpPr txBox="1"/>
          <p:nvPr>
            <p:ph idx="4294967295" type="body"/>
          </p:nvPr>
        </p:nvSpPr>
        <p:spPr>
          <a:xfrm>
            <a:off x="311700" y="1017800"/>
            <a:ext cx="4062000" cy="33987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We believe that this project was successful in achieving our goal of increasing student engagement in the Math classroom.</a:t>
            </a:r>
          </a:p>
          <a:p>
            <a:pPr indent="-228600" lvl="0" marL="457200" rtl="0">
              <a:spcBef>
                <a:spcPts val="0"/>
              </a:spcBef>
              <a:buClr>
                <a:srgbClr val="000000"/>
              </a:buClr>
              <a:buChar char="●"/>
            </a:pPr>
            <a:r>
              <a:rPr lang="en">
                <a:solidFill>
                  <a:srgbClr val="000000"/>
                </a:solidFill>
              </a:rPr>
              <a:t>As a result, we will continue to incorporate 3D printing into aspects of our Math teaching practice for years to come.</a:t>
            </a:r>
          </a:p>
        </p:txBody>
      </p:sp>
      <p:pic>
        <p:nvPicPr>
          <p:cNvPr descr="IMG_3299.JPG" id="360" name="Shape 360"/>
          <p:cNvPicPr preferRelativeResize="0"/>
          <p:nvPr/>
        </p:nvPicPr>
        <p:blipFill>
          <a:blip r:embed="rId3">
            <a:alphaModFix/>
          </a:blip>
          <a:stretch>
            <a:fillRect/>
          </a:stretch>
        </p:blipFill>
        <p:spPr>
          <a:xfrm>
            <a:off x="4577450" y="1193900"/>
            <a:ext cx="4061998" cy="30464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9DAF8"/>
        </a:solidFill>
      </p:bgPr>
    </p:bg>
    <p:spTree>
      <p:nvGrpSpPr>
        <p:cNvPr id="104" name="Shape 104"/>
        <p:cNvGrpSpPr/>
        <p:nvPr/>
      </p:nvGrpSpPr>
      <p:grpSpPr>
        <a:xfrm>
          <a:off x="0" y="0"/>
          <a:ext cx="0" cy="0"/>
          <a:chOff x="0" y="0"/>
          <a:chExt cx="0" cy="0"/>
        </a:xfrm>
      </p:grpSpPr>
      <p:sp>
        <p:nvSpPr>
          <p:cNvPr id="105" name="Shape 105"/>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Damian Lethbridge</a:t>
            </a:r>
          </a:p>
        </p:txBody>
      </p:sp>
      <p:sp>
        <p:nvSpPr>
          <p:cNvPr id="106" name="Shape 106"/>
          <p:cNvSpPr txBox="1"/>
          <p:nvPr>
            <p:ph idx="4294967295" type="body"/>
          </p:nvPr>
        </p:nvSpPr>
        <p:spPr>
          <a:xfrm>
            <a:off x="311700" y="1229875"/>
            <a:ext cx="8520600" cy="333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13 years teaching Jr.High Math</a:t>
            </a:r>
          </a:p>
          <a:p>
            <a:pPr indent="-228600" lvl="0" marL="457200" rtl="0">
              <a:spcBef>
                <a:spcPts val="0"/>
              </a:spcBef>
              <a:buClr>
                <a:srgbClr val="000000"/>
              </a:buClr>
              <a:buChar char="●"/>
            </a:pPr>
            <a:r>
              <a:rPr lang="en">
                <a:solidFill>
                  <a:srgbClr val="000000"/>
                </a:solidFill>
              </a:rPr>
              <a:t>7 years teaching Art and Science</a:t>
            </a:r>
          </a:p>
          <a:p>
            <a:pPr indent="-228600" lvl="0" marL="457200" rtl="0">
              <a:spcBef>
                <a:spcPts val="0"/>
              </a:spcBef>
              <a:buClr>
                <a:srgbClr val="000000"/>
              </a:buClr>
              <a:buChar char="●"/>
            </a:pPr>
            <a:r>
              <a:rPr lang="en">
                <a:solidFill>
                  <a:srgbClr val="000000"/>
                </a:solidFill>
              </a:rPr>
              <a:t>SPJH Math League </a:t>
            </a:r>
          </a:p>
          <a:p>
            <a:pPr indent="-228600" lvl="0" marL="457200" rtl="0">
              <a:spcBef>
                <a:spcPts val="0"/>
              </a:spcBef>
              <a:buClr>
                <a:srgbClr val="000000"/>
              </a:buClr>
              <a:buChar char="●"/>
            </a:pPr>
            <a:r>
              <a:rPr lang="en">
                <a:solidFill>
                  <a:srgbClr val="000000"/>
                </a:solidFill>
              </a:rPr>
              <a:t>Served on Grade 6 Math Curriculum Development Committee</a:t>
            </a:r>
          </a:p>
          <a:p>
            <a:pPr indent="-228600" lvl="0" marL="457200" rtl="0">
              <a:spcBef>
                <a:spcPts val="0"/>
              </a:spcBef>
              <a:buClr>
                <a:srgbClr val="000000"/>
              </a:buClr>
              <a:buChar char="●"/>
            </a:pPr>
            <a:r>
              <a:rPr lang="en">
                <a:solidFill>
                  <a:srgbClr val="000000"/>
                </a:solidFill>
              </a:rPr>
              <a:t>Served on Regional Science Fair Committee (2007-2011)</a:t>
            </a:r>
          </a:p>
          <a:p>
            <a:pPr lvl="0" rtl="0">
              <a:lnSpc>
                <a:spcPct val="100000"/>
              </a:lnSpc>
              <a:spcBef>
                <a:spcPts val="0"/>
              </a:spcBef>
              <a:buNone/>
            </a:pPr>
            <a:r>
              <a:t/>
            </a:r>
            <a:endParaRPr/>
          </a:p>
        </p:txBody>
      </p:sp>
      <p:pic>
        <p:nvPicPr>
          <p:cNvPr descr="File_000.jpeg" id="107" name="Shape 107"/>
          <p:cNvPicPr preferRelativeResize="0"/>
          <p:nvPr/>
        </p:nvPicPr>
        <p:blipFill rotWithShape="1">
          <a:blip r:embed="rId3">
            <a:alphaModFix/>
          </a:blip>
          <a:srcRect b="34456" l="32247" r="59606" t="50311"/>
          <a:stretch/>
        </p:blipFill>
        <p:spPr>
          <a:xfrm>
            <a:off x="4999500" y="700649"/>
            <a:ext cx="1104424" cy="12825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CECD5"/>
            </a:gs>
            <a:gs pos="100000">
              <a:srgbClr val="93BC81"/>
            </a:gs>
          </a:gsLst>
          <a:lin ang="5400012" scaled="0"/>
        </a:gradFill>
      </p:bgPr>
    </p:bg>
    <p:spTree>
      <p:nvGrpSpPr>
        <p:cNvPr id="364" name="Shape 364"/>
        <p:cNvGrpSpPr/>
        <p:nvPr/>
      </p:nvGrpSpPr>
      <p:grpSpPr>
        <a:xfrm>
          <a:off x="0" y="0"/>
          <a:ext cx="0" cy="0"/>
          <a:chOff x="0" y="0"/>
          <a:chExt cx="0" cy="0"/>
        </a:xfrm>
      </p:grpSpPr>
      <p:sp>
        <p:nvSpPr>
          <p:cNvPr id="365" name="Shape 365"/>
          <p:cNvSpPr txBox="1"/>
          <p:nvPr>
            <p:ph idx="4294967295" type="title"/>
          </p:nvPr>
        </p:nvSpPr>
        <p:spPr>
          <a:xfrm>
            <a:off x="311700" y="326775"/>
            <a:ext cx="8520600" cy="607800"/>
          </a:xfrm>
          <a:prstGeom prst="rect">
            <a:avLst/>
          </a:prstGeom>
        </p:spPr>
        <p:txBody>
          <a:bodyPr anchorCtr="0" anchor="t" bIns="91425" lIns="91425" rIns="91425" tIns="91425">
            <a:noAutofit/>
          </a:bodyPr>
          <a:lstStyle/>
          <a:p>
            <a:pPr lvl="0" rtl="0">
              <a:spcBef>
                <a:spcPts val="0"/>
              </a:spcBef>
              <a:buNone/>
            </a:pPr>
            <a:r>
              <a:rPr lang="en"/>
              <a:t>Teacher Inquiry</a:t>
            </a:r>
          </a:p>
        </p:txBody>
      </p:sp>
      <p:sp>
        <p:nvSpPr>
          <p:cNvPr id="366" name="Shape 366"/>
          <p:cNvSpPr txBox="1"/>
          <p:nvPr>
            <p:ph idx="4294967295" type="body"/>
          </p:nvPr>
        </p:nvSpPr>
        <p:spPr>
          <a:xfrm>
            <a:off x="311700" y="1017800"/>
            <a:ext cx="8177700" cy="33987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There are so many new technologies out there for teachers to use in their classrooms however  finding the time to learn how to use them can be challenging.</a:t>
            </a:r>
          </a:p>
          <a:p>
            <a:pPr lvl="0" rtl="0">
              <a:spcBef>
                <a:spcPts val="0"/>
              </a:spcBef>
              <a:buNone/>
            </a:pPr>
            <a:r>
              <a:t/>
            </a:r>
            <a:endParaRPr>
              <a:solidFill>
                <a:srgbClr val="000000"/>
              </a:solidFill>
            </a:endParaRPr>
          </a:p>
          <a:p>
            <a:pPr indent="-228600" lvl="0" marL="457200" rtl="0">
              <a:spcBef>
                <a:spcPts val="0"/>
              </a:spcBef>
              <a:buClr>
                <a:srgbClr val="000000"/>
              </a:buClr>
              <a:buChar char="●"/>
            </a:pPr>
            <a:r>
              <a:rPr lang="en">
                <a:solidFill>
                  <a:srgbClr val="000000"/>
                </a:solidFill>
              </a:rPr>
              <a:t>Through our participation in this project we have enriched our understanding of 3-D design and printing and how it can be used to help students achieve curriculum outcomes</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CECD5"/>
            </a:gs>
            <a:gs pos="100000">
              <a:srgbClr val="93BC81"/>
            </a:gs>
          </a:gsLst>
          <a:lin ang="5400012" scaled="0"/>
        </a:gradFill>
      </p:bgPr>
    </p:bg>
    <p:spTree>
      <p:nvGrpSpPr>
        <p:cNvPr id="370" name="Shape 370"/>
        <p:cNvGrpSpPr/>
        <p:nvPr/>
      </p:nvGrpSpPr>
      <p:grpSpPr>
        <a:xfrm>
          <a:off x="0" y="0"/>
          <a:ext cx="0" cy="0"/>
          <a:chOff x="0" y="0"/>
          <a:chExt cx="0" cy="0"/>
        </a:xfrm>
      </p:grpSpPr>
      <p:sp>
        <p:nvSpPr>
          <p:cNvPr id="371" name="Shape 371"/>
          <p:cNvSpPr txBox="1"/>
          <p:nvPr>
            <p:ph idx="4294967295" type="title"/>
          </p:nvPr>
        </p:nvSpPr>
        <p:spPr>
          <a:xfrm>
            <a:off x="311700" y="326775"/>
            <a:ext cx="8520600" cy="607800"/>
          </a:xfrm>
          <a:prstGeom prst="rect">
            <a:avLst/>
          </a:prstGeom>
        </p:spPr>
        <p:txBody>
          <a:bodyPr anchorCtr="0" anchor="t" bIns="91425" lIns="91425" rIns="91425" tIns="91425">
            <a:noAutofit/>
          </a:bodyPr>
          <a:lstStyle/>
          <a:p>
            <a:pPr lvl="0" rtl="0">
              <a:spcBef>
                <a:spcPts val="0"/>
              </a:spcBef>
              <a:buNone/>
            </a:pPr>
            <a:r>
              <a:rPr lang="en"/>
              <a:t>Teacher Inquiry - Strengths</a:t>
            </a:r>
          </a:p>
        </p:txBody>
      </p:sp>
      <p:sp>
        <p:nvSpPr>
          <p:cNvPr id="372" name="Shape 372"/>
          <p:cNvSpPr txBox="1"/>
          <p:nvPr>
            <p:ph idx="4294967295" type="body"/>
          </p:nvPr>
        </p:nvSpPr>
        <p:spPr>
          <a:xfrm>
            <a:off x="311700" y="1017800"/>
            <a:ext cx="4615500" cy="3792900"/>
          </a:xfrm>
          <a:prstGeom prst="rect">
            <a:avLst/>
          </a:prstGeom>
        </p:spPr>
        <p:txBody>
          <a:bodyPr anchorCtr="0" anchor="t" bIns="91425" lIns="91425" rIns="91425" tIns="91425">
            <a:noAutofit/>
          </a:bodyPr>
          <a:lstStyle/>
          <a:p>
            <a:pPr indent="-228600" lvl="0" marL="457200" rtl="0">
              <a:spcBef>
                <a:spcPts val="0"/>
              </a:spcBef>
              <a:buClr>
                <a:srgbClr val="000000"/>
              </a:buClr>
            </a:pPr>
            <a:r>
              <a:rPr lang="en">
                <a:solidFill>
                  <a:srgbClr val="000000"/>
                </a:solidFill>
              </a:rPr>
              <a:t>Provided </a:t>
            </a:r>
            <a:r>
              <a:rPr lang="en">
                <a:solidFill>
                  <a:srgbClr val="000000"/>
                </a:solidFill>
              </a:rPr>
              <a:t>data/observations to inform future practice.</a:t>
            </a:r>
          </a:p>
          <a:p>
            <a:pPr indent="-228600" lvl="0" marL="457200" rtl="0">
              <a:spcBef>
                <a:spcPts val="0"/>
              </a:spcBef>
              <a:buClr>
                <a:srgbClr val="000000"/>
              </a:buClr>
            </a:pPr>
            <a:r>
              <a:rPr lang="en">
                <a:solidFill>
                  <a:srgbClr val="000000"/>
                </a:solidFill>
              </a:rPr>
              <a:t>O</a:t>
            </a:r>
            <a:r>
              <a:rPr lang="en">
                <a:solidFill>
                  <a:srgbClr val="000000"/>
                </a:solidFill>
              </a:rPr>
              <a:t>pportunity to experience a student directed learning model as opposed to the traditional teacher centered model</a:t>
            </a:r>
          </a:p>
          <a:p>
            <a:pPr lvl="0" rtl="0">
              <a:spcBef>
                <a:spcPts val="0"/>
              </a:spcBef>
              <a:buNone/>
            </a:pPr>
            <a:r>
              <a:t/>
            </a:r>
            <a:endParaRPr>
              <a:solidFill>
                <a:srgbClr val="000000"/>
              </a:solidFill>
            </a:endParaRPr>
          </a:p>
          <a:p>
            <a:pPr lvl="0" rtl="0">
              <a:spcBef>
                <a:spcPts val="0"/>
              </a:spcBef>
              <a:buNone/>
            </a:pPr>
            <a:r>
              <a:t/>
            </a:r>
            <a:endParaRPr>
              <a:solidFill>
                <a:srgbClr val="000000"/>
              </a:solidFill>
            </a:endParaRPr>
          </a:p>
        </p:txBody>
      </p:sp>
      <p:pic>
        <p:nvPicPr>
          <p:cNvPr descr="IMG_3414.JPG" id="373" name="Shape 373"/>
          <p:cNvPicPr preferRelativeResize="0"/>
          <p:nvPr/>
        </p:nvPicPr>
        <p:blipFill>
          <a:blip r:embed="rId3">
            <a:alphaModFix/>
          </a:blip>
          <a:stretch>
            <a:fillRect/>
          </a:stretch>
        </p:blipFill>
        <p:spPr>
          <a:xfrm>
            <a:off x="5079600" y="1086975"/>
            <a:ext cx="3911997" cy="293399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CECD5"/>
            </a:gs>
            <a:gs pos="100000">
              <a:srgbClr val="93BC81"/>
            </a:gs>
          </a:gsLst>
          <a:lin ang="5400012" scaled="0"/>
        </a:gradFill>
      </p:bgPr>
    </p:bg>
    <p:spTree>
      <p:nvGrpSpPr>
        <p:cNvPr id="377" name="Shape 377"/>
        <p:cNvGrpSpPr/>
        <p:nvPr/>
      </p:nvGrpSpPr>
      <p:grpSpPr>
        <a:xfrm>
          <a:off x="0" y="0"/>
          <a:ext cx="0" cy="0"/>
          <a:chOff x="0" y="0"/>
          <a:chExt cx="0" cy="0"/>
        </a:xfrm>
      </p:grpSpPr>
      <p:sp>
        <p:nvSpPr>
          <p:cNvPr id="378" name="Shape 378"/>
          <p:cNvSpPr txBox="1"/>
          <p:nvPr>
            <p:ph idx="4294967295" type="title"/>
          </p:nvPr>
        </p:nvSpPr>
        <p:spPr>
          <a:xfrm>
            <a:off x="311700" y="326775"/>
            <a:ext cx="8520600" cy="607800"/>
          </a:xfrm>
          <a:prstGeom prst="rect">
            <a:avLst/>
          </a:prstGeom>
        </p:spPr>
        <p:txBody>
          <a:bodyPr anchorCtr="0" anchor="t" bIns="91425" lIns="91425" rIns="91425" tIns="91425">
            <a:noAutofit/>
          </a:bodyPr>
          <a:lstStyle/>
          <a:p>
            <a:pPr lvl="0" rtl="0">
              <a:spcBef>
                <a:spcPts val="0"/>
              </a:spcBef>
              <a:buNone/>
            </a:pPr>
            <a:r>
              <a:rPr lang="en"/>
              <a:t>Teacher Inquiry - Challenges</a:t>
            </a:r>
          </a:p>
        </p:txBody>
      </p:sp>
      <p:sp>
        <p:nvSpPr>
          <p:cNvPr id="379" name="Shape 379"/>
          <p:cNvSpPr txBox="1"/>
          <p:nvPr>
            <p:ph idx="4294967295" type="body"/>
          </p:nvPr>
        </p:nvSpPr>
        <p:spPr>
          <a:xfrm>
            <a:off x="311700" y="1017800"/>
            <a:ext cx="8061000" cy="3792900"/>
          </a:xfrm>
          <a:prstGeom prst="rect">
            <a:avLst/>
          </a:prstGeom>
        </p:spPr>
        <p:txBody>
          <a:bodyPr anchorCtr="0" anchor="t" bIns="91425" lIns="91425" rIns="91425" tIns="91425">
            <a:noAutofit/>
          </a:bodyPr>
          <a:lstStyle/>
          <a:p>
            <a:pPr indent="-228600" lvl="0" marL="457200" rtl="0">
              <a:spcBef>
                <a:spcPts val="0"/>
              </a:spcBef>
              <a:buClr>
                <a:srgbClr val="000000"/>
              </a:buClr>
            </a:pPr>
            <a:r>
              <a:rPr lang="en">
                <a:solidFill>
                  <a:srgbClr val="000000"/>
                </a:solidFill>
              </a:rPr>
              <a:t>Requires considerable time and increased teacher preparation in order for the inquiry model to be successful. This can be problematic in future when PD days are not provided for teacher planning as demands on teachers are continually increasing.</a:t>
            </a:r>
          </a:p>
          <a:p>
            <a:pPr lvl="0" rtl="0">
              <a:spcBef>
                <a:spcPts val="0"/>
              </a:spcBef>
              <a:buNone/>
            </a:pPr>
            <a:r>
              <a:t/>
            </a:r>
            <a:endParaRPr>
              <a:solidFill>
                <a:srgbClr val="000000"/>
              </a:solidFill>
            </a:endParaRPr>
          </a:p>
          <a:p>
            <a:pPr indent="-228600" lvl="0" marL="457200" rtl="0">
              <a:spcBef>
                <a:spcPts val="0"/>
              </a:spcBef>
              <a:buClr>
                <a:srgbClr val="000000"/>
              </a:buClr>
            </a:pPr>
            <a:r>
              <a:rPr lang="en">
                <a:solidFill>
                  <a:srgbClr val="000000"/>
                </a:solidFill>
              </a:rPr>
              <a:t>Packed Jr.High Math curriculum also limits time that can be spent in student exploration and inquiry during class.</a:t>
            </a:r>
          </a:p>
          <a:p>
            <a:pPr lvl="0" rtl="0">
              <a:spcBef>
                <a:spcPts val="0"/>
              </a:spcBef>
              <a:buNone/>
            </a:pPr>
            <a:r>
              <a:t/>
            </a:r>
            <a:endParaRPr>
              <a:solidFill>
                <a:srgbClr val="000000"/>
              </a:solidFill>
            </a:endParaRPr>
          </a:p>
          <a:p>
            <a:pPr lvl="0" rtl="0">
              <a:spcBef>
                <a:spcPts val="0"/>
              </a:spcBef>
              <a:buNone/>
            </a:pPr>
            <a:r>
              <a:t/>
            </a:r>
            <a:endParaRPr>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CECD5"/>
            </a:gs>
            <a:gs pos="100000">
              <a:srgbClr val="93BC81"/>
            </a:gs>
          </a:gsLst>
          <a:lin ang="5400012" scaled="0"/>
        </a:gradFill>
      </p:bgPr>
    </p:bg>
    <p:spTree>
      <p:nvGrpSpPr>
        <p:cNvPr id="383" name="Shape 383"/>
        <p:cNvGrpSpPr/>
        <p:nvPr/>
      </p:nvGrpSpPr>
      <p:grpSpPr>
        <a:xfrm>
          <a:off x="0" y="0"/>
          <a:ext cx="0" cy="0"/>
          <a:chOff x="0" y="0"/>
          <a:chExt cx="0" cy="0"/>
        </a:xfrm>
      </p:grpSpPr>
      <p:sp>
        <p:nvSpPr>
          <p:cNvPr id="384" name="Shape 384"/>
          <p:cNvSpPr txBox="1"/>
          <p:nvPr>
            <p:ph idx="4294967295" type="title"/>
          </p:nvPr>
        </p:nvSpPr>
        <p:spPr>
          <a:xfrm>
            <a:off x="311700" y="326775"/>
            <a:ext cx="8520600" cy="607800"/>
          </a:xfrm>
          <a:prstGeom prst="rect">
            <a:avLst/>
          </a:prstGeom>
        </p:spPr>
        <p:txBody>
          <a:bodyPr anchorCtr="0" anchor="t" bIns="91425" lIns="91425" rIns="91425" tIns="91425">
            <a:noAutofit/>
          </a:bodyPr>
          <a:lstStyle/>
          <a:p>
            <a:pPr lvl="0" rtl="0">
              <a:spcBef>
                <a:spcPts val="0"/>
              </a:spcBef>
              <a:buNone/>
            </a:pPr>
            <a:r>
              <a:rPr lang="en"/>
              <a:t>Teacher Inquiry - Conclusion</a:t>
            </a:r>
          </a:p>
        </p:txBody>
      </p:sp>
      <p:sp>
        <p:nvSpPr>
          <p:cNvPr id="385" name="Shape 385"/>
          <p:cNvSpPr txBox="1"/>
          <p:nvPr>
            <p:ph idx="4294967295" type="body"/>
          </p:nvPr>
        </p:nvSpPr>
        <p:spPr>
          <a:xfrm>
            <a:off x="311700" y="1017800"/>
            <a:ext cx="8061000" cy="37929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Overall a positive experience which we feel benefited students and teachers alike.</a:t>
            </a:r>
          </a:p>
          <a:p>
            <a:pPr indent="-228600" lvl="0" marL="457200" rtl="0">
              <a:spcBef>
                <a:spcPts val="0"/>
              </a:spcBef>
              <a:buClr>
                <a:srgbClr val="000000"/>
              </a:buClr>
              <a:buChar char="●"/>
            </a:pPr>
            <a:r>
              <a:rPr lang="en">
                <a:solidFill>
                  <a:srgbClr val="000000"/>
                </a:solidFill>
              </a:rPr>
              <a:t>We feel the project did achieve our goal of increasing student engagement to a degree.</a:t>
            </a:r>
          </a:p>
          <a:p>
            <a:pPr indent="-228600" lvl="0" marL="457200" rtl="0">
              <a:spcBef>
                <a:spcPts val="0"/>
              </a:spcBef>
              <a:buClr>
                <a:srgbClr val="000000"/>
              </a:buClr>
              <a:buChar char="●"/>
            </a:pPr>
            <a:r>
              <a:rPr lang="en">
                <a:solidFill>
                  <a:srgbClr val="000000"/>
                </a:solidFill>
              </a:rPr>
              <a:t>In future we will continue to explore ways in which we can incorporate 3D design and printing into our Math/Science classrooms.</a:t>
            </a:r>
          </a:p>
          <a:p>
            <a:pPr indent="-228600" lvl="0" marL="457200" rtl="0">
              <a:spcBef>
                <a:spcPts val="0"/>
              </a:spcBef>
              <a:buClr>
                <a:srgbClr val="000000"/>
              </a:buClr>
              <a:buChar char="●"/>
            </a:pPr>
            <a:r>
              <a:rPr lang="en">
                <a:solidFill>
                  <a:srgbClr val="000000"/>
                </a:solidFill>
              </a:rPr>
              <a:t>We will look at ways in which we can increase opportunities for student directed learning within the framework of time &amp; curricular restrictions</a:t>
            </a:r>
          </a:p>
          <a:p>
            <a:pPr indent="-228600" lvl="0" marL="457200" rtl="0">
              <a:spcBef>
                <a:spcPts val="0"/>
              </a:spcBef>
              <a:buClr>
                <a:srgbClr val="000000"/>
              </a:buClr>
              <a:buChar char="●"/>
            </a:pPr>
            <a:r>
              <a:rPr lang="en">
                <a:solidFill>
                  <a:srgbClr val="000000"/>
                </a:solidFill>
              </a:rPr>
              <a:t>We will continue to provide opportunities outside of class time (ie. 3D Design &amp; Printing Club) for students to explore their own 3D design ideas and projects.</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7CC3"/>
        </a:solidFill>
      </p:bgPr>
    </p:bg>
    <p:spTree>
      <p:nvGrpSpPr>
        <p:cNvPr id="389" name="Shape 389"/>
        <p:cNvGrpSpPr/>
        <p:nvPr/>
      </p:nvGrpSpPr>
      <p:grpSpPr>
        <a:xfrm>
          <a:off x="0" y="0"/>
          <a:ext cx="0" cy="0"/>
          <a:chOff x="0" y="0"/>
          <a:chExt cx="0" cy="0"/>
        </a:xfrm>
      </p:grpSpPr>
      <p:sp>
        <p:nvSpPr>
          <p:cNvPr id="390" name="Shape 390"/>
          <p:cNvSpPr txBox="1"/>
          <p:nvPr/>
        </p:nvSpPr>
        <p:spPr>
          <a:xfrm>
            <a:off x="921225" y="166325"/>
            <a:ext cx="6870900" cy="933900"/>
          </a:xfrm>
          <a:prstGeom prst="rect">
            <a:avLst/>
          </a:prstGeom>
          <a:noFill/>
          <a:ln>
            <a:noFill/>
          </a:ln>
        </p:spPr>
        <p:txBody>
          <a:bodyPr anchorCtr="0" anchor="t" bIns="91425" lIns="91425" rIns="91425" tIns="91425">
            <a:noAutofit/>
          </a:bodyPr>
          <a:lstStyle/>
          <a:p>
            <a:pPr lvl="0" algn="ctr">
              <a:spcBef>
                <a:spcPts val="0"/>
              </a:spcBef>
              <a:buNone/>
            </a:pPr>
            <a:r>
              <a:rPr lang="en" sz="2400"/>
              <a:t>Credits</a:t>
            </a:r>
          </a:p>
        </p:txBody>
      </p:sp>
      <p:sp>
        <p:nvSpPr>
          <p:cNvPr id="391" name="Shape 391"/>
          <p:cNvSpPr txBox="1"/>
          <p:nvPr/>
        </p:nvSpPr>
        <p:spPr>
          <a:xfrm>
            <a:off x="652525" y="1036375"/>
            <a:ext cx="7817700" cy="3352200"/>
          </a:xfrm>
          <a:prstGeom prst="rect">
            <a:avLst/>
          </a:prstGeom>
          <a:noFill/>
          <a:ln>
            <a:noFill/>
          </a:ln>
        </p:spPr>
        <p:txBody>
          <a:bodyPr anchorCtr="0" anchor="t" bIns="91425" lIns="91425" rIns="91425" tIns="91425">
            <a:noAutofit/>
          </a:bodyPr>
          <a:lstStyle/>
          <a:p>
            <a:pPr indent="-228600" lvl="0" marL="457200" rtl="0">
              <a:spcBef>
                <a:spcPts val="0"/>
              </a:spcBef>
              <a:buChar char="●"/>
            </a:pPr>
            <a:r>
              <a:rPr lang="en"/>
              <a:t>Anne Hatcher</a:t>
            </a:r>
          </a:p>
          <a:p>
            <a:pPr indent="-228600" lvl="0" marL="457200" rtl="0">
              <a:spcBef>
                <a:spcPts val="0"/>
              </a:spcBef>
              <a:buChar char="●"/>
            </a:pPr>
            <a:r>
              <a:rPr lang="en"/>
              <a:t>Christina Cox</a:t>
            </a:r>
          </a:p>
          <a:p>
            <a:pPr indent="-228600" lvl="0" marL="457200" rtl="0">
              <a:spcBef>
                <a:spcPts val="0"/>
              </a:spcBef>
              <a:buChar char="●"/>
            </a:pPr>
            <a:r>
              <a:rPr lang="en"/>
              <a:t>Damian </a:t>
            </a:r>
            <a:r>
              <a:rPr lang="en"/>
              <a:t>Lethbridge</a:t>
            </a:r>
          </a:p>
          <a:p>
            <a:pPr indent="-228600" lvl="0" marL="457200" rtl="0">
              <a:spcBef>
                <a:spcPts val="0"/>
              </a:spcBef>
              <a:buChar char="●"/>
            </a:pPr>
            <a:r>
              <a:rPr lang="en"/>
              <a:t>Dave Dyer</a:t>
            </a:r>
          </a:p>
          <a:p>
            <a:pPr indent="-228600" lvl="0" marL="457200" rtl="0">
              <a:spcBef>
                <a:spcPts val="0"/>
              </a:spcBef>
              <a:buChar char="●"/>
            </a:pPr>
            <a:r>
              <a:rPr lang="en"/>
              <a:t>David Abbott</a:t>
            </a:r>
          </a:p>
          <a:p>
            <a:pPr indent="-228600" lvl="0" marL="457200" rtl="0">
              <a:spcBef>
                <a:spcPts val="0"/>
              </a:spcBef>
              <a:buChar char="●"/>
            </a:pPr>
            <a:r>
              <a:rPr lang="en"/>
              <a:t>Susan Foote</a:t>
            </a:r>
          </a:p>
          <a:p>
            <a:pPr indent="-228600" lvl="0" marL="457200" rtl="0">
              <a:spcBef>
                <a:spcPts val="0"/>
              </a:spcBef>
              <a:buChar char="●"/>
            </a:pPr>
            <a:r>
              <a:rPr lang="en"/>
              <a:t>Tyler Norman</a:t>
            </a:r>
          </a:p>
          <a:p>
            <a:pPr lvl="0">
              <a:spcBef>
                <a:spcPts val="0"/>
              </a:spcBef>
              <a:buNone/>
            </a:pPr>
            <a:r>
              <a:t/>
            </a:r>
            <a:endParaRPr/>
          </a:p>
          <a:p>
            <a:pPr lvl="0">
              <a:spcBef>
                <a:spcPts val="0"/>
              </a:spcBef>
              <a:buNone/>
            </a:pPr>
            <a:r>
              <a:rPr lang="en"/>
              <a:t>Teachers and Staff at St. Paul’s Junior High</a:t>
            </a:r>
          </a:p>
          <a:p>
            <a:pPr lvl="0" rtl="0">
              <a:spcBef>
                <a:spcPts val="0"/>
              </a:spcBef>
              <a:buNone/>
            </a:pPr>
            <a:r>
              <a:t/>
            </a:r>
            <a:endParaRPr/>
          </a:p>
          <a:p>
            <a:pPr lvl="0" rtl="0">
              <a:spcBef>
                <a:spcPts val="0"/>
              </a:spcBef>
              <a:buNone/>
            </a:pPr>
            <a:r>
              <a:rPr lang="en"/>
              <a:t>Teachers in Action Team</a:t>
            </a:r>
          </a:p>
          <a:p>
            <a:pPr indent="-228600" lvl="0" marL="457200" rtl="0">
              <a:spcBef>
                <a:spcPts val="0"/>
              </a:spcBef>
              <a:buChar char="-"/>
            </a:pPr>
            <a:r>
              <a:rPr lang="en"/>
              <a:t>Karen Goodnough</a:t>
            </a:r>
          </a:p>
          <a:p>
            <a:pPr indent="-228600" lvl="0" marL="457200" rtl="0">
              <a:spcBef>
                <a:spcPts val="0"/>
              </a:spcBef>
              <a:buChar char="-"/>
            </a:pPr>
            <a:r>
              <a:rPr lang="en"/>
              <a:t>Dana </a:t>
            </a:r>
            <a:r>
              <a:rPr lang="en"/>
              <a:t>Griffiths</a:t>
            </a:r>
          </a:p>
          <a:p>
            <a:pPr indent="-228600" lvl="0" marL="457200" rtl="0">
              <a:spcBef>
                <a:spcPts val="0"/>
              </a:spcBef>
              <a:buChar char="-"/>
            </a:pPr>
            <a:r>
              <a:rPr lang="en"/>
              <a:t>Keith Power</a:t>
            </a:r>
            <a:r>
              <a:rPr lang="en"/>
              <a:t> </a:t>
            </a:r>
          </a:p>
          <a:p>
            <a:pPr lvl="0" rtl="0">
              <a:spcBef>
                <a:spcPts val="0"/>
              </a:spcBef>
              <a:buNone/>
            </a:pPr>
            <a:r>
              <a:t/>
            </a:r>
            <a:endParaRPr/>
          </a:p>
          <a:p>
            <a:pPr lvl="0" rtl="0">
              <a:spcBef>
                <a:spcPts val="0"/>
              </a:spcBef>
              <a:buNone/>
            </a:pPr>
            <a:r>
              <a:rPr lang="en"/>
              <a:t>Assistant Professor at MUN</a:t>
            </a:r>
          </a:p>
          <a:p>
            <a:pPr indent="-228600" lvl="0" marL="457200">
              <a:spcBef>
                <a:spcPts val="0"/>
              </a:spcBef>
              <a:buChar char="-"/>
            </a:pPr>
            <a:r>
              <a:rPr lang="en"/>
              <a:t>David Gill</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9DAF8"/>
        </a:solidFill>
      </p:bgPr>
    </p:bg>
    <p:spTree>
      <p:nvGrpSpPr>
        <p:cNvPr id="111" name="Shape 111"/>
        <p:cNvGrpSpPr/>
        <p:nvPr/>
      </p:nvGrpSpPr>
      <p:grpSpPr>
        <a:xfrm>
          <a:off x="0" y="0"/>
          <a:ext cx="0" cy="0"/>
          <a:chOff x="0" y="0"/>
          <a:chExt cx="0" cy="0"/>
        </a:xfrm>
      </p:grpSpPr>
      <p:sp>
        <p:nvSpPr>
          <p:cNvPr id="112" name="Shape 112"/>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Damian Lethbridge</a:t>
            </a:r>
          </a:p>
        </p:txBody>
      </p:sp>
      <p:sp>
        <p:nvSpPr>
          <p:cNvPr id="113" name="Shape 113"/>
          <p:cNvSpPr txBox="1"/>
          <p:nvPr>
            <p:ph idx="4294967295" type="body"/>
          </p:nvPr>
        </p:nvSpPr>
        <p:spPr>
          <a:xfrm>
            <a:off x="311700" y="1229875"/>
            <a:ext cx="8520600" cy="3339000"/>
          </a:xfrm>
          <a:prstGeom prst="rect">
            <a:avLst/>
          </a:prstGeom>
        </p:spPr>
        <p:txBody>
          <a:bodyPr anchorCtr="0" anchor="t" bIns="91425" lIns="91425" rIns="91425" tIns="91425">
            <a:noAutofit/>
          </a:bodyPr>
          <a:lstStyle/>
          <a:p>
            <a:pPr lvl="0" rtl="0">
              <a:spcBef>
                <a:spcPts val="0"/>
              </a:spcBef>
              <a:buNone/>
            </a:pPr>
            <a:r>
              <a:rPr lang="en">
                <a:solidFill>
                  <a:srgbClr val="000000"/>
                </a:solidFill>
              </a:rPr>
              <a:t>Math Class</a:t>
            </a:r>
          </a:p>
          <a:p>
            <a:pPr lvl="0" rtl="0">
              <a:lnSpc>
                <a:spcPct val="100000"/>
              </a:lnSpc>
              <a:spcBef>
                <a:spcPts val="0"/>
              </a:spcBef>
              <a:buNone/>
            </a:pPr>
            <a:r>
              <a:rPr lang="en">
                <a:solidFill>
                  <a:srgbClr val="000000"/>
                </a:solidFill>
              </a:rPr>
              <a:t>801 Math (21 students) - A diverse cross section of cultural, socioeconomic and cognitive backgrounds.</a:t>
            </a:r>
          </a:p>
          <a:p>
            <a:pPr indent="-228600" lvl="0" marL="457200" rtl="0">
              <a:lnSpc>
                <a:spcPct val="100000"/>
              </a:lnSpc>
              <a:spcBef>
                <a:spcPts val="0"/>
              </a:spcBef>
              <a:buClr>
                <a:srgbClr val="000000"/>
              </a:buClr>
              <a:buChar char="●"/>
            </a:pPr>
            <a:r>
              <a:rPr lang="en">
                <a:solidFill>
                  <a:srgbClr val="000000"/>
                </a:solidFill>
              </a:rPr>
              <a:t>~ 40% intrinsically motivated, high performers</a:t>
            </a:r>
          </a:p>
          <a:p>
            <a:pPr indent="-228600" lvl="0" marL="457200" rtl="0">
              <a:lnSpc>
                <a:spcPct val="100000"/>
              </a:lnSpc>
              <a:spcBef>
                <a:spcPts val="0"/>
              </a:spcBef>
              <a:buClr>
                <a:srgbClr val="000000"/>
              </a:buClr>
              <a:buChar char="●"/>
            </a:pPr>
            <a:r>
              <a:rPr lang="en">
                <a:solidFill>
                  <a:srgbClr val="000000"/>
                </a:solidFill>
              </a:rPr>
              <a:t>~ 40% extrinsically motivated, average performers</a:t>
            </a:r>
          </a:p>
          <a:p>
            <a:pPr indent="-228600" lvl="0" marL="457200" rtl="0">
              <a:lnSpc>
                <a:spcPct val="100000"/>
              </a:lnSpc>
              <a:spcBef>
                <a:spcPts val="0"/>
              </a:spcBef>
              <a:buClr>
                <a:srgbClr val="000000"/>
              </a:buClr>
              <a:buChar char="●"/>
            </a:pPr>
            <a:r>
              <a:rPr lang="en">
                <a:solidFill>
                  <a:srgbClr val="000000"/>
                </a:solidFill>
              </a:rPr>
              <a:t>~ 20% extrinsically motivated, low performers</a:t>
            </a:r>
          </a:p>
          <a:p>
            <a:pPr lvl="0" rtl="0">
              <a:lnSpc>
                <a:spcPct val="100000"/>
              </a:lnSpc>
              <a:spcBef>
                <a:spcPts val="0"/>
              </a:spcBef>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4C2F4"/>
        </a:solidFill>
      </p:bgPr>
    </p:bg>
    <p:spTree>
      <p:nvGrpSpPr>
        <p:cNvPr id="117" name="Shape 117"/>
        <p:cNvGrpSpPr/>
        <p:nvPr/>
      </p:nvGrpSpPr>
      <p:grpSpPr>
        <a:xfrm>
          <a:off x="0" y="0"/>
          <a:ext cx="0" cy="0"/>
          <a:chOff x="0" y="0"/>
          <a:chExt cx="0" cy="0"/>
        </a:xfrm>
      </p:grpSpPr>
      <p:sp>
        <p:nvSpPr>
          <p:cNvPr id="118" name="Shape 118"/>
          <p:cNvSpPr txBox="1"/>
          <p:nvPr>
            <p:ph idx="4294967295" type="title"/>
          </p:nvPr>
        </p:nvSpPr>
        <p:spPr>
          <a:xfrm>
            <a:off x="257850" y="202675"/>
            <a:ext cx="8520600" cy="572700"/>
          </a:xfrm>
          <a:prstGeom prst="rect">
            <a:avLst/>
          </a:prstGeom>
        </p:spPr>
        <p:txBody>
          <a:bodyPr anchorCtr="0" anchor="t" bIns="91425" lIns="91425" rIns="91425" tIns="91425">
            <a:noAutofit/>
          </a:bodyPr>
          <a:lstStyle/>
          <a:p>
            <a:pPr lvl="0">
              <a:spcBef>
                <a:spcPts val="0"/>
              </a:spcBef>
              <a:buNone/>
            </a:pPr>
            <a:r>
              <a:rPr lang="en"/>
              <a:t>Dave Abbott</a:t>
            </a:r>
          </a:p>
        </p:txBody>
      </p:sp>
      <p:sp>
        <p:nvSpPr>
          <p:cNvPr id="119" name="Shape 119"/>
          <p:cNvSpPr txBox="1"/>
          <p:nvPr>
            <p:ph idx="4294967295" type="body"/>
          </p:nvPr>
        </p:nvSpPr>
        <p:spPr>
          <a:xfrm>
            <a:off x="311700" y="775375"/>
            <a:ext cx="8520600" cy="4296300"/>
          </a:xfrm>
          <a:prstGeom prst="rect">
            <a:avLst/>
          </a:prstGeom>
        </p:spPr>
        <p:txBody>
          <a:bodyPr anchorCtr="0" anchor="t" bIns="91425" lIns="91425" rIns="91425" tIns="91425">
            <a:noAutofit/>
          </a:bodyPr>
          <a:lstStyle/>
          <a:p>
            <a:pPr lvl="0">
              <a:spcBef>
                <a:spcPts val="0"/>
              </a:spcBef>
              <a:buNone/>
            </a:pPr>
            <a:r>
              <a:rPr lang="en">
                <a:solidFill>
                  <a:srgbClr val="000000"/>
                </a:solidFill>
              </a:rPr>
              <a:t>STEM project, Technology aspect:</a:t>
            </a:r>
          </a:p>
          <a:p>
            <a:pPr indent="-228600" lvl="0" marL="457200" rtl="0">
              <a:spcBef>
                <a:spcPts val="0"/>
              </a:spcBef>
              <a:buClr>
                <a:srgbClr val="000000"/>
              </a:buClr>
              <a:buChar char="●"/>
            </a:pPr>
            <a:r>
              <a:rPr lang="en">
                <a:solidFill>
                  <a:srgbClr val="000000"/>
                </a:solidFill>
              </a:rPr>
              <a:t>My </a:t>
            </a:r>
            <a:r>
              <a:rPr lang="en">
                <a:solidFill>
                  <a:srgbClr val="000000"/>
                </a:solidFill>
              </a:rPr>
              <a:t>involvement</a:t>
            </a:r>
            <a:r>
              <a:rPr lang="en">
                <a:solidFill>
                  <a:srgbClr val="000000"/>
                </a:solidFill>
              </a:rPr>
              <a:t> in the project was related to </a:t>
            </a:r>
            <a:r>
              <a:rPr lang="en">
                <a:solidFill>
                  <a:srgbClr val="000000"/>
                </a:solidFill>
              </a:rPr>
              <a:t>technological</a:t>
            </a:r>
            <a:r>
              <a:rPr lang="en">
                <a:solidFill>
                  <a:srgbClr val="000000"/>
                </a:solidFill>
              </a:rPr>
              <a:t> training to </a:t>
            </a:r>
            <a:r>
              <a:rPr lang="en">
                <a:solidFill>
                  <a:srgbClr val="000000"/>
                </a:solidFill>
              </a:rPr>
              <a:t>familiarize</a:t>
            </a:r>
            <a:r>
              <a:rPr lang="en">
                <a:solidFill>
                  <a:srgbClr val="000000"/>
                </a:solidFill>
              </a:rPr>
              <a:t> the students with the design program “SketchUp Pro.”</a:t>
            </a:r>
          </a:p>
          <a:p>
            <a:pPr indent="-228600" lvl="0" marL="457200" rtl="0">
              <a:spcBef>
                <a:spcPts val="0"/>
              </a:spcBef>
              <a:buClr>
                <a:srgbClr val="000000"/>
              </a:buClr>
              <a:buChar char="●"/>
            </a:pPr>
            <a:r>
              <a:rPr lang="en">
                <a:solidFill>
                  <a:srgbClr val="000000"/>
                </a:solidFill>
              </a:rPr>
              <a:t>My academic background is in the area of Science and Technology with over twenty five years teaching experience. </a:t>
            </a:r>
          </a:p>
          <a:p>
            <a:pPr indent="-228600" lvl="0" marL="457200" rtl="0">
              <a:spcBef>
                <a:spcPts val="0"/>
              </a:spcBef>
              <a:buClr>
                <a:srgbClr val="000000"/>
              </a:buClr>
              <a:buChar char="●"/>
            </a:pPr>
            <a:r>
              <a:rPr lang="en">
                <a:solidFill>
                  <a:srgbClr val="000000"/>
                </a:solidFill>
              </a:rPr>
              <a:t>I was responsible for giving our six grade eight classes ( approximately 150 students) exposure to the software required to complete the project. </a:t>
            </a:r>
          </a:p>
          <a:p>
            <a:pPr indent="-228600" lvl="0" marL="457200" rtl="0">
              <a:spcBef>
                <a:spcPts val="0"/>
              </a:spcBef>
              <a:buClr>
                <a:srgbClr val="000000"/>
              </a:buClr>
              <a:buChar char="●"/>
            </a:pPr>
            <a:r>
              <a:rPr lang="en">
                <a:solidFill>
                  <a:srgbClr val="000000"/>
                </a:solidFill>
              </a:rPr>
              <a:t>The students were very </a:t>
            </a:r>
            <a:r>
              <a:rPr lang="en">
                <a:solidFill>
                  <a:srgbClr val="000000"/>
                </a:solidFill>
              </a:rPr>
              <a:t>interested</a:t>
            </a:r>
            <a:r>
              <a:rPr lang="en">
                <a:solidFill>
                  <a:srgbClr val="000000"/>
                </a:solidFill>
              </a:rPr>
              <a:t> and </a:t>
            </a:r>
            <a:r>
              <a:rPr lang="en">
                <a:solidFill>
                  <a:srgbClr val="000000"/>
                </a:solidFill>
              </a:rPr>
              <a:t>motivated to take part in the project as they were given the opportunity to use our 3-D printers to produce their design. </a:t>
            </a:r>
            <a:r>
              <a:rPr lang="en">
                <a:solidFill>
                  <a:srgbClr val="000000"/>
                </a:solidFill>
              </a:rPr>
              <a:t> </a:t>
            </a:r>
          </a:p>
          <a:p>
            <a:pPr indent="-228600" lvl="0" marL="457200">
              <a:spcBef>
                <a:spcPts val="0"/>
              </a:spcBef>
              <a:buClr>
                <a:srgbClr val="000000"/>
              </a:buClr>
              <a:buChar char="●"/>
            </a:pPr>
            <a:r>
              <a:rPr lang="en">
                <a:solidFill>
                  <a:srgbClr val="000000"/>
                </a:solidFill>
              </a:rPr>
              <a:t>I was very </a:t>
            </a:r>
            <a:r>
              <a:rPr lang="en">
                <a:solidFill>
                  <a:srgbClr val="000000"/>
                </a:solidFill>
              </a:rPr>
              <a:t>interested</a:t>
            </a:r>
            <a:r>
              <a:rPr lang="en">
                <a:solidFill>
                  <a:srgbClr val="000000"/>
                </a:solidFill>
              </a:rPr>
              <a:t> in joining the project as it gave me exposure to new and </a:t>
            </a:r>
            <a:r>
              <a:rPr lang="en">
                <a:solidFill>
                  <a:srgbClr val="000000"/>
                </a:solidFill>
              </a:rPr>
              <a:t>innovative technology, such as the 3-D printers. </a:t>
            </a:r>
            <a:r>
              <a:rPr lang="en">
                <a:solidFill>
                  <a:srgbClr val="000000"/>
                </a:solidFill>
              </a:rPr>
              <a:t> </a:t>
            </a:r>
          </a:p>
        </p:txBody>
      </p:sp>
      <p:pic>
        <p:nvPicPr>
          <p:cNvPr descr="File_000.jpeg" id="120" name="Shape 120"/>
          <p:cNvPicPr preferRelativeResize="0"/>
          <p:nvPr/>
        </p:nvPicPr>
        <p:blipFill rotWithShape="1">
          <a:blip r:embed="rId3">
            <a:alphaModFix/>
          </a:blip>
          <a:srcRect b="44062" l="41784" r="50659" t="41698"/>
          <a:stretch/>
        </p:blipFill>
        <p:spPr>
          <a:xfrm>
            <a:off x="5522025" y="415625"/>
            <a:ext cx="997524" cy="9144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9DAF8"/>
        </a:solidFill>
      </p:bgPr>
    </p:bg>
    <p:spTree>
      <p:nvGrpSpPr>
        <p:cNvPr id="124" name="Shape 124"/>
        <p:cNvGrpSpPr/>
        <p:nvPr/>
      </p:nvGrpSpPr>
      <p:grpSpPr>
        <a:xfrm>
          <a:off x="0" y="0"/>
          <a:ext cx="0" cy="0"/>
          <a:chOff x="0" y="0"/>
          <a:chExt cx="0" cy="0"/>
        </a:xfrm>
      </p:grpSpPr>
      <p:sp>
        <p:nvSpPr>
          <p:cNvPr id="125" name="Shape 125"/>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a:spcBef>
                <a:spcPts val="0"/>
              </a:spcBef>
              <a:buNone/>
            </a:pPr>
            <a:r>
              <a:rPr lang="en"/>
              <a:t>Tyler Norman</a:t>
            </a:r>
          </a:p>
        </p:txBody>
      </p:sp>
      <p:sp>
        <p:nvSpPr>
          <p:cNvPr id="126" name="Shape 126"/>
          <p:cNvSpPr txBox="1"/>
          <p:nvPr>
            <p:ph idx="4294967295" type="body"/>
          </p:nvPr>
        </p:nvSpPr>
        <p:spPr>
          <a:xfrm>
            <a:off x="311700" y="1859875"/>
            <a:ext cx="8520600" cy="27090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4 years experience teaching Math and Science at 4 different schools.</a:t>
            </a:r>
          </a:p>
          <a:p>
            <a:pPr indent="-228600" lvl="0" marL="457200" rtl="0">
              <a:spcBef>
                <a:spcPts val="0"/>
              </a:spcBef>
              <a:buClr>
                <a:srgbClr val="000000"/>
              </a:buClr>
              <a:buChar char="●"/>
            </a:pPr>
            <a:r>
              <a:rPr lang="en">
                <a:solidFill>
                  <a:srgbClr val="000000"/>
                </a:solidFill>
              </a:rPr>
              <a:t>I ha</a:t>
            </a:r>
            <a:r>
              <a:rPr lang="en">
                <a:solidFill>
                  <a:srgbClr val="000000"/>
                </a:solidFill>
              </a:rPr>
              <a:t>ve a B.Sc with a major in Chemistry and minor in Mathematics</a:t>
            </a:r>
          </a:p>
          <a:p>
            <a:pPr indent="-228600" lvl="0" marL="457200" rtl="0">
              <a:spcBef>
                <a:spcPts val="0"/>
              </a:spcBef>
              <a:buClr>
                <a:srgbClr val="000000"/>
              </a:buClr>
              <a:buChar char="●"/>
            </a:pPr>
            <a:r>
              <a:rPr lang="en">
                <a:solidFill>
                  <a:srgbClr val="000000"/>
                </a:solidFill>
              </a:rPr>
              <a:t>I’m involved with coaching sports and helping with the Math League team</a:t>
            </a:r>
          </a:p>
          <a:p>
            <a:pPr lvl="0" rtl="0">
              <a:spcBef>
                <a:spcPts val="0"/>
              </a:spcBef>
              <a:buClr>
                <a:srgbClr val="000000"/>
              </a:buClr>
              <a:buSzPct val="61111"/>
              <a:buFont typeface="Arial"/>
              <a:buNone/>
            </a:pPr>
            <a:r>
              <a:rPr lang="en">
                <a:solidFill>
                  <a:srgbClr val="000000"/>
                </a:solidFill>
              </a:rPr>
              <a:t>  </a:t>
            </a:r>
          </a:p>
          <a:p>
            <a:pPr lvl="0">
              <a:spcBef>
                <a:spcPts val="0"/>
              </a:spcBef>
              <a:buNone/>
            </a:pPr>
            <a:r>
              <a:t/>
            </a:r>
            <a:endParaRPr/>
          </a:p>
          <a:p>
            <a:pPr lvl="0" rtl="0">
              <a:spcBef>
                <a:spcPts val="0"/>
              </a:spcBef>
              <a:buNone/>
            </a:pPr>
            <a:r>
              <a:t/>
            </a:r>
            <a:endParaRPr/>
          </a:p>
          <a:p>
            <a:pPr lvl="0">
              <a:spcBef>
                <a:spcPts val="0"/>
              </a:spcBef>
              <a:buNone/>
            </a:pPr>
            <a:r>
              <a:t/>
            </a:r>
            <a:endParaRPr/>
          </a:p>
        </p:txBody>
      </p:sp>
      <p:pic>
        <p:nvPicPr>
          <p:cNvPr descr="File_000.jpeg" id="127" name="Shape 127"/>
          <p:cNvPicPr preferRelativeResize="0"/>
          <p:nvPr/>
        </p:nvPicPr>
        <p:blipFill rotWithShape="1">
          <a:blip r:embed="rId3">
            <a:alphaModFix/>
          </a:blip>
          <a:srcRect b="30583" l="47638" r="43298" t="47349"/>
          <a:stretch/>
        </p:blipFill>
        <p:spPr>
          <a:xfrm>
            <a:off x="3372600" y="486900"/>
            <a:ext cx="760023" cy="8431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9DAF8"/>
        </a:solidFill>
      </p:bgPr>
    </p:bg>
    <p:spTree>
      <p:nvGrpSpPr>
        <p:cNvPr id="131" name="Shape 131"/>
        <p:cNvGrpSpPr/>
        <p:nvPr/>
      </p:nvGrpSpPr>
      <p:grpSpPr>
        <a:xfrm>
          <a:off x="0" y="0"/>
          <a:ext cx="0" cy="0"/>
          <a:chOff x="0" y="0"/>
          <a:chExt cx="0" cy="0"/>
        </a:xfrm>
      </p:grpSpPr>
      <p:sp>
        <p:nvSpPr>
          <p:cNvPr id="132" name="Shape 132"/>
          <p:cNvSpPr txBox="1"/>
          <p:nvPr>
            <p:ph idx="4294967295" type="title"/>
          </p:nvPr>
        </p:nvSpPr>
        <p:spPr>
          <a:xfrm>
            <a:off x="311700" y="410000"/>
            <a:ext cx="8520600" cy="607800"/>
          </a:xfrm>
          <a:prstGeom prst="rect">
            <a:avLst/>
          </a:prstGeom>
        </p:spPr>
        <p:txBody>
          <a:bodyPr anchorCtr="0" anchor="t" bIns="91425" lIns="91425" rIns="91425" tIns="91425">
            <a:noAutofit/>
          </a:bodyPr>
          <a:lstStyle/>
          <a:p>
            <a:pPr lvl="0" rtl="0">
              <a:spcBef>
                <a:spcPts val="0"/>
              </a:spcBef>
              <a:buNone/>
            </a:pPr>
            <a:r>
              <a:rPr lang="en"/>
              <a:t>Tyler Norman</a:t>
            </a:r>
          </a:p>
        </p:txBody>
      </p:sp>
      <p:sp>
        <p:nvSpPr>
          <p:cNvPr id="133" name="Shape 133"/>
          <p:cNvSpPr txBox="1"/>
          <p:nvPr>
            <p:ph idx="4294967295" type="body"/>
          </p:nvPr>
        </p:nvSpPr>
        <p:spPr>
          <a:xfrm>
            <a:off x="311700" y="1229875"/>
            <a:ext cx="8520600" cy="3339000"/>
          </a:xfrm>
          <a:prstGeom prst="rect">
            <a:avLst/>
          </a:prstGeom>
        </p:spPr>
        <p:txBody>
          <a:bodyPr anchorCtr="0" anchor="t" bIns="91425" lIns="91425" rIns="91425" tIns="91425">
            <a:noAutofit/>
          </a:bodyPr>
          <a:lstStyle/>
          <a:p>
            <a:pPr lvl="0" rtl="0">
              <a:spcBef>
                <a:spcPts val="0"/>
              </a:spcBef>
              <a:buNone/>
            </a:pPr>
            <a:r>
              <a:rPr lang="en">
                <a:solidFill>
                  <a:srgbClr val="000000"/>
                </a:solidFill>
              </a:rPr>
              <a:t>Math Classes</a:t>
            </a:r>
          </a:p>
          <a:p>
            <a:pPr lvl="0" rtl="0">
              <a:spcBef>
                <a:spcPts val="0"/>
              </a:spcBef>
              <a:buClr>
                <a:srgbClr val="000000"/>
              </a:buClr>
              <a:buSzPct val="61111"/>
              <a:buFont typeface="Arial"/>
              <a:buNone/>
            </a:pPr>
            <a:r>
              <a:rPr lang="en">
                <a:solidFill>
                  <a:srgbClr val="000000"/>
                </a:solidFill>
              </a:rPr>
              <a:t>  </a:t>
            </a:r>
            <a:r>
              <a:rPr lang="en" u="sng">
                <a:solidFill>
                  <a:srgbClr val="000000"/>
                </a:solidFill>
              </a:rPr>
              <a:t>Math 805 (Class Profile)						Math 804 (Class Profile)</a:t>
            </a:r>
          </a:p>
          <a:p>
            <a:pPr indent="-228600" lvl="0" marL="457200" rtl="0">
              <a:spcBef>
                <a:spcPts val="0"/>
              </a:spcBef>
              <a:buClr>
                <a:srgbClr val="000000"/>
              </a:buClr>
              <a:buChar char="-"/>
            </a:pPr>
            <a:r>
              <a:rPr lang="en">
                <a:solidFill>
                  <a:srgbClr val="000000"/>
                </a:solidFill>
              </a:rPr>
              <a:t>22 students								- 24 students</a:t>
            </a:r>
          </a:p>
          <a:p>
            <a:pPr indent="-228600" lvl="0" marL="457200" rtl="0">
              <a:spcBef>
                <a:spcPts val="0"/>
              </a:spcBef>
              <a:buClr>
                <a:srgbClr val="000000"/>
              </a:buClr>
              <a:buChar char="-"/>
            </a:pPr>
            <a:r>
              <a:rPr lang="en">
                <a:solidFill>
                  <a:srgbClr val="000000"/>
                </a:solidFill>
              </a:rPr>
              <a:t>Early French Immersion Class				- Early French Immersion class</a:t>
            </a:r>
          </a:p>
          <a:p>
            <a:pPr indent="-228600" lvl="0" marL="457200" rtl="0">
              <a:spcBef>
                <a:spcPts val="0"/>
              </a:spcBef>
              <a:buClr>
                <a:srgbClr val="000000"/>
              </a:buClr>
              <a:buChar char="-"/>
            </a:pPr>
            <a:r>
              <a:rPr lang="en">
                <a:solidFill>
                  <a:srgbClr val="000000"/>
                </a:solidFill>
              </a:rPr>
              <a:t>High achieving students					- High achieving students</a:t>
            </a:r>
          </a:p>
          <a:p>
            <a:pPr indent="-228600" lvl="0" marL="457200" rtl="0">
              <a:spcBef>
                <a:spcPts val="0"/>
              </a:spcBef>
              <a:buClr>
                <a:srgbClr val="000000"/>
              </a:buClr>
              <a:buChar char="-"/>
            </a:pPr>
            <a:r>
              <a:rPr lang="en">
                <a:solidFill>
                  <a:srgbClr val="000000"/>
                </a:solidFill>
              </a:rPr>
              <a:t>70% are highly motivated 					- 85% are highly motivated</a:t>
            </a: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9DAF8"/>
        </a:solidFill>
      </p:bgPr>
    </p:bg>
    <p:spTree>
      <p:nvGrpSpPr>
        <p:cNvPr id="137" name="Shape 137"/>
        <p:cNvGrpSpPr/>
        <p:nvPr/>
      </p:nvGrpSpPr>
      <p:grpSpPr>
        <a:xfrm>
          <a:off x="0" y="0"/>
          <a:ext cx="0" cy="0"/>
          <a:chOff x="0" y="0"/>
          <a:chExt cx="0" cy="0"/>
        </a:xfrm>
      </p:grpSpPr>
      <p:sp>
        <p:nvSpPr>
          <p:cNvPr id="138" name="Shape 138"/>
          <p:cNvSpPr txBox="1"/>
          <p:nvPr>
            <p:ph type="title"/>
          </p:nvPr>
        </p:nvSpPr>
        <p:spPr>
          <a:xfrm>
            <a:off x="311700" y="410000"/>
            <a:ext cx="8520600" cy="2950500"/>
          </a:xfrm>
          <a:prstGeom prst="rect">
            <a:avLst/>
          </a:prstGeom>
        </p:spPr>
        <p:txBody>
          <a:bodyPr anchorCtr="0" anchor="t" bIns="91425" lIns="91425" rIns="91425" tIns="91425">
            <a:noAutofit/>
          </a:bodyPr>
          <a:lstStyle/>
          <a:p>
            <a:pPr lvl="0">
              <a:spcBef>
                <a:spcPts val="0"/>
              </a:spcBef>
              <a:buNone/>
            </a:pPr>
            <a:r>
              <a:rPr lang="en"/>
              <a:t>Susan Foote</a:t>
            </a:r>
          </a:p>
          <a:p>
            <a:pPr lvl="0">
              <a:spcBef>
                <a:spcPts val="0"/>
              </a:spcBef>
              <a:buNone/>
            </a:pPr>
            <a:r>
              <a:t/>
            </a:r>
            <a:endParaRPr/>
          </a:p>
          <a:p>
            <a:pPr indent="-330200" lvl="0" marL="457200" rtl="0">
              <a:lnSpc>
                <a:spcPct val="100000"/>
              </a:lnSpc>
              <a:spcBef>
                <a:spcPts val="0"/>
              </a:spcBef>
              <a:buClr>
                <a:srgbClr val="000000"/>
              </a:buClr>
              <a:buSzPct val="100000"/>
              <a:buChar char="●"/>
            </a:pPr>
            <a:r>
              <a:rPr lang="en" sz="1600">
                <a:solidFill>
                  <a:srgbClr val="000000"/>
                </a:solidFill>
              </a:rPr>
              <a:t>BSc majoring in Pure Mathematics with a minor in Chemistry</a:t>
            </a:r>
          </a:p>
          <a:p>
            <a:pPr lvl="0" rtl="0">
              <a:lnSpc>
                <a:spcPct val="100000"/>
              </a:lnSpc>
              <a:spcBef>
                <a:spcPts val="0"/>
              </a:spcBef>
              <a:buNone/>
            </a:pPr>
            <a:r>
              <a:t/>
            </a:r>
            <a:endParaRPr sz="1600">
              <a:solidFill>
                <a:srgbClr val="000000"/>
              </a:solidFill>
            </a:endParaRPr>
          </a:p>
          <a:p>
            <a:pPr lvl="0">
              <a:lnSpc>
                <a:spcPct val="100000"/>
              </a:lnSpc>
              <a:spcBef>
                <a:spcPts val="0"/>
              </a:spcBef>
              <a:buNone/>
            </a:pPr>
            <a:r>
              <a:t/>
            </a:r>
            <a:endParaRPr sz="1600">
              <a:solidFill>
                <a:srgbClr val="000000"/>
              </a:solidFill>
            </a:endParaRPr>
          </a:p>
          <a:p>
            <a:pPr indent="-330200" lvl="0" marL="457200" rtl="0">
              <a:lnSpc>
                <a:spcPct val="100000"/>
              </a:lnSpc>
              <a:spcBef>
                <a:spcPts val="0"/>
              </a:spcBef>
              <a:spcAft>
                <a:spcPts val="1600"/>
              </a:spcAft>
              <a:buClr>
                <a:srgbClr val="000000"/>
              </a:buClr>
              <a:buSzPct val="100000"/>
              <a:buFont typeface="Arial"/>
              <a:buChar char="●"/>
            </a:pPr>
            <a:r>
              <a:rPr lang="en" sz="1600">
                <a:solidFill>
                  <a:srgbClr val="000000"/>
                </a:solidFill>
              </a:rPr>
              <a:t>Teaching Junior High Math for 20 years minus a few years for maternity leave!</a:t>
            </a:r>
          </a:p>
          <a:p>
            <a:pPr lvl="0" rtl="0">
              <a:lnSpc>
                <a:spcPct val="100000"/>
              </a:lnSpc>
              <a:spcBef>
                <a:spcPts val="0"/>
              </a:spcBef>
              <a:spcAft>
                <a:spcPts val="1600"/>
              </a:spcAft>
              <a:buNone/>
            </a:pPr>
            <a:r>
              <a:t/>
            </a:r>
            <a:endParaRPr sz="1600">
              <a:solidFill>
                <a:srgbClr val="000000"/>
              </a:solidFill>
            </a:endParaRPr>
          </a:p>
          <a:p>
            <a:pPr indent="-330200" lvl="0" marL="457200" rtl="0">
              <a:lnSpc>
                <a:spcPct val="100000"/>
              </a:lnSpc>
              <a:spcBef>
                <a:spcPts val="0"/>
              </a:spcBef>
              <a:spcAft>
                <a:spcPts val="0"/>
              </a:spcAft>
              <a:buClr>
                <a:srgbClr val="000000"/>
              </a:buClr>
              <a:buSzPct val="100000"/>
              <a:buFont typeface="Arial"/>
              <a:buChar char="●"/>
            </a:pPr>
            <a:r>
              <a:rPr lang="en" sz="1600">
                <a:solidFill>
                  <a:srgbClr val="000000"/>
                </a:solidFill>
              </a:rPr>
              <a:t>Mathematics Department Head at St. Paul’s Junior High for 18 years.</a:t>
            </a:r>
          </a:p>
          <a:p>
            <a:pPr lvl="0">
              <a:spcBef>
                <a:spcPts val="0"/>
              </a:spcBef>
              <a:buNone/>
            </a:pPr>
            <a:r>
              <a:t/>
            </a:r>
            <a:endParaRPr/>
          </a:p>
        </p:txBody>
      </p:sp>
      <p:pic>
        <p:nvPicPr>
          <p:cNvPr descr="File_000.jpeg" id="139" name="Shape 139"/>
          <p:cNvPicPr preferRelativeResize="0"/>
          <p:nvPr/>
        </p:nvPicPr>
        <p:blipFill rotWithShape="1">
          <a:blip r:embed="rId3">
            <a:alphaModFix/>
          </a:blip>
          <a:srcRect b="33632" l="57320" r="31375" t="42975"/>
          <a:stretch/>
        </p:blipFill>
        <p:spPr>
          <a:xfrm>
            <a:off x="6762400" y="590925"/>
            <a:ext cx="997524" cy="11919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