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6" r:id="rId5"/>
    <p:sldId id="260" r:id="rId6"/>
    <p:sldId id="258" r:id="rId7"/>
    <p:sldId id="263" r:id="rId8"/>
    <p:sldId id="261" r:id="rId9"/>
    <p:sldId id="299" r:id="rId10"/>
    <p:sldId id="300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8" r:id="rId25"/>
    <p:sldId id="283" r:id="rId26"/>
    <p:sldId id="284" r:id="rId27"/>
    <p:sldId id="290" r:id="rId28"/>
    <p:sldId id="291" r:id="rId29"/>
    <p:sldId id="292" r:id="rId30"/>
    <p:sldId id="289" r:id="rId31"/>
    <p:sldId id="301" r:id="rId32"/>
    <p:sldId id="302" r:id="rId33"/>
    <p:sldId id="303" r:id="rId34"/>
    <p:sldId id="285" r:id="rId35"/>
    <p:sldId id="293" r:id="rId36"/>
    <p:sldId id="294" r:id="rId37"/>
    <p:sldId id="295" r:id="rId38"/>
    <p:sldId id="296" r:id="rId39"/>
    <p:sldId id="298" r:id="rId40"/>
    <p:sldId id="286" r:id="rId41"/>
    <p:sldId id="304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16728C-830F-4BC4-9FED-9C9980F322C7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26C93B-1223-4B14-A7E4-84CEDFDC7A3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Using Daily 3 To Motivate Math Learning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2000" b="1" dirty="0" smtClean="0"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A Teacher In Action Project by: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Pamela Williams, Darlene Pitts, Trudy Power and Paul Monk</a:t>
            </a:r>
            <a:endParaRPr 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Research Questions: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How will using </a:t>
            </a:r>
            <a:r>
              <a:rPr lang="en-US" b="1" dirty="0" smtClean="0">
                <a:latin typeface="Comic Sans MS" pitchFamily="66" charset="0"/>
              </a:rPr>
              <a:t>Math Daily 3 </a:t>
            </a:r>
            <a:r>
              <a:rPr lang="en-US" dirty="0" smtClean="0">
                <a:latin typeface="Comic Sans MS" pitchFamily="66" charset="0"/>
              </a:rPr>
              <a:t>motivate student learning and therefore enhance student learning?</a:t>
            </a:r>
          </a:p>
        </p:txBody>
      </p:sp>
      <p:pic>
        <p:nvPicPr>
          <p:cNvPr id="6" name="Picture 5" descr="thin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00400"/>
            <a:ext cx="2514600" cy="31242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Planning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3000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Planning: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A one day institute was held in the Fall at MUN for TIA participants</a:t>
            </a:r>
          </a:p>
          <a:p>
            <a:r>
              <a:rPr lang="en-US" dirty="0" smtClean="0">
                <a:latin typeface="Comic Sans MS" pitchFamily="66" charset="0"/>
              </a:rPr>
              <a:t>Literature that guided our practice:</a:t>
            </a:r>
          </a:p>
          <a:p>
            <a:pPr lvl="1"/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b="1" i="1" dirty="0" smtClean="0">
                <a:latin typeface="Comic Sans MS" pitchFamily="66" charset="0"/>
              </a:rPr>
              <a:t>The Reflective Educator’s Guide to Classroom Research </a:t>
            </a:r>
            <a:r>
              <a:rPr lang="en-US" sz="2400" dirty="0" smtClean="0">
                <a:latin typeface="Comic Sans MS" pitchFamily="66" charset="0"/>
              </a:rPr>
              <a:t>(Third Edition) Nancy </a:t>
            </a:r>
            <a:r>
              <a:rPr lang="en-US" sz="2400" dirty="0" err="1" smtClean="0">
                <a:latin typeface="Comic Sans MS" pitchFamily="66" charset="0"/>
              </a:rPr>
              <a:t>Fictman</a:t>
            </a:r>
            <a:r>
              <a:rPr lang="en-US" sz="2400" dirty="0" smtClean="0">
                <a:latin typeface="Comic Sans MS" pitchFamily="66" charset="0"/>
              </a:rPr>
              <a:t> Dana, Diane </a:t>
            </a:r>
            <a:r>
              <a:rPr lang="en-US" sz="2400" dirty="0" err="1" smtClean="0">
                <a:latin typeface="Comic Sans MS" pitchFamily="66" charset="0"/>
              </a:rPr>
              <a:t>Yendol-Hoppey</a:t>
            </a:r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b="1" i="1" dirty="0" smtClean="0">
                <a:latin typeface="Comic Sans MS" pitchFamily="66" charset="0"/>
              </a:rPr>
              <a:t>The Daily 5, Fostering Literacy Independence In The Elementary Grades </a:t>
            </a:r>
            <a:r>
              <a:rPr lang="en-US" sz="2400" dirty="0" smtClean="0">
                <a:latin typeface="Comic Sans MS" pitchFamily="66" charset="0"/>
              </a:rPr>
              <a:t>(Second Edition) Gail </a:t>
            </a:r>
            <a:r>
              <a:rPr lang="en-US" sz="2400" dirty="0" err="1" smtClean="0">
                <a:latin typeface="Comic Sans MS" pitchFamily="66" charset="0"/>
              </a:rPr>
              <a:t>Boushey</a:t>
            </a:r>
            <a:r>
              <a:rPr lang="en-US" sz="2400" dirty="0" smtClean="0">
                <a:latin typeface="Comic Sans MS" pitchFamily="66" charset="0"/>
              </a:rPr>
              <a:t> &amp; Joan Moser</a:t>
            </a:r>
          </a:p>
          <a:p>
            <a:pPr lvl="1"/>
            <a:r>
              <a:rPr lang="en-US" sz="2400" b="1" i="1" dirty="0" smtClean="0">
                <a:latin typeface="Comic Sans MS" pitchFamily="66" charset="0"/>
              </a:rPr>
              <a:t>Teaching Student-Centered Mathematics </a:t>
            </a:r>
            <a:r>
              <a:rPr lang="en-US" sz="2400" dirty="0" smtClean="0">
                <a:latin typeface="Comic Sans MS" pitchFamily="66" charset="0"/>
              </a:rPr>
              <a:t>John A. Van de </a:t>
            </a:r>
            <a:r>
              <a:rPr lang="en-US" sz="2400" dirty="0" err="1" smtClean="0">
                <a:latin typeface="Comic Sans MS" pitchFamily="66" charset="0"/>
              </a:rPr>
              <a:t>Walle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LouAnn</a:t>
            </a:r>
            <a:r>
              <a:rPr lang="en-US" sz="2400" dirty="0" smtClean="0">
                <a:latin typeface="Comic Sans MS" pitchFamily="66" charset="0"/>
              </a:rPr>
              <a:t> H. </a:t>
            </a:r>
            <a:r>
              <a:rPr lang="en-US" sz="2400" dirty="0" err="1" smtClean="0">
                <a:latin typeface="Comic Sans MS" pitchFamily="66" charset="0"/>
              </a:rPr>
              <a:t>Lovin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Planning: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Regular meetings were held throughout the duration of our project with Mr. Tom Walsh</a:t>
            </a:r>
          </a:p>
          <a:p>
            <a:r>
              <a:rPr lang="en-US" dirty="0" smtClean="0">
                <a:latin typeface="Comic Sans MS" pitchFamily="66" charset="0"/>
              </a:rPr>
              <a:t>The Teachers in Action participants met several times to collaborate on ideas, plan lessons and activities, and gather materials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IMG_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267200"/>
            <a:ext cx="4572000" cy="23622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Implementation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Implementation: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Surveys were created and administered to substantiate our initial impressions of students’ attitudes</a:t>
            </a:r>
          </a:p>
          <a:p>
            <a:r>
              <a:rPr lang="en-US" dirty="0" smtClean="0">
                <a:latin typeface="Comic Sans MS" pitchFamily="66" charset="0"/>
              </a:rPr>
              <a:t>Information gathered enabled us to apply the Daily 3 philosophy to our Math classes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iPhone Image 8B39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114800"/>
            <a:ext cx="2819400" cy="2590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Implementation: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Our Math outcomes were analyzed to plan our Daily 3 math activities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Not only were our kids involved and engaged in a variety of activities but students were also assessed in a variety of ways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Validity and Reliability were kept in mind and so we used a variety of methods: surveys, interviews, work samples, videos, and photographs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Daily 3 Activities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Grade 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Count to 100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IMG_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914400"/>
            <a:ext cx="4800600" cy="2667001"/>
          </a:xfrm>
          <a:prstGeom prst="rect">
            <a:avLst/>
          </a:prstGeom>
        </p:spPr>
      </p:pic>
      <p:pic>
        <p:nvPicPr>
          <p:cNvPr id="11" name="Picture 10" descr="IMG_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886200"/>
            <a:ext cx="4114800" cy="2729089"/>
          </a:xfrm>
          <a:prstGeom prst="rect">
            <a:avLst/>
          </a:prstGeom>
        </p:spPr>
      </p:pic>
      <p:pic>
        <p:nvPicPr>
          <p:cNvPr id="13" name="Picture 12" descr="IMG_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95600"/>
            <a:ext cx="3581400" cy="295768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Grade 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Geometry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1" y="838200"/>
            <a:ext cx="2971800" cy="2895600"/>
          </a:xfrm>
          <a:prstGeom prst="rect">
            <a:avLst/>
          </a:prstGeom>
        </p:spPr>
      </p:pic>
      <p:pic>
        <p:nvPicPr>
          <p:cNvPr id="6" name="Picture 5" descr="IMG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352800"/>
            <a:ext cx="2942167" cy="3048000"/>
          </a:xfrm>
          <a:prstGeom prst="rect">
            <a:avLst/>
          </a:prstGeom>
        </p:spPr>
      </p:pic>
      <p:pic>
        <p:nvPicPr>
          <p:cNvPr id="9" name="Picture 8" descr="IMG_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810000"/>
            <a:ext cx="2713566" cy="28194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Our School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IMG_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8158" y="996042"/>
            <a:ext cx="4811484" cy="6477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Grades 4 and 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Fractions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iPhone Image 8B3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219200"/>
            <a:ext cx="3200400" cy="2514600"/>
          </a:xfrm>
          <a:prstGeom prst="rect">
            <a:avLst/>
          </a:prstGeom>
        </p:spPr>
      </p:pic>
      <p:pic>
        <p:nvPicPr>
          <p:cNvPr id="5" name="Picture 4" descr="iPhone Image 8B3A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038600"/>
            <a:ext cx="3657600" cy="2590800"/>
          </a:xfrm>
          <a:prstGeom prst="rect">
            <a:avLst/>
          </a:prstGeom>
        </p:spPr>
      </p:pic>
      <p:pic>
        <p:nvPicPr>
          <p:cNvPr id="6" name="Picture 5" descr="iPhone Image 8B3A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895600"/>
            <a:ext cx="2743200" cy="3429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Teacher Findings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Teacher Findings: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Student enthusiasm increased due to hands on activities</a:t>
            </a:r>
          </a:p>
          <a:p>
            <a:r>
              <a:rPr lang="en-US" dirty="0" smtClean="0">
                <a:latin typeface="Comic Sans MS" pitchFamily="66" charset="0"/>
              </a:rPr>
              <a:t>Comments were made on a daily basis such as “ When are we having  Math?”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“ Can we do </a:t>
            </a:r>
            <a:r>
              <a:rPr lang="en-US" dirty="0">
                <a:latin typeface="Comic Sans MS" pitchFamily="66" charset="0"/>
              </a:rPr>
              <a:t>M</a:t>
            </a:r>
            <a:r>
              <a:rPr lang="en-US" dirty="0" smtClean="0">
                <a:latin typeface="Comic Sans MS" pitchFamily="66" charset="0"/>
              </a:rPr>
              <a:t>ath instead?”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“ Can we have Math on the IPAD?”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“ Can we play that game again?”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iPhone Image 8B39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5814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Implementation of Project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 of Stations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iPhone Image 8B7D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343400"/>
            <a:ext cx="3048000" cy="2276475"/>
          </a:xfrm>
          <a:prstGeom prst="rect">
            <a:avLst/>
          </a:prstGeom>
        </p:spPr>
      </p:pic>
      <p:pic>
        <p:nvPicPr>
          <p:cNvPr id="9" name="Picture 8" descr="iPhone Image 8B7D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905000"/>
            <a:ext cx="3048000" cy="2276475"/>
          </a:xfrm>
          <a:prstGeom prst="rect">
            <a:avLst/>
          </a:prstGeom>
        </p:spPr>
      </p:pic>
      <p:pic>
        <p:nvPicPr>
          <p:cNvPr id="10" name="Picture 9" descr="iPhone Image 8B7E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743200"/>
            <a:ext cx="4267200" cy="35814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Implementation of Project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Student Groupings: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groupings were used depending on the teacher/task</a:t>
            </a:r>
          </a:p>
          <a:p>
            <a:endParaRPr lang="en-US" dirty="0"/>
          </a:p>
        </p:txBody>
      </p:sp>
      <p:pic>
        <p:nvPicPr>
          <p:cNvPr id="4" name="Picture 3" descr="iPhone Image 8B7D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8000"/>
            <a:ext cx="4267200" cy="2971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Our Structure: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Mini Lesson</a:t>
            </a:r>
          </a:p>
          <a:p>
            <a:pPr lvl="1"/>
            <a:r>
              <a:rPr lang="en-US" sz="3200" dirty="0" smtClean="0">
                <a:latin typeface="Comic Sans MS" pitchFamily="66" charset="0"/>
              </a:rPr>
              <a:t>Teacher instruction, read aloud, video, demonstration, computer game</a:t>
            </a:r>
          </a:p>
          <a:p>
            <a:pPr lvl="1"/>
            <a:endParaRPr lang="en-US" sz="3200" dirty="0" smtClean="0">
              <a:latin typeface="Comic Sans MS" pitchFamily="66" charset="0"/>
            </a:endParaRPr>
          </a:p>
          <a:p>
            <a:pPr lvl="1"/>
            <a:endParaRPr lang="en-US" sz="3300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en-US" sz="3300" dirty="0" smtClean="0">
                <a:latin typeface="Comic Sans MS" pitchFamily="66" charset="0"/>
              </a:rPr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733800"/>
            <a:ext cx="4191000" cy="242428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l"/>
            <a:r>
              <a:rPr lang="en-US" b="1" i="1" dirty="0" smtClean="0"/>
              <a:t>Our Structure: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300" b="1" dirty="0" smtClean="0">
                <a:latin typeface="Comic Sans MS" pitchFamily="66" charset="0"/>
              </a:rPr>
              <a:t>Math with Teacher</a:t>
            </a:r>
            <a:r>
              <a:rPr lang="en-US" sz="3300" dirty="0" smtClean="0">
                <a:latin typeface="Comic Sans MS" pitchFamily="66" charset="0"/>
              </a:rPr>
              <a:t>: small group being instructed on their level(s) while others were engaged in Daily 3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3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 descr="iPhone Image 8B5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810000"/>
            <a:ext cx="4114800" cy="2667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Our Structure: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300" dirty="0" smtClean="0">
                <a:latin typeface="Comic Sans MS" pitchFamily="66" charset="0"/>
              </a:rPr>
              <a:t>Pictures of different activities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300" dirty="0" smtClean="0">
              <a:latin typeface="Comic Sans MS" pitchFamily="66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3300" dirty="0" smtClean="0">
              <a:latin typeface="Comic Sans MS" pitchFamily="66" charset="0"/>
            </a:endParaRPr>
          </a:p>
        </p:txBody>
      </p:sp>
      <p:pic>
        <p:nvPicPr>
          <p:cNvPr id="4" name="Picture 3" descr="IMG_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819400"/>
            <a:ext cx="2819400" cy="3657600"/>
          </a:xfrm>
          <a:prstGeom prst="rect">
            <a:avLst/>
          </a:prstGeom>
        </p:spPr>
      </p:pic>
      <p:pic>
        <p:nvPicPr>
          <p:cNvPr id="6" name="Picture 5" descr="IMG_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667000"/>
            <a:ext cx="3962400" cy="4038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Our Structure: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300" dirty="0" smtClean="0">
                <a:latin typeface="Comic Sans MS" pitchFamily="66" charset="0"/>
              </a:rPr>
              <a:t>Check in/ Exit Card at end of Math class</a:t>
            </a:r>
          </a:p>
        </p:txBody>
      </p:sp>
      <p:pic>
        <p:nvPicPr>
          <p:cNvPr id="4" name="Picture 3" descr="IMG_0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590800"/>
            <a:ext cx="3048000" cy="4064000"/>
          </a:xfrm>
          <a:prstGeom prst="rect">
            <a:avLst/>
          </a:prstGeom>
        </p:spPr>
      </p:pic>
      <p:pic>
        <p:nvPicPr>
          <p:cNvPr id="5" name="Picture 4" descr="iPhone Image 8B3B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7338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Our School: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Riverside Elementary is a K-6 school  comprised of over 700 students from </a:t>
            </a:r>
            <a:r>
              <a:rPr lang="en-US" dirty="0" err="1" smtClean="0">
                <a:latin typeface="Comic Sans MS" pitchFamily="66" charset="0"/>
              </a:rPr>
              <a:t>Clarenville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urrounding communities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IMG_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352801"/>
            <a:ext cx="5257800" cy="32004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Daily 3: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b="1" dirty="0" smtClean="0">
                <a:latin typeface="Comic Sans MS" pitchFamily="66" charset="0"/>
              </a:rPr>
              <a:t>Math Writing</a:t>
            </a:r>
            <a:r>
              <a:rPr lang="en-US" sz="3200" dirty="0" smtClean="0">
                <a:latin typeface="Comic Sans MS" pitchFamily="66" charset="0"/>
              </a:rPr>
              <a:t>: Math journals whereby a choice board was given with a variety of writing topics at different levels</a:t>
            </a:r>
          </a:p>
        </p:txBody>
      </p:sp>
      <p:pic>
        <p:nvPicPr>
          <p:cNvPr id="4" name="Picture 3" descr="IMG_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657600"/>
            <a:ext cx="3170767" cy="2895600"/>
          </a:xfrm>
          <a:prstGeom prst="rect">
            <a:avLst/>
          </a:prstGeom>
        </p:spPr>
      </p:pic>
      <p:pic>
        <p:nvPicPr>
          <p:cNvPr id="5" name="Picture 4" descr="IMG_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886200"/>
            <a:ext cx="2895600" cy="2514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Daily 3: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b="1" dirty="0" smtClean="0">
                <a:latin typeface="Comic Sans MS" pitchFamily="66" charset="0"/>
              </a:rPr>
              <a:t>Math by Myself</a:t>
            </a:r>
            <a:r>
              <a:rPr lang="en-US" sz="3200" dirty="0" smtClean="0">
                <a:latin typeface="Comic Sans MS" pitchFamily="66" charset="0"/>
              </a:rPr>
              <a:t>- independent practice</a:t>
            </a:r>
          </a:p>
        </p:txBody>
      </p:sp>
      <p:pic>
        <p:nvPicPr>
          <p:cNvPr id="5" name="Picture 4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667000"/>
            <a:ext cx="2942166" cy="3810000"/>
          </a:xfrm>
          <a:prstGeom prst="rect">
            <a:avLst/>
          </a:prstGeom>
        </p:spPr>
      </p:pic>
      <p:pic>
        <p:nvPicPr>
          <p:cNvPr id="6" name="Picture 5" descr="IMG_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124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Daily 3: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>
                <a:latin typeface="Comic Sans MS" pitchFamily="66" charset="0"/>
              </a:rPr>
              <a:t>Math with Someone- </a:t>
            </a:r>
            <a:r>
              <a:rPr lang="en-US" sz="3200" dirty="0" smtClean="0">
                <a:latin typeface="Comic Sans MS" pitchFamily="66" charset="0"/>
              </a:rPr>
              <a:t>games, matching, computers, </a:t>
            </a:r>
            <a:r>
              <a:rPr lang="en-US" sz="3200" dirty="0" err="1" smtClean="0">
                <a:latin typeface="Comic Sans MS" pitchFamily="66" charset="0"/>
              </a:rPr>
              <a:t>IPads</a:t>
            </a:r>
            <a:r>
              <a:rPr lang="en-US" sz="3200" dirty="0" smtClean="0">
                <a:latin typeface="Comic Sans MS" pitchFamily="66" charset="0"/>
              </a:rPr>
              <a:t>, problem-solving tasks</a:t>
            </a:r>
          </a:p>
          <a:p>
            <a:endParaRPr lang="en-US" dirty="0"/>
          </a:p>
        </p:txBody>
      </p:sp>
      <p:pic>
        <p:nvPicPr>
          <p:cNvPr id="4" name="Picture 3" descr="IMG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352800"/>
            <a:ext cx="4038600" cy="2895601"/>
          </a:xfrm>
          <a:prstGeom prst="rect">
            <a:avLst/>
          </a:prstGeom>
        </p:spPr>
      </p:pic>
      <p:pic>
        <p:nvPicPr>
          <p:cNvPr id="5" name="Picture 4" descr="IMG_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52800"/>
            <a:ext cx="4114800" cy="287574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over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Our Findings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3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Our Findings: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Students were more engaged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 descr="IMG_0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838200"/>
            <a:ext cx="3530600" cy="3048000"/>
          </a:xfrm>
          <a:prstGeom prst="rect">
            <a:avLst/>
          </a:prstGeom>
        </p:spPr>
      </p:pic>
      <p:pic>
        <p:nvPicPr>
          <p:cNvPr id="8" name="Picture 7" descr="iPhone Image 8B3A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267200"/>
            <a:ext cx="3048000" cy="2286000"/>
          </a:xfrm>
          <a:prstGeom prst="rect">
            <a:avLst/>
          </a:prstGeom>
        </p:spPr>
      </p:pic>
      <p:pic>
        <p:nvPicPr>
          <p:cNvPr id="10" name="Picture 9" descr="iPhone Image 8B58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124200"/>
            <a:ext cx="3886200" cy="35052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Our Findings: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 lot of positive and focused energy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“What game does our group play?”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“Miss, do we get to work with you today?”</a:t>
            </a:r>
            <a:endParaRPr lang="en-US" dirty="0"/>
          </a:p>
        </p:txBody>
      </p:sp>
      <p:pic>
        <p:nvPicPr>
          <p:cNvPr id="8" name="Picture 7" descr="IMG_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429000"/>
            <a:ext cx="3170767" cy="3200400"/>
          </a:xfrm>
          <a:prstGeom prst="rect">
            <a:avLst/>
          </a:prstGeom>
        </p:spPr>
      </p:pic>
      <p:pic>
        <p:nvPicPr>
          <p:cNvPr id="9" name="Picture 8" descr="IMG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429000"/>
            <a:ext cx="3246966" cy="3276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Our Findings: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Journal entries</a:t>
            </a:r>
          </a:p>
        </p:txBody>
      </p:sp>
      <p:pic>
        <p:nvPicPr>
          <p:cNvPr id="4" name="Picture 3" descr="iPhone Image 8B3A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447800"/>
            <a:ext cx="2286000" cy="3048000"/>
          </a:xfrm>
          <a:prstGeom prst="rect">
            <a:avLst/>
          </a:prstGeom>
        </p:spPr>
      </p:pic>
      <p:pic>
        <p:nvPicPr>
          <p:cNvPr id="5" name="Picture 4" descr="IMG_0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667000"/>
            <a:ext cx="3048000" cy="4038600"/>
          </a:xfrm>
          <a:prstGeom prst="rect">
            <a:avLst/>
          </a:prstGeom>
        </p:spPr>
      </p:pic>
      <p:pic>
        <p:nvPicPr>
          <p:cNvPr id="6" name="Picture 5" descr="iPhone Image 8B3A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6670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Our Findings: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Math in Our Class</a:t>
            </a:r>
          </a:p>
          <a:p>
            <a:endParaRPr lang="en-US" dirty="0"/>
          </a:p>
        </p:txBody>
      </p:sp>
      <p:pic>
        <p:nvPicPr>
          <p:cNvPr id="5" name="Picture 4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914400"/>
            <a:ext cx="3475566" cy="4343400"/>
          </a:xfrm>
          <a:prstGeom prst="rect">
            <a:avLst/>
          </a:prstGeom>
        </p:spPr>
      </p:pic>
      <p:pic>
        <p:nvPicPr>
          <p:cNvPr id="7" name="Picture 6" descr="IMG_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90800"/>
            <a:ext cx="3962400" cy="387208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over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Our Findings: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Small group instruction allowed for students to get more one on one instruction from teacher</a:t>
            </a:r>
          </a:p>
          <a:p>
            <a:endParaRPr lang="en-US" dirty="0"/>
          </a:p>
        </p:txBody>
      </p:sp>
      <p:pic>
        <p:nvPicPr>
          <p:cNvPr id="4" name="Picture 3" descr="iPhone Image 8B5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124200"/>
            <a:ext cx="5257800" cy="35052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Comic Sans MS" pitchFamily="66" charset="0"/>
              </a:rPr>
              <a:t>Personal Reflections</a:t>
            </a:r>
            <a:endParaRPr lang="en-US" dirty="0"/>
          </a:p>
        </p:txBody>
      </p:sp>
    </p:spTree>
  </p:cSld>
  <p:clrMapOvr>
    <a:masterClrMapping/>
  </p:clrMapOvr>
  <p:transition spd="med" advClick="0" advTm="3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Focus Area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3000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Personal Reflections: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After our first day, we felt excited about the project</a:t>
            </a:r>
          </a:p>
          <a:p>
            <a:r>
              <a:rPr lang="en-US" dirty="0" smtClean="0">
                <a:latin typeface="Comic Sans MS" pitchFamily="66" charset="0"/>
              </a:rPr>
              <a:t>I liked how we could work with our students more one on one</a:t>
            </a:r>
          </a:p>
        </p:txBody>
      </p:sp>
      <p:pic>
        <p:nvPicPr>
          <p:cNvPr id="4" name="Picture 3" descr="Mr. 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733800"/>
            <a:ext cx="5105400" cy="25146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Personal Reflections: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 got to know my students more</a:t>
            </a:r>
          </a:p>
          <a:p>
            <a:r>
              <a:rPr lang="en-US" dirty="0" smtClean="0">
                <a:latin typeface="Comic Sans MS" pitchFamily="66" charset="0"/>
              </a:rPr>
              <a:t>My students didn’t mind doing the writing part of Math; before they acted like it was a chore</a:t>
            </a:r>
          </a:p>
          <a:p>
            <a:endParaRPr lang="en-US" dirty="0"/>
          </a:p>
        </p:txBody>
      </p:sp>
      <p:pic>
        <p:nvPicPr>
          <p:cNvPr id="4" name="Picture 3" descr="calvin hob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581400"/>
            <a:ext cx="2247900" cy="2924175"/>
          </a:xfrm>
          <a:prstGeom prst="rect">
            <a:avLst/>
          </a:prstGeom>
        </p:spPr>
      </p:pic>
      <p:pic>
        <p:nvPicPr>
          <p:cNvPr id="5" name="Picture 4" descr="big num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1" y="3505200"/>
            <a:ext cx="2743199" cy="316706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comb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hone Image 8B56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0"/>
            <a:ext cx="7467600" cy="243839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Focus Area: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Using Daily 3 to motivate Math Learning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IMG_0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819400"/>
            <a:ext cx="5867400" cy="3733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Focus Area: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As a team we expressed a common concern with our math class; our students were not motivated!!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IMG_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971800"/>
            <a:ext cx="2971800" cy="3429000"/>
          </a:xfrm>
          <a:prstGeom prst="rect">
            <a:avLst/>
          </a:prstGeom>
        </p:spPr>
      </p:pic>
      <p:pic>
        <p:nvPicPr>
          <p:cNvPr id="7" name="Picture 6" descr="iPhone Image 8B39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2971800"/>
            <a:ext cx="2971801" cy="3429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Research Questions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3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Research Questions: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Teacher Question- How will </a:t>
            </a:r>
            <a:r>
              <a:rPr lang="en-US" b="1" dirty="0" smtClean="0">
                <a:latin typeface="Comic Sans MS" pitchFamily="66" charset="0"/>
              </a:rPr>
              <a:t>Math Daily 3 </a:t>
            </a:r>
            <a:r>
              <a:rPr lang="en-US" dirty="0" smtClean="0">
                <a:latin typeface="Comic Sans MS" pitchFamily="66" charset="0"/>
              </a:rPr>
              <a:t>affect the way I teach math?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" name="Picture 4" descr="question-yTkenEkL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352800"/>
            <a:ext cx="2146300" cy="2438400"/>
          </a:xfrm>
          <a:prstGeom prst="rect">
            <a:avLst/>
          </a:prstGeom>
        </p:spPr>
      </p:pic>
      <p:pic>
        <p:nvPicPr>
          <p:cNvPr id="6" name="Picture 5" descr="th8C4A14T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048000"/>
            <a:ext cx="2133600" cy="28575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i="1" dirty="0" smtClean="0">
                <a:latin typeface="Comic Sans MS" pitchFamily="66" charset="0"/>
              </a:rPr>
              <a:t>Research Questions</a:t>
            </a:r>
            <a:r>
              <a:rPr lang="en-US" b="1" i="1" dirty="0" smtClean="0">
                <a:latin typeface="Comic Sans MS" pitchFamily="66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Student Questions- What is my role in supporting </a:t>
            </a:r>
            <a:r>
              <a:rPr lang="en-US" b="1" dirty="0" smtClean="0">
                <a:latin typeface="Comic Sans MS" pitchFamily="66" charset="0"/>
              </a:rPr>
              <a:t>Math Daily 3</a:t>
            </a:r>
            <a:r>
              <a:rPr lang="en-US" dirty="0" smtClean="0">
                <a:latin typeface="Comic Sans MS" pitchFamily="66" charset="0"/>
              </a:rPr>
              <a:t>? Will </a:t>
            </a:r>
            <a:r>
              <a:rPr lang="en-US" b="1" dirty="0" smtClean="0">
                <a:latin typeface="Comic Sans MS" pitchFamily="66" charset="0"/>
              </a:rPr>
              <a:t>Math Daily 3 </a:t>
            </a:r>
            <a:r>
              <a:rPr lang="en-US" dirty="0" smtClean="0">
                <a:latin typeface="Comic Sans MS" pitchFamily="66" charset="0"/>
              </a:rPr>
              <a:t>affect how I teach in general? What will </a:t>
            </a:r>
            <a:r>
              <a:rPr lang="en-US" b="1" dirty="0" smtClean="0">
                <a:latin typeface="Comic Sans MS" pitchFamily="66" charset="0"/>
              </a:rPr>
              <a:t>Math Daily 3 </a:t>
            </a:r>
            <a:r>
              <a:rPr lang="en-US" dirty="0" smtClean="0">
                <a:latin typeface="Comic Sans MS" pitchFamily="66" charset="0"/>
              </a:rPr>
              <a:t>look like in my classroom?</a:t>
            </a:r>
          </a:p>
          <a:p>
            <a:endParaRPr lang="en-US" dirty="0"/>
          </a:p>
        </p:txBody>
      </p:sp>
      <p:pic>
        <p:nvPicPr>
          <p:cNvPr id="4" name="Picture 3" descr="child thin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657600"/>
            <a:ext cx="1781175" cy="257175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670</TotalTime>
  <Words>687</Words>
  <Application>Microsoft Office PowerPoint</Application>
  <PresentationFormat>On-screen Show (4:3)</PresentationFormat>
  <Paragraphs>101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Using Daily 3 To Motivate Math Learning</vt:lpstr>
      <vt:lpstr>Our School</vt:lpstr>
      <vt:lpstr>Our School:</vt:lpstr>
      <vt:lpstr>Focus Area</vt:lpstr>
      <vt:lpstr>Focus Area:</vt:lpstr>
      <vt:lpstr>Focus Area:</vt:lpstr>
      <vt:lpstr>Research Questions</vt:lpstr>
      <vt:lpstr>Research Questions:</vt:lpstr>
      <vt:lpstr>Research Questions:</vt:lpstr>
      <vt:lpstr>Research Questions:</vt:lpstr>
      <vt:lpstr>Planning</vt:lpstr>
      <vt:lpstr>Planning:</vt:lpstr>
      <vt:lpstr>Planning:</vt:lpstr>
      <vt:lpstr>Implementation</vt:lpstr>
      <vt:lpstr>Implementation:</vt:lpstr>
      <vt:lpstr>Implementation:</vt:lpstr>
      <vt:lpstr>Daily 3 Activities</vt:lpstr>
      <vt:lpstr>Grade 1</vt:lpstr>
      <vt:lpstr>Grade 3</vt:lpstr>
      <vt:lpstr>Grades 4 and 5</vt:lpstr>
      <vt:lpstr>Teacher Findings</vt:lpstr>
      <vt:lpstr>Teacher Findings:</vt:lpstr>
      <vt:lpstr>Implementation of Project</vt:lpstr>
      <vt:lpstr>Implementation of Project</vt:lpstr>
      <vt:lpstr>Student Groupings:</vt:lpstr>
      <vt:lpstr>Our Structure:</vt:lpstr>
      <vt:lpstr>Our Structure:</vt:lpstr>
      <vt:lpstr>Our Structure:</vt:lpstr>
      <vt:lpstr>Our Structure:</vt:lpstr>
      <vt:lpstr>Daily 3:</vt:lpstr>
      <vt:lpstr>Daily 3:</vt:lpstr>
      <vt:lpstr>Daily 3:</vt:lpstr>
      <vt:lpstr>Our Findings</vt:lpstr>
      <vt:lpstr>Our Findings:</vt:lpstr>
      <vt:lpstr>Our Findings:</vt:lpstr>
      <vt:lpstr>Our Findings:</vt:lpstr>
      <vt:lpstr>Our Findings:</vt:lpstr>
      <vt:lpstr>Our Findings:</vt:lpstr>
      <vt:lpstr>Personal Reflections</vt:lpstr>
      <vt:lpstr>Personal Reflections:</vt:lpstr>
      <vt:lpstr>Personal Reflections:</vt:lpstr>
      <vt:lpstr>Slide 42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pmonk</dc:creator>
  <cp:lastModifiedBy>tpower</cp:lastModifiedBy>
  <cp:revision>245</cp:revision>
  <dcterms:created xsi:type="dcterms:W3CDTF">2015-05-15T11:38:37Z</dcterms:created>
  <dcterms:modified xsi:type="dcterms:W3CDTF">2015-06-17T16:26:17Z</dcterms:modified>
</cp:coreProperties>
</file>