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73" r:id="rId3"/>
    <p:sldId id="274" r:id="rId4"/>
    <p:sldId id="275" r:id="rId5"/>
    <p:sldId id="276" r:id="rId6"/>
    <p:sldId id="320" r:id="rId7"/>
    <p:sldId id="258" r:id="rId8"/>
    <p:sldId id="268" r:id="rId9"/>
    <p:sldId id="277" r:id="rId10"/>
    <p:sldId id="301" r:id="rId11"/>
    <p:sldId id="278" r:id="rId12"/>
    <p:sldId id="279" r:id="rId13"/>
    <p:sldId id="280" r:id="rId14"/>
    <p:sldId id="281" r:id="rId15"/>
    <p:sldId id="261" r:id="rId16"/>
    <p:sldId id="263" r:id="rId17"/>
    <p:sldId id="287" r:id="rId18"/>
    <p:sldId id="288" r:id="rId19"/>
    <p:sldId id="289" r:id="rId20"/>
    <p:sldId id="290" r:id="rId21"/>
    <p:sldId id="291" r:id="rId22"/>
    <p:sldId id="294" r:id="rId23"/>
    <p:sldId id="295" r:id="rId24"/>
    <p:sldId id="296" r:id="rId25"/>
    <p:sldId id="302" r:id="rId26"/>
    <p:sldId id="303" r:id="rId27"/>
    <p:sldId id="304" r:id="rId28"/>
    <p:sldId id="264" r:id="rId29"/>
    <p:sldId id="265" r:id="rId30"/>
    <p:sldId id="298" r:id="rId31"/>
    <p:sldId id="309" r:id="rId32"/>
    <p:sldId id="308" r:id="rId33"/>
    <p:sldId id="299" r:id="rId34"/>
    <p:sldId id="300" r:id="rId35"/>
    <p:sldId id="305" r:id="rId36"/>
    <p:sldId id="282" r:id="rId37"/>
    <p:sldId id="283" r:id="rId38"/>
    <p:sldId id="312" r:id="rId39"/>
    <p:sldId id="318" r:id="rId40"/>
    <p:sldId id="313" r:id="rId41"/>
    <p:sldId id="314" r:id="rId42"/>
    <p:sldId id="315" r:id="rId43"/>
    <p:sldId id="316" r:id="rId44"/>
    <p:sldId id="311" r:id="rId45"/>
    <p:sldId id="306" r:id="rId46"/>
    <p:sldId id="284" r:id="rId47"/>
    <p:sldId id="310" r:id="rId48"/>
    <p:sldId id="286" r:id="rId49"/>
    <p:sldId id="285"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EE820C"/>
    <a:srgbClr val="F18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1" autoAdjust="0"/>
    <p:restoredTop sz="99821" autoAdjust="0"/>
  </p:normalViewPr>
  <p:slideViewPr>
    <p:cSldViewPr>
      <p:cViewPr>
        <p:scale>
          <a:sx n="73" d="100"/>
          <a:sy n="73" d="100"/>
        </p:scale>
        <p:origin x="-1664"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83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79EC7D-4C28-4F77-9112-A7111F224939}" type="datetimeFigureOut">
              <a:rPr lang="en-US" smtClean="0"/>
              <a:t>2015-06-30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2846FA-7F05-46CD-AA32-1E550BCE1859}" type="slidenum">
              <a:rPr lang="en-US" smtClean="0"/>
              <a:t>‹#›</a:t>
            </a:fld>
            <a:endParaRPr lang="en-US"/>
          </a:p>
        </p:txBody>
      </p:sp>
    </p:spTree>
    <p:extLst>
      <p:ext uri="{BB962C8B-B14F-4D97-AF65-F5344CB8AC3E}">
        <p14:creationId xmlns:p14="http://schemas.microsoft.com/office/powerpoint/2010/main" val="1543467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5FA27-4236-49AD-B35D-E8480AAB2896}" type="datetimeFigureOut">
              <a:rPr lang="en-US" smtClean="0"/>
              <a:t>2015-06-30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34282-9DAD-43D0-9C30-6922BED5D9B2}" type="slidenum">
              <a:rPr lang="en-US" smtClean="0"/>
              <a:t>‹#›</a:t>
            </a:fld>
            <a:endParaRPr lang="en-US"/>
          </a:p>
        </p:txBody>
      </p:sp>
    </p:spTree>
    <p:extLst>
      <p:ext uri="{BB962C8B-B14F-4D97-AF65-F5344CB8AC3E}">
        <p14:creationId xmlns:p14="http://schemas.microsoft.com/office/powerpoint/2010/main" val="136906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734282-9DAD-43D0-9C30-6922BED5D9B2}"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616BD1-B458-4A07-9258-6645ED762410}" type="datetimeFigureOut">
              <a:rPr lang="en-US" smtClean="0"/>
              <a:pPr/>
              <a:t>2015-06-30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5AA91-3BA9-46A6-8ABF-6323EE1756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16BD1-B458-4A07-9258-6645ED762410}" type="datetimeFigureOut">
              <a:rPr lang="en-US" smtClean="0"/>
              <a:pPr/>
              <a:t>2015-06-30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5AA91-3BA9-46A6-8ABF-6323EE1756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jpeg"/><Relationship Id="rId10" Type="http://schemas.openxmlformats.org/officeDocument/2006/relationships/image" Target="../media/image4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jpeg"/><Relationship Id="rId11" Type="http://schemas.openxmlformats.org/officeDocument/2006/relationships/image" Target="../media/image8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hyperlink" Target="http://kidblog.org/StMatthewsOutdoorCommunityGarden/wp-admin/" TargetMode="External"/><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37.jpeg"/></Relationships>
</file>

<file path=ppt/slides/_rels/slide49.xml.rels><?xml version="1.0" encoding="UTF-8" standalone="yes"?>
<Relationships xmlns="http://schemas.openxmlformats.org/package/2006/relationships"><Relationship Id="rId3" Type="http://schemas.openxmlformats.org/officeDocument/2006/relationships/image" Target="../media/image138.gif"/><Relationship Id="rId4" Type="http://schemas.openxmlformats.org/officeDocument/2006/relationships/hyperlink" Target="http://www.hibernia.ca/stem.html" TargetMode="External"/><Relationship Id="rId5" Type="http://schemas.openxmlformats.org/officeDocument/2006/relationships/image" Target="../media/image139.jpeg"/><Relationship Id="rId6" Type="http://schemas.openxmlformats.org/officeDocument/2006/relationships/image" Target="../media/image140.png"/><Relationship Id="rId7" Type="http://schemas.openxmlformats.org/officeDocument/2006/relationships/image" Target="../media/image2.png"/><Relationship Id="rId8" Type="http://schemas.openxmlformats.org/officeDocument/2006/relationships/image" Target="../media/image141.png"/><Relationship Id="rId9" Type="http://schemas.openxmlformats.org/officeDocument/2006/relationships/image" Target="../media/image142.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google.ca/url?url=http://www.whmis.ca/newfoundland-and-labrador.html&amp;rct=j&amp;frm=1&amp;q=&amp;esrc=s&amp;sa=U&amp;ei=hURbVarhK8-qyASL1YHgBA&amp;ved=0CBsQ9QEwAzgU&amp;usg=AFQjCNFUP0INIeNtYqzZmVdcYtet51GLmw" TargetMode="External"/><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0" y="228600"/>
            <a:ext cx="6858000" cy="1470025"/>
          </a:xfrm>
        </p:spPr>
        <p:txBody>
          <a:bodyPr>
            <a:normAutofit/>
          </a:bodyPr>
          <a:lstStyle/>
          <a:p>
            <a:r>
              <a:rPr lang="en-US" b="1" dirty="0" smtClean="0">
                <a:solidFill>
                  <a:srgbClr val="33CC33"/>
                </a:solidFill>
              </a:rPr>
              <a:t>Seed to Plate to Compost: </a:t>
            </a:r>
            <a:r>
              <a:rPr lang="en-US" sz="4000" b="1" i="1" dirty="0" smtClean="0">
                <a:solidFill>
                  <a:srgbClr val="33CC33"/>
                </a:solidFill>
              </a:rPr>
              <a:t>Inquiry in an Outdoor Garden</a:t>
            </a:r>
            <a:endParaRPr lang="en-US" sz="4000" b="1" i="1" dirty="0">
              <a:solidFill>
                <a:srgbClr val="33CC33"/>
              </a:solidFill>
            </a:endParaRPr>
          </a:p>
        </p:txBody>
      </p:sp>
      <p:sp>
        <p:nvSpPr>
          <p:cNvPr id="3" name="Subtitle 2"/>
          <p:cNvSpPr>
            <a:spLocks noGrp="1"/>
          </p:cNvSpPr>
          <p:nvPr>
            <p:ph type="subTitle" idx="1"/>
          </p:nvPr>
        </p:nvSpPr>
        <p:spPr>
          <a:xfrm>
            <a:off x="0" y="4572000"/>
            <a:ext cx="6400800" cy="1752600"/>
          </a:xfrm>
        </p:spPr>
        <p:txBody>
          <a:bodyPr>
            <a:noAutofit/>
          </a:bodyPr>
          <a:lstStyle/>
          <a:p>
            <a:r>
              <a:rPr lang="en-US" sz="2400" b="1" dirty="0" smtClean="0">
                <a:solidFill>
                  <a:srgbClr val="FF0000"/>
                </a:solidFill>
                <a:latin typeface="Comic Sans MS" pitchFamily="66" charset="0"/>
              </a:rPr>
              <a:t>Grades 1 &amp; 3 STEM Project </a:t>
            </a:r>
          </a:p>
          <a:p>
            <a:r>
              <a:rPr lang="en-US" sz="2400" b="1" dirty="0" smtClean="0">
                <a:solidFill>
                  <a:srgbClr val="FF0000"/>
                </a:solidFill>
                <a:latin typeface="Comic Sans MS" pitchFamily="66" charset="0"/>
              </a:rPr>
              <a:t>St. Matthew’s School</a:t>
            </a:r>
          </a:p>
          <a:p>
            <a:r>
              <a:rPr lang="en-US" sz="2400" b="1" dirty="0" smtClean="0">
                <a:solidFill>
                  <a:srgbClr val="FF0000"/>
                </a:solidFill>
                <a:latin typeface="Comic Sans MS" pitchFamily="66" charset="0"/>
              </a:rPr>
              <a:t>St. John’s,  NL</a:t>
            </a:r>
          </a:p>
          <a:p>
            <a:r>
              <a:rPr lang="en-US" sz="2400" b="1" dirty="0" smtClean="0">
                <a:solidFill>
                  <a:srgbClr val="FF0000"/>
                </a:solidFill>
                <a:latin typeface="Comic Sans MS" pitchFamily="66" charset="0"/>
              </a:rPr>
              <a:t>2014-15</a:t>
            </a:r>
            <a:endParaRPr lang="en-US" sz="2400" b="1" dirty="0">
              <a:solidFill>
                <a:srgbClr val="FF0000"/>
              </a:solidFill>
              <a:latin typeface="Comic Sans MS" pitchFamily="66" charset="0"/>
            </a:endParaRPr>
          </a:p>
        </p:txBody>
      </p:sp>
      <p:pic>
        <p:nvPicPr>
          <p:cNvPr id="11266" name="Picture 2" descr="http://www.stmatthewsschool.ca/wp-content/themes/twentyten/images/logo.png"/>
          <p:cNvPicPr>
            <a:picLocks noChangeAspect="1" noChangeArrowheads="1"/>
          </p:cNvPicPr>
          <p:nvPr/>
        </p:nvPicPr>
        <p:blipFill>
          <a:blip r:embed="rId4" cstate="print"/>
          <a:srcRect/>
          <a:stretch>
            <a:fillRect/>
          </a:stretch>
        </p:blipFill>
        <p:spPr bwMode="auto">
          <a:xfrm>
            <a:off x="7315200" y="1676400"/>
            <a:ext cx="1428750" cy="1285876"/>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990600" y="1676400"/>
            <a:ext cx="4724400" cy="273191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81000" y="1524000"/>
            <a:ext cx="8153400" cy="3200400"/>
          </a:xfrm>
        </p:spPr>
        <p:txBody>
          <a:bodyPr>
            <a:normAutofit/>
          </a:bodyPr>
          <a:lstStyle/>
          <a:p>
            <a:r>
              <a:rPr lang="en-US" sz="2400" u="sng" dirty="0" smtClean="0">
                <a:solidFill>
                  <a:srgbClr val="FF0000"/>
                </a:solidFill>
                <a:latin typeface="Comic Sans MS" pitchFamily="66" charset="0"/>
              </a:rPr>
              <a:t>Our Student Research Question:</a:t>
            </a:r>
          </a:p>
          <a:p>
            <a:endParaRPr lang="en-US" sz="2400" dirty="0" smtClean="0">
              <a:solidFill>
                <a:srgbClr val="FF0000"/>
              </a:solidFill>
              <a:latin typeface="Comic Sans MS" pitchFamily="66" charset="0"/>
            </a:endParaRPr>
          </a:p>
          <a:p>
            <a:r>
              <a:rPr lang="en-US" sz="2400" b="1" i="1" dirty="0" smtClean="0">
                <a:solidFill>
                  <a:srgbClr val="FF0000"/>
                </a:solidFill>
                <a:latin typeface="Comic Sans MS" pitchFamily="66" charset="0"/>
              </a:rPr>
              <a:t>How will the St. Matthew’s Outdoor Community Garden affect student understanding and attitude of learning science?</a:t>
            </a:r>
            <a:endParaRPr lang="en-US" sz="2400" b="1" i="1"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Research Questions</a:t>
            </a:r>
            <a:endParaRPr lang="en-US" b="1" dirty="0">
              <a:solidFill>
                <a:srgbClr val="33CC33"/>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457200" y="1676400"/>
            <a:ext cx="3886200" cy="4800600"/>
          </a:xfrm>
        </p:spPr>
        <p:txBody>
          <a:bodyPr>
            <a:normAutofit/>
          </a:bodyPr>
          <a:lstStyle/>
          <a:p>
            <a:pPr>
              <a:spcBef>
                <a:spcPts val="0"/>
              </a:spcBef>
            </a:pPr>
            <a:r>
              <a:rPr lang="en-CA" sz="2400" dirty="0" smtClean="0">
                <a:solidFill>
                  <a:srgbClr val="FF0000"/>
                </a:solidFill>
                <a:latin typeface="Comic Sans MS" pitchFamily="66" charset="0"/>
              </a:rPr>
              <a:t>Families were informed of this research project. Two consent forms were sent home to obtain parental consent for this research project – one from Memorial University of Newfoundland and one from St. Matthew’s  School.</a:t>
            </a: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Ethical Considerations</a:t>
            </a:r>
            <a:endParaRPr lang="en-US" b="1" dirty="0">
              <a:solidFill>
                <a:srgbClr val="33CC33"/>
              </a:solidFill>
            </a:endParaRPr>
          </a:p>
        </p:txBody>
      </p:sp>
      <p:pic>
        <p:nvPicPr>
          <p:cNvPr id="4098" name="Picture 2" descr="T:\STEM Grade 1 and 3 Project PHOTOS\Mme Carol\IMG_0920.JPG"/>
          <p:cNvPicPr>
            <a:picLocks noChangeAspect="1" noChangeArrowheads="1"/>
          </p:cNvPicPr>
          <p:nvPr/>
        </p:nvPicPr>
        <p:blipFill>
          <a:blip r:embed="rId3" cstate="print"/>
          <a:srcRect/>
          <a:stretch>
            <a:fillRect/>
          </a:stretch>
        </p:blipFill>
        <p:spPr bwMode="auto">
          <a:xfrm>
            <a:off x="4800600" y="1676400"/>
            <a:ext cx="3886200" cy="3886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1600200"/>
            <a:ext cx="5334000" cy="4572000"/>
          </a:xfrm>
        </p:spPr>
        <p:txBody>
          <a:bodyPr>
            <a:normAutofit fontScale="92500" lnSpcReduction="10000"/>
          </a:bodyPr>
          <a:lstStyle/>
          <a:p>
            <a:pPr algn="l">
              <a:spcBef>
                <a:spcPts val="0"/>
              </a:spcBef>
              <a:buFont typeface="Wingdings" pitchFamily="2" charset="2"/>
              <a:buChar char="§"/>
            </a:pPr>
            <a:r>
              <a:rPr lang="en-CA" sz="2000" dirty="0" smtClean="0">
                <a:solidFill>
                  <a:srgbClr val="FF0000"/>
                </a:solidFill>
                <a:latin typeface="Comic Sans MS" pitchFamily="66" charset="0"/>
              </a:rPr>
              <a:t>We read and discussed a wide variety of professional literature.</a:t>
            </a:r>
          </a:p>
          <a:p>
            <a:pPr algn="l">
              <a:spcBef>
                <a:spcPts val="0"/>
              </a:spcBef>
            </a:pPr>
            <a:endParaRPr lang="en-CA" sz="2000" dirty="0" smtClean="0">
              <a:solidFill>
                <a:srgbClr val="FF0000"/>
              </a:solidFill>
              <a:latin typeface="Comic Sans MS" pitchFamily="66" charset="0"/>
            </a:endParaRPr>
          </a:p>
          <a:p>
            <a:pPr algn="l">
              <a:spcBef>
                <a:spcPts val="0"/>
              </a:spcBef>
            </a:pPr>
            <a:endParaRPr lang="en-CA" sz="2000" dirty="0" smtClean="0">
              <a:solidFill>
                <a:srgbClr val="FF0000"/>
              </a:solidFill>
              <a:latin typeface="Comic Sans MS" pitchFamily="66" charset="0"/>
            </a:endParaRPr>
          </a:p>
          <a:p>
            <a:pPr algn="l">
              <a:spcBef>
                <a:spcPts val="0"/>
              </a:spcBef>
              <a:buFont typeface="Wingdings" pitchFamily="2" charset="2"/>
              <a:buChar char="§"/>
            </a:pPr>
            <a:r>
              <a:rPr lang="en-CA" sz="2000" dirty="0" smtClean="0">
                <a:solidFill>
                  <a:srgbClr val="FF0000"/>
                </a:solidFill>
                <a:latin typeface="Comic Sans MS" pitchFamily="66" charset="0"/>
              </a:rPr>
              <a:t>Release days were held throughout the project with support and guidance from Mr. Tom Walsh. </a:t>
            </a:r>
          </a:p>
          <a:p>
            <a:pPr algn="l">
              <a:spcBef>
                <a:spcPts val="0"/>
              </a:spcBef>
            </a:pPr>
            <a:endParaRPr lang="en-CA" sz="2000" dirty="0" smtClean="0">
              <a:solidFill>
                <a:srgbClr val="FF0000"/>
              </a:solidFill>
              <a:latin typeface="Comic Sans MS" pitchFamily="66" charset="0"/>
            </a:endParaRPr>
          </a:p>
          <a:p>
            <a:pPr algn="l">
              <a:spcBef>
                <a:spcPts val="0"/>
              </a:spcBef>
            </a:pPr>
            <a:endParaRPr lang="en-CA" sz="2000" dirty="0" smtClean="0">
              <a:solidFill>
                <a:srgbClr val="FF0000"/>
              </a:solidFill>
              <a:latin typeface="Comic Sans MS" pitchFamily="66" charset="0"/>
            </a:endParaRPr>
          </a:p>
          <a:p>
            <a:pPr algn="l">
              <a:spcBef>
                <a:spcPts val="0"/>
              </a:spcBef>
              <a:buFont typeface="Wingdings" pitchFamily="2" charset="2"/>
              <a:buChar char="§"/>
            </a:pPr>
            <a:r>
              <a:rPr lang="en-CA" sz="2000" dirty="0" smtClean="0">
                <a:solidFill>
                  <a:srgbClr val="FF0000"/>
                </a:solidFill>
                <a:latin typeface="Comic Sans MS" pitchFamily="66" charset="0"/>
              </a:rPr>
              <a:t>Teachers met numerous times to share, plan, design, create, and prepare lessons, activities and design challenges. They gathered and created resources, materials and supplies needed. They always reviewed, discussed and reflected upon their individual classroom experiences.</a:t>
            </a:r>
          </a:p>
          <a:p>
            <a:pPr algn="l">
              <a:spcBef>
                <a:spcPts val="0"/>
              </a:spcBef>
              <a:buFont typeface="Wingdings" pitchFamily="2" charset="2"/>
              <a:buChar char="§"/>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Planning</a:t>
            </a:r>
            <a:endParaRPr lang="en-US" b="1" dirty="0">
              <a:solidFill>
                <a:srgbClr val="33CC33"/>
              </a:solidFill>
            </a:endParaRPr>
          </a:p>
        </p:txBody>
      </p:sp>
      <p:pic>
        <p:nvPicPr>
          <p:cNvPr id="2050" name="Picture 2" descr="T:\STEM Grade 1 and 3 Project PHOTOS\Mme Carol\IMG_0919.JPG"/>
          <p:cNvPicPr>
            <a:picLocks noChangeAspect="1" noChangeArrowheads="1"/>
          </p:cNvPicPr>
          <p:nvPr/>
        </p:nvPicPr>
        <p:blipFill>
          <a:blip r:embed="rId3" cstate="print"/>
          <a:srcRect/>
          <a:stretch>
            <a:fillRect/>
          </a:stretch>
        </p:blipFill>
        <p:spPr bwMode="auto">
          <a:xfrm>
            <a:off x="5867400" y="2057400"/>
            <a:ext cx="3276600" cy="3276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1828800"/>
            <a:ext cx="8153400" cy="4267200"/>
          </a:xfrm>
        </p:spPr>
        <p:txBody>
          <a:bodyPr>
            <a:normAutofit/>
          </a:bodyPr>
          <a:lstStyle/>
          <a:p>
            <a:pPr algn="l">
              <a:spcBef>
                <a:spcPts val="0"/>
              </a:spcBef>
              <a:buFont typeface="Wingdings" pitchFamily="2" charset="2"/>
              <a:buChar char="§"/>
            </a:pPr>
            <a:r>
              <a:rPr lang="en-CA" sz="2400" dirty="0" smtClean="0">
                <a:solidFill>
                  <a:srgbClr val="FF0000"/>
                </a:solidFill>
                <a:latin typeface="Comic Sans MS" pitchFamily="66" charset="0"/>
              </a:rPr>
              <a:t>Student surveys and interviews were administered (pre and post) to determine student beliefs, feelings, and ideas about science as well as their prior knowledge about gardening and healthy foods.</a:t>
            </a:r>
          </a:p>
          <a:p>
            <a:pPr algn="l">
              <a:spcBef>
                <a:spcPts val="0"/>
              </a:spcBef>
            </a:pPr>
            <a:endParaRPr lang="en-CA" sz="2400" dirty="0" smtClean="0">
              <a:solidFill>
                <a:srgbClr val="FF0000"/>
              </a:solidFill>
              <a:latin typeface="Comic Sans MS" pitchFamily="66" charset="0"/>
            </a:endParaRPr>
          </a:p>
          <a:p>
            <a:pPr algn="l">
              <a:spcBef>
                <a:spcPts val="0"/>
              </a:spcBef>
            </a:pPr>
            <a:endParaRPr lang="en-CA" sz="2400" dirty="0" smtClean="0">
              <a:solidFill>
                <a:srgbClr val="FF0000"/>
              </a:solidFill>
              <a:latin typeface="Comic Sans MS" pitchFamily="66" charset="0"/>
            </a:endParaRPr>
          </a:p>
          <a:p>
            <a:pPr algn="l">
              <a:spcBef>
                <a:spcPts val="0"/>
              </a:spcBef>
            </a:pPr>
            <a:endParaRPr lang="en-CA" sz="2400" dirty="0" smtClean="0">
              <a:solidFill>
                <a:srgbClr val="FF0000"/>
              </a:solidFill>
              <a:latin typeface="Comic Sans MS" pitchFamily="66" charset="0"/>
            </a:endParaRPr>
          </a:p>
          <a:p>
            <a:pPr algn="l">
              <a:spcBef>
                <a:spcPts val="0"/>
              </a:spcBef>
              <a:buFont typeface="Wingdings" pitchFamily="2" charset="2"/>
              <a:buChar char="§"/>
            </a:pPr>
            <a:r>
              <a:rPr lang="en-CA" sz="2400" dirty="0" smtClean="0">
                <a:solidFill>
                  <a:srgbClr val="FF0000"/>
                </a:solidFill>
                <a:latin typeface="Comic Sans MS" pitchFamily="66" charset="0"/>
              </a:rPr>
              <a:t>Teachers reviewed and selected various </a:t>
            </a:r>
          </a:p>
          <a:p>
            <a:pPr algn="l">
              <a:spcBef>
                <a:spcPts val="0"/>
              </a:spcBef>
            </a:pPr>
            <a:r>
              <a:rPr lang="en-CA" sz="2400" dirty="0" smtClean="0">
                <a:solidFill>
                  <a:srgbClr val="FF0000"/>
                </a:solidFill>
                <a:latin typeface="Comic Sans MS" pitchFamily="66" charset="0"/>
              </a:rPr>
              <a:t>  curriculum outcomes from grades 1 and 3 </a:t>
            </a:r>
          </a:p>
          <a:p>
            <a:pPr algn="l">
              <a:spcBef>
                <a:spcPts val="0"/>
              </a:spcBef>
            </a:pPr>
            <a:r>
              <a:rPr lang="en-CA" sz="2400" dirty="0" smtClean="0">
                <a:solidFill>
                  <a:srgbClr val="FF0000"/>
                </a:solidFill>
                <a:latin typeface="Comic Sans MS" pitchFamily="66" charset="0"/>
              </a:rPr>
              <a:t>  to be the focus of our activities and </a:t>
            </a:r>
          </a:p>
          <a:p>
            <a:pPr algn="l">
              <a:spcBef>
                <a:spcPts val="0"/>
              </a:spcBef>
            </a:pPr>
            <a:r>
              <a:rPr lang="en-CA" sz="2400" dirty="0" smtClean="0">
                <a:solidFill>
                  <a:srgbClr val="FF0000"/>
                </a:solidFill>
                <a:latin typeface="Comic Sans MS" pitchFamily="66" charset="0"/>
              </a:rPr>
              <a:t>  lessons.</a:t>
            </a:r>
          </a:p>
          <a:p>
            <a:pPr algn="l">
              <a:spcBef>
                <a:spcPts val="0"/>
              </a:spcBef>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Implementation</a:t>
            </a:r>
            <a:endParaRPr lang="en-US" b="1" dirty="0">
              <a:solidFill>
                <a:srgbClr val="33CC33"/>
              </a:solidFill>
            </a:endParaRPr>
          </a:p>
        </p:txBody>
      </p:sp>
      <p:pic>
        <p:nvPicPr>
          <p:cNvPr id="3074" name="Picture 2" descr="T:\STEM Grade 1 and 3 Project PHOTOS\Mme Carol\IMG_0921.JPG"/>
          <p:cNvPicPr>
            <a:picLocks noChangeAspect="1" noChangeArrowheads="1"/>
          </p:cNvPicPr>
          <p:nvPr/>
        </p:nvPicPr>
        <p:blipFill>
          <a:blip r:embed="rId3" cstate="print"/>
          <a:srcRect/>
          <a:stretch>
            <a:fillRect/>
          </a:stretch>
        </p:blipFill>
        <p:spPr bwMode="auto">
          <a:xfrm>
            <a:off x="6629400" y="3200400"/>
            <a:ext cx="2514600" cy="2514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1905000"/>
            <a:ext cx="5943600" cy="1371600"/>
          </a:xfrm>
        </p:spPr>
        <p:txBody>
          <a:bodyPr>
            <a:normAutofit fontScale="92500" lnSpcReduction="10000"/>
          </a:bodyPr>
          <a:lstStyle/>
          <a:p>
            <a:pPr algn="l">
              <a:spcBef>
                <a:spcPts val="0"/>
              </a:spcBef>
            </a:pPr>
            <a:r>
              <a:rPr lang="en-CA" sz="2400" dirty="0" smtClean="0">
                <a:solidFill>
                  <a:srgbClr val="FF0000"/>
                </a:solidFill>
                <a:latin typeface="Comic Sans MS" pitchFamily="66" charset="0"/>
              </a:rPr>
              <a:t>Students used “I Wonder”  Journals, Observation Journals, Sharing and Discussion Journals to share with their families. Students also kept work samples.</a:t>
            </a:r>
          </a:p>
          <a:p>
            <a:pPr algn="l">
              <a:spcBef>
                <a:spcPts val="0"/>
              </a:spcBef>
            </a:pPr>
            <a:endParaRPr lang="en-CA" sz="2400" dirty="0" smtClean="0">
              <a:solidFill>
                <a:srgbClr val="FF0000"/>
              </a:solidFill>
              <a:latin typeface="Comic Sans MS" pitchFamily="66" charset="0"/>
            </a:endParaRPr>
          </a:p>
          <a:p>
            <a:pPr algn="l">
              <a:spcBef>
                <a:spcPts val="0"/>
              </a:spcBef>
            </a:pPr>
            <a:endParaRPr lang="en-CA" sz="2400" dirty="0" smtClean="0">
              <a:solidFill>
                <a:srgbClr val="FF0000"/>
              </a:solidFill>
              <a:latin typeface="Comic Sans MS" pitchFamily="66" charset="0"/>
            </a:endParaRPr>
          </a:p>
          <a:p>
            <a:pPr algn="l">
              <a:spcBef>
                <a:spcPts val="0"/>
              </a:spcBef>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a:p>
            <a:pPr algn="l">
              <a:spcBef>
                <a:spcPts val="0"/>
              </a:spcBef>
              <a:buFont typeface="Wingdings" pitchFamily="2" charset="2"/>
              <a:buChar char="§"/>
            </a:pPr>
            <a:endParaRPr lang="en-CA" sz="24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Implementation</a:t>
            </a:r>
            <a:endParaRPr lang="en-US" b="1" dirty="0">
              <a:solidFill>
                <a:srgbClr val="33CC33"/>
              </a:solidFill>
            </a:endParaRPr>
          </a:p>
        </p:txBody>
      </p:sp>
      <p:pic>
        <p:nvPicPr>
          <p:cNvPr id="8195" name="Picture 3" descr="T:\STEM Grade 1 and 3 Project PHOTOS\Ms. Ryan\student writing.JPG"/>
          <p:cNvPicPr>
            <a:picLocks noChangeAspect="1" noChangeArrowheads="1"/>
          </p:cNvPicPr>
          <p:nvPr/>
        </p:nvPicPr>
        <p:blipFill>
          <a:blip r:embed="rId3" cstate="print"/>
          <a:srcRect/>
          <a:stretch>
            <a:fillRect/>
          </a:stretch>
        </p:blipFill>
        <p:spPr bwMode="auto">
          <a:xfrm>
            <a:off x="6629400" y="1524000"/>
            <a:ext cx="2362200" cy="3149600"/>
          </a:xfrm>
          <a:prstGeom prst="rect">
            <a:avLst/>
          </a:prstGeom>
          <a:noFill/>
        </p:spPr>
      </p:pic>
      <p:pic>
        <p:nvPicPr>
          <p:cNvPr id="8194" name="Picture 2" descr="T:\STEM Grade 1 and 3 Project PHOTOS\Mrs. Bishop\observation journal (3).JPG"/>
          <p:cNvPicPr>
            <a:picLocks noChangeAspect="1" noChangeArrowheads="1"/>
          </p:cNvPicPr>
          <p:nvPr/>
        </p:nvPicPr>
        <p:blipFill>
          <a:blip r:embed="rId4" cstate="print"/>
          <a:srcRect/>
          <a:stretch>
            <a:fillRect/>
          </a:stretch>
        </p:blipFill>
        <p:spPr bwMode="auto">
          <a:xfrm>
            <a:off x="228600" y="3810000"/>
            <a:ext cx="2057400" cy="2743200"/>
          </a:xfrm>
          <a:prstGeom prst="rect">
            <a:avLst/>
          </a:prstGeom>
          <a:noFill/>
        </p:spPr>
      </p:pic>
      <p:sp>
        <p:nvSpPr>
          <p:cNvPr id="7" name="Rectangle 6"/>
          <p:cNvSpPr/>
          <p:nvPr/>
        </p:nvSpPr>
        <p:spPr>
          <a:xfrm>
            <a:off x="2590800" y="4419600"/>
            <a:ext cx="3581400" cy="1785104"/>
          </a:xfrm>
          <a:prstGeom prst="rect">
            <a:avLst/>
          </a:prstGeom>
        </p:spPr>
        <p:txBody>
          <a:bodyPr wrap="square">
            <a:spAutoFit/>
          </a:bodyPr>
          <a:lstStyle/>
          <a:p>
            <a:r>
              <a:rPr lang="en-CA" sz="2200" dirty="0" smtClean="0">
                <a:solidFill>
                  <a:srgbClr val="FF0000"/>
                </a:solidFill>
                <a:latin typeface="Comic Sans MS" pitchFamily="66" charset="0"/>
              </a:rPr>
              <a:t>Data was based on surveys, interviews, observations, work samples, videos and photographs.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1524000"/>
            <a:ext cx="8153400" cy="1905000"/>
          </a:xfrm>
        </p:spPr>
        <p:txBody>
          <a:bodyPr>
            <a:normAutofit/>
          </a:bodyPr>
          <a:lstStyle/>
          <a:p>
            <a:r>
              <a:rPr lang="en-US" sz="1400" dirty="0" smtClean="0">
                <a:solidFill>
                  <a:srgbClr val="FF0000"/>
                </a:solidFill>
                <a:latin typeface="Comic Sans MS" pitchFamily="66" charset="0"/>
              </a:rPr>
              <a:t>Through our release days and collaboration with Tom Walsh our use of inquiry based learning took on a whole new aspect in our classrooms and teaching as “I Wonder” became part of our weekly existence. Our students explored freely, asked questions, predicted, pondered, observed, and sought answers about things we shared with them during “I Wonder Wednesdays”.</a:t>
            </a:r>
            <a:endParaRPr lang="en-US" sz="1400" dirty="0">
              <a:solidFill>
                <a:srgbClr val="EE820C"/>
              </a:solidFill>
              <a:latin typeface="Comic Sans MS" pitchFamily="66" charset="0"/>
            </a:endParaRPr>
          </a:p>
        </p:txBody>
      </p:sp>
      <p:sp>
        <p:nvSpPr>
          <p:cNvPr id="5" name="Title 4"/>
          <p:cNvSpPr>
            <a:spLocks noGrp="1"/>
          </p:cNvSpPr>
          <p:nvPr>
            <p:ph type="ctrTitle"/>
          </p:nvPr>
        </p:nvSpPr>
        <p:spPr>
          <a:xfrm>
            <a:off x="685800" y="304801"/>
            <a:ext cx="7772400" cy="1295399"/>
          </a:xfrm>
        </p:spPr>
        <p:txBody>
          <a:bodyPr>
            <a:normAutofit/>
          </a:bodyPr>
          <a:lstStyle/>
          <a:p>
            <a:r>
              <a:rPr lang="en-US" b="1" dirty="0" smtClean="0">
                <a:solidFill>
                  <a:srgbClr val="33CC33"/>
                </a:solidFill>
              </a:rPr>
              <a:t>Growing on Many Levels… </a:t>
            </a:r>
            <a:r>
              <a:rPr lang="en-US" dirty="0" smtClean="0">
                <a:solidFill>
                  <a:srgbClr val="33CC33"/>
                </a:solidFill>
              </a:rPr>
              <a:t/>
            </a:r>
            <a:br>
              <a:rPr lang="en-US" dirty="0" smtClean="0">
                <a:solidFill>
                  <a:srgbClr val="33CC33"/>
                </a:solidFill>
              </a:rPr>
            </a:br>
            <a:r>
              <a:rPr lang="en-US" sz="2700" b="1" i="1" dirty="0" smtClean="0">
                <a:solidFill>
                  <a:srgbClr val="FF0000"/>
                </a:solidFill>
              </a:rPr>
              <a:t>I Wonder????</a:t>
            </a:r>
            <a:endParaRPr lang="en-US" sz="2700" b="1" i="1" dirty="0">
              <a:solidFill>
                <a:srgbClr val="FF0000"/>
              </a:solidFill>
            </a:endParaRPr>
          </a:p>
        </p:txBody>
      </p:sp>
      <p:pic>
        <p:nvPicPr>
          <p:cNvPr id="1027" name="Picture 3" descr="T:\STEM Grade 1 and 3 Project PHOTOS\Mrs. Bishop\iwonderboard.JPG"/>
          <p:cNvPicPr>
            <a:picLocks noChangeAspect="1" noChangeArrowheads="1"/>
          </p:cNvPicPr>
          <p:nvPr/>
        </p:nvPicPr>
        <p:blipFill>
          <a:blip r:embed="rId3" cstate="print"/>
          <a:srcRect/>
          <a:stretch>
            <a:fillRect/>
          </a:stretch>
        </p:blipFill>
        <p:spPr bwMode="auto">
          <a:xfrm>
            <a:off x="381000" y="3581400"/>
            <a:ext cx="2590800" cy="1935104"/>
          </a:xfrm>
          <a:prstGeom prst="rect">
            <a:avLst/>
          </a:prstGeom>
          <a:noFill/>
        </p:spPr>
      </p:pic>
      <p:pic>
        <p:nvPicPr>
          <p:cNvPr id="7170" name="Picture 2" descr="T:\STEM Grade 1 and 3 Project PHOTOS\Mme Carol\I Wonder Board (1).JPG"/>
          <p:cNvPicPr>
            <a:picLocks noChangeAspect="1" noChangeArrowheads="1"/>
          </p:cNvPicPr>
          <p:nvPr/>
        </p:nvPicPr>
        <p:blipFill>
          <a:blip r:embed="rId4" cstate="print"/>
          <a:srcRect/>
          <a:stretch>
            <a:fillRect/>
          </a:stretch>
        </p:blipFill>
        <p:spPr bwMode="auto">
          <a:xfrm rot="5400000">
            <a:off x="2849870" y="3386562"/>
            <a:ext cx="3974368" cy="2968508"/>
          </a:xfrm>
          <a:prstGeom prst="rect">
            <a:avLst/>
          </a:prstGeom>
          <a:noFill/>
        </p:spPr>
      </p:pic>
      <p:pic>
        <p:nvPicPr>
          <p:cNvPr id="8" name="Picture 2" descr="T:\STEM Grade 1 and 3 Project PHOTOS\Ms. Ryan\I wonder chart.JPG"/>
          <p:cNvPicPr>
            <a:picLocks noChangeAspect="1" noChangeArrowheads="1"/>
          </p:cNvPicPr>
          <p:nvPr/>
        </p:nvPicPr>
        <p:blipFill>
          <a:blip r:embed="rId5" cstate="print"/>
          <a:srcRect/>
          <a:stretch>
            <a:fillRect/>
          </a:stretch>
        </p:blipFill>
        <p:spPr bwMode="auto">
          <a:xfrm>
            <a:off x="6858000" y="3276600"/>
            <a:ext cx="2057400" cy="2743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1371600"/>
            <a:ext cx="7391400" cy="4876800"/>
          </a:xfrm>
        </p:spPr>
        <p:txBody>
          <a:bodyPr>
            <a:normAutofit/>
          </a:bodyPr>
          <a:lstStyle/>
          <a:p>
            <a:pPr algn="l">
              <a:buFont typeface="Wingdings" pitchFamily="2" charset="2"/>
              <a:buChar char="v"/>
            </a:pPr>
            <a:r>
              <a:rPr lang="en-US" sz="1800" dirty="0" smtClean="0">
                <a:solidFill>
                  <a:srgbClr val="FF0000"/>
                </a:solidFill>
                <a:latin typeface="Comic Sans MS" pitchFamily="66" charset="0"/>
              </a:rPr>
              <a:t> Gingerbread Man in Water</a:t>
            </a:r>
          </a:p>
          <a:p>
            <a:pPr algn="l">
              <a:buFont typeface="Wingdings" pitchFamily="2" charset="2"/>
              <a:buChar char="v"/>
            </a:pPr>
            <a:r>
              <a:rPr lang="en-US" sz="1800" dirty="0" smtClean="0">
                <a:solidFill>
                  <a:srgbClr val="FF0000"/>
                </a:solidFill>
                <a:latin typeface="Comic Sans MS" pitchFamily="66" charset="0"/>
              </a:rPr>
              <a:t> Apple Slices, Lemon Juice, Salt and Plastic Wrap</a:t>
            </a:r>
          </a:p>
          <a:p>
            <a:pPr algn="l">
              <a:buFont typeface="Wingdings" pitchFamily="2" charset="2"/>
              <a:buChar char="v"/>
            </a:pPr>
            <a:r>
              <a:rPr lang="en-US" sz="1800" dirty="0" smtClean="0">
                <a:solidFill>
                  <a:srgbClr val="FF0000"/>
                </a:solidFill>
                <a:latin typeface="Comic Sans MS" pitchFamily="66" charset="0"/>
              </a:rPr>
              <a:t> Frozen Hockey Pucks</a:t>
            </a:r>
          </a:p>
          <a:p>
            <a:pPr algn="l">
              <a:buFont typeface="Wingdings" pitchFamily="2" charset="2"/>
              <a:buChar char="v"/>
            </a:pPr>
            <a:r>
              <a:rPr lang="en-US" sz="1800" dirty="0" smtClean="0">
                <a:solidFill>
                  <a:srgbClr val="FF0000"/>
                </a:solidFill>
                <a:latin typeface="Comic Sans MS" pitchFamily="66" charset="0"/>
              </a:rPr>
              <a:t> Mystery Objects in Mittens, Gloves, Socks and Boxes</a:t>
            </a:r>
          </a:p>
          <a:p>
            <a:pPr algn="l">
              <a:buFont typeface="Wingdings" pitchFamily="2" charset="2"/>
              <a:buChar char="v"/>
            </a:pPr>
            <a:r>
              <a:rPr lang="en-US" sz="1800" dirty="0" smtClean="0">
                <a:solidFill>
                  <a:srgbClr val="FF0000"/>
                </a:solidFill>
                <a:latin typeface="Comic Sans MS" pitchFamily="66" charset="0"/>
              </a:rPr>
              <a:t> Peat Pellets</a:t>
            </a:r>
          </a:p>
          <a:p>
            <a:pPr algn="l">
              <a:buFont typeface="Wingdings" pitchFamily="2" charset="2"/>
              <a:buChar char="v"/>
            </a:pPr>
            <a:r>
              <a:rPr lang="en-US" sz="1800" dirty="0" smtClean="0">
                <a:solidFill>
                  <a:srgbClr val="FF0000"/>
                </a:solidFill>
                <a:latin typeface="Comic Sans MS" pitchFamily="66" charset="0"/>
              </a:rPr>
              <a:t> Worm Castings</a:t>
            </a:r>
          </a:p>
          <a:p>
            <a:pPr algn="l">
              <a:buFont typeface="Wingdings" pitchFamily="2" charset="2"/>
              <a:buChar char="v"/>
            </a:pPr>
            <a:r>
              <a:rPr lang="en-US" sz="1800" dirty="0" smtClean="0">
                <a:solidFill>
                  <a:srgbClr val="FF0000"/>
                </a:solidFill>
                <a:latin typeface="Comic Sans MS" pitchFamily="66" charset="0"/>
              </a:rPr>
              <a:t> Icelandic Rocks</a:t>
            </a:r>
          </a:p>
          <a:p>
            <a:pPr algn="l">
              <a:buFont typeface="Wingdings" pitchFamily="2" charset="2"/>
              <a:buChar char="v"/>
            </a:pPr>
            <a:r>
              <a:rPr lang="en-US" sz="1800" dirty="0" smtClean="0">
                <a:solidFill>
                  <a:srgbClr val="FF0000"/>
                </a:solidFill>
                <a:latin typeface="Comic Sans MS" pitchFamily="66" charset="0"/>
              </a:rPr>
              <a:t> Balloons ( Static Electricity)</a:t>
            </a:r>
          </a:p>
          <a:p>
            <a:pPr algn="l">
              <a:buFont typeface="Wingdings" pitchFamily="2" charset="2"/>
              <a:buChar char="v"/>
            </a:pPr>
            <a:r>
              <a:rPr lang="en-US" sz="1800" dirty="0" smtClean="0">
                <a:solidFill>
                  <a:srgbClr val="FF0000"/>
                </a:solidFill>
                <a:latin typeface="Comic Sans MS" pitchFamily="66" charset="0"/>
              </a:rPr>
              <a:t> Painted Lady Caterpillars </a:t>
            </a:r>
          </a:p>
          <a:p>
            <a:pPr algn="l">
              <a:buFont typeface="Wingdings" pitchFamily="2" charset="2"/>
              <a:buChar char="v"/>
            </a:pPr>
            <a:r>
              <a:rPr lang="en-US" sz="1800" dirty="0" smtClean="0">
                <a:solidFill>
                  <a:srgbClr val="FF0000"/>
                </a:solidFill>
                <a:latin typeface="Comic Sans MS" pitchFamily="66" charset="0"/>
              </a:rPr>
              <a:t> Baby Chicks</a:t>
            </a:r>
          </a:p>
          <a:p>
            <a:pPr algn="l">
              <a:buFont typeface="Wingdings" pitchFamily="2" charset="2"/>
              <a:buChar char="v"/>
            </a:pPr>
            <a:r>
              <a:rPr lang="en-US" sz="1800" dirty="0" smtClean="0">
                <a:solidFill>
                  <a:srgbClr val="FF0000"/>
                </a:solidFill>
                <a:latin typeface="Comic Sans MS" pitchFamily="66" charset="0"/>
              </a:rPr>
              <a:t> And many more…</a:t>
            </a:r>
          </a:p>
          <a:p>
            <a:pPr algn="l">
              <a:buFont typeface="Wingdings" pitchFamily="2" charset="2"/>
              <a:buChar char="v"/>
            </a:pPr>
            <a:endParaRPr lang="en-US" sz="20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914399"/>
          </a:xfrm>
        </p:spPr>
        <p:txBody>
          <a:bodyPr>
            <a:normAutofit/>
          </a:bodyPr>
          <a:lstStyle/>
          <a:p>
            <a:r>
              <a:rPr lang="en-US" b="1" dirty="0" smtClean="0">
                <a:solidFill>
                  <a:srgbClr val="33CC33"/>
                </a:solidFill>
              </a:rPr>
              <a:t>I Wonder????</a:t>
            </a:r>
            <a:endParaRPr lang="en-US" b="1" dirty="0">
              <a:solidFill>
                <a:srgbClr val="33CC33"/>
              </a:solidFill>
            </a:endParaRPr>
          </a:p>
        </p:txBody>
      </p:sp>
      <p:pic>
        <p:nvPicPr>
          <p:cNvPr id="6" name="Picture 2" descr="T:\STEM Grade 1 and 3 Project PHOTOS\Mme Carol\I Wonder Board (2).JPG"/>
          <p:cNvPicPr>
            <a:picLocks noChangeAspect="1" noChangeArrowheads="1"/>
          </p:cNvPicPr>
          <p:nvPr/>
        </p:nvPicPr>
        <p:blipFill>
          <a:blip r:embed="rId3" cstate="print"/>
          <a:srcRect/>
          <a:stretch>
            <a:fillRect/>
          </a:stretch>
        </p:blipFill>
        <p:spPr bwMode="auto">
          <a:xfrm>
            <a:off x="4876800" y="3352800"/>
            <a:ext cx="3657600" cy="273191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1"/>
            <a:ext cx="7772400" cy="1219200"/>
          </a:xfrm>
        </p:spPr>
        <p:txBody>
          <a:bodyPr>
            <a:normAutofit/>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400" b="1" i="1" dirty="0" smtClean="0">
                <a:solidFill>
                  <a:srgbClr val="FF0000"/>
                </a:solidFill>
                <a:latin typeface="Comic Sans MS" pitchFamily="66" charset="0"/>
              </a:rPr>
              <a:t>Mr. Walsh</a:t>
            </a:r>
            <a:endParaRPr lang="en-US" sz="2400" b="1" i="1" dirty="0">
              <a:solidFill>
                <a:srgbClr val="33CC33"/>
              </a:solidFill>
            </a:endParaRPr>
          </a:p>
        </p:txBody>
      </p:sp>
      <p:pic>
        <p:nvPicPr>
          <p:cNvPr id="1026" name="Picture 2" descr="T:\STEM Grade 1 and 3 Project PHOTOS\Mrs. Bishop\I wonder Mr walsh (4).JPG"/>
          <p:cNvPicPr>
            <a:picLocks noChangeAspect="1" noChangeArrowheads="1"/>
          </p:cNvPicPr>
          <p:nvPr/>
        </p:nvPicPr>
        <p:blipFill>
          <a:blip r:embed="rId3" cstate="print"/>
          <a:srcRect/>
          <a:stretch>
            <a:fillRect/>
          </a:stretch>
        </p:blipFill>
        <p:spPr bwMode="auto">
          <a:xfrm>
            <a:off x="6400800" y="3276600"/>
            <a:ext cx="2209800" cy="1657350"/>
          </a:xfrm>
          <a:prstGeom prst="rect">
            <a:avLst/>
          </a:prstGeom>
          <a:noFill/>
        </p:spPr>
      </p:pic>
      <p:pic>
        <p:nvPicPr>
          <p:cNvPr id="1027" name="Picture 3" descr="T:\STEM Grade 1 and 3 Project PHOTOS\Mrs. Bishop\I wonder Mr walsh (20).JPG"/>
          <p:cNvPicPr>
            <a:picLocks noChangeAspect="1" noChangeArrowheads="1"/>
          </p:cNvPicPr>
          <p:nvPr/>
        </p:nvPicPr>
        <p:blipFill>
          <a:blip r:embed="rId4" cstate="print"/>
          <a:srcRect/>
          <a:stretch>
            <a:fillRect/>
          </a:stretch>
        </p:blipFill>
        <p:spPr bwMode="auto">
          <a:xfrm>
            <a:off x="228600" y="1752600"/>
            <a:ext cx="2438400" cy="1828800"/>
          </a:xfrm>
          <a:prstGeom prst="rect">
            <a:avLst/>
          </a:prstGeom>
          <a:noFill/>
        </p:spPr>
      </p:pic>
      <p:pic>
        <p:nvPicPr>
          <p:cNvPr id="2050" name="Picture 2" descr="T:\STEM Grade 1 and 3 Project PHOTOS\Ms. Ryan\Mr. Walsh and balloon.JPG"/>
          <p:cNvPicPr>
            <a:picLocks noChangeAspect="1" noChangeArrowheads="1"/>
          </p:cNvPicPr>
          <p:nvPr/>
        </p:nvPicPr>
        <p:blipFill>
          <a:blip r:embed="rId5" cstate="print"/>
          <a:srcRect/>
          <a:stretch>
            <a:fillRect/>
          </a:stretch>
        </p:blipFill>
        <p:spPr bwMode="auto">
          <a:xfrm>
            <a:off x="2895600" y="1676400"/>
            <a:ext cx="2457450" cy="3276600"/>
          </a:xfrm>
          <a:prstGeom prst="rect">
            <a:avLst/>
          </a:prstGeom>
          <a:noFill/>
        </p:spPr>
      </p:pic>
      <p:pic>
        <p:nvPicPr>
          <p:cNvPr id="2" name="Picture 2" descr="T:\STEM Grade 1 and 3 Project PHOTOS\Mrs. Bishop\I wonder Mr walsh (12).JPG"/>
          <p:cNvPicPr>
            <a:picLocks noChangeAspect="1" noChangeArrowheads="1"/>
          </p:cNvPicPr>
          <p:nvPr/>
        </p:nvPicPr>
        <p:blipFill>
          <a:blip r:embed="rId6" cstate="print"/>
          <a:srcRect/>
          <a:stretch>
            <a:fillRect/>
          </a:stretch>
        </p:blipFill>
        <p:spPr bwMode="auto">
          <a:xfrm>
            <a:off x="685800" y="3733800"/>
            <a:ext cx="2032000" cy="1524000"/>
          </a:xfrm>
          <a:prstGeom prst="rect">
            <a:avLst/>
          </a:prstGeom>
          <a:noFill/>
        </p:spPr>
      </p:pic>
      <p:pic>
        <p:nvPicPr>
          <p:cNvPr id="3" name="Picture 3" descr="\\stmedc\dspratt$\My Pictures\Grade 3 2014-15\I Wonder Mr Walsh\I wonder Mr walsh (10).JPG"/>
          <p:cNvPicPr>
            <a:picLocks noChangeAspect="1" noChangeArrowheads="1"/>
          </p:cNvPicPr>
          <p:nvPr/>
        </p:nvPicPr>
        <p:blipFill>
          <a:blip r:embed="rId7" cstate="print"/>
          <a:srcRect/>
          <a:stretch>
            <a:fillRect/>
          </a:stretch>
        </p:blipFill>
        <p:spPr bwMode="auto">
          <a:xfrm>
            <a:off x="5562600" y="1828800"/>
            <a:ext cx="1727200" cy="1295400"/>
          </a:xfrm>
          <a:prstGeom prst="rect">
            <a:avLst/>
          </a:prstGeom>
          <a:noFill/>
        </p:spPr>
      </p:pic>
      <p:pic>
        <p:nvPicPr>
          <p:cNvPr id="1028" name="Picture 4" descr="\\stmedc\dspratt$\My Pictures\Grade 3 2014-15\I Wonder Mr Walsh\I wonder Mr walsh (18).JPG"/>
          <p:cNvPicPr>
            <a:picLocks noChangeAspect="1" noChangeArrowheads="1"/>
          </p:cNvPicPr>
          <p:nvPr/>
        </p:nvPicPr>
        <p:blipFill>
          <a:blip r:embed="rId8" cstate="print"/>
          <a:srcRect/>
          <a:stretch>
            <a:fillRect/>
          </a:stretch>
        </p:blipFill>
        <p:spPr bwMode="auto">
          <a:xfrm>
            <a:off x="7620000" y="1295400"/>
            <a:ext cx="1314450" cy="1752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a:t>
            </a:r>
            <a:r>
              <a:rPr lang="en-US" b="1" dirty="0" smtClean="0">
                <a:solidFill>
                  <a:srgbClr val="FF0000"/>
                </a:solidFill>
                <a:latin typeface="Comic Sans MS" pitchFamily="66" charset="0"/>
              </a:rPr>
              <a:t> </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r>
              <a:rPr lang="en-US" sz="2700" b="1" i="1" dirty="0" smtClean="0">
                <a:solidFill>
                  <a:srgbClr val="FF0000"/>
                </a:solidFill>
                <a:latin typeface="Comic Sans MS" pitchFamily="66" charset="0"/>
              </a:rPr>
              <a:t>Gingerbread Man in Water</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2050" name="Picture 2" descr="T:\STEM Grade 1 and 3 Project PHOTOS\Mrs. Bishop\I Wonder gingerbread (5).JPG"/>
          <p:cNvPicPr>
            <a:picLocks noChangeAspect="1" noChangeArrowheads="1"/>
          </p:cNvPicPr>
          <p:nvPr/>
        </p:nvPicPr>
        <p:blipFill>
          <a:blip r:embed="rId3" cstate="print"/>
          <a:srcRect/>
          <a:stretch>
            <a:fillRect/>
          </a:stretch>
        </p:blipFill>
        <p:spPr bwMode="auto">
          <a:xfrm>
            <a:off x="2209800" y="3505200"/>
            <a:ext cx="1625600" cy="1219200"/>
          </a:xfrm>
          <a:prstGeom prst="rect">
            <a:avLst/>
          </a:prstGeom>
          <a:noFill/>
        </p:spPr>
      </p:pic>
      <p:pic>
        <p:nvPicPr>
          <p:cNvPr id="2051" name="Picture 3" descr="T:\STEM Grade 1 and 3 Project PHOTOS\Mrs. Bishop\I Wonder gingerbread (2).JPG"/>
          <p:cNvPicPr>
            <a:picLocks noChangeAspect="1" noChangeArrowheads="1"/>
          </p:cNvPicPr>
          <p:nvPr/>
        </p:nvPicPr>
        <p:blipFill>
          <a:blip r:embed="rId4" cstate="print"/>
          <a:srcRect/>
          <a:stretch>
            <a:fillRect/>
          </a:stretch>
        </p:blipFill>
        <p:spPr bwMode="auto">
          <a:xfrm>
            <a:off x="609600" y="1676400"/>
            <a:ext cx="2336800" cy="1752600"/>
          </a:xfrm>
          <a:prstGeom prst="rect">
            <a:avLst/>
          </a:prstGeom>
          <a:noFill/>
        </p:spPr>
      </p:pic>
      <p:pic>
        <p:nvPicPr>
          <p:cNvPr id="2052" name="Picture 4" descr="T:\STEM Grade 1 and 3 Project PHOTOS\Mrs. Bishop\I Wonder gingerbread (10).JPG"/>
          <p:cNvPicPr>
            <a:picLocks noChangeAspect="1" noChangeArrowheads="1"/>
          </p:cNvPicPr>
          <p:nvPr/>
        </p:nvPicPr>
        <p:blipFill>
          <a:blip r:embed="rId5" cstate="print"/>
          <a:srcRect/>
          <a:stretch>
            <a:fillRect/>
          </a:stretch>
        </p:blipFill>
        <p:spPr bwMode="auto">
          <a:xfrm>
            <a:off x="7086600" y="1219200"/>
            <a:ext cx="1752600" cy="2336800"/>
          </a:xfrm>
          <a:prstGeom prst="rect">
            <a:avLst/>
          </a:prstGeom>
          <a:noFill/>
        </p:spPr>
      </p:pic>
      <p:pic>
        <p:nvPicPr>
          <p:cNvPr id="2" name="Picture 2" descr="\\stmedc\dspratt$\My Pictures\Grade 3 2014-15\Grade 3 2014-15\Gingerbread Science\IMG_2936.JPG"/>
          <p:cNvPicPr>
            <a:picLocks noChangeAspect="1" noChangeArrowheads="1"/>
          </p:cNvPicPr>
          <p:nvPr/>
        </p:nvPicPr>
        <p:blipFill>
          <a:blip r:embed="rId6" cstate="print"/>
          <a:srcRect/>
          <a:stretch>
            <a:fillRect/>
          </a:stretch>
        </p:blipFill>
        <p:spPr bwMode="auto">
          <a:xfrm>
            <a:off x="5257800" y="3867150"/>
            <a:ext cx="2870200" cy="2152650"/>
          </a:xfrm>
          <a:prstGeom prst="rect">
            <a:avLst/>
          </a:prstGeom>
          <a:noFill/>
        </p:spPr>
      </p:pic>
      <p:pic>
        <p:nvPicPr>
          <p:cNvPr id="3" name="Picture 3" descr="\\stmedc\dspratt$\My Pictures\Grade 3 2014-15\Grade 3 2014-15\Gingerbread Science\IMG_2929.JPG"/>
          <p:cNvPicPr>
            <a:picLocks noChangeAspect="1" noChangeArrowheads="1"/>
          </p:cNvPicPr>
          <p:nvPr/>
        </p:nvPicPr>
        <p:blipFill>
          <a:blip r:embed="rId7" cstate="print"/>
          <a:srcRect/>
          <a:stretch>
            <a:fillRect/>
          </a:stretch>
        </p:blipFill>
        <p:spPr bwMode="auto">
          <a:xfrm>
            <a:off x="609600" y="4191000"/>
            <a:ext cx="1727200" cy="1295400"/>
          </a:xfrm>
          <a:prstGeom prst="rect">
            <a:avLst/>
          </a:prstGeom>
          <a:noFill/>
        </p:spPr>
      </p:pic>
      <p:pic>
        <p:nvPicPr>
          <p:cNvPr id="4" name="Picture 4" descr="\\stmedc\dspratt$\My Pictures\Grade 3 2014-15\Grade 3 2014-15\Gingerbread Science\IMG_2932.JPG"/>
          <p:cNvPicPr>
            <a:picLocks noChangeAspect="1" noChangeArrowheads="1"/>
          </p:cNvPicPr>
          <p:nvPr/>
        </p:nvPicPr>
        <p:blipFill>
          <a:blip r:embed="rId8" cstate="print"/>
          <a:srcRect/>
          <a:stretch>
            <a:fillRect/>
          </a:stretch>
        </p:blipFill>
        <p:spPr bwMode="auto">
          <a:xfrm>
            <a:off x="3429000" y="2362200"/>
            <a:ext cx="1930400" cy="1447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Apple Slices, Lemon Juice, Salt and Plastic Wrap</a:t>
            </a:r>
            <a:br>
              <a:rPr lang="en-US" sz="2700" b="1" i="1" dirty="0" smtClean="0">
                <a:solidFill>
                  <a:srgbClr val="FF0000"/>
                </a:solidFill>
                <a:latin typeface="Comic Sans MS" pitchFamily="66" charset="0"/>
              </a:rPr>
            </a:br>
            <a:endParaRPr lang="en-US" sz="2700" b="1" i="1" dirty="0">
              <a:solidFill>
                <a:srgbClr val="33CC33"/>
              </a:solidFill>
            </a:endParaRPr>
          </a:p>
        </p:txBody>
      </p:sp>
      <p:pic>
        <p:nvPicPr>
          <p:cNvPr id="3074" name="Picture 2" descr="T:\STEM Grade 1 and 3 Project PHOTOS\Mrs. Bishop\I wonder apple.jpg.JPG"/>
          <p:cNvPicPr>
            <a:picLocks noChangeAspect="1" noChangeArrowheads="1"/>
          </p:cNvPicPr>
          <p:nvPr/>
        </p:nvPicPr>
        <p:blipFill>
          <a:blip r:embed="rId3" cstate="print"/>
          <a:srcRect/>
          <a:stretch>
            <a:fillRect/>
          </a:stretch>
        </p:blipFill>
        <p:spPr bwMode="auto">
          <a:xfrm>
            <a:off x="3200400" y="2057400"/>
            <a:ext cx="2286000" cy="1707445"/>
          </a:xfrm>
          <a:prstGeom prst="rect">
            <a:avLst/>
          </a:prstGeom>
          <a:noFill/>
        </p:spPr>
      </p:pic>
      <p:pic>
        <p:nvPicPr>
          <p:cNvPr id="3075" name="Picture 3" descr="T:\STEM Grade 1 and 3 Project PHOTOS\Mrs. Bishop\apple i wonder3.jpg.JPG"/>
          <p:cNvPicPr>
            <a:picLocks noChangeAspect="1" noChangeArrowheads="1"/>
          </p:cNvPicPr>
          <p:nvPr/>
        </p:nvPicPr>
        <p:blipFill>
          <a:blip r:embed="rId4" cstate="print"/>
          <a:srcRect/>
          <a:stretch>
            <a:fillRect/>
          </a:stretch>
        </p:blipFill>
        <p:spPr bwMode="auto">
          <a:xfrm>
            <a:off x="0" y="1752600"/>
            <a:ext cx="2819400" cy="2105847"/>
          </a:xfrm>
          <a:prstGeom prst="rect">
            <a:avLst/>
          </a:prstGeom>
          <a:noFill/>
        </p:spPr>
      </p:pic>
      <p:pic>
        <p:nvPicPr>
          <p:cNvPr id="3076" name="Picture 4" descr="T:\STEM Grade 1 and 3 Project PHOTOS\Mrs. Bishop\apple i wonder 2 (1).JPG"/>
          <p:cNvPicPr>
            <a:picLocks noChangeAspect="1" noChangeArrowheads="1"/>
          </p:cNvPicPr>
          <p:nvPr/>
        </p:nvPicPr>
        <p:blipFill>
          <a:blip r:embed="rId5" cstate="print"/>
          <a:srcRect/>
          <a:stretch>
            <a:fillRect/>
          </a:stretch>
        </p:blipFill>
        <p:spPr bwMode="auto">
          <a:xfrm>
            <a:off x="6083404" y="1752600"/>
            <a:ext cx="3060596" cy="2286000"/>
          </a:xfrm>
          <a:prstGeom prst="rect">
            <a:avLst/>
          </a:prstGeom>
          <a:noFill/>
        </p:spPr>
      </p:pic>
      <p:pic>
        <p:nvPicPr>
          <p:cNvPr id="2" name="Picture 2" descr="\\stmedc\dspratt$\My Pictures\Grade 3 2014-15\ipad mini photos as of May 20\Apple I wonder\IMG_0046.JPG"/>
          <p:cNvPicPr>
            <a:picLocks noChangeAspect="1" noChangeArrowheads="1"/>
          </p:cNvPicPr>
          <p:nvPr/>
        </p:nvPicPr>
        <p:blipFill>
          <a:blip r:embed="rId6" cstate="print"/>
          <a:srcRect/>
          <a:stretch>
            <a:fillRect/>
          </a:stretch>
        </p:blipFill>
        <p:spPr bwMode="auto">
          <a:xfrm>
            <a:off x="1295400" y="4495800"/>
            <a:ext cx="1295400" cy="967552"/>
          </a:xfrm>
          <a:prstGeom prst="rect">
            <a:avLst/>
          </a:prstGeom>
          <a:noFill/>
        </p:spPr>
      </p:pic>
      <p:pic>
        <p:nvPicPr>
          <p:cNvPr id="3" name="Picture 3" descr="\\stmedc\dspratt$\My Pictures\Grade 3 2014-15\ipad mini photos as of May 20\Apple I wonder\IMG_0047.JPG"/>
          <p:cNvPicPr>
            <a:picLocks noChangeAspect="1" noChangeArrowheads="1"/>
          </p:cNvPicPr>
          <p:nvPr/>
        </p:nvPicPr>
        <p:blipFill>
          <a:blip r:embed="rId7" cstate="print"/>
          <a:srcRect/>
          <a:stretch>
            <a:fillRect/>
          </a:stretch>
        </p:blipFill>
        <p:spPr bwMode="auto">
          <a:xfrm>
            <a:off x="2895600" y="4495800"/>
            <a:ext cx="1295400" cy="967551"/>
          </a:xfrm>
          <a:prstGeom prst="rect">
            <a:avLst/>
          </a:prstGeom>
          <a:noFill/>
        </p:spPr>
      </p:pic>
      <p:pic>
        <p:nvPicPr>
          <p:cNvPr id="4" name="Picture 4" descr="\\stmedc\dspratt$\My Pictures\Grade 3 2014-15\ipad mini photos as of May 20\Apple I wonder\IMG_0048.JPG"/>
          <p:cNvPicPr>
            <a:picLocks noChangeAspect="1" noChangeArrowheads="1"/>
          </p:cNvPicPr>
          <p:nvPr/>
        </p:nvPicPr>
        <p:blipFill>
          <a:blip r:embed="rId8" cstate="print"/>
          <a:srcRect/>
          <a:stretch>
            <a:fillRect/>
          </a:stretch>
        </p:blipFill>
        <p:spPr bwMode="auto">
          <a:xfrm>
            <a:off x="4495800" y="4495800"/>
            <a:ext cx="1326258" cy="990600"/>
          </a:xfrm>
          <a:prstGeom prst="rect">
            <a:avLst/>
          </a:prstGeom>
          <a:noFill/>
        </p:spPr>
      </p:pic>
      <p:pic>
        <p:nvPicPr>
          <p:cNvPr id="6" name="Picture 5" descr="\\stmedc\dspratt$\My Pictures\Grade 3 2014-15\ipad mini photos as of May 20\Apple I wonder\IMG_0049.JPG"/>
          <p:cNvPicPr>
            <a:picLocks noChangeAspect="1" noChangeArrowheads="1"/>
          </p:cNvPicPr>
          <p:nvPr/>
        </p:nvPicPr>
        <p:blipFill>
          <a:blip r:embed="rId9" cstate="print"/>
          <a:srcRect/>
          <a:stretch>
            <a:fillRect/>
          </a:stretch>
        </p:blipFill>
        <p:spPr bwMode="auto">
          <a:xfrm>
            <a:off x="6096000" y="4495800"/>
            <a:ext cx="1326258" cy="990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762000" y="304800"/>
            <a:ext cx="7772400" cy="1470025"/>
          </a:xfrm>
        </p:spPr>
        <p:txBody>
          <a:bodyPr/>
          <a:lstStyle/>
          <a:p>
            <a:r>
              <a:rPr lang="en-US" b="1" dirty="0" smtClean="0">
                <a:solidFill>
                  <a:srgbClr val="33CC33"/>
                </a:solidFill>
              </a:rPr>
              <a:t>Ms. Nancy Ryan</a:t>
            </a:r>
            <a:endParaRPr lang="en-US" b="1" dirty="0">
              <a:solidFill>
                <a:srgbClr val="33CC33"/>
              </a:solidFill>
            </a:endParaRPr>
          </a:p>
        </p:txBody>
      </p:sp>
      <p:sp>
        <p:nvSpPr>
          <p:cNvPr id="3" name="Subtitle 2"/>
          <p:cNvSpPr>
            <a:spLocks noGrp="1"/>
          </p:cNvSpPr>
          <p:nvPr>
            <p:ph type="subTitle" idx="1"/>
          </p:nvPr>
        </p:nvSpPr>
        <p:spPr>
          <a:xfrm>
            <a:off x="1295400" y="1905000"/>
            <a:ext cx="6400800" cy="2286000"/>
          </a:xfrm>
        </p:spPr>
        <p:txBody>
          <a:bodyPr>
            <a:normAutofit/>
          </a:bodyPr>
          <a:lstStyle/>
          <a:p>
            <a:r>
              <a:rPr lang="en-US" sz="1600" dirty="0" smtClean="0">
                <a:solidFill>
                  <a:srgbClr val="FF0000"/>
                </a:solidFill>
                <a:latin typeface="Comic Sans MS" pitchFamily="66" charset="0"/>
              </a:rPr>
              <a:t>I am currently teaching grade 3 at St. Matthew’s School. I have 17 students. This is my third year participating with The Little Green Thumbs program through Agriculture in The Classroom. We successfully grew cucumbers, basil, tomatoes, carrots, peas and beans all year long. Our classroom garden was the impetus for this STEM project. This is my first year participating in a teacher inquiry project.</a:t>
            </a:r>
            <a:endParaRPr lang="en-US" sz="1600" dirty="0">
              <a:solidFill>
                <a:srgbClr val="FF0000"/>
              </a:solidFill>
              <a:latin typeface="Comic Sans MS" pitchFamily="66" charset="0"/>
            </a:endParaRPr>
          </a:p>
        </p:txBody>
      </p:sp>
      <p:pic>
        <p:nvPicPr>
          <p:cNvPr id="4098" name="Picture 2"/>
          <p:cNvPicPr>
            <a:picLocks noChangeAspect="1" noChangeArrowheads="1"/>
          </p:cNvPicPr>
          <p:nvPr/>
        </p:nvPicPr>
        <p:blipFill>
          <a:blip r:embed="rId4" cstate="print"/>
          <a:srcRect/>
          <a:stretch>
            <a:fillRect/>
          </a:stretch>
        </p:blipFill>
        <p:spPr bwMode="auto">
          <a:xfrm>
            <a:off x="2971800" y="3962400"/>
            <a:ext cx="3393733" cy="253482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Frozen</a:t>
            </a:r>
            <a:r>
              <a:rPr lang="en-US" sz="3100" b="1" i="1" dirty="0" smtClean="0">
                <a:solidFill>
                  <a:srgbClr val="FF0000"/>
                </a:solidFill>
                <a:latin typeface="Comic Sans MS" pitchFamily="66" charset="0"/>
              </a:rPr>
              <a:t> Hockey Pucks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4098" name="Picture 2" descr="T:\STEM Grade 1 and 3 Project PHOTOS\Mme Carol\IMG_0910.JPG"/>
          <p:cNvPicPr>
            <a:picLocks noChangeAspect="1" noChangeArrowheads="1"/>
          </p:cNvPicPr>
          <p:nvPr/>
        </p:nvPicPr>
        <p:blipFill>
          <a:blip r:embed="rId3" cstate="print"/>
          <a:srcRect/>
          <a:stretch>
            <a:fillRect/>
          </a:stretch>
        </p:blipFill>
        <p:spPr bwMode="auto">
          <a:xfrm>
            <a:off x="0" y="2063068"/>
            <a:ext cx="3581400" cy="4794932"/>
          </a:xfrm>
          <a:prstGeom prst="rect">
            <a:avLst/>
          </a:prstGeom>
          <a:noFill/>
        </p:spPr>
      </p:pic>
      <p:pic>
        <p:nvPicPr>
          <p:cNvPr id="4099" name="Picture 3" descr="T:\STEM Grade 1 and 3 Project PHOTOS\Mme Carol\IMG_0911.JPG"/>
          <p:cNvPicPr>
            <a:picLocks noChangeAspect="1" noChangeArrowheads="1"/>
          </p:cNvPicPr>
          <p:nvPr/>
        </p:nvPicPr>
        <p:blipFill>
          <a:blip r:embed="rId4" cstate="print"/>
          <a:srcRect/>
          <a:stretch>
            <a:fillRect/>
          </a:stretch>
        </p:blipFill>
        <p:spPr bwMode="auto">
          <a:xfrm>
            <a:off x="5672197" y="1600200"/>
            <a:ext cx="3471803" cy="4648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152400" y="3810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Mystery Objects in </a:t>
            </a:r>
            <a:br>
              <a:rPr lang="en-US" sz="2700" b="1" i="1" dirty="0" smtClean="0">
                <a:solidFill>
                  <a:srgbClr val="FF0000"/>
                </a:solidFill>
                <a:latin typeface="Comic Sans MS" pitchFamily="66" charset="0"/>
              </a:rPr>
            </a:br>
            <a:r>
              <a:rPr lang="en-US" sz="2700" b="1" i="1" dirty="0" smtClean="0">
                <a:solidFill>
                  <a:srgbClr val="FF0000"/>
                </a:solidFill>
                <a:latin typeface="Comic Sans MS" pitchFamily="66" charset="0"/>
              </a:rPr>
              <a:t>Mittens, Gloves, Socks and Boxes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3074" name="Picture 2" descr="T:\STEM Grade 1 and 3 Project PHOTOS\Mme Carol\Mystery Box.JPG"/>
          <p:cNvPicPr>
            <a:picLocks noChangeAspect="1" noChangeArrowheads="1"/>
          </p:cNvPicPr>
          <p:nvPr/>
        </p:nvPicPr>
        <p:blipFill>
          <a:blip r:embed="rId3" cstate="print"/>
          <a:srcRect/>
          <a:stretch>
            <a:fillRect/>
          </a:stretch>
        </p:blipFill>
        <p:spPr bwMode="auto">
          <a:xfrm>
            <a:off x="6553200" y="4191000"/>
            <a:ext cx="1707356" cy="2286000"/>
          </a:xfrm>
          <a:prstGeom prst="rect">
            <a:avLst/>
          </a:prstGeom>
          <a:noFill/>
        </p:spPr>
      </p:pic>
      <p:pic>
        <p:nvPicPr>
          <p:cNvPr id="3075" name="Picture 3" descr="T:\STEM Grade 1 and 3 Project PHOTOS\Mme Carol\Mystery Box (2).JPG"/>
          <p:cNvPicPr>
            <a:picLocks noChangeAspect="1" noChangeArrowheads="1"/>
          </p:cNvPicPr>
          <p:nvPr/>
        </p:nvPicPr>
        <p:blipFill>
          <a:blip r:embed="rId4" cstate="print"/>
          <a:srcRect/>
          <a:stretch>
            <a:fillRect/>
          </a:stretch>
        </p:blipFill>
        <p:spPr bwMode="auto">
          <a:xfrm>
            <a:off x="2057400" y="2362200"/>
            <a:ext cx="1707357" cy="2286000"/>
          </a:xfrm>
          <a:prstGeom prst="rect">
            <a:avLst/>
          </a:prstGeom>
          <a:noFill/>
        </p:spPr>
      </p:pic>
      <p:pic>
        <p:nvPicPr>
          <p:cNvPr id="3076" name="Picture 4" descr="T:\STEM Grade 1 and 3 Project PHOTOS\Mme Carol\Mystery Box (4).JPG"/>
          <p:cNvPicPr>
            <a:picLocks noChangeAspect="1" noChangeArrowheads="1"/>
          </p:cNvPicPr>
          <p:nvPr/>
        </p:nvPicPr>
        <p:blipFill>
          <a:blip r:embed="rId5" cstate="print"/>
          <a:srcRect/>
          <a:stretch>
            <a:fillRect/>
          </a:stretch>
        </p:blipFill>
        <p:spPr bwMode="auto">
          <a:xfrm>
            <a:off x="5943600" y="1981200"/>
            <a:ext cx="1707356" cy="2286000"/>
          </a:xfrm>
          <a:prstGeom prst="rect">
            <a:avLst/>
          </a:prstGeom>
          <a:noFill/>
        </p:spPr>
      </p:pic>
      <p:pic>
        <p:nvPicPr>
          <p:cNvPr id="3077" name="Picture 5" descr="T:\STEM Grade 1 and 3 Project PHOTOS\Mme Carol\Mystery Box (5).JPG"/>
          <p:cNvPicPr>
            <a:picLocks noChangeAspect="1" noChangeArrowheads="1"/>
          </p:cNvPicPr>
          <p:nvPr/>
        </p:nvPicPr>
        <p:blipFill>
          <a:blip r:embed="rId6" cstate="print"/>
          <a:srcRect/>
          <a:stretch>
            <a:fillRect/>
          </a:stretch>
        </p:blipFill>
        <p:spPr bwMode="auto">
          <a:xfrm>
            <a:off x="7162800" y="457200"/>
            <a:ext cx="1707356" cy="2286000"/>
          </a:xfrm>
          <a:prstGeom prst="rect">
            <a:avLst/>
          </a:prstGeom>
          <a:noFill/>
        </p:spPr>
      </p:pic>
      <p:pic>
        <p:nvPicPr>
          <p:cNvPr id="5122" name="Picture 2" descr="\\stmedc\dspratt$\My Pictures\Grade 3 2014-15\Mitten, box, compost and school garden\IMG_0920.JPG"/>
          <p:cNvPicPr>
            <a:picLocks noChangeAspect="1" noChangeArrowheads="1"/>
          </p:cNvPicPr>
          <p:nvPr/>
        </p:nvPicPr>
        <p:blipFill>
          <a:blip r:embed="rId7" cstate="print"/>
          <a:srcRect/>
          <a:stretch>
            <a:fillRect/>
          </a:stretch>
        </p:blipFill>
        <p:spPr bwMode="auto">
          <a:xfrm>
            <a:off x="533400" y="4648200"/>
            <a:ext cx="2403134" cy="1794934"/>
          </a:xfrm>
          <a:prstGeom prst="rect">
            <a:avLst/>
          </a:prstGeom>
          <a:noFill/>
        </p:spPr>
      </p:pic>
      <p:pic>
        <p:nvPicPr>
          <p:cNvPr id="5123" name="Picture 3" descr="\\stmedc\dspratt$\My Pictures\Grade 3 2014-15\Mitten, box, compost and school garden\IMG_0953.JPG"/>
          <p:cNvPicPr>
            <a:picLocks noChangeAspect="1" noChangeArrowheads="1"/>
          </p:cNvPicPr>
          <p:nvPr/>
        </p:nvPicPr>
        <p:blipFill>
          <a:blip r:embed="rId8" cstate="print"/>
          <a:srcRect/>
          <a:stretch>
            <a:fillRect/>
          </a:stretch>
        </p:blipFill>
        <p:spPr bwMode="auto">
          <a:xfrm>
            <a:off x="3962400" y="4648200"/>
            <a:ext cx="2346456" cy="1752600"/>
          </a:xfrm>
          <a:prstGeom prst="rect">
            <a:avLst/>
          </a:prstGeom>
          <a:noFill/>
        </p:spPr>
      </p:pic>
      <p:pic>
        <p:nvPicPr>
          <p:cNvPr id="5124" name="Picture 4" descr="\\stmedc\dspratt$\My Pictures\Grade 3 2014-15\Mitten, box, compost and school garden\IMG_0963.JPG"/>
          <p:cNvPicPr>
            <a:picLocks noChangeAspect="1" noChangeArrowheads="1"/>
          </p:cNvPicPr>
          <p:nvPr/>
        </p:nvPicPr>
        <p:blipFill>
          <a:blip r:embed="rId9" cstate="print"/>
          <a:srcRect/>
          <a:stretch>
            <a:fillRect/>
          </a:stretch>
        </p:blipFill>
        <p:spPr bwMode="auto">
          <a:xfrm>
            <a:off x="3581400" y="2057400"/>
            <a:ext cx="2596467" cy="1939337"/>
          </a:xfrm>
          <a:prstGeom prst="rect">
            <a:avLst/>
          </a:prstGeom>
          <a:noFill/>
        </p:spPr>
      </p:pic>
      <p:pic>
        <p:nvPicPr>
          <p:cNvPr id="5125" name="Picture 5" descr="\\stmedc\dspratt$\My Pictures\Grade 3 2014-15\Mitten, box, compost and school garden\IMG_0955.JPG"/>
          <p:cNvPicPr>
            <a:picLocks noChangeAspect="1" noChangeArrowheads="1"/>
          </p:cNvPicPr>
          <p:nvPr/>
        </p:nvPicPr>
        <p:blipFill>
          <a:blip r:embed="rId10" cstate="print"/>
          <a:srcRect/>
          <a:stretch>
            <a:fillRect/>
          </a:stretch>
        </p:blipFill>
        <p:spPr bwMode="auto">
          <a:xfrm>
            <a:off x="304800" y="1676400"/>
            <a:ext cx="2244436" cy="167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Peat Pellets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4098" name="Picture 2"/>
          <p:cNvPicPr>
            <a:picLocks noChangeAspect="1" noChangeArrowheads="1"/>
          </p:cNvPicPr>
          <p:nvPr/>
        </p:nvPicPr>
        <p:blipFill>
          <a:blip r:embed="rId3" cstate="print"/>
          <a:srcRect/>
          <a:stretch>
            <a:fillRect/>
          </a:stretch>
        </p:blipFill>
        <p:spPr bwMode="auto">
          <a:xfrm>
            <a:off x="381000" y="2057400"/>
            <a:ext cx="2717800" cy="2038350"/>
          </a:xfrm>
          <a:prstGeom prst="rect">
            <a:avLst/>
          </a:prstGeom>
          <a:noFill/>
          <a:ln w="9525">
            <a:noFill/>
            <a:miter lim="800000"/>
            <a:headEnd/>
            <a:tailEnd/>
          </a:ln>
          <a:effectLst/>
        </p:spPr>
      </p:pic>
      <p:pic>
        <p:nvPicPr>
          <p:cNvPr id="4100" name="Picture 4" descr="T:\STEM Grade 1 and 3 Project PHOTOS\Mrs. Bishop\peat pellet I wonder (5).JPG"/>
          <p:cNvPicPr>
            <a:picLocks noChangeAspect="1" noChangeArrowheads="1"/>
          </p:cNvPicPr>
          <p:nvPr/>
        </p:nvPicPr>
        <p:blipFill>
          <a:blip r:embed="rId4" cstate="print"/>
          <a:srcRect/>
          <a:stretch>
            <a:fillRect/>
          </a:stretch>
        </p:blipFill>
        <p:spPr bwMode="auto">
          <a:xfrm>
            <a:off x="2590800" y="4191000"/>
            <a:ext cx="2286000" cy="1714500"/>
          </a:xfrm>
          <a:prstGeom prst="rect">
            <a:avLst/>
          </a:prstGeom>
          <a:noFill/>
        </p:spPr>
      </p:pic>
      <p:pic>
        <p:nvPicPr>
          <p:cNvPr id="4101" name="Picture 5"/>
          <p:cNvPicPr>
            <a:picLocks noChangeAspect="1" noChangeArrowheads="1"/>
          </p:cNvPicPr>
          <p:nvPr/>
        </p:nvPicPr>
        <p:blipFill>
          <a:blip r:embed="rId5" cstate="print"/>
          <a:srcRect/>
          <a:stretch>
            <a:fillRect/>
          </a:stretch>
        </p:blipFill>
        <p:spPr bwMode="auto">
          <a:xfrm>
            <a:off x="0" y="4419600"/>
            <a:ext cx="2438400" cy="1828800"/>
          </a:xfrm>
          <a:prstGeom prst="rect">
            <a:avLst/>
          </a:prstGeom>
          <a:noFill/>
          <a:ln w="9525">
            <a:noFill/>
            <a:miter lim="800000"/>
            <a:headEnd/>
            <a:tailEnd/>
          </a:ln>
          <a:effectLst/>
        </p:spPr>
      </p:pic>
      <p:pic>
        <p:nvPicPr>
          <p:cNvPr id="2" name="Picture 2" descr="\\stmedc\dspratt$\My Pictures\Grade 3 2014-15\Grade 3 2014-15\STEM I WONDER\peat pellet I wonder (9).JPG"/>
          <p:cNvPicPr>
            <a:picLocks noChangeAspect="1" noChangeArrowheads="1"/>
          </p:cNvPicPr>
          <p:nvPr/>
        </p:nvPicPr>
        <p:blipFill>
          <a:blip r:embed="rId6" cstate="print"/>
          <a:srcRect/>
          <a:stretch>
            <a:fillRect/>
          </a:stretch>
        </p:blipFill>
        <p:spPr bwMode="auto">
          <a:xfrm>
            <a:off x="3352800" y="2514600"/>
            <a:ext cx="1625600" cy="1219200"/>
          </a:xfrm>
          <a:prstGeom prst="rect">
            <a:avLst/>
          </a:prstGeom>
          <a:noFill/>
        </p:spPr>
      </p:pic>
      <p:pic>
        <p:nvPicPr>
          <p:cNvPr id="5122" name="Picture 2" descr="T:\STEM Grade 1 and 3 Project PHOTOS\Mme Carol\JirahHiscock.jpeg.jpeg"/>
          <p:cNvPicPr>
            <a:picLocks noChangeAspect="1" noChangeArrowheads="1"/>
          </p:cNvPicPr>
          <p:nvPr/>
        </p:nvPicPr>
        <p:blipFill>
          <a:blip r:embed="rId7" cstate="print"/>
          <a:srcRect/>
          <a:stretch>
            <a:fillRect/>
          </a:stretch>
        </p:blipFill>
        <p:spPr bwMode="auto">
          <a:xfrm>
            <a:off x="5076815" y="2438400"/>
            <a:ext cx="4067185" cy="304085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Worm Castings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5122" name="Picture 2" descr="T:\STEM Grade 1 and 3 Project PHOTOS\Mrs. Bishop\Worm castings I Wonder (1).JPG"/>
          <p:cNvPicPr>
            <a:picLocks noChangeAspect="1" noChangeArrowheads="1"/>
          </p:cNvPicPr>
          <p:nvPr/>
        </p:nvPicPr>
        <p:blipFill>
          <a:blip r:embed="rId3" cstate="print"/>
          <a:srcRect/>
          <a:stretch>
            <a:fillRect/>
          </a:stretch>
        </p:blipFill>
        <p:spPr bwMode="auto">
          <a:xfrm>
            <a:off x="3962400" y="1524000"/>
            <a:ext cx="1524000" cy="1138297"/>
          </a:xfrm>
          <a:prstGeom prst="rect">
            <a:avLst/>
          </a:prstGeom>
          <a:noFill/>
        </p:spPr>
      </p:pic>
      <p:pic>
        <p:nvPicPr>
          <p:cNvPr id="5123" name="Picture 3" descr="T:\STEM Grade 1 and 3 Project PHOTOS\Mrs. Bishop\Worm castings I Wonder (4).JPG"/>
          <p:cNvPicPr>
            <a:picLocks noChangeAspect="1" noChangeArrowheads="1"/>
          </p:cNvPicPr>
          <p:nvPr/>
        </p:nvPicPr>
        <p:blipFill>
          <a:blip r:embed="rId4" cstate="print"/>
          <a:srcRect/>
          <a:stretch>
            <a:fillRect/>
          </a:stretch>
        </p:blipFill>
        <p:spPr bwMode="auto">
          <a:xfrm>
            <a:off x="381000" y="1371600"/>
            <a:ext cx="2454142" cy="1833032"/>
          </a:xfrm>
          <a:prstGeom prst="rect">
            <a:avLst/>
          </a:prstGeom>
          <a:noFill/>
        </p:spPr>
      </p:pic>
      <p:pic>
        <p:nvPicPr>
          <p:cNvPr id="5124" name="Picture 4" descr="T:\STEM Grade 1 and 3 Project PHOTOS\Mrs. Bishop\Worm castings I Wonder (12).JPG"/>
          <p:cNvPicPr>
            <a:picLocks noChangeAspect="1" noChangeArrowheads="1"/>
          </p:cNvPicPr>
          <p:nvPr/>
        </p:nvPicPr>
        <p:blipFill>
          <a:blip r:embed="rId5" cstate="print"/>
          <a:srcRect/>
          <a:stretch>
            <a:fillRect/>
          </a:stretch>
        </p:blipFill>
        <p:spPr bwMode="auto">
          <a:xfrm>
            <a:off x="6400800" y="1143000"/>
            <a:ext cx="2438400" cy="1821274"/>
          </a:xfrm>
          <a:prstGeom prst="rect">
            <a:avLst/>
          </a:prstGeom>
          <a:noFill/>
        </p:spPr>
      </p:pic>
      <p:pic>
        <p:nvPicPr>
          <p:cNvPr id="2050" name="Picture 2" descr="T:\STEM Grade 1 and 3 Project PHOTOS\Mme Carol\I wonder... (4).JPG"/>
          <p:cNvPicPr>
            <a:picLocks noChangeAspect="1" noChangeArrowheads="1"/>
          </p:cNvPicPr>
          <p:nvPr/>
        </p:nvPicPr>
        <p:blipFill>
          <a:blip r:embed="rId6" cstate="print"/>
          <a:srcRect/>
          <a:stretch>
            <a:fillRect/>
          </a:stretch>
        </p:blipFill>
        <p:spPr bwMode="auto">
          <a:xfrm rot="10800000">
            <a:off x="0" y="3581400"/>
            <a:ext cx="2971800" cy="2219678"/>
          </a:xfrm>
          <a:prstGeom prst="rect">
            <a:avLst/>
          </a:prstGeom>
          <a:noFill/>
        </p:spPr>
      </p:pic>
      <p:pic>
        <p:nvPicPr>
          <p:cNvPr id="2051" name="Picture 3" descr="T:\STEM Grade 1 and 3 Project PHOTOS\Mme Carol\I wonder... (6).JPG"/>
          <p:cNvPicPr>
            <a:picLocks noChangeAspect="1" noChangeArrowheads="1"/>
          </p:cNvPicPr>
          <p:nvPr/>
        </p:nvPicPr>
        <p:blipFill>
          <a:blip r:embed="rId7" cstate="print"/>
          <a:srcRect/>
          <a:stretch>
            <a:fillRect/>
          </a:stretch>
        </p:blipFill>
        <p:spPr bwMode="auto">
          <a:xfrm rot="10800000">
            <a:off x="5943600" y="3429000"/>
            <a:ext cx="3200400" cy="2390423"/>
          </a:xfrm>
          <a:prstGeom prst="rect">
            <a:avLst/>
          </a:prstGeom>
          <a:noFill/>
        </p:spPr>
      </p:pic>
      <p:pic>
        <p:nvPicPr>
          <p:cNvPr id="2052" name="Picture 4" descr="T:\STEM Grade 1 and 3 Project PHOTOS\Mme Carol\I wonder... (8).JPG"/>
          <p:cNvPicPr>
            <a:picLocks noChangeAspect="1" noChangeArrowheads="1"/>
          </p:cNvPicPr>
          <p:nvPr/>
        </p:nvPicPr>
        <p:blipFill>
          <a:blip r:embed="rId8" cstate="print"/>
          <a:srcRect/>
          <a:stretch>
            <a:fillRect/>
          </a:stretch>
        </p:blipFill>
        <p:spPr bwMode="auto">
          <a:xfrm rot="16200000">
            <a:off x="2915124" y="3561878"/>
            <a:ext cx="2856555" cy="2133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685800"/>
            <a:ext cx="7772400" cy="1066800"/>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Icelandic Rocks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3074" name="Picture 2" descr="T:\STEM Grade 1 and 3 Project PHOTOS\Ms. Ryan\rocks 1.JPG"/>
          <p:cNvPicPr>
            <a:picLocks noChangeAspect="1" noChangeArrowheads="1"/>
          </p:cNvPicPr>
          <p:nvPr/>
        </p:nvPicPr>
        <p:blipFill>
          <a:blip r:embed="rId3" cstate="print"/>
          <a:srcRect/>
          <a:stretch>
            <a:fillRect/>
          </a:stretch>
        </p:blipFill>
        <p:spPr bwMode="auto">
          <a:xfrm>
            <a:off x="152400" y="1676400"/>
            <a:ext cx="2971800" cy="3962400"/>
          </a:xfrm>
          <a:prstGeom prst="rect">
            <a:avLst/>
          </a:prstGeom>
          <a:noFill/>
        </p:spPr>
      </p:pic>
      <p:pic>
        <p:nvPicPr>
          <p:cNvPr id="3076" name="Picture 4" descr="T:\STEM Grade 1 and 3 Project PHOTOS\Ms. Ryan\rocks 3.JPG"/>
          <p:cNvPicPr>
            <a:picLocks noChangeAspect="1" noChangeArrowheads="1"/>
          </p:cNvPicPr>
          <p:nvPr/>
        </p:nvPicPr>
        <p:blipFill>
          <a:blip r:embed="rId4" cstate="print"/>
          <a:srcRect/>
          <a:stretch>
            <a:fillRect/>
          </a:stretch>
        </p:blipFill>
        <p:spPr bwMode="auto">
          <a:xfrm>
            <a:off x="6400800" y="0"/>
            <a:ext cx="2743200" cy="3657600"/>
          </a:xfrm>
          <a:prstGeom prst="rect">
            <a:avLst/>
          </a:prstGeom>
          <a:noFill/>
        </p:spPr>
      </p:pic>
      <p:pic>
        <p:nvPicPr>
          <p:cNvPr id="3077" name="Picture 5" descr="T:\STEM Grade 1 and 3 Project PHOTOS\Ms. Ryan\rocks 4.JPG"/>
          <p:cNvPicPr>
            <a:picLocks noChangeAspect="1" noChangeArrowheads="1"/>
          </p:cNvPicPr>
          <p:nvPr/>
        </p:nvPicPr>
        <p:blipFill>
          <a:blip r:embed="rId5" cstate="print"/>
          <a:srcRect/>
          <a:stretch>
            <a:fillRect/>
          </a:stretch>
        </p:blipFill>
        <p:spPr bwMode="auto">
          <a:xfrm>
            <a:off x="4800600" y="3200400"/>
            <a:ext cx="1485900" cy="1981200"/>
          </a:xfrm>
          <a:prstGeom prst="rect">
            <a:avLst/>
          </a:prstGeom>
          <a:noFill/>
        </p:spPr>
      </p:pic>
      <p:pic>
        <p:nvPicPr>
          <p:cNvPr id="3075" name="Picture 3" descr="T:\STEM Grade 1 and 3 Project PHOTOS\Ms. Ryan\rocks 2.JPG"/>
          <p:cNvPicPr>
            <a:picLocks noChangeAspect="1" noChangeArrowheads="1"/>
          </p:cNvPicPr>
          <p:nvPr/>
        </p:nvPicPr>
        <p:blipFill>
          <a:blip r:embed="rId6" cstate="print"/>
          <a:srcRect/>
          <a:stretch>
            <a:fillRect/>
          </a:stretch>
        </p:blipFill>
        <p:spPr bwMode="auto">
          <a:xfrm>
            <a:off x="3429000" y="1981200"/>
            <a:ext cx="1485900" cy="1981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Balloons (Static Electricity)</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5122" name="Picture 2" descr="T:\STEM Grade 1 and 3 Project PHOTOS\Mme Joyce\058.JPG"/>
          <p:cNvPicPr>
            <a:picLocks noChangeAspect="1" noChangeArrowheads="1"/>
          </p:cNvPicPr>
          <p:nvPr/>
        </p:nvPicPr>
        <p:blipFill>
          <a:blip r:embed="rId3" cstate="print"/>
          <a:srcRect/>
          <a:stretch>
            <a:fillRect/>
          </a:stretch>
        </p:blipFill>
        <p:spPr bwMode="auto">
          <a:xfrm>
            <a:off x="6705600" y="4419600"/>
            <a:ext cx="2142416" cy="1600200"/>
          </a:xfrm>
          <a:prstGeom prst="rect">
            <a:avLst/>
          </a:prstGeom>
          <a:noFill/>
        </p:spPr>
      </p:pic>
      <p:pic>
        <p:nvPicPr>
          <p:cNvPr id="5123" name="Picture 3" descr="T:\STEM Grade 1 and 3 Project PHOTOS\Mme Joyce\059.JPG"/>
          <p:cNvPicPr>
            <a:picLocks noChangeAspect="1" noChangeArrowheads="1"/>
          </p:cNvPicPr>
          <p:nvPr/>
        </p:nvPicPr>
        <p:blipFill>
          <a:blip r:embed="rId4" cstate="print"/>
          <a:srcRect/>
          <a:stretch>
            <a:fillRect/>
          </a:stretch>
        </p:blipFill>
        <p:spPr bwMode="auto">
          <a:xfrm>
            <a:off x="990600" y="3505200"/>
            <a:ext cx="2348975" cy="1754481"/>
          </a:xfrm>
          <a:prstGeom prst="rect">
            <a:avLst/>
          </a:prstGeom>
          <a:noFill/>
        </p:spPr>
      </p:pic>
      <p:pic>
        <p:nvPicPr>
          <p:cNvPr id="5124" name="Picture 4" descr="T:\STEM Grade 1 and 3 Project PHOTOS\Mme Joyce\060.JPG"/>
          <p:cNvPicPr>
            <a:picLocks noChangeAspect="1" noChangeArrowheads="1"/>
          </p:cNvPicPr>
          <p:nvPr/>
        </p:nvPicPr>
        <p:blipFill>
          <a:blip r:embed="rId5" cstate="print"/>
          <a:srcRect/>
          <a:stretch>
            <a:fillRect/>
          </a:stretch>
        </p:blipFill>
        <p:spPr bwMode="auto">
          <a:xfrm>
            <a:off x="381000" y="1600200"/>
            <a:ext cx="2504524" cy="1870663"/>
          </a:xfrm>
          <a:prstGeom prst="rect">
            <a:avLst/>
          </a:prstGeom>
          <a:noFill/>
        </p:spPr>
      </p:pic>
      <p:pic>
        <p:nvPicPr>
          <p:cNvPr id="5125" name="Picture 5" descr="T:\STEM Grade 1 and 3 Project PHOTOS\Mme Joyce\061.JPG"/>
          <p:cNvPicPr>
            <a:picLocks noChangeAspect="1" noChangeArrowheads="1"/>
          </p:cNvPicPr>
          <p:nvPr/>
        </p:nvPicPr>
        <p:blipFill>
          <a:blip r:embed="rId6" cstate="print"/>
          <a:srcRect/>
          <a:stretch>
            <a:fillRect/>
          </a:stretch>
        </p:blipFill>
        <p:spPr bwMode="auto">
          <a:xfrm>
            <a:off x="5715000" y="2743200"/>
            <a:ext cx="1752600" cy="1309041"/>
          </a:xfrm>
          <a:prstGeom prst="rect">
            <a:avLst/>
          </a:prstGeom>
          <a:noFill/>
        </p:spPr>
      </p:pic>
      <p:pic>
        <p:nvPicPr>
          <p:cNvPr id="5126" name="Picture 6" descr="T:\STEM Grade 1 and 3 Project PHOTOS\Mme Joyce\062.JPG"/>
          <p:cNvPicPr>
            <a:picLocks noChangeAspect="1" noChangeArrowheads="1"/>
          </p:cNvPicPr>
          <p:nvPr/>
        </p:nvPicPr>
        <p:blipFill>
          <a:blip r:embed="rId7" cstate="print"/>
          <a:srcRect/>
          <a:stretch>
            <a:fillRect/>
          </a:stretch>
        </p:blipFill>
        <p:spPr bwMode="auto">
          <a:xfrm>
            <a:off x="3429000" y="4267200"/>
            <a:ext cx="2624807" cy="1960504"/>
          </a:xfrm>
          <a:prstGeom prst="rect">
            <a:avLst/>
          </a:prstGeom>
          <a:noFill/>
        </p:spPr>
      </p:pic>
      <p:pic>
        <p:nvPicPr>
          <p:cNvPr id="5127" name="Picture 7" descr="T:\STEM Grade 1 and 3 Project PHOTOS\Mme Joyce\063.JPG"/>
          <p:cNvPicPr>
            <a:picLocks noChangeAspect="1" noChangeArrowheads="1"/>
          </p:cNvPicPr>
          <p:nvPr/>
        </p:nvPicPr>
        <p:blipFill>
          <a:blip r:embed="rId8" cstate="print"/>
          <a:srcRect/>
          <a:stretch>
            <a:fillRect/>
          </a:stretch>
        </p:blipFill>
        <p:spPr bwMode="auto">
          <a:xfrm>
            <a:off x="3505200" y="1676400"/>
            <a:ext cx="2244436" cy="167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Painted Lady Caterpillars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1026" name="Picture 2" descr="T:\STEM Grade 1 and 3 Project PHOTOS\Mme Joyce\Caterpillar1.jpg"/>
          <p:cNvPicPr>
            <a:picLocks noChangeAspect="1" noChangeArrowheads="1"/>
          </p:cNvPicPr>
          <p:nvPr/>
        </p:nvPicPr>
        <p:blipFill>
          <a:blip r:embed="rId3" cstate="print"/>
          <a:srcRect/>
          <a:stretch>
            <a:fillRect/>
          </a:stretch>
        </p:blipFill>
        <p:spPr bwMode="auto">
          <a:xfrm>
            <a:off x="381000" y="1752600"/>
            <a:ext cx="3022180" cy="2257307"/>
          </a:xfrm>
          <a:prstGeom prst="rect">
            <a:avLst/>
          </a:prstGeom>
          <a:noFill/>
        </p:spPr>
      </p:pic>
      <p:pic>
        <p:nvPicPr>
          <p:cNvPr id="1027" name="Picture 3" descr="T:\STEM Grade 1 and 3 Project PHOTOS\Mme Joyce\caterpillar2.jpg"/>
          <p:cNvPicPr>
            <a:picLocks noChangeAspect="1" noChangeArrowheads="1"/>
          </p:cNvPicPr>
          <p:nvPr/>
        </p:nvPicPr>
        <p:blipFill>
          <a:blip r:embed="rId4" cstate="print"/>
          <a:srcRect/>
          <a:stretch>
            <a:fillRect/>
          </a:stretch>
        </p:blipFill>
        <p:spPr bwMode="auto">
          <a:xfrm>
            <a:off x="3657600" y="2819400"/>
            <a:ext cx="4109132" cy="306916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fontScale="90000"/>
          </a:bodyPr>
          <a:lstStyle/>
          <a:p>
            <a:r>
              <a:rPr lang="en-US" b="1" dirty="0" smtClean="0">
                <a:solidFill>
                  <a:srgbClr val="33CC33"/>
                </a:solidFill>
              </a:rPr>
              <a:t>I Wonder???? </a:t>
            </a:r>
            <a:r>
              <a:rPr lang="en-US" dirty="0" smtClean="0">
                <a:solidFill>
                  <a:srgbClr val="33CC33"/>
                </a:solidFill>
              </a:rPr>
              <a:t/>
            </a:r>
            <a:br>
              <a:rPr lang="en-US" dirty="0" smtClean="0">
                <a:solidFill>
                  <a:srgbClr val="33CC33"/>
                </a:solidFill>
              </a:rPr>
            </a:br>
            <a:r>
              <a:rPr lang="en-US" sz="2700" b="1" i="1" dirty="0" smtClean="0">
                <a:solidFill>
                  <a:srgbClr val="FF0000"/>
                </a:solidFill>
                <a:latin typeface="Comic Sans MS" pitchFamily="66" charset="0"/>
              </a:rPr>
              <a:t>Baby Chicks</a:t>
            </a:r>
            <a:r>
              <a:rPr lang="en-US" dirty="0" smtClean="0">
                <a:solidFill>
                  <a:srgbClr val="FF0000"/>
                </a:solidFill>
                <a:latin typeface="Comic Sans MS" pitchFamily="66" charset="0"/>
              </a:rPr>
              <a:t/>
            </a:r>
            <a:br>
              <a:rPr lang="en-US" dirty="0" smtClean="0">
                <a:solidFill>
                  <a:srgbClr val="FF0000"/>
                </a:solidFill>
                <a:latin typeface="Comic Sans MS" pitchFamily="66" charset="0"/>
              </a:rPr>
            </a:br>
            <a:endParaRPr lang="en-US" dirty="0">
              <a:solidFill>
                <a:srgbClr val="33CC33"/>
              </a:solidFill>
            </a:endParaRPr>
          </a:p>
        </p:txBody>
      </p:sp>
      <p:pic>
        <p:nvPicPr>
          <p:cNvPr id="4098" name="Picture 2" descr="T:\STEM Grade 1 and 3 Project PHOTOS\Mme Joyce\280.JPG"/>
          <p:cNvPicPr>
            <a:picLocks noChangeAspect="1" noChangeArrowheads="1"/>
          </p:cNvPicPr>
          <p:nvPr/>
        </p:nvPicPr>
        <p:blipFill>
          <a:blip r:embed="rId3" cstate="print"/>
          <a:srcRect/>
          <a:stretch>
            <a:fillRect/>
          </a:stretch>
        </p:blipFill>
        <p:spPr bwMode="auto">
          <a:xfrm>
            <a:off x="990600" y="1600200"/>
            <a:ext cx="2743200" cy="2057540"/>
          </a:xfrm>
          <a:prstGeom prst="rect">
            <a:avLst/>
          </a:prstGeom>
          <a:noFill/>
        </p:spPr>
      </p:pic>
      <p:pic>
        <p:nvPicPr>
          <p:cNvPr id="4099" name="Picture 3" descr="T:\STEM Grade 1 and 3 Project PHOTOS\Mme Joyce\281.JPG"/>
          <p:cNvPicPr>
            <a:picLocks noChangeAspect="1" noChangeArrowheads="1"/>
          </p:cNvPicPr>
          <p:nvPr/>
        </p:nvPicPr>
        <p:blipFill>
          <a:blip r:embed="rId4" cstate="print"/>
          <a:srcRect/>
          <a:stretch>
            <a:fillRect/>
          </a:stretch>
        </p:blipFill>
        <p:spPr bwMode="auto">
          <a:xfrm>
            <a:off x="3276600" y="1905000"/>
            <a:ext cx="2743200" cy="2057540"/>
          </a:xfrm>
          <a:prstGeom prst="rect">
            <a:avLst/>
          </a:prstGeom>
          <a:noFill/>
        </p:spPr>
      </p:pic>
      <p:pic>
        <p:nvPicPr>
          <p:cNvPr id="4100" name="Picture 4" descr="T:\STEM Grade 1 and 3 Project PHOTOS\Mme Joyce\282.JPG"/>
          <p:cNvPicPr>
            <a:picLocks noChangeAspect="1" noChangeArrowheads="1"/>
          </p:cNvPicPr>
          <p:nvPr/>
        </p:nvPicPr>
        <p:blipFill>
          <a:blip r:embed="rId5" cstate="print"/>
          <a:srcRect/>
          <a:stretch>
            <a:fillRect/>
          </a:stretch>
        </p:blipFill>
        <p:spPr bwMode="auto">
          <a:xfrm>
            <a:off x="5257800" y="3505200"/>
            <a:ext cx="2743200" cy="2057540"/>
          </a:xfrm>
          <a:prstGeom prst="rect">
            <a:avLst/>
          </a:prstGeom>
          <a:noFill/>
        </p:spPr>
      </p:pic>
      <p:pic>
        <p:nvPicPr>
          <p:cNvPr id="4101" name="Picture 5" descr="T:\STEM Grade 1 and 3 Project PHOTOS\Mme Joyce\284.JPG"/>
          <p:cNvPicPr>
            <a:picLocks noChangeAspect="1" noChangeArrowheads="1"/>
          </p:cNvPicPr>
          <p:nvPr/>
        </p:nvPicPr>
        <p:blipFill>
          <a:blip r:embed="rId6" cstate="print"/>
          <a:srcRect/>
          <a:stretch>
            <a:fillRect/>
          </a:stretch>
        </p:blipFill>
        <p:spPr bwMode="auto">
          <a:xfrm>
            <a:off x="685800" y="3657600"/>
            <a:ext cx="2743200" cy="2057540"/>
          </a:xfrm>
          <a:prstGeom prst="rect">
            <a:avLst/>
          </a:prstGeom>
          <a:noFill/>
        </p:spPr>
      </p:pic>
      <p:pic>
        <p:nvPicPr>
          <p:cNvPr id="1026" name="Picture 2" descr="T:\STEM Grade 1 and 3 Project PHOTOS\Mme Joyce\283.JPG"/>
          <p:cNvPicPr>
            <a:picLocks noChangeAspect="1" noChangeArrowheads="1"/>
          </p:cNvPicPr>
          <p:nvPr/>
        </p:nvPicPr>
        <p:blipFill>
          <a:blip r:embed="rId7" cstate="print"/>
          <a:srcRect/>
          <a:stretch>
            <a:fillRect/>
          </a:stretch>
        </p:blipFill>
        <p:spPr bwMode="auto">
          <a:xfrm>
            <a:off x="2895600" y="3886200"/>
            <a:ext cx="2743015" cy="2057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2514600"/>
            <a:ext cx="5334000" cy="3124200"/>
          </a:xfrm>
        </p:spPr>
        <p:txBody>
          <a:bodyPr>
            <a:normAutofit/>
          </a:bodyPr>
          <a:lstStyle/>
          <a:p>
            <a:r>
              <a:rPr lang="en-US" sz="2400" dirty="0" smtClean="0">
                <a:solidFill>
                  <a:srgbClr val="FF0000"/>
                </a:solidFill>
                <a:latin typeface="Comic Sans MS" pitchFamily="66" charset="0"/>
              </a:rPr>
              <a:t>Through our release days and collaboration with Tom Walsh our use of inquiry based learning took on yet another look in our classrooms as we presented several “design challenges” to our students.</a:t>
            </a:r>
            <a:endParaRPr lang="en-US" sz="2400" dirty="0">
              <a:solidFill>
                <a:srgbClr val="FF0000"/>
              </a:solidFill>
              <a:latin typeface="Comic Sans MS" pitchFamily="66" charset="0"/>
            </a:endParaRPr>
          </a:p>
        </p:txBody>
      </p:sp>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Growing on Many Levels… </a:t>
            </a:r>
            <a:br>
              <a:rPr lang="en-US" b="1" dirty="0" smtClean="0">
                <a:solidFill>
                  <a:srgbClr val="33CC33"/>
                </a:solidFill>
              </a:rPr>
            </a:br>
            <a:r>
              <a:rPr lang="en-US" b="1" dirty="0" smtClean="0">
                <a:solidFill>
                  <a:srgbClr val="33CC33"/>
                </a:solidFill>
              </a:rPr>
              <a:t>Design Challenges</a:t>
            </a:r>
            <a:endParaRPr lang="en-US" b="1" dirty="0">
              <a:solidFill>
                <a:srgbClr val="33CC33"/>
              </a:solidFill>
            </a:endParaRPr>
          </a:p>
        </p:txBody>
      </p:sp>
      <p:pic>
        <p:nvPicPr>
          <p:cNvPr id="11266" name="Picture 2" descr="T:\STEM Grade 1 and 3 Project PHOTOS\Ms. Ryan\Mr. Walsh and balloon.JPG"/>
          <p:cNvPicPr>
            <a:picLocks noChangeAspect="1" noChangeArrowheads="1"/>
          </p:cNvPicPr>
          <p:nvPr/>
        </p:nvPicPr>
        <p:blipFill>
          <a:blip r:embed="rId3" cstate="print"/>
          <a:srcRect/>
          <a:stretch>
            <a:fillRect/>
          </a:stretch>
        </p:blipFill>
        <p:spPr bwMode="auto">
          <a:xfrm>
            <a:off x="6096000" y="2438400"/>
            <a:ext cx="2571750" cy="3429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457200" y="2057400"/>
            <a:ext cx="7162800" cy="4191000"/>
          </a:xfrm>
        </p:spPr>
        <p:txBody>
          <a:bodyPr>
            <a:normAutofit/>
          </a:bodyPr>
          <a:lstStyle/>
          <a:p>
            <a:pPr algn="l">
              <a:buFont typeface="Wingdings" pitchFamily="2" charset="2"/>
              <a:buChar char="v"/>
            </a:pPr>
            <a:r>
              <a:rPr lang="en-US" sz="2000" dirty="0" smtClean="0">
                <a:solidFill>
                  <a:srgbClr val="FF0000"/>
                </a:solidFill>
                <a:latin typeface="Comic Sans MS" pitchFamily="66" charset="0"/>
              </a:rPr>
              <a:t> Little Green Thumbs</a:t>
            </a:r>
          </a:p>
          <a:p>
            <a:pPr algn="l">
              <a:buFont typeface="Wingdings" pitchFamily="2" charset="2"/>
              <a:buChar char="v"/>
            </a:pPr>
            <a:r>
              <a:rPr lang="en-US" sz="2000" dirty="0" smtClean="0">
                <a:solidFill>
                  <a:srgbClr val="FF0000"/>
                </a:solidFill>
                <a:latin typeface="Comic Sans MS" pitchFamily="66" charset="0"/>
              </a:rPr>
              <a:t> Seed Discovery</a:t>
            </a:r>
          </a:p>
          <a:p>
            <a:pPr algn="l">
              <a:buFont typeface="Wingdings" pitchFamily="2" charset="2"/>
              <a:buChar char="v"/>
            </a:pPr>
            <a:r>
              <a:rPr lang="en-US" sz="2000" dirty="0" smtClean="0">
                <a:solidFill>
                  <a:srgbClr val="FF0000"/>
                </a:solidFill>
                <a:latin typeface="Comic Sans MS" pitchFamily="66" charset="0"/>
              </a:rPr>
              <a:t> Project Groundhog</a:t>
            </a:r>
          </a:p>
          <a:p>
            <a:pPr algn="l">
              <a:buFont typeface="Wingdings" pitchFamily="2" charset="2"/>
              <a:buChar char="v"/>
            </a:pPr>
            <a:r>
              <a:rPr lang="en-US" sz="2000" dirty="0" smtClean="0">
                <a:solidFill>
                  <a:srgbClr val="FF0000"/>
                </a:solidFill>
                <a:latin typeface="Comic Sans MS" pitchFamily="66" charset="0"/>
              </a:rPr>
              <a:t> Recycled Art</a:t>
            </a:r>
          </a:p>
          <a:p>
            <a:pPr algn="l">
              <a:buFont typeface="Wingdings" pitchFamily="2" charset="2"/>
              <a:buChar char="v"/>
            </a:pPr>
            <a:r>
              <a:rPr lang="en-US" sz="2000" dirty="0" smtClean="0">
                <a:solidFill>
                  <a:srgbClr val="FF0000"/>
                </a:solidFill>
                <a:latin typeface="Comic Sans MS" pitchFamily="66" charset="0"/>
              </a:rPr>
              <a:t> Compost Terrarium</a:t>
            </a:r>
          </a:p>
          <a:p>
            <a:pPr algn="l">
              <a:buFont typeface="Wingdings" pitchFamily="2" charset="2"/>
              <a:buChar char="v"/>
            </a:pPr>
            <a:r>
              <a:rPr lang="en-US" sz="2000" dirty="0" smtClean="0">
                <a:solidFill>
                  <a:srgbClr val="FF0000"/>
                </a:solidFill>
                <a:latin typeface="Comic Sans MS" pitchFamily="66" charset="0"/>
              </a:rPr>
              <a:t> </a:t>
            </a:r>
            <a:r>
              <a:rPr lang="en-US" sz="2000" dirty="0" err="1" smtClean="0">
                <a:solidFill>
                  <a:srgbClr val="FF0000"/>
                </a:solidFill>
                <a:latin typeface="Comic Sans MS" pitchFamily="66" charset="0"/>
              </a:rPr>
              <a:t>Vermicomposting</a:t>
            </a:r>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Design Challenges</a:t>
            </a:r>
            <a:endParaRPr lang="en-US" b="1" dirty="0">
              <a:solidFill>
                <a:srgbClr val="33CC33"/>
              </a:solidFill>
            </a:endParaRPr>
          </a:p>
        </p:txBody>
      </p:sp>
      <p:pic>
        <p:nvPicPr>
          <p:cNvPr id="12290" name="Picture 2" descr="T:\STEM Grade 1 and 3 Project PHOTOS\Mrs. Bishop\recycled art.jpg.JPG"/>
          <p:cNvPicPr>
            <a:picLocks noChangeAspect="1" noChangeArrowheads="1"/>
          </p:cNvPicPr>
          <p:nvPr/>
        </p:nvPicPr>
        <p:blipFill>
          <a:blip r:embed="rId3" cstate="print"/>
          <a:srcRect/>
          <a:stretch>
            <a:fillRect/>
          </a:stretch>
        </p:blipFill>
        <p:spPr bwMode="auto">
          <a:xfrm>
            <a:off x="2895600" y="3886200"/>
            <a:ext cx="3060594" cy="22860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85800" y="4343400"/>
            <a:ext cx="1714500" cy="2286000"/>
          </a:xfrm>
          <a:prstGeom prst="rect">
            <a:avLst/>
          </a:prstGeom>
          <a:noFill/>
          <a:ln w="9525">
            <a:noFill/>
            <a:miter lim="800000"/>
            <a:headEnd/>
            <a:tailEnd/>
          </a:ln>
          <a:effectLst/>
        </p:spPr>
      </p:pic>
      <p:pic>
        <p:nvPicPr>
          <p:cNvPr id="1027" name="Picture 3" descr="\\stmedc\dspratt$\My Pictures\Grade 3 2014-15\IMG_3234.JPG"/>
          <p:cNvPicPr>
            <a:picLocks noChangeAspect="1" noChangeArrowheads="1"/>
          </p:cNvPicPr>
          <p:nvPr/>
        </p:nvPicPr>
        <p:blipFill>
          <a:blip r:embed="rId5" cstate="print"/>
          <a:srcRect/>
          <a:stretch>
            <a:fillRect/>
          </a:stretch>
        </p:blipFill>
        <p:spPr bwMode="auto">
          <a:xfrm>
            <a:off x="3810000" y="1828800"/>
            <a:ext cx="1625600" cy="1219200"/>
          </a:xfrm>
          <a:prstGeom prst="rect">
            <a:avLst/>
          </a:prstGeom>
          <a:noFill/>
        </p:spPr>
      </p:pic>
      <p:pic>
        <p:nvPicPr>
          <p:cNvPr id="8" name="Picture 4"/>
          <p:cNvPicPr>
            <a:picLocks noChangeAspect="1" noChangeArrowheads="1"/>
          </p:cNvPicPr>
          <p:nvPr/>
        </p:nvPicPr>
        <p:blipFill>
          <a:blip r:embed="rId6" cstate="print"/>
          <a:srcRect/>
          <a:stretch>
            <a:fillRect/>
          </a:stretch>
        </p:blipFill>
        <p:spPr bwMode="auto">
          <a:xfrm>
            <a:off x="6172200" y="2590800"/>
            <a:ext cx="2743200" cy="36576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762000" y="304800"/>
            <a:ext cx="7772400" cy="1470025"/>
          </a:xfrm>
        </p:spPr>
        <p:txBody>
          <a:bodyPr/>
          <a:lstStyle/>
          <a:p>
            <a:r>
              <a:rPr lang="en-US" b="1" dirty="0" smtClean="0">
                <a:solidFill>
                  <a:srgbClr val="33CC33"/>
                </a:solidFill>
              </a:rPr>
              <a:t>Mrs. Danielle Bishop</a:t>
            </a:r>
            <a:endParaRPr lang="en-US" b="1" dirty="0">
              <a:solidFill>
                <a:srgbClr val="33CC33"/>
              </a:solidFill>
            </a:endParaRPr>
          </a:p>
        </p:txBody>
      </p:sp>
      <p:sp>
        <p:nvSpPr>
          <p:cNvPr id="3" name="Subtitle 2"/>
          <p:cNvSpPr>
            <a:spLocks noGrp="1"/>
          </p:cNvSpPr>
          <p:nvPr>
            <p:ph type="subTitle" idx="1"/>
          </p:nvPr>
        </p:nvSpPr>
        <p:spPr>
          <a:xfrm>
            <a:off x="609600" y="1524000"/>
            <a:ext cx="7620000" cy="3810000"/>
          </a:xfrm>
        </p:spPr>
        <p:txBody>
          <a:bodyPr>
            <a:normAutofit/>
          </a:bodyPr>
          <a:lstStyle/>
          <a:p>
            <a:r>
              <a:rPr lang="en-US" sz="1600" dirty="0" smtClean="0">
                <a:solidFill>
                  <a:srgbClr val="FF0000"/>
                </a:solidFill>
                <a:latin typeface="Comic Sans MS" pitchFamily="66" charset="0"/>
              </a:rPr>
              <a:t>I have been teaching for 20 years and have had a wide range of teaching assignments from grades Kindergarten to Grade 5 as well as two Assistant Principal positions. I am currently teaching Grade 3 English at St. Matthew’s School with a class of 17 students – 7 girls and 10 boys of varying interests and abilities.</a:t>
            </a: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r>
              <a:rPr lang="en-US" sz="1600" dirty="0" smtClean="0">
                <a:solidFill>
                  <a:srgbClr val="FF0000"/>
                </a:solidFill>
                <a:latin typeface="Comic Sans MS" pitchFamily="66" charset="0"/>
              </a:rPr>
              <a:t>After returning from a years maternity leave I was both excited and anxious to be part of this STEM Project. I felt this would be a great opportunity to add another dimension to my teaching and improve student learning and achievement.</a:t>
            </a:r>
            <a:endParaRPr lang="en-US" sz="1600" dirty="0">
              <a:solidFill>
                <a:srgbClr val="FF0000"/>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Design Challenges</a:t>
            </a:r>
            <a:r>
              <a:rPr lang="en-US" dirty="0" smtClean="0">
                <a:solidFill>
                  <a:srgbClr val="33CC33"/>
                </a:solidFill>
              </a:rPr>
              <a:t/>
            </a:r>
            <a:br>
              <a:rPr lang="en-US" dirty="0" smtClean="0">
                <a:solidFill>
                  <a:srgbClr val="33CC33"/>
                </a:solidFill>
              </a:rPr>
            </a:br>
            <a:r>
              <a:rPr lang="en-US" sz="3600" b="1" i="1" dirty="0" smtClean="0">
                <a:solidFill>
                  <a:srgbClr val="FF0000"/>
                </a:solidFill>
              </a:rPr>
              <a:t>Little Green Thumbs</a:t>
            </a:r>
            <a:endParaRPr lang="en-US" sz="3600" b="1" i="1" dirty="0">
              <a:solidFill>
                <a:srgbClr val="33CC33"/>
              </a:solidFill>
            </a:endParaRPr>
          </a:p>
        </p:txBody>
      </p:sp>
      <p:pic>
        <p:nvPicPr>
          <p:cNvPr id="1034" name="Picture 10" descr="T:\STEM Grade 1 and 3 Project PHOTOS\Ms. Ryan\students in garden.JPG"/>
          <p:cNvPicPr>
            <a:picLocks noChangeAspect="1" noChangeArrowheads="1"/>
          </p:cNvPicPr>
          <p:nvPr/>
        </p:nvPicPr>
        <p:blipFill>
          <a:blip r:embed="rId3" cstate="print"/>
          <a:srcRect/>
          <a:stretch>
            <a:fillRect/>
          </a:stretch>
        </p:blipFill>
        <p:spPr bwMode="auto">
          <a:xfrm>
            <a:off x="381000" y="3276600"/>
            <a:ext cx="2362200" cy="3149600"/>
          </a:xfrm>
          <a:prstGeom prst="rect">
            <a:avLst/>
          </a:prstGeom>
          <a:noFill/>
        </p:spPr>
      </p:pic>
      <p:pic>
        <p:nvPicPr>
          <p:cNvPr id="1035" name="Picture 11" descr="T:\STEM Grade 1 and 3 Project PHOTOS\Ms. Ryan\seed experiment seedlings.JPG"/>
          <p:cNvPicPr>
            <a:picLocks noChangeAspect="1" noChangeArrowheads="1"/>
          </p:cNvPicPr>
          <p:nvPr/>
        </p:nvPicPr>
        <p:blipFill>
          <a:blip r:embed="rId4" cstate="print"/>
          <a:srcRect/>
          <a:stretch>
            <a:fillRect/>
          </a:stretch>
        </p:blipFill>
        <p:spPr bwMode="auto">
          <a:xfrm>
            <a:off x="228600" y="1295400"/>
            <a:ext cx="2286000" cy="1714500"/>
          </a:xfrm>
          <a:prstGeom prst="rect">
            <a:avLst/>
          </a:prstGeom>
          <a:noFill/>
        </p:spPr>
      </p:pic>
      <p:pic>
        <p:nvPicPr>
          <p:cNvPr id="1033" name="Picture 9" descr="T:\STEM Grade 1 and 3 Project PHOTOS\Ms. Ryan\tomatoes (2).JPG"/>
          <p:cNvPicPr>
            <a:picLocks noChangeAspect="1" noChangeArrowheads="1"/>
          </p:cNvPicPr>
          <p:nvPr/>
        </p:nvPicPr>
        <p:blipFill>
          <a:blip r:embed="rId5" cstate="print"/>
          <a:srcRect/>
          <a:stretch>
            <a:fillRect/>
          </a:stretch>
        </p:blipFill>
        <p:spPr bwMode="auto">
          <a:xfrm>
            <a:off x="7505700" y="0"/>
            <a:ext cx="1638300" cy="2184400"/>
          </a:xfrm>
          <a:prstGeom prst="rect">
            <a:avLst/>
          </a:prstGeom>
          <a:noFill/>
        </p:spPr>
      </p:pic>
      <p:pic>
        <p:nvPicPr>
          <p:cNvPr id="1037" name="Picture 13" descr="T:\STEM Grade 1 and 3 Project PHOTOS\Mme Carol\IMG_0852.JPG"/>
          <p:cNvPicPr>
            <a:picLocks noChangeAspect="1" noChangeArrowheads="1"/>
          </p:cNvPicPr>
          <p:nvPr/>
        </p:nvPicPr>
        <p:blipFill>
          <a:blip r:embed="rId6" cstate="print"/>
          <a:srcRect/>
          <a:stretch>
            <a:fillRect/>
          </a:stretch>
        </p:blipFill>
        <p:spPr bwMode="auto">
          <a:xfrm>
            <a:off x="2895600" y="1905000"/>
            <a:ext cx="2895600" cy="2162763"/>
          </a:xfrm>
          <a:prstGeom prst="rect">
            <a:avLst/>
          </a:prstGeom>
          <a:noFill/>
        </p:spPr>
      </p:pic>
      <p:pic>
        <p:nvPicPr>
          <p:cNvPr id="1039" name="Picture 15" descr="T:\STEM Grade 1 and 3 Project PHOTOS\Ms. Ryan\Farmer Bob planting.JPG"/>
          <p:cNvPicPr>
            <a:picLocks noChangeAspect="1" noChangeArrowheads="1"/>
          </p:cNvPicPr>
          <p:nvPr/>
        </p:nvPicPr>
        <p:blipFill>
          <a:blip r:embed="rId7" cstate="print"/>
          <a:srcRect/>
          <a:stretch>
            <a:fillRect/>
          </a:stretch>
        </p:blipFill>
        <p:spPr bwMode="auto">
          <a:xfrm>
            <a:off x="6400800" y="3276600"/>
            <a:ext cx="2514600" cy="3352800"/>
          </a:xfrm>
          <a:prstGeom prst="rect">
            <a:avLst/>
          </a:prstGeom>
          <a:noFill/>
        </p:spPr>
      </p:pic>
      <p:pic>
        <p:nvPicPr>
          <p:cNvPr id="1036" name="Picture 12" descr="T:\STEM Grade 1 and 3 Project PHOTOS\Ms. Ryan\planting seeds many hands.JPG"/>
          <p:cNvPicPr>
            <a:picLocks noChangeAspect="1" noChangeArrowheads="1"/>
          </p:cNvPicPr>
          <p:nvPr/>
        </p:nvPicPr>
        <p:blipFill>
          <a:blip r:embed="rId8" cstate="print"/>
          <a:srcRect/>
          <a:stretch>
            <a:fillRect/>
          </a:stretch>
        </p:blipFill>
        <p:spPr bwMode="auto">
          <a:xfrm rot="5400000">
            <a:off x="3352800" y="3886200"/>
            <a:ext cx="2286000" cy="3048000"/>
          </a:xfrm>
          <a:prstGeom prst="rect">
            <a:avLst/>
          </a:prstGeom>
          <a:noFill/>
        </p:spPr>
      </p:pic>
      <p:pic>
        <p:nvPicPr>
          <p:cNvPr id="1038" name="Picture 14" descr="T:\STEM Grade 1 and 3 Project PHOTOS\Ms. Ryan\cucumber.JPG"/>
          <p:cNvPicPr>
            <a:picLocks noChangeAspect="1" noChangeArrowheads="1"/>
          </p:cNvPicPr>
          <p:nvPr/>
        </p:nvPicPr>
        <p:blipFill>
          <a:blip r:embed="rId9" cstate="print"/>
          <a:srcRect/>
          <a:stretch>
            <a:fillRect/>
          </a:stretch>
        </p:blipFill>
        <p:spPr bwMode="auto">
          <a:xfrm rot="5400000">
            <a:off x="6286500" y="1562100"/>
            <a:ext cx="1600200" cy="2133600"/>
          </a:xfrm>
          <a:prstGeom prst="rect">
            <a:avLst/>
          </a:prstGeom>
          <a:noFill/>
        </p:spPr>
      </p:pic>
      <p:pic>
        <p:nvPicPr>
          <p:cNvPr id="2050" name="Picture 2" descr="\\stmedc\dspratt$\My Pictures\Grade 3 2014-15\IMG_3550.JPG"/>
          <p:cNvPicPr>
            <a:picLocks noChangeAspect="1" noChangeArrowheads="1"/>
          </p:cNvPicPr>
          <p:nvPr/>
        </p:nvPicPr>
        <p:blipFill>
          <a:blip r:embed="rId10" cstate="print"/>
          <a:srcRect/>
          <a:stretch>
            <a:fillRect/>
          </a:stretch>
        </p:blipFill>
        <p:spPr bwMode="auto">
          <a:xfrm>
            <a:off x="1371600" y="228600"/>
            <a:ext cx="1117600" cy="838200"/>
          </a:xfrm>
          <a:prstGeom prst="rect">
            <a:avLst/>
          </a:prstGeom>
          <a:noFill/>
        </p:spPr>
      </p:pic>
      <p:pic>
        <p:nvPicPr>
          <p:cNvPr id="2051" name="Picture 3" descr="\\stmedc\dspratt$\My Pictures\Grade 3 2014-15\IMG_3235.JPG"/>
          <p:cNvPicPr>
            <a:picLocks noChangeAspect="1" noChangeArrowheads="1"/>
          </p:cNvPicPr>
          <p:nvPr/>
        </p:nvPicPr>
        <p:blipFill>
          <a:blip r:embed="rId11" cstate="print"/>
          <a:srcRect/>
          <a:stretch>
            <a:fillRect/>
          </a:stretch>
        </p:blipFill>
        <p:spPr bwMode="auto">
          <a:xfrm>
            <a:off x="152400" y="228600"/>
            <a:ext cx="1270000" cy="952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Design Challenges</a:t>
            </a:r>
            <a:r>
              <a:rPr lang="en-US" dirty="0" smtClean="0">
                <a:solidFill>
                  <a:srgbClr val="33CC33"/>
                </a:solidFill>
              </a:rPr>
              <a:t/>
            </a:r>
            <a:br>
              <a:rPr lang="en-US" dirty="0" smtClean="0">
                <a:solidFill>
                  <a:srgbClr val="33CC33"/>
                </a:solidFill>
              </a:rPr>
            </a:br>
            <a:r>
              <a:rPr lang="en-US" sz="3600" b="1" i="1" dirty="0" smtClean="0">
                <a:solidFill>
                  <a:srgbClr val="FF0000"/>
                </a:solidFill>
              </a:rPr>
              <a:t>Seed Discovery</a:t>
            </a:r>
            <a:endParaRPr lang="en-US" sz="3600" b="1" i="1" dirty="0">
              <a:solidFill>
                <a:srgbClr val="33CC33"/>
              </a:solidFill>
            </a:endParaRPr>
          </a:p>
        </p:txBody>
      </p:sp>
      <p:pic>
        <p:nvPicPr>
          <p:cNvPr id="1030" name="Picture 6" descr="T:\STEM Grade 1 and 3 Project PHOTOS\Mme Carol\IMG_0115.JPG"/>
          <p:cNvPicPr>
            <a:picLocks noChangeAspect="1" noChangeArrowheads="1"/>
          </p:cNvPicPr>
          <p:nvPr/>
        </p:nvPicPr>
        <p:blipFill>
          <a:blip r:embed="rId3" cstate="print"/>
          <a:srcRect/>
          <a:stretch>
            <a:fillRect/>
          </a:stretch>
        </p:blipFill>
        <p:spPr bwMode="auto">
          <a:xfrm>
            <a:off x="2667000" y="2209800"/>
            <a:ext cx="1919485" cy="1433689"/>
          </a:xfrm>
          <a:prstGeom prst="rect">
            <a:avLst/>
          </a:prstGeom>
          <a:noFill/>
        </p:spPr>
      </p:pic>
      <p:pic>
        <p:nvPicPr>
          <p:cNvPr id="1028" name="Picture 4" descr="T:\STEM Grade 1 and 3 Project PHOTOS\Mme Carol\IMG_0111.JPG"/>
          <p:cNvPicPr>
            <a:picLocks noChangeAspect="1" noChangeArrowheads="1"/>
          </p:cNvPicPr>
          <p:nvPr/>
        </p:nvPicPr>
        <p:blipFill>
          <a:blip r:embed="rId4" cstate="print"/>
          <a:srcRect/>
          <a:stretch>
            <a:fillRect/>
          </a:stretch>
        </p:blipFill>
        <p:spPr bwMode="auto">
          <a:xfrm>
            <a:off x="3048000" y="3899424"/>
            <a:ext cx="2209800" cy="2958576"/>
          </a:xfrm>
          <a:prstGeom prst="rect">
            <a:avLst/>
          </a:prstGeom>
          <a:noFill/>
        </p:spPr>
      </p:pic>
      <p:pic>
        <p:nvPicPr>
          <p:cNvPr id="1031" name="Picture 7" descr="T:\STEM Grade 1 and 3 Project PHOTOS\Ms. Ryan\seed experiment predictions 2.JPG"/>
          <p:cNvPicPr>
            <a:picLocks noChangeAspect="1" noChangeArrowheads="1"/>
          </p:cNvPicPr>
          <p:nvPr/>
        </p:nvPicPr>
        <p:blipFill>
          <a:blip r:embed="rId5" cstate="print"/>
          <a:srcRect/>
          <a:stretch>
            <a:fillRect/>
          </a:stretch>
        </p:blipFill>
        <p:spPr bwMode="auto">
          <a:xfrm>
            <a:off x="0" y="1981200"/>
            <a:ext cx="2514600" cy="3352800"/>
          </a:xfrm>
          <a:prstGeom prst="rect">
            <a:avLst/>
          </a:prstGeom>
          <a:noFill/>
        </p:spPr>
      </p:pic>
      <p:pic>
        <p:nvPicPr>
          <p:cNvPr id="1032" name="Picture 8" descr="T:\STEM Grade 1 and 3 Project PHOTOS\Ms. Ryan\seed experiment predictions.JPG"/>
          <p:cNvPicPr>
            <a:picLocks noChangeAspect="1" noChangeArrowheads="1"/>
          </p:cNvPicPr>
          <p:nvPr/>
        </p:nvPicPr>
        <p:blipFill>
          <a:blip r:embed="rId6" cstate="print"/>
          <a:srcRect/>
          <a:stretch>
            <a:fillRect/>
          </a:stretch>
        </p:blipFill>
        <p:spPr bwMode="auto">
          <a:xfrm>
            <a:off x="6019800" y="3048000"/>
            <a:ext cx="3124200" cy="4165600"/>
          </a:xfrm>
          <a:prstGeom prst="rect">
            <a:avLst/>
          </a:prstGeom>
          <a:noFill/>
        </p:spPr>
      </p:pic>
      <p:pic>
        <p:nvPicPr>
          <p:cNvPr id="10242" name="Picture 2" descr="T:\STEM Grade 1 and 3 Project PHOTOS\Mrs. Bishop\seedchallenge3.jpg.JPG"/>
          <p:cNvPicPr>
            <a:picLocks noChangeAspect="1" noChangeArrowheads="1"/>
          </p:cNvPicPr>
          <p:nvPr/>
        </p:nvPicPr>
        <p:blipFill>
          <a:blip r:embed="rId7" cstate="print"/>
          <a:srcRect/>
          <a:stretch>
            <a:fillRect/>
          </a:stretch>
        </p:blipFill>
        <p:spPr bwMode="auto">
          <a:xfrm>
            <a:off x="4495800" y="1905000"/>
            <a:ext cx="2286000" cy="17145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Design Challenges</a:t>
            </a:r>
            <a:r>
              <a:rPr lang="en-US" dirty="0" smtClean="0">
                <a:solidFill>
                  <a:srgbClr val="33CC33"/>
                </a:solidFill>
              </a:rPr>
              <a:t/>
            </a:r>
            <a:br>
              <a:rPr lang="en-US" dirty="0" smtClean="0">
                <a:solidFill>
                  <a:srgbClr val="33CC33"/>
                </a:solidFill>
              </a:rPr>
            </a:br>
            <a:r>
              <a:rPr lang="en-US" sz="3600" b="1" i="1" dirty="0" smtClean="0">
                <a:solidFill>
                  <a:srgbClr val="FF0000"/>
                </a:solidFill>
              </a:rPr>
              <a:t>Project Groundhog</a:t>
            </a:r>
            <a:endParaRPr lang="en-US" sz="3600" b="1" i="1" dirty="0">
              <a:solidFill>
                <a:srgbClr val="33CC33"/>
              </a:solidFill>
            </a:endParaRPr>
          </a:p>
        </p:txBody>
      </p:sp>
      <p:pic>
        <p:nvPicPr>
          <p:cNvPr id="7170" name="Picture 2" descr="T:\STEM Grade 1 and 3 Project PHOTOS\Ms. Ryan\groundhog predictions.JPG"/>
          <p:cNvPicPr>
            <a:picLocks noChangeAspect="1" noChangeArrowheads="1"/>
          </p:cNvPicPr>
          <p:nvPr/>
        </p:nvPicPr>
        <p:blipFill>
          <a:blip r:embed="rId3" cstate="print"/>
          <a:srcRect/>
          <a:stretch>
            <a:fillRect/>
          </a:stretch>
        </p:blipFill>
        <p:spPr bwMode="auto">
          <a:xfrm>
            <a:off x="2895600" y="1981200"/>
            <a:ext cx="2743200" cy="3657600"/>
          </a:xfrm>
          <a:prstGeom prst="rect">
            <a:avLst/>
          </a:prstGeom>
          <a:noFill/>
        </p:spPr>
      </p:pic>
      <p:pic>
        <p:nvPicPr>
          <p:cNvPr id="7171" name="Picture 3" descr="T:\2014_15Yearbook\Grade (3)\RegularCarol\ProjectGroundHog.jpeg.jpg"/>
          <p:cNvPicPr>
            <a:picLocks noChangeAspect="1" noChangeArrowheads="1"/>
          </p:cNvPicPr>
          <p:nvPr/>
        </p:nvPicPr>
        <p:blipFill>
          <a:blip r:embed="rId4" cstate="print"/>
          <a:srcRect/>
          <a:stretch>
            <a:fillRect/>
          </a:stretch>
        </p:blipFill>
        <p:spPr bwMode="auto">
          <a:xfrm>
            <a:off x="5715000" y="2895600"/>
            <a:ext cx="3276600" cy="2816428"/>
          </a:xfrm>
          <a:prstGeom prst="rect">
            <a:avLst/>
          </a:prstGeom>
          <a:noFill/>
        </p:spPr>
      </p:pic>
      <p:pic>
        <p:nvPicPr>
          <p:cNvPr id="3074" name="Picture 2"/>
          <p:cNvPicPr>
            <a:picLocks noChangeAspect="1" noChangeArrowheads="1"/>
          </p:cNvPicPr>
          <p:nvPr/>
        </p:nvPicPr>
        <p:blipFill>
          <a:blip r:embed="rId5" cstate="print"/>
          <a:srcRect/>
          <a:stretch>
            <a:fillRect/>
          </a:stretch>
        </p:blipFill>
        <p:spPr bwMode="auto">
          <a:xfrm>
            <a:off x="228600" y="1295400"/>
            <a:ext cx="2438400" cy="1828800"/>
          </a:xfrm>
          <a:prstGeom prst="rect">
            <a:avLst/>
          </a:prstGeom>
          <a:noFill/>
          <a:ln w="9525">
            <a:noFill/>
            <a:miter lim="800000"/>
            <a:headEnd/>
            <a:tailEnd/>
          </a:ln>
          <a:effectLst/>
        </p:spPr>
      </p:pic>
      <p:pic>
        <p:nvPicPr>
          <p:cNvPr id="3075" name="Picture 3" descr="\\stmedc\dspratt$\My Pictures\Grade 3 2014-15\IMG_3269.JPG"/>
          <p:cNvPicPr>
            <a:picLocks noChangeAspect="1" noChangeArrowheads="1"/>
          </p:cNvPicPr>
          <p:nvPr/>
        </p:nvPicPr>
        <p:blipFill>
          <a:blip r:embed="rId6" cstate="print"/>
          <a:srcRect/>
          <a:stretch>
            <a:fillRect/>
          </a:stretch>
        </p:blipFill>
        <p:spPr bwMode="auto">
          <a:xfrm>
            <a:off x="7162800" y="990600"/>
            <a:ext cx="1676400" cy="1257300"/>
          </a:xfrm>
          <a:prstGeom prst="rect">
            <a:avLst/>
          </a:prstGeom>
          <a:noFill/>
        </p:spPr>
      </p:pic>
      <p:pic>
        <p:nvPicPr>
          <p:cNvPr id="3076" name="Picture 4"/>
          <p:cNvPicPr>
            <a:picLocks noChangeAspect="1" noChangeArrowheads="1"/>
          </p:cNvPicPr>
          <p:nvPr/>
        </p:nvPicPr>
        <p:blipFill>
          <a:blip r:embed="rId7" cstate="print"/>
          <a:srcRect/>
          <a:stretch>
            <a:fillRect/>
          </a:stretch>
        </p:blipFill>
        <p:spPr bwMode="auto">
          <a:xfrm>
            <a:off x="304800" y="3276600"/>
            <a:ext cx="2457450" cy="32766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09600" y="0"/>
            <a:ext cx="7772400" cy="1752599"/>
          </a:xfrm>
        </p:spPr>
        <p:txBody>
          <a:bodyPr>
            <a:normAutofit/>
          </a:bodyPr>
          <a:lstStyle/>
          <a:p>
            <a:r>
              <a:rPr lang="en-US" b="1" dirty="0" smtClean="0">
                <a:solidFill>
                  <a:srgbClr val="33CC33"/>
                </a:solidFill>
              </a:rPr>
              <a:t>Design Challenges </a:t>
            </a:r>
            <a:r>
              <a:rPr lang="en-US" dirty="0" smtClean="0">
                <a:solidFill>
                  <a:srgbClr val="33CC33"/>
                </a:solidFill>
              </a:rPr>
              <a:t/>
            </a:r>
            <a:br>
              <a:rPr lang="en-US" dirty="0" smtClean="0">
                <a:solidFill>
                  <a:srgbClr val="33CC33"/>
                </a:solidFill>
              </a:rPr>
            </a:br>
            <a:r>
              <a:rPr lang="en-US" sz="3600" b="1" i="1" dirty="0" smtClean="0">
                <a:solidFill>
                  <a:srgbClr val="FF0000"/>
                </a:solidFill>
              </a:rPr>
              <a:t>Recycled Art</a:t>
            </a:r>
            <a:endParaRPr lang="en-US" sz="3600" b="1" i="1" dirty="0">
              <a:solidFill>
                <a:srgbClr val="33CC33"/>
              </a:solidFill>
            </a:endParaRPr>
          </a:p>
        </p:txBody>
      </p:sp>
      <p:pic>
        <p:nvPicPr>
          <p:cNvPr id="9218" name="Picture 2" descr="T:\STEM Grade 1 and 3 Project PHOTOS\Mrs. Bishop\recycledartproject (31).JPG"/>
          <p:cNvPicPr>
            <a:picLocks noChangeAspect="1" noChangeArrowheads="1"/>
          </p:cNvPicPr>
          <p:nvPr/>
        </p:nvPicPr>
        <p:blipFill>
          <a:blip r:embed="rId3" cstate="print"/>
          <a:srcRect/>
          <a:stretch>
            <a:fillRect/>
          </a:stretch>
        </p:blipFill>
        <p:spPr bwMode="auto">
          <a:xfrm>
            <a:off x="0" y="1447800"/>
            <a:ext cx="3570694" cy="2667000"/>
          </a:xfrm>
          <a:prstGeom prst="rect">
            <a:avLst/>
          </a:prstGeom>
          <a:noFill/>
        </p:spPr>
      </p:pic>
      <p:pic>
        <p:nvPicPr>
          <p:cNvPr id="4099" name="Picture 3" descr="T:\STEM Grade 1 and 3 Project PHOTOS\Mme Carol\Recycled Art Challenge (4).JPG"/>
          <p:cNvPicPr>
            <a:picLocks noChangeAspect="1" noChangeArrowheads="1"/>
          </p:cNvPicPr>
          <p:nvPr/>
        </p:nvPicPr>
        <p:blipFill>
          <a:blip r:embed="rId4" cstate="print"/>
          <a:srcRect/>
          <a:stretch>
            <a:fillRect/>
          </a:stretch>
        </p:blipFill>
        <p:spPr bwMode="auto">
          <a:xfrm rot="5400000">
            <a:off x="2132498" y="3506302"/>
            <a:ext cx="3621704" cy="2705100"/>
          </a:xfrm>
          <a:prstGeom prst="rect">
            <a:avLst/>
          </a:prstGeom>
          <a:noFill/>
        </p:spPr>
      </p:pic>
      <p:pic>
        <p:nvPicPr>
          <p:cNvPr id="4098" name="Picture 2" descr="T:\STEM Grade 1 and 3 Project PHOTOS\Mme Carol\Recycled Art Challenge (1).JPG"/>
          <p:cNvPicPr>
            <a:picLocks noChangeAspect="1" noChangeArrowheads="1"/>
          </p:cNvPicPr>
          <p:nvPr/>
        </p:nvPicPr>
        <p:blipFill>
          <a:blip r:embed="rId5" cstate="print"/>
          <a:srcRect/>
          <a:stretch>
            <a:fillRect/>
          </a:stretch>
        </p:blipFill>
        <p:spPr bwMode="auto">
          <a:xfrm rot="10800000">
            <a:off x="4419600" y="1600200"/>
            <a:ext cx="4366701" cy="3261548"/>
          </a:xfrm>
          <a:prstGeom prst="rect">
            <a:avLst/>
          </a:prstGeom>
          <a:noFill/>
        </p:spPr>
      </p:pic>
      <p:pic>
        <p:nvPicPr>
          <p:cNvPr id="2" name="Picture 2"/>
          <p:cNvPicPr>
            <a:picLocks noChangeAspect="1" noChangeArrowheads="1"/>
          </p:cNvPicPr>
          <p:nvPr/>
        </p:nvPicPr>
        <p:blipFill>
          <a:blip r:embed="rId6" cstate="print"/>
          <a:srcRect/>
          <a:stretch>
            <a:fillRect/>
          </a:stretch>
        </p:blipFill>
        <p:spPr bwMode="auto">
          <a:xfrm>
            <a:off x="228600" y="4419600"/>
            <a:ext cx="2501375" cy="186831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Design Challenges </a:t>
            </a:r>
            <a:r>
              <a:rPr lang="en-US" dirty="0" smtClean="0">
                <a:solidFill>
                  <a:srgbClr val="33CC33"/>
                </a:solidFill>
              </a:rPr>
              <a:t/>
            </a:r>
            <a:br>
              <a:rPr lang="en-US" dirty="0" smtClean="0">
                <a:solidFill>
                  <a:srgbClr val="33CC33"/>
                </a:solidFill>
              </a:rPr>
            </a:br>
            <a:r>
              <a:rPr lang="en-US" sz="3600" b="1" i="1" dirty="0" smtClean="0">
                <a:solidFill>
                  <a:srgbClr val="FF0000"/>
                </a:solidFill>
              </a:rPr>
              <a:t>Compost</a:t>
            </a:r>
            <a:r>
              <a:rPr lang="en-US" sz="3600" b="1" i="1" dirty="0" smtClean="0">
                <a:solidFill>
                  <a:srgbClr val="33CC33"/>
                </a:solidFill>
              </a:rPr>
              <a:t> </a:t>
            </a:r>
            <a:r>
              <a:rPr lang="en-US" sz="3600" b="1" i="1" dirty="0" smtClean="0">
                <a:solidFill>
                  <a:srgbClr val="FF0000"/>
                </a:solidFill>
              </a:rPr>
              <a:t>Terrarium</a:t>
            </a:r>
            <a:endParaRPr lang="en-US" sz="3600" b="1" i="1" dirty="0">
              <a:solidFill>
                <a:srgbClr val="33CC33"/>
              </a:solidFill>
            </a:endParaRPr>
          </a:p>
        </p:txBody>
      </p:sp>
      <p:pic>
        <p:nvPicPr>
          <p:cNvPr id="3077" name="Picture 5" descr="T:\STEM Grade 1 and 3 Project PHOTOS\Mrs. Bishop\terrarium (36).JPG"/>
          <p:cNvPicPr>
            <a:picLocks noChangeAspect="1" noChangeArrowheads="1"/>
          </p:cNvPicPr>
          <p:nvPr/>
        </p:nvPicPr>
        <p:blipFill>
          <a:blip r:embed="rId3" cstate="print"/>
          <a:srcRect/>
          <a:stretch>
            <a:fillRect/>
          </a:stretch>
        </p:blipFill>
        <p:spPr bwMode="auto">
          <a:xfrm>
            <a:off x="4876800" y="1981200"/>
            <a:ext cx="3774733" cy="2819400"/>
          </a:xfrm>
          <a:prstGeom prst="rect">
            <a:avLst/>
          </a:prstGeom>
          <a:noFill/>
        </p:spPr>
      </p:pic>
      <p:pic>
        <p:nvPicPr>
          <p:cNvPr id="3078" name="Picture 6" descr="T:\STEM Grade 1 and 3 Project PHOTOS\Mrs. Bishop\terrarium (46).JPG"/>
          <p:cNvPicPr>
            <a:picLocks noChangeAspect="1" noChangeArrowheads="1"/>
          </p:cNvPicPr>
          <p:nvPr/>
        </p:nvPicPr>
        <p:blipFill>
          <a:blip r:embed="rId4" cstate="print"/>
          <a:srcRect/>
          <a:stretch>
            <a:fillRect/>
          </a:stretch>
        </p:blipFill>
        <p:spPr bwMode="auto">
          <a:xfrm>
            <a:off x="5334000" y="4988748"/>
            <a:ext cx="3127979" cy="2336330"/>
          </a:xfrm>
          <a:prstGeom prst="rect">
            <a:avLst/>
          </a:prstGeom>
          <a:noFill/>
        </p:spPr>
      </p:pic>
      <p:pic>
        <p:nvPicPr>
          <p:cNvPr id="5122" name="Picture 2" descr="T:\STEM Grade 1 and 3 Project PHOTOS\Mme Carol\Terrarium (10).JPG"/>
          <p:cNvPicPr>
            <a:picLocks noChangeAspect="1" noChangeArrowheads="1"/>
          </p:cNvPicPr>
          <p:nvPr/>
        </p:nvPicPr>
        <p:blipFill>
          <a:blip r:embed="rId5" cstate="print"/>
          <a:srcRect/>
          <a:stretch>
            <a:fillRect/>
          </a:stretch>
        </p:blipFill>
        <p:spPr bwMode="auto">
          <a:xfrm>
            <a:off x="1" y="4069174"/>
            <a:ext cx="3733800" cy="2788826"/>
          </a:xfrm>
          <a:prstGeom prst="rect">
            <a:avLst/>
          </a:prstGeom>
          <a:noFill/>
        </p:spPr>
      </p:pic>
      <p:pic>
        <p:nvPicPr>
          <p:cNvPr id="3074" name="Picture 2" descr="T:\STEM Grade 1 and 3 Project PHOTOS\Mme Carol\IMG_0905.JPG"/>
          <p:cNvPicPr>
            <a:picLocks noChangeAspect="1" noChangeArrowheads="1"/>
          </p:cNvPicPr>
          <p:nvPr/>
        </p:nvPicPr>
        <p:blipFill>
          <a:blip r:embed="rId6" cstate="print"/>
          <a:srcRect/>
          <a:stretch>
            <a:fillRect/>
          </a:stretch>
        </p:blipFill>
        <p:spPr bwMode="auto">
          <a:xfrm>
            <a:off x="2362200" y="2438400"/>
            <a:ext cx="2286000" cy="2286000"/>
          </a:xfrm>
          <a:prstGeom prst="rect">
            <a:avLst/>
          </a:prstGeom>
          <a:noFill/>
        </p:spPr>
      </p:pic>
      <p:pic>
        <p:nvPicPr>
          <p:cNvPr id="8" name="Picture 2" descr="T:\STEM Grade 1 and 3 Project PHOTOS\Mme Carol\IMG_0913.JPG"/>
          <p:cNvPicPr>
            <a:picLocks noChangeAspect="1" noChangeArrowheads="1"/>
          </p:cNvPicPr>
          <p:nvPr/>
        </p:nvPicPr>
        <p:blipFill>
          <a:blip r:embed="rId7" cstate="print"/>
          <a:srcRect/>
          <a:stretch>
            <a:fillRect/>
          </a:stretch>
        </p:blipFill>
        <p:spPr bwMode="auto">
          <a:xfrm>
            <a:off x="0" y="1295400"/>
            <a:ext cx="2286000" cy="2286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Design Challenges </a:t>
            </a:r>
            <a:r>
              <a:rPr lang="en-US" dirty="0" smtClean="0">
                <a:solidFill>
                  <a:srgbClr val="33CC33"/>
                </a:solidFill>
              </a:rPr>
              <a:t/>
            </a:r>
            <a:br>
              <a:rPr lang="en-US" dirty="0" smtClean="0">
                <a:solidFill>
                  <a:srgbClr val="33CC33"/>
                </a:solidFill>
              </a:rPr>
            </a:br>
            <a:r>
              <a:rPr lang="en-US" sz="2400" b="1" i="1" dirty="0" err="1" smtClean="0">
                <a:solidFill>
                  <a:srgbClr val="FF0000"/>
                </a:solidFill>
              </a:rPr>
              <a:t>Vermicomposting</a:t>
            </a:r>
            <a:endParaRPr lang="en-US" sz="2400" b="1" i="1" dirty="0">
              <a:solidFill>
                <a:srgbClr val="33CC33"/>
              </a:solidFill>
            </a:endParaRPr>
          </a:p>
        </p:txBody>
      </p:sp>
      <p:pic>
        <p:nvPicPr>
          <p:cNvPr id="6147" name="Picture 3" descr="T:\STEM Grade 1 and 3 Project PHOTOS\Mme Carol\Compost (26).JPG"/>
          <p:cNvPicPr>
            <a:picLocks noChangeAspect="1" noChangeArrowheads="1"/>
          </p:cNvPicPr>
          <p:nvPr/>
        </p:nvPicPr>
        <p:blipFill>
          <a:blip r:embed="rId3" cstate="print"/>
          <a:srcRect/>
          <a:stretch>
            <a:fillRect/>
          </a:stretch>
        </p:blipFill>
        <p:spPr bwMode="auto">
          <a:xfrm rot="5400000">
            <a:off x="5596466" y="4461934"/>
            <a:ext cx="2743200" cy="2048933"/>
          </a:xfrm>
          <a:prstGeom prst="rect">
            <a:avLst/>
          </a:prstGeom>
          <a:noFill/>
        </p:spPr>
      </p:pic>
      <p:pic>
        <p:nvPicPr>
          <p:cNvPr id="6148" name="Picture 4" descr="T:\STEM Grade 1 and 3 Project PHOTOS\Mme Carol\Compost (2).JPG"/>
          <p:cNvPicPr>
            <a:picLocks noChangeAspect="1" noChangeArrowheads="1"/>
          </p:cNvPicPr>
          <p:nvPr/>
        </p:nvPicPr>
        <p:blipFill>
          <a:blip r:embed="rId4" cstate="print"/>
          <a:srcRect/>
          <a:stretch>
            <a:fillRect/>
          </a:stretch>
        </p:blipFill>
        <p:spPr bwMode="auto">
          <a:xfrm rot="5400000">
            <a:off x="7005362" y="2367240"/>
            <a:ext cx="2448474" cy="1828799"/>
          </a:xfrm>
          <a:prstGeom prst="rect">
            <a:avLst/>
          </a:prstGeom>
          <a:noFill/>
        </p:spPr>
      </p:pic>
      <p:pic>
        <p:nvPicPr>
          <p:cNvPr id="2050" name="Picture 2" descr="T:\STEM Grade 1 and 3 Project PHOTOS\Mme Carol\IMG_0861.JPG"/>
          <p:cNvPicPr>
            <a:picLocks noChangeAspect="1" noChangeArrowheads="1"/>
          </p:cNvPicPr>
          <p:nvPr/>
        </p:nvPicPr>
        <p:blipFill>
          <a:blip r:embed="rId5" cstate="print"/>
          <a:srcRect/>
          <a:stretch>
            <a:fillRect/>
          </a:stretch>
        </p:blipFill>
        <p:spPr bwMode="auto">
          <a:xfrm>
            <a:off x="0" y="1905000"/>
            <a:ext cx="3060595" cy="2286000"/>
          </a:xfrm>
          <a:prstGeom prst="rect">
            <a:avLst/>
          </a:prstGeom>
          <a:noFill/>
        </p:spPr>
      </p:pic>
      <p:pic>
        <p:nvPicPr>
          <p:cNvPr id="6146" name="Picture 2" descr="T:\STEM Grade 1 and 3 Project PHOTOS\Mme Carol\Compost (21).JPG"/>
          <p:cNvPicPr>
            <a:picLocks noChangeAspect="1" noChangeArrowheads="1"/>
          </p:cNvPicPr>
          <p:nvPr/>
        </p:nvPicPr>
        <p:blipFill>
          <a:blip r:embed="rId6" cstate="print"/>
          <a:srcRect/>
          <a:stretch>
            <a:fillRect/>
          </a:stretch>
        </p:blipFill>
        <p:spPr bwMode="auto">
          <a:xfrm rot="5400000">
            <a:off x="2226803" y="2878596"/>
            <a:ext cx="4080793" cy="304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1600200"/>
            <a:ext cx="4724400" cy="3657600"/>
          </a:xfrm>
        </p:spPr>
        <p:txBody>
          <a:bodyPr>
            <a:normAutofit/>
          </a:bodyPr>
          <a:lstStyle/>
          <a:p>
            <a:pPr algn="l">
              <a:buFont typeface="Wingdings" pitchFamily="2" charset="2"/>
              <a:buChar char="§"/>
            </a:pPr>
            <a:r>
              <a:rPr lang="en-US" sz="2000" dirty="0" smtClean="0">
                <a:solidFill>
                  <a:srgbClr val="FF0000"/>
                </a:solidFill>
                <a:latin typeface="Comic Sans MS" pitchFamily="66" charset="0"/>
              </a:rPr>
              <a:t>Students were given various personal journals: I Wonder, Observation and Sharing and Discussion. </a:t>
            </a:r>
          </a:p>
          <a:p>
            <a:pPr algn="l">
              <a:buFont typeface="Wingdings" pitchFamily="2" charset="2"/>
              <a:buChar char="§"/>
            </a:pPr>
            <a:endParaRPr lang="en-US" sz="2000" dirty="0" smtClean="0">
              <a:solidFill>
                <a:srgbClr val="FF0000"/>
              </a:solidFill>
              <a:latin typeface="Comic Sans MS" pitchFamily="66" charset="0"/>
            </a:endParaRPr>
          </a:p>
          <a:p>
            <a:pPr algn="l">
              <a:buFont typeface="Wingdings" pitchFamily="2" charset="2"/>
              <a:buChar char="§"/>
            </a:pPr>
            <a:r>
              <a:rPr lang="en-CA" sz="2000" dirty="0" smtClean="0">
                <a:solidFill>
                  <a:srgbClr val="FF0000"/>
                </a:solidFill>
                <a:latin typeface="Comic Sans MS" pitchFamily="66" charset="0"/>
              </a:rPr>
              <a:t>Data was based on surveys (pre and post), interviews, observations, work samples, videos and photographs.</a:t>
            </a:r>
          </a:p>
          <a:p>
            <a:pPr algn="l"/>
            <a:endParaRPr lang="en-CA" sz="2000" dirty="0" smtClean="0">
              <a:solidFill>
                <a:srgbClr val="FF0000"/>
              </a:solidFill>
              <a:latin typeface="Comic Sans MS" pitchFamily="66" charset="0"/>
            </a:endParaRPr>
          </a:p>
          <a:p>
            <a:pPr algn="l">
              <a:buFont typeface="Wingdings" pitchFamily="2" charset="2"/>
              <a:buChar char="§"/>
            </a:pPr>
            <a:r>
              <a:rPr lang="en-CA" sz="2000" dirty="0" smtClean="0">
                <a:solidFill>
                  <a:srgbClr val="FF0000"/>
                </a:solidFill>
                <a:latin typeface="Comic Sans MS" pitchFamily="66" charset="0"/>
              </a:rPr>
              <a:t> Teachers collaborated and shared information through an online blog:</a:t>
            </a:r>
          </a:p>
          <a:p>
            <a:pPr algn="l">
              <a:buFont typeface="Wingdings" pitchFamily="2" charset="2"/>
              <a:buChar char="§"/>
            </a:pPr>
            <a:endParaRPr lang="en-CA" sz="2000" dirty="0" smtClean="0">
              <a:solidFill>
                <a:srgbClr val="FF0000"/>
              </a:solidFill>
              <a:latin typeface="Comic Sans MS" pitchFamily="66" charset="0"/>
            </a:endParaRPr>
          </a:p>
          <a:p>
            <a:pPr algn="l"/>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304800"/>
            <a:ext cx="7772400" cy="1752599"/>
          </a:xfrm>
        </p:spPr>
        <p:txBody>
          <a:bodyPr>
            <a:normAutofit/>
          </a:bodyPr>
          <a:lstStyle/>
          <a:p>
            <a:r>
              <a:rPr lang="en-US" b="1" dirty="0" smtClean="0">
                <a:solidFill>
                  <a:srgbClr val="33CC33"/>
                </a:solidFill>
              </a:rPr>
              <a:t>Data Collection and Analysis</a:t>
            </a:r>
            <a:endParaRPr lang="en-US" b="1" dirty="0">
              <a:solidFill>
                <a:srgbClr val="33CC33"/>
              </a:solidFill>
            </a:endParaRPr>
          </a:p>
        </p:txBody>
      </p:sp>
      <p:pic>
        <p:nvPicPr>
          <p:cNvPr id="2" name="Picture 2" descr="T:\STEM Grade 1 and 3 Project PHOTOS\Mme Carol\IMG_0918.JPG"/>
          <p:cNvPicPr>
            <a:picLocks noChangeAspect="1" noChangeArrowheads="1"/>
          </p:cNvPicPr>
          <p:nvPr/>
        </p:nvPicPr>
        <p:blipFill>
          <a:blip r:embed="rId3" cstate="print"/>
          <a:srcRect/>
          <a:stretch>
            <a:fillRect/>
          </a:stretch>
        </p:blipFill>
        <p:spPr bwMode="auto">
          <a:xfrm>
            <a:off x="5257800" y="2057400"/>
            <a:ext cx="3124200" cy="3124200"/>
          </a:xfrm>
          <a:prstGeom prst="rect">
            <a:avLst/>
          </a:prstGeom>
          <a:noFill/>
        </p:spPr>
      </p:pic>
      <p:sp>
        <p:nvSpPr>
          <p:cNvPr id="6" name="Rectangle 5"/>
          <p:cNvSpPr/>
          <p:nvPr/>
        </p:nvSpPr>
        <p:spPr>
          <a:xfrm>
            <a:off x="457200" y="5486400"/>
            <a:ext cx="7848600" cy="369332"/>
          </a:xfrm>
          <a:prstGeom prst="rect">
            <a:avLst/>
          </a:prstGeom>
        </p:spPr>
        <p:txBody>
          <a:bodyPr wrap="square">
            <a:spAutoFit/>
          </a:bodyPr>
          <a:lstStyle/>
          <a:p>
            <a:r>
              <a:rPr lang="en-CA" dirty="0" smtClean="0">
                <a:solidFill>
                  <a:srgbClr val="FF0000"/>
                </a:solidFill>
                <a:latin typeface="Comic Sans MS" pitchFamily="66" charset="0"/>
                <a:hlinkClick r:id="rId4"/>
              </a:rPr>
              <a:t>http://kidblog.org/StMatthewsOutdoorCommunityGarden/wp-admin/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990600"/>
            <a:ext cx="6172200" cy="4800600"/>
          </a:xfrm>
        </p:spPr>
        <p:txBody>
          <a:bodyPr>
            <a:normAutofit lnSpcReduction="10000"/>
          </a:bodyPr>
          <a:lstStyle/>
          <a:p>
            <a:pPr algn="l">
              <a:buFont typeface="Wingdings" pitchFamily="2" charset="2"/>
              <a:buChar char="§"/>
            </a:pPr>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33 students were surveyed in October 2014 and May 2015.</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Surveys said……..</a:t>
            </a:r>
          </a:p>
          <a:p>
            <a:pPr algn="l"/>
            <a:endParaRPr lang="en-US" sz="1600"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Pre-Survey</a:t>
            </a:r>
          </a:p>
          <a:p>
            <a:pPr algn="l"/>
            <a:r>
              <a:rPr lang="en-US" sz="1600" dirty="0" smtClean="0">
                <a:solidFill>
                  <a:srgbClr val="FF0000"/>
                </a:solidFill>
                <a:latin typeface="Comic Sans MS" pitchFamily="66" charset="0"/>
              </a:rPr>
              <a:t>When asked the question “Do you like science?”, 91% of the students said “yes”.</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When asked “My teacher encourages me to ask questions.”, 85% of the students said “yes”.</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When asked to finish the statement “In science, I like to work alone, in a group or both.”, 10% of the students said “alone”, 27% said “in a group” and 64% said “both”.</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When asked “Does anyone in your family have a garden?” 64% said “yes”.</a:t>
            </a: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4098" name="Picture 2"/>
          <p:cNvPicPr>
            <a:picLocks noChangeAspect="1" noChangeArrowheads="1"/>
          </p:cNvPicPr>
          <p:nvPr/>
        </p:nvPicPr>
        <p:blipFill>
          <a:blip r:embed="rId3" cstate="print"/>
          <a:srcRect/>
          <a:stretch>
            <a:fillRect/>
          </a:stretch>
        </p:blipFill>
        <p:spPr bwMode="auto">
          <a:xfrm flipH="1">
            <a:off x="6477000" y="2895600"/>
            <a:ext cx="2171700" cy="28956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914400"/>
            <a:ext cx="8153400" cy="5486400"/>
          </a:xfrm>
        </p:spPr>
        <p:txBody>
          <a:bodyPr>
            <a:normAutofit/>
          </a:bodyPr>
          <a:lstStyle/>
          <a:p>
            <a:pPr algn="l"/>
            <a:endParaRPr lang="en-US" sz="1600"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Post Survey</a:t>
            </a:r>
          </a:p>
          <a:p>
            <a:pPr algn="l"/>
            <a:r>
              <a:rPr lang="en-US" sz="1600" dirty="0" smtClean="0">
                <a:solidFill>
                  <a:srgbClr val="FF0000"/>
                </a:solidFill>
                <a:latin typeface="Comic Sans MS" pitchFamily="66" charset="0"/>
              </a:rPr>
              <a:t>When asked the question “Do you like science?”, 97% of the students said “yes”.</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When asked “My teacher encourages me to ask questions.”, 94% of the students said “yes”.</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When asked to finish the statement “In science, I like to work alone, in a group or both.”, 12% of the students said “alone”, 21% said “in a group” and 67% said “both”.</a:t>
            </a:r>
          </a:p>
          <a:p>
            <a:pPr algn="l"/>
            <a:endParaRPr lang="en-US" sz="16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When asked “Does anyone in your family have a garden?” 67% said “yes”.</a:t>
            </a:r>
          </a:p>
          <a:p>
            <a:pPr algn="l"/>
            <a:endParaRPr lang="en-US" sz="1600"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Findings</a:t>
            </a:r>
          </a:p>
          <a:p>
            <a:pPr algn="l">
              <a:buFont typeface="Arial" pitchFamily="34" charset="0"/>
              <a:buChar char="•"/>
            </a:pPr>
            <a:r>
              <a:rPr lang="en-US" sz="1600" dirty="0" smtClean="0">
                <a:solidFill>
                  <a:srgbClr val="FF0000"/>
                </a:solidFill>
                <a:latin typeface="Comic Sans MS" pitchFamily="66" charset="0"/>
              </a:rPr>
              <a:t>Students enjoyment of science increased.</a:t>
            </a:r>
          </a:p>
          <a:p>
            <a:pPr algn="l">
              <a:buFont typeface="Arial" pitchFamily="34" charset="0"/>
              <a:buChar char="•"/>
            </a:pPr>
            <a:r>
              <a:rPr lang="en-US" sz="1600" dirty="0" smtClean="0">
                <a:solidFill>
                  <a:srgbClr val="FF0000"/>
                </a:solidFill>
                <a:latin typeface="Comic Sans MS" pitchFamily="66" charset="0"/>
              </a:rPr>
              <a:t>More children feel they are being encouraged to ask questions in science class.</a:t>
            </a:r>
          </a:p>
          <a:p>
            <a:pPr algn="l">
              <a:buFont typeface="Arial" pitchFamily="34" charset="0"/>
              <a:buChar char="•"/>
            </a:pPr>
            <a:r>
              <a:rPr lang="en-US" sz="1600" dirty="0" smtClean="0">
                <a:solidFill>
                  <a:srgbClr val="FF0000"/>
                </a:solidFill>
                <a:latin typeface="Comic Sans MS" pitchFamily="66" charset="0"/>
              </a:rPr>
              <a:t>There was a slight increase in students who realize they like to work in a group as   well as times to work alone.</a:t>
            </a:r>
          </a:p>
          <a:p>
            <a:pPr algn="l">
              <a:buFont typeface="Arial" pitchFamily="34" charset="0"/>
              <a:buChar char="•"/>
            </a:pPr>
            <a:r>
              <a:rPr lang="en-US" sz="1600" dirty="0" smtClean="0">
                <a:solidFill>
                  <a:srgbClr val="FF0000"/>
                </a:solidFill>
                <a:latin typeface="Comic Sans MS" pitchFamily="66" charset="0"/>
              </a:rPr>
              <a:t>No significant change in student responses about family gardens.</a:t>
            </a: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5122" name="Picture 2"/>
          <p:cNvPicPr>
            <a:picLocks noChangeAspect="1" noChangeArrowheads="1"/>
          </p:cNvPicPr>
          <p:nvPr/>
        </p:nvPicPr>
        <p:blipFill>
          <a:blip r:embed="rId3" cstate="print"/>
          <a:srcRect/>
          <a:stretch>
            <a:fillRect/>
          </a:stretch>
        </p:blipFill>
        <p:spPr bwMode="auto">
          <a:xfrm>
            <a:off x="15648708" y="11049000"/>
            <a:ext cx="11630261" cy="86868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7162800" y="152400"/>
            <a:ext cx="1828800" cy="13716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6629400" y="5657850"/>
            <a:ext cx="1600200" cy="12001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990600"/>
            <a:ext cx="6705600" cy="4800600"/>
          </a:xfrm>
        </p:spPr>
        <p:txBody>
          <a:bodyPr>
            <a:normAutofit/>
          </a:bodyPr>
          <a:lstStyle/>
          <a:p>
            <a:pPr algn="l"/>
            <a:r>
              <a:rPr lang="en-US" sz="1600" b="1" dirty="0" smtClean="0">
                <a:solidFill>
                  <a:srgbClr val="FF0000"/>
                </a:solidFill>
                <a:latin typeface="Comic Sans MS" pitchFamily="66" charset="0"/>
              </a:rPr>
              <a:t>When asked “What is science?”</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Pre-Survey </a:t>
            </a:r>
          </a:p>
          <a:p>
            <a:pPr algn="l"/>
            <a:r>
              <a:rPr lang="en-CA" sz="1600" dirty="0" smtClean="0">
                <a:solidFill>
                  <a:srgbClr val="FF0000"/>
                </a:solidFill>
                <a:latin typeface="Comic Sans MS" pitchFamily="66" charset="0"/>
              </a:rPr>
              <a:t>“something where you explore things, study things, you find out more about things and learn new things”</a:t>
            </a:r>
            <a:endParaRPr lang="en-US" sz="1600" dirty="0" smtClean="0">
              <a:solidFill>
                <a:srgbClr val="FF0000"/>
              </a:solidFill>
              <a:latin typeface="Comic Sans MS" pitchFamily="66" charset="0"/>
            </a:endParaRP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Post Survey</a:t>
            </a:r>
          </a:p>
          <a:p>
            <a:pPr algn="l"/>
            <a:r>
              <a:rPr lang="en-US" sz="1600" b="1" dirty="0" smtClean="0">
                <a:solidFill>
                  <a:srgbClr val="FF0000"/>
                </a:solidFill>
                <a:latin typeface="Comic Sans MS" pitchFamily="66" charset="0"/>
              </a:rPr>
              <a:t>“</a:t>
            </a:r>
            <a:r>
              <a:rPr lang="fr-CA" sz="1600" dirty="0" err="1" smtClean="0">
                <a:solidFill>
                  <a:srgbClr val="FF0000"/>
                </a:solidFill>
                <a:latin typeface="Comic Sans MS" pitchFamily="66" charset="0"/>
              </a:rPr>
              <a:t>Trying</a:t>
            </a:r>
            <a:r>
              <a:rPr lang="fr-CA" sz="1600" dirty="0" smtClean="0">
                <a:solidFill>
                  <a:srgbClr val="FF0000"/>
                </a:solidFill>
                <a:latin typeface="Comic Sans MS" pitchFamily="66" charset="0"/>
              </a:rPr>
              <a:t> new </a:t>
            </a:r>
            <a:r>
              <a:rPr lang="fr-CA" sz="1600" dirty="0" err="1" smtClean="0">
                <a:solidFill>
                  <a:srgbClr val="FF0000"/>
                </a:solidFill>
                <a:latin typeface="Comic Sans MS" pitchFamily="66" charset="0"/>
              </a:rPr>
              <a:t>things</a:t>
            </a:r>
            <a:r>
              <a:rPr lang="fr-CA" sz="1600" dirty="0" smtClean="0">
                <a:solidFill>
                  <a:srgbClr val="FF0000"/>
                </a:solidFill>
                <a:latin typeface="Comic Sans MS" pitchFamily="66" charset="0"/>
              </a:rPr>
              <a:t> out. </a:t>
            </a:r>
            <a:r>
              <a:rPr lang="fr-CA" sz="1600" dirty="0" err="1" smtClean="0">
                <a:solidFill>
                  <a:srgbClr val="FF0000"/>
                </a:solidFill>
                <a:latin typeface="Comic Sans MS" pitchFamily="66" charset="0"/>
              </a:rPr>
              <a:t>They</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may</a:t>
            </a:r>
            <a:r>
              <a:rPr lang="fr-CA" sz="1600" dirty="0" smtClean="0">
                <a:solidFill>
                  <a:srgbClr val="FF0000"/>
                </a:solidFill>
                <a:latin typeface="Comic Sans MS" pitchFamily="66" charset="0"/>
              </a:rPr>
              <a:t> not </a:t>
            </a:r>
            <a:r>
              <a:rPr lang="fr-CA" sz="1600" dirty="0" err="1" smtClean="0">
                <a:solidFill>
                  <a:srgbClr val="FF0000"/>
                </a:solidFill>
                <a:latin typeface="Comic Sans MS" pitchFamily="66" charset="0"/>
              </a:rPr>
              <a:t>work</a:t>
            </a:r>
            <a:r>
              <a:rPr lang="fr-CA" sz="1600" dirty="0" smtClean="0">
                <a:solidFill>
                  <a:srgbClr val="FF0000"/>
                </a:solidFill>
                <a:latin typeface="Comic Sans MS" pitchFamily="66" charset="0"/>
              </a:rPr>
              <a:t> out the </a:t>
            </a:r>
            <a:r>
              <a:rPr lang="fr-CA" sz="1600" dirty="0" err="1" smtClean="0">
                <a:solidFill>
                  <a:srgbClr val="FF0000"/>
                </a:solidFill>
                <a:latin typeface="Comic Sans MS" pitchFamily="66" charset="0"/>
              </a:rPr>
              <a:t>way</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you</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might</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think</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they</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will</a:t>
            </a:r>
            <a:r>
              <a:rPr lang="fr-CA" sz="1600" dirty="0" smtClean="0">
                <a:solidFill>
                  <a:srgbClr val="FF0000"/>
                </a:solidFill>
                <a:latin typeface="Comic Sans MS" pitchFamily="66" charset="0"/>
              </a:rPr>
              <a:t>.</a:t>
            </a:r>
            <a:r>
              <a:rPr lang="en-CA" sz="1600" dirty="0" smtClean="0">
                <a:solidFill>
                  <a:srgbClr val="FF0000"/>
                </a:solidFill>
                <a:latin typeface="Comic Sans MS" pitchFamily="66" charset="0"/>
              </a:rPr>
              <a:t> ”</a:t>
            </a:r>
          </a:p>
          <a:p>
            <a:pPr algn="l"/>
            <a:endParaRPr lang="en-CA" sz="1600" dirty="0" smtClean="0">
              <a:solidFill>
                <a:srgbClr val="FF0000"/>
              </a:solidFill>
              <a:latin typeface="Comic Sans MS" pitchFamily="66" charset="0"/>
            </a:endParaRPr>
          </a:p>
          <a:p>
            <a:pPr algn="l"/>
            <a:r>
              <a:rPr lang="en-CA" sz="1600" dirty="0" smtClean="0">
                <a:solidFill>
                  <a:srgbClr val="FF0000"/>
                </a:solidFill>
                <a:latin typeface="Comic Sans MS" pitchFamily="66" charset="0"/>
              </a:rPr>
              <a:t>“fun, it is when we discover things, we ask questions, see new things, make observations”</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Findings</a:t>
            </a:r>
          </a:p>
          <a:p>
            <a:pPr algn="l">
              <a:buFont typeface="Arial" pitchFamily="34" charset="0"/>
              <a:buChar char="•"/>
            </a:pPr>
            <a:r>
              <a:rPr lang="en-US" sz="1600" dirty="0" smtClean="0">
                <a:solidFill>
                  <a:srgbClr val="FF0000"/>
                </a:solidFill>
                <a:latin typeface="Comic Sans MS" pitchFamily="66" charset="0"/>
              </a:rPr>
              <a:t>Students use of science related words increased.</a:t>
            </a:r>
          </a:p>
          <a:p>
            <a:pPr algn="l">
              <a:buFont typeface="Arial" pitchFamily="34" charset="0"/>
              <a:buChar char="•"/>
            </a:pPr>
            <a:r>
              <a:rPr lang="en-US" sz="1600" dirty="0" smtClean="0">
                <a:solidFill>
                  <a:srgbClr val="FF0000"/>
                </a:solidFill>
                <a:latin typeface="Comic Sans MS" pitchFamily="66" charset="0"/>
              </a:rPr>
              <a:t>Students realized that there may not always be an answer.</a:t>
            </a: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6146" name="Picture 2"/>
          <p:cNvPicPr>
            <a:picLocks noChangeAspect="1" noChangeArrowheads="1"/>
          </p:cNvPicPr>
          <p:nvPr/>
        </p:nvPicPr>
        <p:blipFill>
          <a:blip r:embed="rId3" cstate="print"/>
          <a:srcRect/>
          <a:stretch>
            <a:fillRect/>
          </a:stretch>
        </p:blipFill>
        <p:spPr bwMode="auto">
          <a:xfrm>
            <a:off x="6781800" y="1600200"/>
            <a:ext cx="2133600" cy="16002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6248400" y="4267200"/>
            <a:ext cx="2438400" cy="24384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762000" y="304800"/>
            <a:ext cx="7772400" cy="1470025"/>
          </a:xfrm>
        </p:spPr>
        <p:txBody>
          <a:bodyPr/>
          <a:lstStyle/>
          <a:p>
            <a:r>
              <a:rPr lang="en-US" b="1" dirty="0" smtClean="0">
                <a:solidFill>
                  <a:srgbClr val="33CC33"/>
                </a:solidFill>
              </a:rPr>
              <a:t>Mme. Carol Burroughs</a:t>
            </a:r>
            <a:endParaRPr lang="en-US" b="1" dirty="0">
              <a:solidFill>
                <a:srgbClr val="33CC33"/>
              </a:solidFill>
            </a:endParaRPr>
          </a:p>
        </p:txBody>
      </p:sp>
      <p:sp>
        <p:nvSpPr>
          <p:cNvPr id="3" name="Subtitle 2"/>
          <p:cNvSpPr>
            <a:spLocks noGrp="1"/>
          </p:cNvSpPr>
          <p:nvPr>
            <p:ph type="subTitle" idx="1"/>
          </p:nvPr>
        </p:nvSpPr>
        <p:spPr>
          <a:xfrm>
            <a:off x="228600" y="1828800"/>
            <a:ext cx="7620000" cy="4038600"/>
          </a:xfrm>
        </p:spPr>
        <p:txBody>
          <a:bodyPr>
            <a:noAutofit/>
          </a:bodyPr>
          <a:lstStyle/>
          <a:p>
            <a:r>
              <a:rPr lang="en-US" sz="1600" dirty="0" smtClean="0">
                <a:solidFill>
                  <a:srgbClr val="FF0000"/>
                </a:solidFill>
                <a:latin typeface="Comic Sans MS" pitchFamily="66" charset="0"/>
              </a:rPr>
              <a:t>I taught primary French Immersion for 2 years in PEI before moving home to Newfoundland last year. I taught French Immersion and Music in Gander last year, and grade 6 French Immersion this fall. In January, I joined the staff at St. Matthew’s Elementary. When the STEM team asked if I was interested in participating in this program I eagerly agreed, not fully understanding what I was signing up for!</a:t>
            </a: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r>
              <a:rPr lang="en-US" sz="1600" dirty="0" smtClean="0">
                <a:solidFill>
                  <a:srgbClr val="FF0000"/>
                </a:solidFill>
                <a:latin typeface="Comic Sans MS" pitchFamily="66" charset="0"/>
              </a:rPr>
              <a:t>I am currently teaching 23 Grade 3 French Immersion students. Prior to teaching, I worked as an interpreter for Parks Canada for 10 years, providing educational programming for school groups, the visiting public and teacher in-services. This experience has enriched my teaching and has instilled in me many good teaching practices which will become a part of my routine for years to come.</a:t>
            </a: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a:p>
            <a:endParaRPr lang="en-US" sz="1600" dirty="0" smtClean="0">
              <a:solidFill>
                <a:srgbClr val="FF0000"/>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990600"/>
            <a:ext cx="6172200" cy="4800600"/>
          </a:xfrm>
        </p:spPr>
        <p:txBody>
          <a:bodyPr>
            <a:normAutofit lnSpcReduction="10000"/>
          </a:bodyPr>
          <a:lstStyle/>
          <a:p>
            <a:pPr algn="l"/>
            <a:r>
              <a:rPr lang="en-US" sz="1600" b="1" dirty="0" smtClean="0">
                <a:solidFill>
                  <a:srgbClr val="FF0000"/>
                </a:solidFill>
                <a:latin typeface="Comic Sans MS" pitchFamily="66" charset="0"/>
              </a:rPr>
              <a:t>When asked “ Science is fun when….?”</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Pre-Survey </a:t>
            </a:r>
          </a:p>
          <a:p>
            <a:pPr algn="l"/>
            <a:r>
              <a:rPr lang="en-CA" sz="1600" dirty="0" smtClean="0">
                <a:solidFill>
                  <a:srgbClr val="FF0000"/>
                </a:solidFill>
                <a:latin typeface="Comic Sans MS" pitchFamily="66" charset="0"/>
              </a:rPr>
              <a:t>“we do things with Farmer Bob, planting and building things”</a:t>
            </a:r>
            <a:endParaRPr lang="en-US" sz="1600"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a:t>
            </a:r>
            <a:r>
              <a:rPr lang="fr-CA" sz="1600" dirty="0" err="1" smtClean="0">
                <a:solidFill>
                  <a:srgbClr val="FF0000"/>
                </a:solidFill>
                <a:latin typeface="Comic Sans MS" pitchFamily="66" charset="0"/>
              </a:rPr>
              <a:t>We</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looked</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at</a:t>
            </a:r>
            <a:r>
              <a:rPr lang="fr-CA" sz="1600" dirty="0" smtClean="0">
                <a:solidFill>
                  <a:srgbClr val="FF0000"/>
                </a:solidFill>
                <a:latin typeface="Comic Sans MS" pitchFamily="66" charset="0"/>
              </a:rPr>
              <a:t> the </a:t>
            </a:r>
            <a:r>
              <a:rPr lang="fr-CA" sz="1600" dirty="0" err="1" smtClean="0">
                <a:solidFill>
                  <a:srgbClr val="FF0000"/>
                </a:solidFill>
                <a:latin typeface="Comic Sans MS" pitchFamily="66" charset="0"/>
              </a:rPr>
              <a:t>dirt</a:t>
            </a:r>
            <a:r>
              <a:rPr lang="fr-CA" sz="1600" dirty="0" smtClean="0">
                <a:solidFill>
                  <a:srgbClr val="FF0000"/>
                </a:solidFill>
                <a:latin typeface="Comic Sans MS" pitchFamily="66" charset="0"/>
              </a:rPr>
              <a:t> and </a:t>
            </a:r>
            <a:r>
              <a:rPr lang="fr-CA" sz="1600" dirty="0" err="1" smtClean="0">
                <a:solidFill>
                  <a:srgbClr val="FF0000"/>
                </a:solidFill>
                <a:latin typeface="Comic Sans MS" pitchFamily="66" charset="0"/>
              </a:rPr>
              <a:t>see</a:t>
            </a:r>
            <a:r>
              <a:rPr lang="fr-CA" sz="1600" dirty="0" smtClean="0">
                <a:solidFill>
                  <a:srgbClr val="FF0000"/>
                </a:solidFill>
                <a:latin typeface="Comic Sans MS" pitchFamily="66" charset="0"/>
              </a:rPr>
              <a:t> how </a:t>
            </a:r>
            <a:r>
              <a:rPr lang="fr-CA" sz="1600" dirty="0" err="1" smtClean="0">
                <a:solidFill>
                  <a:srgbClr val="FF0000"/>
                </a:solidFill>
                <a:latin typeface="Comic Sans MS" pitchFamily="66" charset="0"/>
              </a:rPr>
              <a:t>it</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really</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felt</a:t>
            </a:r>
            <a:r>
              <a:rPr lang="fr-CA" sz="1600" dirty="0" smtClean="0">
                <a:solidFill>
                  <a:srgbClr val="FF0000"/>
                </a:solidFill>
                <a:latin typeface="Comic Sans MS" pitchFamily="66" charset="0"/>
              </a:rPr>
              <a:t>.</a:t>
            </a:r>
            <a:r>
              <a:rPr lang="en-CA" sz="1600" dirty="0" smtClean="0">
                <a:solidFill>
                  <a:srgbClr val="FF0000"/>
                </a:solidFill>
                <a:latin typeface="Comic Sans MS" pitchFamily="66" charset="0"/>
              </a:rPr>
              <a:t>”</a:t>
            </a:r>
            <a:r>
              <a:rPr lang="fr-CA" sz="1600" dirty="0" smtClean="0">
                <a:solidFill>
                  <a:srgbClr val="FF0000"/>
                </a:solidFill>
                <a:latin typeface="Comic Sans MS" pitchFamily="66" charset="0"/>
              </a:rPr>
              <a:t> </a:t>
            </a:r>
            <a:endParaRPr lang="en-US" sz="1600" dirty="0" smtClean="0">
              <a:solidFill>
                <a:srgbClr val="FF0000"/>
              </a:solidFill>
              <a:latin typeface="Comic Sans MS" pitchFamily="66" charset="0"/>
            </a:endParaRP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Post Survey</a:t>
            </a:r>
          </a:p>
          <a:p>
            <a:pPr algn="l"/>
            <a:r>
              <a:rPr lang="en-CA" sz="1600" dirty="0" smtClean="0">
                <a:solidFill>
                  <a:srgbClr val="FF0000"/>
                </a:solidFill>
                <a:latin typeface="Comic Sans MS" pitchFamily="66" charset="0"/>
              </a:rPr>
              <a:t>“we get to do experiments, things with the magnets, when we grow our plants and taste them, when we do the I Wonder activities, making our own pots for our seeds”</a:t>
            </a:r>
            <a:endParaRPr lang="en-US" sz="1600"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a:t>
            </a:r>
            <a:r>
              <a:rPr lang="fr-CA" sz="1600" dirty="0" err="1" smtClean="0">
                <a:solidFill>
                  <a:srgbClr val="FF0000"/>
                </a:solidFill>
                <a:latin typeface="Comic Sans MS" pitchFamily="66" charset="0"/>
              </a:rPr>
              <a:t>We</a:t>
            </a:r>
            <a:r>
              <a:rPr lang="fr-CA" sz="1600" dirty="0" smtClean="0">
                <a:solidFill>
                  <a:srgbClr val="FF0000"/>
                </a:solidFill>
                <a:latin typeface="Comic Sans MS" pitchFamily="66" charset="0"/>
              </a:rPr>
              <a:t> do </a:t>
            </a:r>
            <a:r>
              <a:rPr lang="fr-CA" sz="1600" dirty="0" err="1" smtClean="0">
                <a:solidFill>
                  <a:srgbClr val="FF0000"/>
                </a:solidFill>
                <a:latin typeface="Comic Sans MS" pitchFamily="66" charset="0"/>
              </a:rPr>
              <a:t>activities</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with</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partners</a:t>
            </a:r>
            <a:r>
              <a:rPr lang="fr-CA" sz="1600" dirty="0" smtClean="0">
                <a:solidFill>
                  <a:srgbClr val="FF0000"/>
                </a:solidFill>
                <a:latin typeface="Comic Sans MS" pitchFamily="66" charset="0"/>
              </a:rPr>
              <a:t> or in groups.</a:t>
            </a:r>
            <a:r>
              <a:rPr lang="en-CA" sz="1600" dirty="0" smtClean="0">
                <a:solidFill>
                  <a:srgbClr val="FF0000"/>
                </a:solidFill>
                <a:latin typeface="Comic Sans MS" pitchFamily="66" charset="0"/>
              </a:rPr>
              <a:t> ” </a:t>
            </a:r>
            <a:r>
              <a:rPr lang="fr-CA" sz="1600" dirty="0" smtClean="0">
                <a:solidFill>
                  <a:srgbClr val="FF0000"/>
                </a:solidFill>
                <a:latin typeface="Comic Sans MS" pitchFamily="66" charset="0"/>
              </a:rPr>
              <a:t> </a:t>
            </a:r>
            <a:endParaRPr lang="en-US" sz="1600" dirty="0" smtClean="0">
              <a:solidFill>
                <a:srgbClr val="FF0000"/>
              </a:solidFill>
              <a:latin typeface="Comic Sans MS" pitchFamily="66" charset="0"/>
            </a:endParaRP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Findings</a:t>
            </a:r>
          </a:p>
          <a:p>
            <a:pPr algn="l">
              <a:buFont typeface="Arial" pitchFamily="34" charset="0"/>
              <a:buChar char="•"/>
            </a:pPr>
            <a:r>
              <a:rPr lang="en-US" sz="1600" dirty="0" smtClean="0">
                <a:solidFill>
                  <a:srgbClr val="FF0000"/>
                </a:solidFill>
                <a:latin typeface="Comic Sans MS" pitchFamily="66" charset="0"/>
              </a:rPr>
              <a:t>Our students enjoy being hands-on when it comes to science.</a:t>
            </a:r>
          </a:p>
          <a:p>
            <a:pPr algn="l">
              <a:buFont typeface="Arial" pitchFamily="34" charset="0"/>
              <a:buChar char="•"/>
            </a:pPr>
            <a:r>
              <a:rPr lang="en-US" sz="1600" dirty="0" smtClean="0">
                <a:solidFill>
                  <a:srgbClr val="FF0000"/>
                </a:solidFill>
                <a:latin typeface="Comic Sans MS" pitchFamily="66" charset="0"/>
              </a:rPr>
              <a:t>They enjoy having an opportunity to explore with their peers.</a:t>
            </a:r>
          </a:p>
          <a:p>
            <a:pPr algn="l">
              <a:buFont typeface="Arial" pitchFamily="34" charset="0"/>
              <a:buChar char="•"/>
            </a:pPr>
            <a:r>
              <a:rPr lang="en-US" sz="1600" dirty="0" smtClean="0">
                <a:solidFill>
                  <a:srgbClr val="FF0000"/>
                </a:solidFill>
                <a:latin typeface="Comic Sans MS" pitchFamily="66" charset="0"/>
              </a:rPr>
              <a:t>Our students were positively impacted by the involvement of Farmer Bob and Mr. Walsh.</a:t>
            </a: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7170" name="Picture 2"/>
          <p:cNvPicPr>
            <a:picLocks noChangeAspect="1" noChangeArrowheads="1"/>
          </p:cNvPicPr>
          <p:nvPr/>
        </p:nvPicPr>
        <p:blipFill>
          <a:blip r:embed="rId3" cstate="print"/>
          <a:srcRect/>
          <a:stretch>
            <a:fillRect/>
          </a:stretch>
        </p:blipFill>
        <p:spPr bwMode="auto">
          <a:xfrm flipH="1">
            <a:off x="7086600" y="228600"/>
            <a:ext cx="1828800" cy="24384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609600" y="5486400"/>
            <a:ext cx="1549400" cy="11620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cstate="print"/>
          <a:srcRect/>
          <a:stretch>
            <a:fillRect/>
          </a:stretch>
        </p:blipFill>
        <p:spPr bwMode="auto">
          <a:xfrm>
            <a:off x="6400800" y="4572000"/>
            <a:ext cx="2743200" cy="20574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6" cstate="print"/>
          <a:srcRect/>
          <a:stretch>
            <a:fillRect/>
          </a:stretch>
        </p:blipFill>
        <p:spPr bwMode="auto">
          <a:xfrm>
            <a:off x="3429000" y="5257800"/>
            <a:ext cx="1828800" cy="13716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990600"/>
            <a:ext cx="6172200" cy="4800600"/>
          </a:xfrm>
        </p:spPr>
        <p:txBody>
          <a:bodyPr>
            <a:normAutofit/>
          </a:bodyPr>
          <a:lstStyle/>
          <a:p>
            <a:pPr algn="l"/>
            <a:r>
              <a:rPr lang="en-US" sz="1600" b="1" dirty="0" smtClean="0">
                <a:solidFill>
                  <a:srgbClr val="FF0000"/>
                </a:solidFill>
                <a:latin typeface="Comic Sans MS" pitchFamily="66" charset="0"/>
              </a:rPr>
              <a:t>When asked “To be good in science I need……”</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Pre-Survey </a:t>
            </a:r>
          </a:p>
          <a:p>
            <a:pPr algn="l"/>
            <a:r>
              <a:rPr lang="en-CA" sz="1600" dirty="0" smtClean="0">
                <a:solidFill>
                  <a:srgbClr val="FF0000"/>
                </a:solidFill>
                <a:latin typeface="Comic Sans MS" pitchFamily="66" charset="0"/>
              </a:rPr>
              <a:t>Many students listed supplies such as pens, paper and pencils. </a:t>
            </a:r>
          </a:p>
          <a:p>
            <a:pPr algn="l"/>
            <a:r>
              <a:rPr lang="en-CA" sz="1600" dirty="0" smtClean="0">
                <a:solidFill>
                  <a:srgbClr val="FF0000"/>
                </a:solidFill>
                <a:latin typeface="Comic Sans MS" pitchFamily="66" charset="0"/>
              </a:rPr>
              <a:t>“good thinking, work hard, study”</a:t>
            </a:r>
            <a:endParaRPr lang="en-US" sz="1600" b="1" dirty="0" smtClean="0">
              <a:solidFill>
                <a:srgbClr val="FF0000"/>
              </a:solidFill>
              <a:latin typeface="Comic Sans MS" pitchFamily="66" charset="0"/>
            </a:endParaRP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Post Survey</a:t>
            </a:r>
          </a:p>
          <a:p>
            <a:pPr algn="l"/>
            <a:r>
              <a:rPr lang="en-CA" sz="1600" dirty="0" smtClean="0">
                <a:solidFill>
                  <a:srgbClr val="FF0000"/>
                </a:solidFill>
                <a:latin typeface="Comic Sans MS" pitchFamily="66" charset="0"/>
              </a:rPr>
              <a:t>“ t</a:t>
            </a:r>
            <a:r>
              <a:rPr lang="fr-CA" sz="1600" dirty="0" smtClean="0">
                <a:solidFill>
                  <a:srgbClr val="FF0000"/>
                </a:solidFill>
                <a:latin typeface="Comic Sans MS" pitchFamily="66" charset="0"/>
              </a:rPr>
              <a:t>o </a:t>
            </a:r>
            <a:r>
              <a:rPr lang="fr-CA" sz="1600" dirty="0" err="1" smtClean="0">
                <a:solidFill>
                  <a:srgbClr val="FF0000"/>
                </a:solidFill>
                <a:latin typeface="Comic Sans MS" pitchFamily="66" charset="0"/>
              </a:rPr>
              <a:t>predict</a:t>
            </a:r>
            <a:r>
              <a:rPr lang="en-US" sz="1600" dirty="0" smtClean="0">
                <a:solidFill>
                  <a:srgbClr val="FF0000"/>
                </a:solidFill>
                <a:latin typeface="Comic Sans MS" pitchFamily="66" charset="0"/>
              </a:rPr>
              <a:t>, </a:t>
            </a:r>
            <a:r>
              <a:rPr lang="fr-CA" sz="1600" dirty="0" err="1" smtClean="0">
                <a:solidFill>
                  <a:srgbClr val="FF0000"/>
                </a:solidFill>
                <a:latin typeface="Comic Sans MS" pitchFamily="66" charset="0"/>
              </a:rPr>
              <a:t>listen</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carefully</a:t>
            </a:r>
            <a:r>
              <a:rPr lang="fr-CA" sz="1600" dirty="0" smtClean="0">
                <a:solidFill>
                  <a:srgbClr val="FF0000"/>
                </a:solidFill>
                <a:latin typeface="Comic Sans MS" pitchFamily="66" charset="0"/>
              </a:rPr>
              <a:t>, </a:t>
            </a:r>
            <a:r>
              <a:rPr lang="fr-CA" sz="1600" dirty="0" err="1" smtClean="0">
                <a:solidFill>
                  <a:srgbClr val="FF0000"/>
                </a:solidFill>
                <a:latin typeface="Comic Sans MS" pitchFamily="66" charset="0"/>
              </a:rPr>
              <a:t>pay</a:t>
            </a:r>
            <a:r>
              <a:rPr lang="fr-CA" sz="1600" dirty="0" smtClean="0">
                <a:solidFill>
                  <a:srgbClr val="FF0000"/>
                </a:solidFill>
                <a:latin typeface="Comic Sans MS" pitchFamily="66" charset="0"/>
              </a:rPr>
              <a:t> attention and focus, </a:t>
            </a:r>
            <a:r>
              <a:rPr lang="fr-CA" sz="1600" dirty="0" err="1" smtClean="0">
                <a:solidFill>
                  <a:srgbClr val="FF0000"/>
                </a:solidFill>
                <a:latin typeface="Comic Sans MS" pitchFamily="66" charset="0"/>
              </a:rPr>
              <a:t>ask</a:t>
            </a:r>
            <a:r>
              <a:rPr lang="fr-CA" sz="1600" dirty="0" smtClean="0">
                <a:solidFill>
                  <a:srgbClr val="FF0000"/>
                </a:solidFill>
                <a:latin typeface="Comic Sans MS" pitchFamily="66" charset="0"/>
              </a:rPr>
              <a:t> questions,</a:t>
            </a:r>
            <a:r>
              <a:rPr lang="en-US" sz="1600" dirty="0" smtClean="0">
                <a:solidFill>
                  <a:srgbClr val="FF0000"/>
                </a:solidFill>
                <a:latin typeface="Comic Sans MS" pitchFamily="66" charset="0"/>
              </a:rPr>
              <a:t> </a:t>
            </a:r>
            <a:r>
              <a:rPr lang="fr-CA" sz="1600" dirty="0" smtClean="0">
                <a:solidFill>
                  <a:srgbClr val="FF0000"/>
                </a:solidFill>
                <a:latin typeface="Comic Sans MS" pitchFamily="66" charset="0"/>
              </a:rPr>
              <a:t>observe </a:t>
            </a:r>
            <a:r>
              <a:rPr lang="en-CA" sz="1600" dirty="0" smtClean="0">
                <a:solidFill>
                  <a:srgbClr val="FF0000"/>
                </a:solidFill>
                <a:latin typeface="Comic Sans MS" pitchFamily="66" charset="0"/>
              </a:rPr>
              <a:t>”</a:t>
            </a:r>
            <a:endParaRPr lang="en-US" sz="1600" dirty="0" smtClean="0">
              <a:solidFill>
                <a:srgbClr val="FF0000"/>
              </a:solidFill>
              <a:latin typeface="Comic Sans MS" pitchFamily="66" charset="0"/>
            </a:endParaRP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Findings</a:t>
            </a:r>
          </a:p>
          <a:p>
            <a:pPr algn="l">
              <a:buFont typeface="Arial" pitchFamily="34" charset="0"/>
              <a:buChar char="•"/>
            </a:pPr>
            <a:r>
              <a:rPr lang="en-US" sz="1600" dirty="0" smtClean="0">
                <a:solidFill>
                  <a:srgbClr val="FF0000"/>
                </a:solidFill>
                <a:latin typeface="Comic Sans MS" pitchFamily="66" charset="0"/>
              </a:rPr>
              <a:t> Students knowledge of science language has increased.</a:t>
            </a:r>
          </a:p>
          <a:p>
            <a:pPr algn="l">
              <a:buFont typeface="Arial" pitchFamily="34" charset="0"/>
              <a:buChar char="•"/>
            </a:pPr>
            <a:r>
              <a:rPr lang="en-US" sz="1600" dirty="0" smtClean="0">
                <a:solidFill>
                  <a:srgbClr val="FF0000"/>
                </a:solidFill>
                <a:latin typeface="Comic Sans MS" pitchFamily="66" charset="0"/>
              </a:rPr>
              <a:t> Students are aware of the skills necessary in science inquiry.</a:t>
            </a: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8194" name="Picture 2"/>
          <p:cNvPicPr>
            <a:picLocks noChangeAspect="1" noChangeArrowheads="1"/>
          </p:cNvPicPr>
          <p:nvPr/>
        </p:nvPicPr>
        <p:blipFill>
          <a:blip r:embed="rId3" cstate="print"/>
          <a:srcRect/>
          <a:stretch>
            <a:fillRect/>
          </a:stretch>
        </p:blipFill>
        <p:spPr bwMode="auto">
          <a:xfrm>
            <a:off x="457200" y="4953000"/>
            <a:ext cx="2082800" cy="1562100"/>
          </a:xfrm>
          <a:prstGeom prst="rect">
            <a:avLst/>
          </a:prstGeom>
          <a:noFill/>
          <a:ln w="9525">
            <a:noFill/>
            <a:miter lim="800000"/>
            <a:headEnd/>
            <a:tailEnd/>
          </a:ln>
          <a:effectLst/>
        </p:spPr>
      </p:pic>
      <p:pic>
        <p:nvPicPr>
          <p:cNvPr id="8195" name="Picture 3" descr="T:\STEM Grade 1 and 3 Project PHOTOS\Ms. Ryan\plasticine activity 3.JPG"/>
          <p:cNvPicPr>
            <a:picLocks noChangeAspect="1" noChangeArrowheads="1"/>
          </p:cNvPicPr>
          <p:nvPr/>
        </p:nvPicPr>
        <p:blipFill>
          <a:blip r:embed="rId4" cstate="print"/>
          <a:srcRect/>
          <a:stretch>
            <a:fillRect/>
          </a:stretch>
        </p:blipFill>
        <p:spPr bwMode="auto">
          <a:xfrm>
            <a:off x="7010400" y="4419600"/>
            <a:ext cx="1581150" cy="2108200"/>
          </a:xfrm>
          <a:prstGeom prst="rect">
            <a:avLst/>
          </a:prstGeom>
          <a:noFill/>
        </p:spPr>
      </p:pic>
      <p:pic>
        <p:nvPicPr>
          <p:cNvPr id="8196" name="Picture 4"/>
          <p:cNvPicPr>
            <a:picLocks noChangeAspect="1" noChangeArrowheads="1"/>
          </p:cNvPicPr>
          <p:nvPr/>
        </p:nvPicPr>
        <p:blipFill>
          <a:blip r:embed="rId5" cstate="print"/>
          <a:srcRect/>
          <a:stretch>
            <a:fillRect/>
          </a:stretch>
        </p:blipFill>
        <p:spPr bwMode="auto">
          <a:xfrm>
            <a:off x="3657600" y="4953000"/>
            <a:ext cx="2143532" cy="160775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990600"/>
            <a:ext cx="6172200" cy="4800600"/>
          </a:xfrm>
        </p:spPr>
        <p:txBody>
          <a:bodyPr>
            <a:normAutofit lnSpcReduction="10000"/>
          </a:bodyPr>
          <a:lstStyle/>
          <a:p>
            <a:pPr lvl="0" algn="l"/>
            <a:r>
              <a:rPr lang="en-US" sz="1600" b="1" dirty="0" smtClean="0">
                <a:solidFill>
                  <a:srgbClr val="FF0000"/>
                </a:solidFill>
                <a:latin typeface="Comic Sans MS" pitchFamily="66" charset="0"/>
              </a:rPr>
              <a:t>When asked “</a:t>
            </a:r>
            <a:r>
              <a:rPr lang="en-CA" sz="1600" b="1" dirty="0" smtClean="0">
                <a:solidFill>
                  <a:srgbClr val="FF0000"/>
                </a:solidFill>
                <a:latin typeface="Comic Sans MS" pitchFamily="66" charset="0"/>
              </a:rPr>
              <a:t>What do plants need to live and grow</a:t>
            </a:r>
            <a:r>
              <a:rPr lang="en-US" sz="1600" b="1" dirty="0" smtClean="0">
                <a:solidFill>
                  <a:srgbClr val="FF0000"/>
                </a:solidFill>
                <a:latin typeface="Comic Sans MS" pitchFamily="66" charset="0"/>
              </a:rPr>
              <a:t>?”</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Pre-Survey </a:t>
            </a:r>
          </a:p>
          <a:p>
            <a:pPr algn="l"/>
            <a:r>
              <a:rPr lang="en-CA" sz="1600" dirty="0" smtClean="0">
                <a:solidFill>
                  <a:srgbClr val="FF0000"/>
                </a:solidFill>
                <a:latin typeface="Comic Sans MS" pitchFamily="66" charset="0"/>
              </a:rPr>
              <a:t>Most responses included soil, water and sun (sunlight).</a:t>
            </a:r>
            <a:endParaRPr lang="en-US" sz="1600" dirty="0" smtClean="0">
              <a:solidFill>
                <a:srgbClr val="FF0000"/>
              </a:solidFill>
              <a:latin typeface="Comic Sans MS" pitchFamily="66" charset="0"/>
            </a:endParaRPr>
          </a:p>
          <a:p>
            <a:pPr algn="l"/>
            <a:r>
              <a:rPr lang="en-CA" sz="1600" i="1" dirty="0" smtClean="0">
                <a:solidFill>
                  <a:srgbClr val="FF0000"/>
                </a:solidFill>
                <a:latin typeface="Comic Sans MS" pitchFamily="66" charset="0"/>
              </a:rPr>
              <a:t>“ </a:t>
            </a:r>
            <a:r>
              <a:rPr lang="en-CA" sz="1600" dirty="0" smtClean="0">
                <a:solidFill>
                  <a:srgbClr val="FF0000"/>
                </a:solidFill>
                <a:latin typeface="Comic Sans MS" pitchFamily="66" charset="0"/>
              </a:rPr>
              <a:t>a good farmer or gardener to care for them”</a:t>
            </a:r>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Post Survey</a:t>
            </a:r>
          </a:p>
          <a:p>
            <a:pPr algn="l"/>
            <a:r>
              <a:rPr lang="en-US" sz="1600" b="1" dirty="0" smtClean="0">
                <a:solidFill>
                  <a:srgbClr val="FF0000"/>
                </a:solidFill>
                <a:latin typeface="Comic Sans MS" pitchFamily="66" charset="0"/>
              </a:rPr>
              <a:t>“</a:t>
            </a:r>
            <a:r>
              <a:rPr lang="en-CA" sz="1600" dirty="0" smtClean="0">
                <a:solidFill>
                  <a:srgbClr val="FF0000"/>
                </a:solidFill>
                <a:latin typeface="Comic Sans MS" pitchFamily="66" charset="0"/>
              </a:rPr>
              <a:t>sometimes shade, special pole for beans to help it grow and wrap around it”</a:t>
            </a:r>
          </a:p>
          <a:p>
            <a:pPr algn="l"/>
            <a:r>
              <a:rPr lang="en-CA" sz="1600" dirty="0" smtClean="0">
                <a:solidFill>
                  <a:srgbClr val="FF0000"/>
                </a:solidFill>
                <a:latin typeface="Comic Sans MS" pitchFamily="66" charset="0"/>
              </a:rPr>
              <a:t>“darkness for the seed to germinate, no wind, planted at a certain time (frost)”</a:t>
            </a:r>
            <a:endParaRPr lang="en-US" sz="1600" dirty="0" smtClean="0">
              <a:solidFill>
                <a:srgbClr val="FF0000"/>
              </a:solidFill>
              <a:latin typeface="Comic Sans MS" pitchFamily="66" charset="0"/>
            </a:endParaRP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Findings</a:t>
            </a:r>
          </a:p>
          <a:p>
            <a:pPr algn="l">
              <a:buFont typeface="Arial" pitchFamily="34" charset="0"/>
              <a:buChar char="•"/>
            </a:pPr>
            <a:r>
              <a:rPr lang="en-US" sz="1600" dirty="0" smtClean="0">
                <a:solidFill>
                  <a:srgbClr val="FF0000"/>
                </a:solidFill>
                <a:latin typeface="Comic Sans MS" pitchFamily="66" charset="0"/>
              </a:rPr>
              <a:t>In the beginning, students had a basic understanding of the needs of plants but now know more specific conditions that promote plant growth.</a:t>
            </a:r>
          </a:p>
          <a:p>
            <a:pPr algn="l">
              <a:buFont typeface="Arial" pitchFamily="34" charset="0"/>
              <a:buChar char="•"/>
            </a:pPr>
            <a:r>
              <a:rPr lang="en-US" sz="1600" dirty="0" smtClean="0">
                <a:solidFill>
                  <a:srgbClr val="FF0000"/>
                </a:solidFill>
                <a:latin typeface="Comic Sans MS" pitchFamily="66" charset="0"/>
              </a:rPr>
              <a:t>They did not recognize themselves as “gardeners” at the start of this project.</a:t>
            </a: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10242" name="Picture 2"/>
          <p:cNvPicPr>
            <a:picLocks noChangeAspect="1" noChangeArrowheads="1"/>
          </p:cNvPicPr>
          <p:nvPr/>
        </p:nvPicPr>
        <p:blipFill>
          <a:blip r:embed="rId3" cstate="print"/>
          <a:srcRect/>
          <a:stretch>
            <a:fillRect/>
          </a:stretch>
        </p:blipFill>
        <p:spPr bwMode="auto">
          <a:xfrm>
            <a:off x="6553200" y="4343400"/>
            <a:ext cx="2362200" cy="23622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6781800" y="228600"/>
            <a:ext cx="2209800" cy="22098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914400"/>
            <a:ext cx="6400800" cy="5334000"/>
          </a:xfrm>
        </p:spPr>
        <p:txBody>
          <a:bodyPr>
            <a:normAutofit fontScale="92500" lnSpcReduction="10000"/>
          </a:bodyPr>
          <a:lstStyle/>
          <a:p>
            <a:pPr lvl="0" algn="l"/>
            <a:r>
              <a:rPr lang="en-US" sz="1600" b="1" dirty="0" smtClean="0">
                <a:solidFill>
                  <a:srgbClr val="FF0000"/>
                </a:solidFill>
                <a:latin typeface="Comic Sans MS" pitchFamily="66" charset="0"/>
              </a:rPr>
              <a:t>When asked “</a:t>
            </a:r>
            <a:r>
              <a:rPr lang="en-CA" sz="1600" b="1" dirty="0" smtClean="0">
                <a:solidFill>
                  <a:srgbClr val="FF0000"/>
                </a:solidFill>
                <a:latin typeface="Comic Sans MS" pitchFamily="66" charset="0"/>
              </a:rPr>
              <a:t>What may make gardening difficult to do</a:t>
            </a:r>
            <a:r>
              <a:rPr lang="en-US" sz="1600" b="1" dirty="0" smtClean="0">
                <a:solidFill>
                  <a:srgbClr val="FF0000"/>
                </a:solidFill>
                <a:latin typeface="Comic Sans MS" pitchFamily="66" charset="0"/>
              </a:rPr>
              <a:t>?”</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Pre-Survey </a:t>
            </a:r>
          </a:p>
          <a:p>
            <a:pPr algn="l"/>
            <a:r>
              <a:rPr lang="en-CA" sz="1700" dirty="0" smtClean="0">
                <a:solidFill>
                  <a:srgbClr val="FF0000"/>
                </a:solidFill>
                <a:latin typeface="Comic Sans MS" pitchFamily="66" charset="0"/>
              </a:rPr>
              <a:t>“lots of rocks and bugs”</a:t>
            </a:r>
            <a:endParaRPr lang="en-US" sz="1700" dirty="0" smtClean="0">
              <a:solidFill>
                <a:srgbClr val="FF0000"/>
              </a:solidFill>
              <a:latin typeface="Comic Sans MS" pitchFamily="66" charset="0"/>
            </a:endParaRPr>
          </a:p>
          <a:p>
            <a:pPr algn="l"/>
            <a:r>
              <a:rPr lang="en-CA" sz="1700" dirty="0" smtClean="0">
                <a:solidFill>
                  <a:srgbClr val="FF0000"/>
                </a:solidFill>
                <a:latin typeface="Comic Sans MS" pitchFamily="66" charset="0"/>
              </a:rPr>
              <a:t>“having to go outside in bad weather”</a:t>
            </a:r>
            <a:endParaRPr lang="en-US" sz="1700" dirty="0" smtClean="0">
              <a:solidFill>
                <a:srgbClr val="FF0000"/>
              </a:solidFill>
              <a:latin typeface="Comic Sans MS" pitchFamily="66" charset="0"/>
            </a:endParaRPr>
          </a:p>
          <a:p>
            <a:pPr algn="l"/>
            <a:r>
              <a:rPr lang="en-US" sz="1600" dirty="0" smtClean="0">
                <a:solidFill>
                  <a:srgbClr val="FF0000"/>
                </a:solidFill>
                <a:latin typeface="Comic Sans MS" pitchFamily="66" charset="0"/>
              </a:rPr>
              <a:t>“you have to buy a lot of things”</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Post Survey</a:t>
            </a:r>
          </a:p>
          <a:p>
            <a:pPr algn="l"/>
            <a:r>
              <a:rPr lang="en-US" sz="1700" dirty="0" smtClean="0">
                <a:solidFill>
                  <a:srgbClr val="FF0000"/>
                </a:solidFill>
                <a:latin typeface="Comic Sans MS" pitchFamily="66" charset="0"/>
              </a:rPr>
              <a:t>“knowing when and where to plant everything”</a:t>
            </a:r>
          </a:p>
          <a:p>
            <a:pPr algn="l"/>
            <a:r>
              <a:rPr lang="en-US" sz="1700" dirty="0" smtClean="0">
                <a:solidFill>
                  <a:srgbClr val="FF0000"/>
                </a:solidFill>
                <a:latin typeface="Comic Sans MS" pitchFamily="66" charset="0"/>
              </a:rPr>
              <a:t>“knowing how much to water”</a:t>
            </a:r>
          </a:p>
          <a:p>
            <a:pPr algn="l"/>
            <a:r>
              <a:rPr lang="en-US" sz="1700" dirty="0" smtClean="0">
                <a:solidFill>
                  <a:srgbClr val="FF0000"/>
                </a:solidFill>
                <a:latin typeface="Comic Sans MS" pitchFamily="66" charset="0"/>
              </a:rPr>
              <a:t>“some people think they have healthy soil and they don’t”</a:t>
            </a:r>
          </a:p>
          <a:p>
            <a:pPr algn="l"/>
            <a:r>
              <a:rPr lang="en-US" sz="1700" dirty="0" smtClean="0">
                <a:solidFill>
                  <a:srgbClr val="FF0000"/>
                </a:solidFill>
                <a:latin typeface="Comic Sans MS" pitchFamily="66" charset="0"/>
              </a:rPr>
              <a:t>“weeds choke the plants and take all the water”</a:t>
            </a:r>
          </a:p>
          <a:p>
            <a:pPr algn="l"/>
            <a:endParaRPr lang="en-US" sz="1600" b="1" dirty="0" smtClean="0">
              <a:solidFill>
                <a:srgbClr val="FF0000"/>
              </a:solidFill>
              <a:latin typeface="Comic Sans MS" pitchFamily="66" charset="0"/>
            </a:endParaRPr>
          </a:p>
          <a:p>
            <a:pPr algn="l"/>
            <a:r>
              <a:rPr lang="en-US" sz="1600" b="1" dirty="0" smtClean="0">
                <a:solidFill>
                  <a:srgbClr val="FF0000"/>
                </a:solidFill>
                <a:latin typeface="Comic Sans MS" pitchFamily="66" charset="0"/>
              </a:rPr>
              <a:t>Findings</a:t>
            </a:r>
          </a:p>
          <a:p>
            <a:pPr algn="l"/>
            <a:r>
              <a:rPr lang="en-CA" sz="1700" dirty="0" smtClean="0">
                <a:solidFill>
                  <a:srgbClr val="FF0000"/>
                </a:solidFill>
                <a:latin typeface="Comic Sans MS" pitchFamily="66" charset="0"/>
              </a:rPr>
              <a:t>We found similar responses in these surveys, however, now their responses were more specific. Statements such as there could be too much or not enough sun or rain, how certain bugs can eat your plants and cause damage, how birds could eat the seeds, how dogs and cats could tear up the garden and the hard work involved were common.</a:t>
            </a:r>
            <a:endParaRPr lang="en-US" sz="17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a:p>
            <a:pPr algn="l"/>
            <a:endParaRPr lang="en-US" sz="1600" b="1" i="1" dirty="0" smtClean="0">
              <a:solidFill>
                <a:srgbClr val="FF0000"/>
              </a:solidFill>
              <a:latin typeface="Comic Sans MS" pitchFamily="66" charset="0"/>
            </a:endParaRPr>
          </a:p>
          <a:p>
            <a:pPr algn="l"/>
            <a:endParaRPr lang="en-US" sz="16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11266" name="Picture 2"/>
          <p:cNvPicPr>
            <a:picLocks noChangeAspect="1" noChangeArrowheads="1"/>
          </p:cNvPicPr>
          <p:nvPr/>
        </p:nvPicPr>
        <p:blipFill>
          <a:blip r:embed="rId3" cstate="print"/>
          <a:srcRect/>
          <a:stretch>
            <a:fillRect/>
          </a:stretch>
        </p:blipFill>
        <p:spPr bwMode="auto">
          <a:xfrm>
            <a:off x="6629400" y="838200"/>
            <a:ext cx="2362200" cy="2362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cstate="print"/>
          <a:srcRect/>
          <a:stretch>
            <a:fillRect/>
          </a:stretch>
        </p:blipFill>
        <p:spPr bwMode="auto">
          <a:xfrm>
            <a:off x="6781800" y="4876800"/>
            <a:ext cx="2040397" cy="1524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457200" y="1143000"/>
            <a:ext cx="6172200" cy="4419600"/>
          </a:xfrm>
        </p:spPr>
        <p:txBody>
          <a:bodyPr>
            <a:normAutofit lnSpcReduction="10000"/>
          </a:bodyPr>
          <a:lstStyle/>
          <a:p>
            <a:pPr algn="l">
              <a:buFont typeface="Wingdings" pitchFamily="2" charset="2"/>
              <a:buChar char="§"/>
            </a:pPr>
            <a:endParaRPr lang="en-US" sz="1600" dirty="0" smtClean="0">
              <a:solidFill>
                <a:srgbClr val="FF0000"/>
              </a:solidFill>
              <a:latin typeface="Comic Sans MS" pitchFamily="66" charset="0"/>
            </a:endParaRPr>
          </a:p>
          <a:p>
            <a:pPr algn="l">
              <a:buFont typeface="Wingdings" pitchFamily="2" charset="2"/>
              <a:buChar char="§"/>
            </a:pPr>
            <a:endParaRPr lang="en-US" sz="1800" dirty="0" smtClean="0">
              <a:solidFill>
                <a:srgbClr val="FF0000"/>
              </a:solidFill>
              <a:latin typeface="Comic Sans MS" pitchFamily="66" charset="0"/>
            </a:endParaRPr>
          </a:p>
          <a:p>
            <a:pPr algn="l">
              <a:buFont typeface="Wingdings" pitchFamily="2" charset="2"/>
              <a:buChar char="§"/>
            </a:pPr>
            <a:r>
              <a:rPr lang="en-US" sz="1800" dirty="0" smtClean="0">
                <a:solidFill>
                  <a:srgbClr val="FF0000"/>
                </a:solidFill>
                <a:latin typeface="Comic Sans MS" pitchFamily="66" charset="0"/>
              </a:rPr>
              <a:t>We did enhance our knowledge of plants and soil from the hands on opportunities provided by the design challenges, by reading a variety of professional literature, through our discussions with each other, meeting with Farmer Williams regarding </a:t>
            </a:r>
            <a:r>
              <a:rPr lang="en-US" sz="1800" dirty="0" err="1" smtClean="0">
                <a:solidFill>
                  <a:srgbClr val="FF0000"/>
                </a:solidFill>
                <a:latin typeface="Comic Sans MS" pitchFamily="66" charset="0"/>
              </a:rPr>
              <a:t>vermicomposting</a:t>
            </a:r>
            <a:r>
              <a:rPr lang="en-US" sz="1800" dirty="0" smtClean="0">
                <a:solidFill>
                  <a:srgbClr val="FF0000"/>
                </a:solidFill>
                <a:latin typeface="Comic Sans MS" pitchFamily="66" charset="0"/>
              </a:rPr>
              <a:t>, and ongoing collaboration with Christa Wright of AIC and Farmer Bob.</a:t>
            </a:r>
          </a:p>
          <a:p>
            <a:pPr algn="l">
              <a:buFont typeface="Wingdings" pitchFamily="2" charset="2"/>
              <a:buChar char="§"/>
            </a:pPr>
            <a:endParaRPr lang="en-US" sz="1800" dirty="0" smtClean="0">
              <a:solidFill>
                <a:srgbClr val="FF0000"/>
              </a:solidFill>
              <a:latin typeface="Comic Sans MS" pitchFamily="66" charset="0"/>
            </a:endParaRPr>
          </a:p>
          <a:p>
            <a:pPr algn="l">
              <a:buFont typeface="Wingdings" pitchFamily="2" charset="2"/>
              <a:buChar char="§"/>
            </a:pPr>
            <a:r>
              <a:rPr lang="en-US" sz="1800" dirty="0" smtClean="0">
                <a:solidFill>
                  <a:srgbClr val="FF0000"/>
                </a:solidFill>
                <a:latin typeface="Comic Sans MS" pitchFamily="66" charset="0"/>
              </a:rPr>
              <a:t>We did enhance our knowledge of assessment through the use of </a:t>
            </a:r>
            <a:r>
              <a:rPr lang="en-US" sz="1800" dirty="0" err="1" smtClean="0">
                <a:solidFill>
                  <a:srgbClr val="FF0000"/>
                </a:solidFill>
                <a:latin typeface="Comic Sans MS" pitchFamily="66" charset="0"/>
              </a:rPr>
              <a:t>Evernote</a:t>
            </a:r>
            <a:r>
              <a:rPr lang="en-US" sz="1800" dirty="0" smtClean="0">
                <a:solidFill>
                  <a:srgbClr val="FF0000"/>
                </a:solidFill>
                <a:latin typeface="Comic Sans MS" pitchFamily="66" charset="0"/>
              </a:rPr>
              <a:t> for reflections, the importance of documenting student learning through photos, the personal student journals provided, through our teaching styles and classroom organization and structure.</a:t>
            </a:r>
            <a:endParaRPr lang="en-US" sz="18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761999"/>
          </a:xfrm>
        </p:spPr>
        <p:txBody>
          <a:bodyPr>
            <a:normAutofit fontScale="90000"/>
          </a:bodyPr>
          <a:lstStyle/>
          <a:p>
            <a:r>
              <a:rPr lang="en-US" b="1" dirty="0" smtClean="0">
                <a:solidFill>
                  <a:srgbClr val="33CC33"/>
                </a:solidFill>
              </a:rPr>
              <a:t>Results</a:t>
            </a:r>
            <a:endParaRPr lang="en-US" b="1" dirty="0">
              <a:solidFill>
                <a:srgbClr val="33CC33"/>
              </a:solidFill>
            </a:endParaRPr>
          </a:p>
        </p:txBody>
      </p:sp>
      <p:pic>
        <p:nvPicPr>
          <p:cNvPr id="12290" name="Picture 2"/>
          <p:cNvPicPr>
            <a:picLocks noChangeAspect="1" noChangeArrowheads="1"/>
          </p:cNvPicPr>
          <p:nvPr/>
        </p:nvPicPr>
        <p:blipFill>
          <a:blip r:embed="rId3" cstate="print"/>
          <a:srcRect/>
          <a:stretch>
            <a:fillRect/>
          </a:stretch>
        </p:blipFill>
        <p:spPr bwMode="auto">
          <a:xfrm>
            <a:off x="6096000" y="4572000"/>
            <a:ext cx="2550496" cy="190500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cstate="print"/>
          <a:srcRect/>
          <a:stretch>
            <a:fillRect/>
          </a:stretch>
        </p:blipFill>
        <p:spPr bwMode="auto">
          <a:xfrm>
            <a:off x="609600" y="5486400"/>
            <a:ext cx="1530298" cy="114300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5" cstate="print"/>
          <a:srcRect/>
          <a:stretch>
            <a:fillRect/>
          </a:stretch>
        </p:blipFill>
        <p:spPr bwMode="auto">
          <a:xfrm>
            <a:off x="6858000" y="152400"/>
            <a:ext cx="1938377" cy="14478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81000" y="1676400"/>
            <a:ext cx="7162800" cy="4191000"/>
          </a:xfrm>
        </p:spPr>
        <p:txBody>
          <a:bodyPr>
            <a:normAutofit fontScale="92500" lnSpcReduction="20000"/>
          </a:bodyPr>
          <a:lstStyle/>
          <a:p>
            <a:pPr algn="l"/>
            <a:r>
              <a:rPr lang="en-US" sz="2000" dirty="0" smtClean="0">
                <a:solidFill>
                  <a:srgbClr val="FF0000"/>
                </a:solidFill>
                <a:latin typeface="Comic Sans MS" pitchFamily="66" charset="0"/>
              </a:rPr>
              <a:t>We enhanced our knowledge of instruction and student learning in the following ways:</a:t>
            </a:r>
          </a:p>
          <a:p>
            <a:pPr algn="l"/>
            <a:endParaRPr lang="en-US" sz="2000" dirty="0" smtClean="0">
              <a:solidFill>
                <a:srgbClr val="FF0000"/>
              </a:solidFill>
              <a:latin typeface="Comic Sans MS" pitchFamily="66" charset="0"/>
            </a:endParaRPr>
          </a:p>
          <a:p>
            <a:pPr algn="l">
              <a:buFont typeface="Wingdings" pitchFamily="2" charset="2"/>
              <a:buChar char="§"/>
            </a:pPr>
            <a:r>
              <a:rPr lang="en-US" sz="2000" dirty="0" smtClean="0">
                <a:solidFill>
                  <a:srgbClr val="FF0000"/>
                </a:solidFill>
                <a:latin typeface="Comic Sans MS" pitchFamily="66" charset="0"/>
              </a:rPr>
              <a:t> Questioning</a:t>
            </a:r>
          </a:p>
          <a:p>
            <a:pPr algn="l">
              <a:buFont typeface="Wingdings" pitchFamily="2" charset="2"/>
              <a:buChar char="§"/>
            </a:pPr>
            <a:r>
              <a:rPr lang="en-US" sz="2000" dirty="0" smtClean="0">
                <a:solidFill>
                  <a:srgbClr val="FF0000"/>
                </a:solidFill>
                <a:latin typeface="Comic Sans MS" pitchFamily="66" charset="0"/>
              </a:rPr>
              <a:t> Making predictions based on prior knowledge</a:t>
            </a:r>
          </a:p>
          <a:p>
            <a:pPr algn="l">
              <a:buFont typeface="Wingdings" pitchFamily="2" charset="2"/>
              <a:buChar char="§"/>
            </a:pPr>
            <a:r>
              <a:rPr lang="en-US" sz="2000" dirty="0" smtClean="0">
                <a:solidFill>
                  <a:srgbClr val="FF0000"/>
                </a:solidFill>
                <a:latin typeface="Comic Sans MS" pitchFamily="66" charset="0"/>
              </a:rPr>
              <a:t> Making observations using all 5 senses</a:t>
            </a:r>
          </a:p>
          <a:p>
            <a:pPr algn="l">
              <a:buFont typeface="Wingdings" pitchFamily="2" charset="2"/>
              <a:buChar char="§"/>
            </a:pPr>
            <a:r>
              <a:rPr lang="en-US" sz="2000" dirty="0" smtClean="0">
                <a:solidFill>
                  <a:srgbClr val="FF0000"/>
                </a:solidFill>
                <a:latin typeface="Comic Sans MS" pitchFamily="66" charset="0"/>
              </a:rPr>
              <a:t> Providing thinking time to create questions, </a:t>
            </a:r>
          </a:p>
          <a:p>
            <a:pPr algn="l"/>
            <a:r>
              <a:rPr lang="en-US" sz="2000" dirty="0" smtClean="0">
                <a:solidFill>
                  <a:srgbClr val="FF0000"/>
                </a:solidFill>
                <a:latin typeface="Comic Sans MS" pitchFamily="66" charset="0"/>
              </a:rPr>
              <a:t>make predictions, share observations</a:t>
            </a:r>
          </a:p>
          <a:p>
            <a:pPr algn="l">
              <a:buFont typeface="Wingdings" pitchFamily="2" charset="2"/>
              <a:buChar char="§"/>
            </a:pPr>
            <a:r>
              <a:rPr lang="en-US" sz="2000" dirty="0" smtClean="0">
                <a:solidFill>
                  <a:srgbClr val="FF0000"/>
                </a:solidFill>
                <a:latin typeface="Comic Sans MS" pitchFamily="66" charset="0"/>
              </a:rPr>
              <a:t> Fostering discussion at home around science </a:t>
            </a:r>
          </a:p>
          <a:p>
            <a:pPr algn="l"/>
            <a:r>
              <a:rPr lang="en-US" sz="2000" dirty="0" smtClean="0">
                <a:solidFill>
                  <a:srgbClr val="FF0000"/>
                </a:solidFill>
                <a:latin typeface="Comic Sans MS" pitchFamily="66" charset="0"/>
              </a:rPr>
              <a:t> and investigation</a:t>
            </a:r>
          </a:p>
          <a:p>
            <a:pPr algn="l">
              <a:buFont typeface="Wingdings" pitchFamily="2" charset="2"/>
              <a:buChar char="§"/>
            </a:pPr>
            <a:r>
              <a:rPr lang="en-US" sz="2000" dirty="0" smtClean="0">
                <a:solidFill>
                  <a:srgbClr val="FF0000"/>
                </a:solidFill>
                <a:latin typeface="Comic Sans MS" pitchFamily="66" charset="0"/>
              </a:rPr>
              <a:t> More flexible lesson designs and structures </a:t>
            </a:r>
          </a:p>
          <a:p>
            <a:pPr algn="l"/>
            <a:r>
              <a:rPr lang="en-US" sz="2000" dirty="0" smtClean="0">
                <a:solidFill>
                  <a:srgbClr val="FF0000"/>
                </a:solidFill>
                <a:latin typeface="Comic Sans MS" pitchFamily="66" charset="0"/>
              </a:rPr>
              <a:t>that allow student inquiry to guide instruction</a:t>
            </a:r>
          </a:p>
          <a:p>
            <a:pPr algn="l">
              <a:buFont typeface="Wingdings" pitchFamily="2" charset="2"/>
              <a:buChar char="§"/>
            </a:pPr>
            <a:r>
              <a:rPr lang="en-US" sz="2000" dirty="0" smtClean="0">
                <a:solidFill>
                  <a:srgbClr val="FF0000"/>
                </a:solidFill>
                <a:latin typeface="Comic Sans MS" pitchFamily="66" charset="0"/>
              </a:rPr>
              <a:t> Inquiry based learning</a:t>
            </a:r>
          </a:p>
          <a:p>
            <a:pPr algn="l">
              <a:buFont typeface="Wingdings" pitchFamily="2" charset="2"/>
              <a:buChar char="§"/>
            </a:pPr>
            <a:r>
              <a:rPr lang="en-US" sz="2000" dirty="0" smtClean="0">
                <a:solidFill>
                  <a:srgbClr val="FF0000"/>
                </a:solidFill>
                <a:latin typeface="Comic Sans MS" pitchFamily="66" charset="0"/>
              </a:rPr>
              <a:t> Becoming a more reflective science teacher</a:t>
            </a:r>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838200"/>
          </a:xfrm>
        </p:spPr>
        <p:txBody>
          <a:bodyPr>
            <a:normAutofit/>
          </a:bodyPr>
          <a:lstStyle/>
          <a:p>
            <a:r>
              <a:rPr lang="en-US" b="1" dirty="0" smtClean="0">
                <a:solidFill>
                  <a:srgbClr val="33CC33"/>
                </a:solidFill>
              </a:rPr>
              <a:t>Results</a:t>
            </a:r>
            <a:endParaRPr lang="en-US" b="1" dirty="0">
              <a:solidFill>
                <a:srgbClr val="33CC33"/>
              </a:solidFill>
            </a:endParaRPr>
          </a:p>
        </p:txBody>
      </p:sp>
      <p:pic>
        <p:nvPicPr>
          <p:cNvPr id="6" name="Picture 3" descr="T:\STEM Grade 1 and 3 Project PHOTOS\Mme Carol\IMG_0915.JPG"/>
          <p:cNvPicPr>
            <a:picLocks noChangeAspect="1" noChangeArrowheads="1"/>
          </p:cNvPicPr>
          <p:nvPr/>
        </p:nvPicPr>
        <p:blipFill>
          <a:blip r:embed="rId3" cstate="print"/>
          <a:srcRect/>
          <a:stretch>
            <a:fillRect/>
          </a:stretch>
        </p:blipFill>
        <p:spPr bwMode="auto">
          <a:xfrm>
            <a:off x="6172200" y="3276600"/>
            <a:ext cx="2971800" cy="2971800"/>
          </a:xfrm>
          <a:prstGeom prst="rect">
            <a:avLst/>
          </a:prstGeom>
          <a:noFill/>
        </p:spPr>
      </p:pic>
      <p:pic>
        <p:nvPicPr>
          <p:cNvPr id="13314" name="Picture 2"/>
          <p:cNvPicPr>
            <a:picLocks noChangeAspect="1" noChangeArrowheads="1"/>
          </p:cNvPicPr>
          <p:nvPr/>
        </p:nvPicPr>
        <p:blipFill>
          <a:blip r:embed="rId4" cstate="print"/>
          <a:srcRect/>
          <a:stretch>
            <a:fillRect/>
          </a:stretch>
        </p:blipFill>
        <p:spPr bwMode="auto">
          <a:xfrm>
            <a:off x="7239000" y="457200"/>
            <a:ext cx="1714500" cy="22860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0" y="1143000"/>
            <a:ext cx="6934200" cy="4724400"/>
          </a:xfrm>
        </p:spPr>
        <p:txBody>
          <a:bodyPr>
            <a:normAutofit fontScale="70000" lnSpcReduction="20000"/>
          </a:bodyPr>
          <a:lstStyle/>
          <a:p>
            <a:pPr algn="l"/>
            <a:endParaRPr lang="en-US" sz="2900" dirty="0" smtClean="0">
              <a:solidFill>
                <a:srgbClr val="FF0000"/>
              </a:solidFill>
              <a:latin typeface="Comic Sans MS" pitchFamily="66" charset="0"/>
            </a:endParaRPr>
          </a:p>
          <a:p>
            <a:pPr algn="l"/>
            <a:r>
              <a:rPr lang="en-US" sz="2900" dirty="0" smtClean="0">
                <a:solidFill>
                  <a:srgbClr val="FF0000"/>
                </a:solidFill>
                <a:latin typeface="Comic Sans MS" pitchFamily="66" charset="0"/>
              </a:rPr>
              <a:t>We began this project with a limited understanding of teacher inquiry. Like anything new, it required research, time for planning, implementing and reflecting on our experience. Students were actively engaged, self-motivated, and co-directed the lessons based on the questions they asked and the things that they wondered.</a:t>
            </a:r>
          </a:p>
          <a:p>
            <a:pPr algn="l"/>
            <a:endParaRPr lang="en-US" sz="2900" dirty="0" smtClean="0">
              <a:solidFill>
                <a:srgbClr val="FF0000"/>
              </a:solidFill>
              <a:latin typeface="Comic Sans MS" pitchFamily="66" charset="0"/>
            </a:endParaRPr>
          </a:p>
          <a:p>
            <a:pPr algn="l"/>
            <a:endParaRPr lang="en-US" sz="2900" dirty="0" smtClean="0">
              <a:solidFill>
                <a:srgbClr val="FF0000"/>
              </a:solidFill>
              <a:latin typeface="Comic Sans MS" pitchFamily="66" charset="0"/>
            </a:endParaRPr>
          </a:p>
          <a:p>
            <a:pPr algn="l"/>
            <a:endParaRPr lang="en-US" sz="2900" dirty="0" smtClean="0">
              <a:solidFill>
                <a:srgbClr val="FF0000"/>
              </a:solidFill>
              <a:latin typeface="Comic Sans MS" pitchFamily="66" charset="0"/>
            </a:endParaRPr>
          </a:p>
          <a:p>
            <a:pPr algn="l"/>
            <a:endParaRPr lang="en-US" sz="2900" dirty="0" smtClean="0">
              <a:solidFill>
                <a:srgbClr val="FF0000"/>
              </a:solidFill>
              <a:latin typeface="Comic Sans MS" pitchFamily="66" charset="0"/>
            </a:endParaRPr>
          </a:p>
          <a:p>
            <a:pPr algn="l"/>
            <a:r>
              <a:rPr lang="en-US" sz="2900" dirty="0" smtClean="0">
                <a:solidFill>
                  <a:srgbClr val="FF0000"/>
                </a:solidFill>
                <a:latin typeface="Comic Sans MS" pitchFamily="66" charset="0"/>
              </a:rPr>
              <a:t>There is no doubt in our minds of the effectiveness of using inquiry based learning in our teaching. Our classrooms have transformed into student-centered learning environments. The learning that has occurred by both students and teachers involved in this project has been immensely rewarding by all.</a:t>
            </a:r>
          </a:p>
          <a:p>
            <a:pPr algn="l"/>
            <a:endParaRPr lang="en-US" sz="2000" dirty="0" smtClean="0">
              <a:solidFill>
                <a:srgbClr val="FF0000"/>
              </a:solidFill>
              <a:latin typeface="Comic Sans MS" pitchFamily="66" charset="0"/>
            </a:endParaRPr>
          </a:p>
          <a:p>
            <a:pPr algn="l">
              <a:buFontTx/>
              <a:buChar char="-"/>
            </a:pPr>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914400"/>
          </a:xfrm>
        </p:spPr>
        <p:txBody>
          <a:bodyPr>
            <a:normAutofit/>
          </a:bodyPr>
          <a:lstStyle/>
          <a:p>
            <a:r>
              <a:rPr lang="en-US" b="1" dirty="0" smtClean="0">
                <a:solidFill>
                  <a:srgbClr val="33CC33"/>
                </a:solidFill>
              </a:rPr>
              <a:t>Teacher Inquiry</a:t>
            </a:r>
            <a:endParaRPr lang="en-US" b="1" dirty="0">
              <a:solidFill>
                <a:srgbClr val="33CC33"/>
              </a:solidFill>
            </a:endParaRPr>
          </a:p>
        </p:txBody>
      </p:sp>
      <p:pic>
        <p:nvPicPr>
          <p:cNvPr id="14338" name="Picture 2"/>
          <p:cNvPicPr>
            <a:picLocks noChangeAspect="1" noChangeArrowheads="1"/>
          </p:cNvPicPr>
          <p:nvPr/>
        </p:nvPicPr>
        <p:blipFill>
          <a:blip r:embed="rId3" cstate="print"/>
          <a:srcRect/>
          <a:stretch>
            <a:fillRect/>
          </a:stretch>
        </p:blipFill>
        <p:spPr bwMode="auto">
          <a:xfrm>
            <a:off x="6797543" y="228600"/>
            <a:ext cx="2346457" cy="175260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cstate="print"/>
          <a:srcRect/>
          <a:stretch>
            <a:fillRect/>
          </a:stretch>
        </p:blipFill>
        <p:spPr bwMode="auto">
          <a:xfrm>
            <a:off x="6629400" y="4724400"/>
            <a:ext cx="2142416" cy="1600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81000" y="1447800"/>
            <a:ext cx="6477000" cy="4648200"/>
          </a:xfrm>
        </p:spPr>
        <p:txBody>
          <a:bodyPr>
            <a:normAutofit lnSpcReduction="10000"/>
          </a:bodyPr>
          <a:lstStyle/>
          <a:p>
            <a:pPr algn="l"/>
            <a:r>
              <a:rPr lang="en-US" sz="2000" dirty="0" smtClean="0">
                <a:solidFill>
                  <a:srgbClr val="FF0000"/>
                </a:solidFill>
                <a:latin typeface="Comic Sans MS" pitchFamily="66" charset="0"/>
              </a:rPr>
              <a:t>Despite the fact that our Outdoor Community Garden has not been constructed (tomorrow!!), our classrooms have been filled with daily science! From quick </a:t>
            </a:r>
            <a:r>
              <a:rPr lang="en-US" sz="2000" b="1" i="1" dirty="0" smtClean="0">
                <a:solidFill>
                  <a:srgbClr val="FF0000"/>
                </a:solidFill>
                <a:latin typeface="Comic Sans MS" pitchFamily="66" charset="0"/>
              </a:rPr>
              <a:t>Weekly Wednesday I Wonders</a:t>
            </a:r>
            <a:r>
              <a:rPr lang="en-US" sz="2000" dirty="0" smtClean="0">
                <a:solidFill>
                  <a:srgbClr val="FF0000"/>
                </a:solidFill>
                <a:latin typeface="Comic Sans MS" pitchFamily="66" charset="0"/>
              </a:rPr>
              <a:t> to more elaborate </a:t>
            </a:r>
            <a:r>
              <a:rPr lang="en-US" sz="2000" b="1" i="1" dirty="0" smtClean="0">
                <a:solidFill>
                  <a:srgbClr val="FF0000"/>
                </a:solidFill>
                <a:latin typeface="Comic Sans MS" pitchFamily="66" charset="0"/>
              </a:rPr>
              <a:t>Design Challenges </a:t>
            </a:r>
            <a:r>
              <a:rPr lang="en-US" sz="2000" dirty="0" smtClean="0">
                <a:solidFill>
                  <a:srgbClr val="FF0000"/>
                </a:solidFill>
                <a:latin typeface="Comic Sans MS" pitchFamily="66" charset="0"/>
              </a:rPr>
              <a:t>students are wondering, predicting, observing, and questioning on a daily basis. </a:t>
            </a:r>
          </a:p>
          <a:p>
            <a:pPr algn="l"/>
            <a:endParaRPr lang="en-US" sz="2000" dirty="0" smtClean="0">
              <a:solidFill>
                <a:srgbClr val="FF0000"/>
              </a:solidFill>
              <a:latin typeface="Comic Sans MS" pitchFamily="66" charset="0"/>
            </a:endParaRPr>
          </a:p>
          <a:p>
            <a:pPr algn="l"/>
            <a:r>
              <a:rPr lang="en-US" sz="2000" dirty="0" smtClean="0">
                <a:solidFill>
                  <a:srgbClr val="FF0000"/>
                </a:solidFill>
                <a:latin typeface="Comic Sans MS" pitchFamily="66" charset="0"/>
              </a:rPr>
              <a:t>We achieved our goals and many more that came up throughout the year.</a:t>
            </a:r>
          </a:p>
          <a:p>
            <a:pPr algn="l"/>
            <a:endParaRPr lang="en-US" sz="2000" dirty="0" smtClean="0">
              <a:solidFill>
                <a:srgbClr val="FF0000"/>
              </a:solidFill>
              <a:latin typeface="Comic Sans MS" pitchFamily="66" charset="0"/>
            </a:endParaRPr>
          </a:p>
          <a:p>
            <a:pPr algn="l"/>
            <a:r>
              <a:rPr lang="en-US" sz="2000" dirty="0" smtClean="0">
                <a:solidFill>
                  <a:srgbClr val="FF0000"/>
                </a:solidFill>
                <a:latin typeface="Comic Sans MS" pitchFamily="66" charset="0"/>
              </a:rPr>
              <a:t>As classroom teachers we have had an incredible professional learning experience from start to finish. We have developed a new appreciation for the teaching and learning of science.</a:t>
            </a:r>
          </a:p>
          <a:p>
            <a:pPr algn="l">
              <a:buFontTx/>
              <a:buChar char="-"/>
            </a:pPr>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914400"/>
          </a:xfrm>
        </p:spPr>
        <p:txBody>
          <a:bodyPr>
            <a:normAutofit/>
          </a:bodyPr>
          <a:lstStyle/>
          <a:p>
            <a:r>
              <a:rPr lang="en-US" b="1" dirty="0" smtClean="0">
                <a:solidFill>
                  <a:srgbClr val="33CC33"/>
                </a:solidFill>
              </a:rPr>
              <a:t>Project Success</a:t>
            </a:r>
            <a:endParaRPr lang="en-US" b="1" dirty="0">
              <a:solidFill>
                <a:srgbClr val="33CC33"/>
              </a:solidFill>
            </a:endParaRPr>
          </a:p>
        </p:txBody>
      </p:sp>
      <p:pic>
        <p:nvPicPr>
          <p:cNvPr id="15362" name="Picture 2"/>
          <p:cNvPicPr>
            <a:picLocks noChangeAspect="1" noChangeArrowheads="1"/>
          </p:cNvPicPr>
          <p:nvPr/>
        </p:nvPicPr>
        <p:blipFill>
          <a:blip r:embed="rId3" cstate="print"/>
          <a:srcRect/>
          <a:stretch>
            <a:fillRect/>
          </a:stretch>
        </p:blipFill>
        <p:spPr bwMode="auto">
          <a:xfrm>
            <a:off x="6629400" y="533400"/>
            <a:ext cx="2308671" cy="1724378"/>
          </a:xfrm>
          <a:prstGeom prst="rect">
            <a:avLst/>
          </a:prstGeom>
          <a:noFill/>
          <a:ln w="9525">
            <a:noFill/>
            <a:miter lim="800000"/>
            <a:headEnd/>
            <a:tailEnd/>
          </a:ln>
          <a:effectLst/>
        </p:spPr>
      </p:pic>
      <p:pic>
        <p:nvPicPr>
          <p:cNvPr id="15363" name="Picture 3" descr="\\stmedc\dspratt$\My Pictures\Grade 3 2014-15\ipad mini photos as of May 20\Apple I wonder\IMG_0004.JPG"/>
          <p:cNvPicPr>
            <a:picLocks noChangeAspect="1" noChangeArrowheads="1"/>
          </p:cNvPicPr>
          <p:nvPr/>
        </p:nvPicPr>
        <p:blipFill>
          <a:blip r:embed="rId4" cstate="print"/>
          <a:srcRect/>
          <a:stretch>
            <a:fillRect/>
          </a:stretch>
        </p:blipFill>
        <p:spPr bwMode="auto">
          <a:xfrm rot="16200000">
            <a:off x="6548162" y="4577038"/>
            <a:ext cx="2448475" cy="182879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04800" y="1219200"/>
            <a:ext cx="8229600" cy="3810000"/>
          </a:xfrm>
        </p:spPr>
        <p:txBody>
          <a:bodyPr>
            <a:normAutofit fontScale="92500" lnSpcReduction="10000"/>
          </a:bodyPr>
          <a:lstStyle/>
          <a:p>
            <a:pPr algn="l">
              <a:buFont typeface="Wingdings" pitchFamily="2" charset="2"/>
              <a:buChar char="§"/>
            </a:pPr>
            <a:r>
              <a:rPr lang="en-US" sz="2000" dirty="0" smtClean="0">
                <a:solidFill>
                  <a:srgbClr val="FF0000"/>
                </a:solidFill>
                <a:latin typeface="Comic Sans MS" pitchFamily="66" charset="0"/>
              </a:rPr>
              <a:t>On June 6</a:t>
            </a:r>
            <a:r>
              <a:rPr lang="en-US" sz="2000" baseline="30000" dirty="0" smtClean="0">
                <a:solidFill>
                  <a:srgbClr val="FF0000"/>
                </a:solidFill>
                <a:latin typeface="Comic Sans MS" pitchFamily="66" charset="0"/>
              </a:rPr>
              <a:t>th</a:t>
            </a:r>
            <a:r>
              <a:rPr lang="en-US" sz="2000" dirty="0" smtClean="0">
                <a:solidFill>
                  <a:srgbClr val="FF0000"/>
                </a:solidFill>
                <a:latin typeface="Comic Sans MS" pitchFamily="66" charset="0"/>
              </a:rPr>
              <a:t>, 2015 we will be having a community build to construct our planter boxes and start our outdoor garden.</a:t>
            </a:r>
          </a:p>
          <a:p>
            <a:pPr algn="l">
              <a:buFont typeface="Wingdings" pitchFamily="2" charset="2"/>
              <a:buChar char="§"/>
            </a:pPr>
            <a:endParaRPr lang="en-US" sz="2000" dirty="0" smtClean="0">
              <a:solidFill>
                <a:srgbClr val="FF0000"/>
              </a:solidFill>
              <a:latin typeface="Comic Sans MS" pitchFamily="66" charset="0"/>
            </a:endParaRPr>
          </a:p>
          <a:p>
            <a:pPr algn="l">
              <a:buFont typeface="Wingdings" pitchFamily="2" charset="2"/>
              <a:buChar char="§"/>
            </a:pPr>
            <a:r>
              <a:rPr lang="en-US" sz="2000" dirty="0" smtClean="0">
                <a:solidFill>
                  <a:srgbClr val="FF0000"/>
                </a:solidFill>
                <a:latin typeface="Comic Sans MS" pitchFamily="66" charset="0"/>
              </a:rPr>
              <a:t>The garden will be tended to throughout the summer by students, parents and St. Matthew’s school community members.</a:t>
            </a:r>
          </a:p>
          <a:p>
            <a:pPr algn="l">
              <a:buFont typeface="Wingdings" pitchFamily="2" charset="2"/>
              <a:buChar char="§"/>
            </a:pPr>
            <a:endParaRPr lang="en-US" sz="2000" dirty="0" smtClean="0">
              <a:solidFill>
                <a:srgbClr val="FF0000"/>
              </a:solidFill>
              <a:latin typeface="Comic Sans MS" pitchFamily="66" charset="0"/>
            </a:endParaRPr>
          </a:p>
          <a:p>
            <a:pPr algn="l">
              <a:buFont typeface="Wingdings" pitchFamily="2" charset="2"/>
              <a:buChar char="§"/>
            </a:pPr>
            <a:r>
              <a:rPr lang="en-US" sz="2000" dirty="0" smtClean="0">
                <a:solidFill>
                  <a:srgbClr val="FF0000"/>
                </a:solidFill>
                <a:latin typeface="Comic Sans MS" pitchFamily="66" charset="0"/>
              </a:rPr>
              <a:t>A fall harvest celebration will be planned.</a:t>
            </a:r>
          </a:p>
          <a:p>
            <a:pPr algn="l">
              <a:buFont typeface="Wingdings" pitchFamily="2" charset="2"/>
              <a:buChar char="§"/>
            </a:pPr>
            <a:endParaRPr lang="en-US" sz="2000" dirty="0" smtClean="0">
              <a:solidFill>
                <a:srgbClr val="FF0000"/>
              </a:solidFill>
              <a:latin typeface="Comic Sans MS" pitchFamily="66" charset="0"/>
            </a:endParaRPr>
          </a:p>
          <a:p>
            <a:pPr algn="l">
              <a:buFont typeface="Wingdings" pitchFamily="2" charset="2"/>
              <a:buChar char="§"/>
            </a:pPr>
            <a:r>
              <a:rPr lang="en-US" sz="2000" dirty="0" smtClean="0">
                <a:solidFill>
                  <a:srgbClr val="FF0000"/>
                </a:solidFill>
                <a:latin typeface="Comic Sans MS" pitchFamily="66" charset="0"/>
              </a:rPr>
              <a:t>All teachers involved will continue to use inquiry based learning within their classrooms. </a:t>
            </a:r>
          </a:p>
          <a:p>
            <a:pPr algn="l">
              <a:buFont typeface="Wingdings" pitchFamily="2" charset="2"/>
              <a:buChar char="§"/>
            </a:pPr>
            <a:endParaRPr lang="en-US" sz="2000" dirty="0" smtClean="0">
              <a:solidFill>
                <a:srgbClr val="FF0000"/>
              </a:solidFill>
              <a:latin typeface="Comic Sans MS" pitchFamily="66" charset="0"/>
            </a:endParaRPr>
          </a:p>
          <a:p>
            <a:pPr algn="l">
              <a:buFont typeface="Wingdings" pitchFamily="2" charset="2"/>
              <a:buChar char="§"/>
            </a:pPr>
            <a:r>
              <a:rPr lang="en-US" sz="2000" dirty="0" smtClean="0">
                <a:solidFill>
                  <a:srgbClr val="FF0000"/>
                </a:solidFill>
                <a:latin typeface="Comic Sans MS" pitchFamily="66" charset="0"/>
              </a:rPr>
              <a:t>Teachers involved submitted a STEM proposal for 2015-16.</a:t>
            </a:r>
          </a:p>
          <a:p>
            <a:pPr algn="l">
              <a:buFont typeface="Wingdings" pitchFamily="2" charset="2"/>
              <a:buChar char="§"/>
            </a:pPr>
            <a:endParaRPr lang="en-US" sz="2000" dirty="0" smtClean="0">
              <a:solidFill>
                <a:srgbClr val="FF0000"/>
              </a:solidFill>
              <a:latin typeface="Comic Sans MS" pitchFamily="66" charset="0"/>
            </a:endParaRPr>
          </a:p>
          <a:p>
            <a:pPr algn="l">
              <a:buFont typeface="Wingdings" pitchFamily="2" charset="2"/>
              <a:buChar char="§"/>
            </a:pPr>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914400"/>
          </a:xfrm>
        </p:spPr>
        <p:txBody>
          <a:bodyPr>
            <a:normAutofit/>
          </a:bodyPr>
          <a:lstStyle/>
          <a:p>
            <a:r>
              <a:rPr lang="en-US" b="1" dirty="0" smtClean="0">
                <a:solidFill>
                  <a:srgbClr val="33CC33"/>
                </a:solidFill>
              </a:rPr>
              <a:t>Future Plans</a:t>
            </a:r>
            <a:endParaRPr lang="en-US" b="1" dirty="0">
              <a:solidFill>
                <a:srgbClr val="33CC33"/>
              </a:solidFill>
            </a:endParaRPr>
          </a:p>
        </p:txBody>
      </p:sp>
      <p:pic>
        <p:nvPicPr>
          <p:cNvPr id="1026" name="Picture 2"/>
          <p:cNvPicPr>
            <a:picLocks noChangeAspect="1" noChangeArrowheads="1"/>
          </p:cNvPicPr>
          <p:nvPr/>
        </p:nvPicPr>
        <p:blipFill>
          <a:blip r:embed="rId3" cstate="print"/>
          <a:srcRect/>
          <a:stretch>
            <a:fillRect/>
          </a:stretch>
        </p:blipFill>
        <p:spPr bwMode="auto">
          <a:xfrm>
            <a:off x="5791200" y="4984515"/>
            <a:ext cx="2508302" cy="1873485"/>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228600" y="1219200"/>
            <a:ext cx="8305800" cy="4191000"/>
          </a:xfrm>
        </p:spPr>
        <p:txBody>
          <a:bodyPr>
            <a:normAutofit/>
          </a:bodyPr>
          <a:lstStyle/>
          <a:p>
            <a:pPr algn="l"/>
            <a:r>
              <a:rPr lang="en-US" sz="1800" b="1" i="1" dirty="0" smtClean="0">
                <a:solidFill>
                  <a:srgbClr val="FF0000"/>
                </a:solidFill>
                <a:latin typeface="Comic Sans MS" pitchFamily="66" charset="0"/>
              </a:rPr>
              <a:t>Special thanks to :</a:t>
            </a:r>
          </a:p>
          <a:p>
            <a:pPr algn="l">
              <a:buFont typeface="Wingdings" pitchFamily="2" charset="2"/>
              <a:buChar char="§"/>
            </a:pPr>
            <a:r>
              <a:rPr lang="en-US" sz="1600" dirty="0" smtClean="0">
                <a:solidFill>
                  <a:srgbClr val="FF0000"/>
                </a:solidFill>
                <a:latin typeface="Comic Sans MS" pitchFamily="66" charset="0"/>
              </a:rPr>
              <a:t>Thomas Walsh</a:t>
            </a:r>
          </a:p>
          <a:p>
            <a:pPr algn="l">
              <a:buFont typeface="Wingdings" pitchFamily="2" charset="2"/>
              <a:buChar char="§"/>
            </a:pPr>
            <a:r>
              <a:rPr lang="en-US" sz="1600" dirty="0" smtClean="0">
                <a:solidFill>
                  <a:srgbClr val="FF0000"/>
                </a:solidFill>
                <a:latin typeface="Comic Sans MS" pitchFamily="66" charset="0"/>
              </a:rPr>
              <a:t>Professor Karen </a:t>
            </a:r>
            <a:r>
              <a:rPr lang="en-US" sz="1600" dirty="0" err="1" smtClean="0">
                <a:solidFill>
                  <a:srgbClr val="FF0000"/>
                </a:solidFill>
                <a:latin typeface="Comic Sans MS" pitchFamily="66" charset="0"/>
              </a:rPr>
              <a:t>Goodnough</a:t>
            </a:r>
            <a:r>
              <a:rPr lang="en-US" sz="1600" dirty="0" smtClean="0">
                <a:solidFill>
                  <a:srgbClr val="FF0000"/>
                </a:solidFill>
                <a:latin typeface="Comic Sans MS" pitchFamily="66" charset="0"/>
              </a:rPr>
              <a:t>, </a:t>
            </a:r>
            <a:r>
              <a:rPr lang="en-US" sz="1600" dirty="0" err="1" smtClean="0">
                <a:solidFill>
                  <a:srgbClr val="FF0000"/>
                </a:solidFill>
                <a:latin typeface="Comic Sans MS" pitchFamily="66" charset="0"/>
              </a:rPr>
              <a:t>Ph.D</a:t>
            </a:r>
            <a:endParaRPr lang="en-US" sz="1600" dirty="0" smtClean="0">
              <a:solidFill>
                <a:srgbClr val="FF0000"/>
              </a:solidFill>
              <a:latin typeface="Comic Sans MS" pitchFamily="66" charset="0"/>
            </a:endParaRPr>
          </a:p>
          <a:p>
            <a:pPr algn="l">
              <a:buFont typeface="Wingdings" pitchFamily="2" charset="2"/>
              <a:buChar char="§"/>
            </a:pPr>
            <a:r>
              <a:rPr lang="en-US" sz="1600" dirty="0" smtClean="0">
                <a:solidFill>
                  <a:srgbClr val="FF0000"/>
                </a:solidFill>
                <a:latin typeface="Comic Sans MS" pitchFamily="66" charset="0"/>
              </a:rPr>
              <a:t>Craig Adams</a:t>
            </a:r>
          </a:p>
          <a:p>
            <a:pPr algn="l">
              <a:buFont typeface="Wingdings" pitchFamily="2" charset="2"/>
              <a:buChar char="§"/>
            </a:pPr>
            <a:r>
              <a:rPr lang="en-US" sz="1600" dirty="0" smtClean="0">
                <a:solidFill>
                  <a:srgbClr val="FF0000"/>
                </a:solidFill>
                <a:latin typeface="Comic Sans MS" pitchFamily="66" charset="0"/>
              </a:rPr>
              <a:t>Keith Power</a:t>
            </a:r>
          </a:p>
          <a:p>
            <a:pPr algn="l">
              <a:buFont typeface="Wingdings" pitchFamily="2" charset="2"/>
              <a:buChar char="§"/>
            </a:pPr>
            <a:r>
              <a:rPr lang="en-US" sz="1600" dirty="0" smtClean="0">
                <a:solidFill>
                  <a:srgbClr val="FF0000"/>
                </a:solidFill>
                <a:latin typeface="Comic Sans MS" pitchFamily="66" charset="0"/>
              </a:rPr>
              <a:t>Memorial University of Newfoundland</a:t>
            </a:r>
          </a:p>
          <a:p>
            <a:pPr algn="l">
              <a:buFont typeface="Wingdings" pitchFamily="2" charset="2"/>
              <a:buChar char="§"/>
            </a:pPr>
            <a:r>
              <a:rPr lang="en-US" sz="1600" dirty="0" smtClean="0">
                <a:solidFill>
                  <a:srgbClr val="FF0000"/>
                </a:solidFill>
                <a:latin typeface="Comic Sans MS" pitchFamily="66" charset="0"/>
              </a:rPr>
              <a:t>Hibernia Management and Development Company Ltd. (HMDC)</a:t>
            </a:r>
          </a:p>
          <a:p>
            <a:pPr algn="l">
              <a:buFont typeface="Wingdings" pitchFamily="2" charset="2"/>
              <a:buChar char="§"/>
            </a:pPr>
            <a:r>
              <a:rPr lang="en-US" sz="1600" dirty="0" smtClean="0">
                <a:solidFill>
                  <a:srgbClr val="FF0000"/>
                </a:solidFill>
                <a:latin typeface="Comic Sans MS" pitchFamily="66" charset="0"/>
              </a:rPr>
              <a:t>Christa Wright</a:t>
            </a:r>
          </a:p>
          <a:p>
            <a:pPr algn="l">
              <a:buFont typeface="Wingdings" pitchFamily="2" charset="2"/>
              <a:buChar char="§"/>
            </a:pPr>
            <a:r>
              <a:rPr lang="en-US" sz="1600" dirty="0" smtClean="0">
                <a:solidFill>
                  <a:srgbClr val="FF0000"/>
                </a:solidFill>
                <a:latin typeface="Comic Sans MS" pitchFamily="66" charset="0"/>
              </a:rPr>
              <a:t>Krista Williams</a:t>
            </a:r>
          </a:p>
          <a:p>
            <a:pPr algn="l">
              <a:buFont typeface="Wingdings" pitchFamily="2" charset="2"/>
              <a:buChar char="§"/>
            </a:pPr>
            <a:r>
              <a:rPr lang="en-US" sz="1600" dirty="0" smtClean="0">
                <a:solidFill>
                  <a:srgbClr val="FF0000"/>
                </a:solidFill>
                <a:latin typeface="Comic Sans MS" pitchFamily="66" charset="0"/>
              </a:rPr>
              <a:t>Farmer Bob </a:t>
            </a:r>
            <a:r>
              <a:rPr lang="en-US" sz="1600" dirty="0" err="1" smtClean="0">
                <a:solidFill>
                  <a:srgbClr val="FF0000"/>
                </a:solidFill>
                <a:latin typeface="Comic Sans MS" pitchFamily="66" charset="0"/>
              </a:rPr>
              <a:t>Aylward</a:t>
            </a:r>
            <a:endParaRPr lang="en-US" sz="1600" dirty="0" smtClean="0">
              <a:solidFill>
                <a:srgbClr val="FF0000"/>
              </a:solidFill>
              <a:latin typeface="Comic Sans MS" pitchFamily="66" charset="0"/>
            </a:endParaRPr>
          </a:p>
          <a:p>
            <a:pPr algn="l">
              <a:buFont typeface="Wingdings" pitchFamily="2" charset="2"/>
              <a:buChar char="§"/>
            </a:pPr>
            <a:r>
              <a:rPr lang="en-US" sz="1600" dirty="0" smtClean="0">
                <a:solidFill>
                  <a:srgbClr val="FF0000"/>
                </a:solidFill>
                <a:latin typeface="Comic Sans MS" pitchFamily="66" charset="0"/>
              </a:rPr>
              <a:t>St. Matthew’s School – Administration and Staff</a:t>
            </a:r>
          </a:p>
          <a:p>
            <a:pPr algn="l">
              <a:buFont typeface="Wingdings" pitchFamily="2" charset="2"/>
              <a:buChar char="§"/>
            </a:pPr>
            <a:r>
              <a:rPr lang="en-US" sz="1600" dirty="0" smtClean="0">
                <a:solidFill>
                  <a:srgbClr val="FF0000"/>
                </a:solidFill>
                <a:latin typeface="Comic Sans MS" pitchFamily="66" charset="0"/>
              </a:rPr>
              <a:t>Our students and their families</a:t>
            </a:r>
          </a:p>
          <a:p>
            <a:pPr algn="l">
              <a:buFont typeface="Wingdings" pitchFamily="2" charset="2"/>
              <a:buChar char="§"/>
            </a:pPr>
            <a:r>
              <a:rPr lang="en-US" sz="1600" dirty="0" smtClean="0">
                <a:solidFill>
                  <a:srgbClr val="FF0000"/>
                </a:solidFill>
                <a:latin typeface="Comic Sans MS" pitchFamily="66" charset="0"/>
              </a:rPr>
              <a:t>Ourselves</a:t>
            </a:r>
          </a:p>
          <a:p>
            <a:pPr algn="l">
              <a:buFont typeface="Wingdings" pitchFamily="2" charset="2"/>
              <a:buChar char="§"/>
            </a:pPr>
            <a:endParaRPr lang="en-US" sz="2000" dirty="0" smtClean="0">
              <a:solidFill>
                <a:srgbClr val="FF0000"/>
              </a:solidFill>
              <a:latin typeface="Comic Sans MS" pitchFamily="66" charset="0"/>
            </a:endParaRPr>
          </a:p>
          <a:p>
            <a:pPr algn="l"/>
            <a:endParaRPr lang="en-US" sz="2400" dirty="0" smtClean="0">
              <a:solidFill>
                <a:srgbClr val="FF0000"/>
              </a:solidFill>
              <a:latin typeface="Comic Sans MS" pitchFamily="66" charset="0"/>
            </a:endParaRPr>
          </a:p>
          <a:p>
            <a:pPr algn="l">
              <a:buFont typeface="Wingdings" pitchFamily="2" charset="2"/>
              <a:buChar char="§"/>
            </a:pPr>
            <a:endParaRPr lang="en-US" sz="2000" dirty="0">
              <a:solidFill>
                <a:srgbClr val="FF0000"/>
              </a:solidFill>
              <a:latin typeface="Comic Sans MS" pitchFamily="66" charset="0"/>
            </a:endParaRPr>
          </a:p>
        </p:txBody>
      </p:sp>
      <p:sp>
        <p:nvSpPr>
          <p:cNvPr id="5" name="Title 4"/>
          <p:cNvSpPr>
            <a:spLocks noGrp="1"/>
          </p:cNvSpPr>
          <p:nvPr>
            <p:ph type="ctrTitle"/>
          </p:nvPr>
        </p:nvSpPr>
        <p:spPr>
          <a:xfrm>
            <a:off x="685800" y="152401"/>
            <a:ext cx="7772400" cy="1143000"/>
          </a:xfrm>
        </p:spPr>
        <p:txBody>
          <a:bodyPr>
            <a:normAutofit/>
          </a:bodyPr>
          <a:lstStyle/>
          <a:p>
            <a:r>
              <a:rPr lang="en-US" b="1" dirty="0" smtClean="0">
                <a:solidFill>
                  <a:srgbClr val="33CC33"/>
                </a:solidFill>
              </a:rPr>
              <a:t>References and Credits</a:t>
            </a:r>
            <a:endParaRPr lang="en-US" b="1" dirty="0">
              <a:solidFill>
                <a:srgbClr val="33CC33"/>
              </a:solidFill>
            </a:endParaRPr>
          </a:p>
        </p:txBody>
      </p:sp>
      <p:pic>
        <p:nvPicPr>
          <p:cNvPr id="16386" name="Picture 2" descr="Memorial University"/>
          <p:cNvPicPr>
            <a:picLocks noChangeAspect="1" noChangeArrowheads="1"/>
          </p:cNvPicPr>
          <p:nvPr/>
        </p:nvPicPr>
        <p:blipFill>
          <a:blip r:embed="rId3" cstate="print"/>
          <a:srcRect/>
          <a:stretch>
            <a:fillRect/>
          </a:stretch>
        </p:blipFill>
        <p:spPr bwMode="auto">
          <a:xfrm>
            <a:off x="7391400" y="1752600"/>
            <a:ext cx="1419225" cy="800100"/>
          </a:xfrm>
          <a:prstGeom prst="rect">
            <a:avLst/>
          </a:prstGeom>
          <a:noFill/>
        </p:spPr>
      </p:pic>
      <p:pic>
        <p:nvPicPr>
          <p:cNvPr id="16388" name="Picture 4" descr="STEM">
            <a:hlinkClick r:id="rId4"/>
          </p:cNvPr>
          <p:cNvPicPr>
            <a:picLocks noChangeAspect="1" noChangeArrowheads="1"/>
          </p:cNvPicPr>
          <p:nvPr/>
        </p:nvPicPr>
        <p:blipFill>
          <a:blip r:embed="rId5" cstate="print"/>
          <a:srcRect/>
          <a:stretch>
            <a:fillRect/>
          </a:stretch>
        </p:blipFill>
        <p:spPr bwMode="auto">
          <a:xfrm>
            <a:off x="6934200" y="5029200"/>
            <a:ext cx="1933575" cy="885825"/>
          </a:xfrm>
          <a:prstGeom prst="rect">
            <a:avLst/>
          </a:prstGeom>
          <a:noFill/>
        </p:spPr>
      </p:pic>
      <p:pic>
        <p:nvPicPr>
          <p:cNvPr id="7" name="Picture 6" descr="hibernia.png"/>
          <p:cNvPicPr>
            <a:picLocks noChangeAspect="1"/>
          </p:cNvPicPr>
          <p:nvPr/>
        </p:nvPicPr>
        <p:blipFill>
          <a:blip r:embed="rId6" cstate="print"/>
          <a:stretch>
            <a:fillRect/>
          </a:stretch>
        </p:blipFill>
        <p:spPr>
          <a:xfrm>
            <a:off x="6477000" y="2743200"/>
            <a:ext cx="2495550" cy="428625"/>
          </a:xfrm>
          <a:prstGeom prst="rect">
            <a:avLst/>
          </a:prstGeom>
        </p:spPr>
      </p:pic>
      <p:pic>
        <p:nvPicPr>
          <p:cNvPr id="8" name="Picture 2" descr="http://www.stmatthewsschool.ca/wp-content/themes/twentyten/images/logo.png"/>
          <p:cNvPicPr>
            <a:picLocks noChangeAspect="1" noChangeArrowheads="1"/>
          </p:cNvPicPr>
          <p:nvPr/>
        </p:nvPicPr>
        <p:blipFill>
          <a:blip r:embed="rId7" cstate="print"/>
          <a:srcRect/>
          <a:stretch>
            <a:fillRect/>
          </a:stretch>
        </p:blipFill>
        <p:spPr bwMode="auto">
          <a:xfrm>
            <a:off x="7315200" y="381000"/>
            <a:ext cx="1428750" cy="1285876"/>
          </a:xfrm>
          <a:prstGeom prst="rect">
            <a:avLst/>
          </a:prstGeom>
          <a:noFill/>
        </p:spPr>
      </p:pic>
      <p:pic>
        <p:nvPicPr>
          <p:cNvPr id="10" name="Picture 9" descr="little gren thumbs logo.png"/>
          <p:cNvPicPr>
            <a:picLocks noChangeAspect="1"/>
          </p:cNvPicPr>
          <p:nvPr/>
        </p:nvPicPr>
        <p:blipFill>
          <a:blip r:embed="rId8" cstate="print"/>
          <a:stretch>
            <a:fillRect/>
          </a:stretch>
        </p:blipFill>
        <p:spPr>
          <a:xfrm>
            <a:off x="4343400" y="5410200"/>
            <a:ext cx="2076450" cy="552450"/>
          </a:xfrm>
          <a:prstGeom prst="rect">
            <a:avLst/>
          </a:prstGeom>
        </p:spPr>
      </p:pic>
      <p:pic>
        <p:nvPicPr>
          <p:cNvPr id="11" name="Picture 10" descr="AIC.png"/>
          <p:cNvPicPr>
            <a:picLocks noChangeAspect="1"/>
          </p:cNvPicPr>
          <p:nvPr/>
        </p:nvPicPr>
        <p:blipFill>
          <a:blip r:embed="rId9" cstate="print"/>
          <a:stretch>
            <a:fillRect/>
          </a:stretch>
        </p:blipFill>
        <p:spPr>
          <a:xfrm>
            <a:off x="1676400" y="5257800"/>
            <a:ext cx="2095500" cy="952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762000" y="304800"/>
            <a:ext cx="7772400" cy="1470025"/>
          </a:xfrm>
        </p:spPr>
        <p:txBody>
          <a:bodyPr/>
          <a:lstStyle/>
          <a:p>
            <a:r>
              <a:rPr lang="en-US" b="1" dirty="0" smtClean="0">
                <a:solidFill>
                  <a:srgbClr val="33CC33"/>
                </a:solidFill>
              </a:rPr>
              <a:t>Mme. Marlene </a:t>
            </a:r>
            <a:r>
              <a:rPr lang="en-US" b="1" dirty="0" err="1" smtClean="0">
                <a:solidFill>
                  <a:srgbClr val="33CC33"/>
                </a:solidFill>
              </a:rPr>
              <a:t>Audeau</a:t>
            </a:r>
            <a:r>
              <a:rPr lang="en-US" b="1" dirty="0" smtClean="0">
                <a:solidFill>
                  <a:srgbClr val="33CC33"/>
                </a:solidFill>
              </a:rPr>
              <a:t> - Joyce</a:t>
            </a:r>
            <a:endParaRPr lang="en-US" b="1" dirty="0">
              <a:solidFill>
                <a:srgbClr val="33CC33"/>
              </a:solidFill>
            </a:endParaRPr>
          </a:p>
        </p:txBody>
      </p:sp>
      <p:sp>
        <p:nvSpPr>
          <p:cNvPr id="3" name="Subtitle 2"/>
          <p:cNvSpPr>
            <a:spLocks noGrp="1"/>
          </p:cNvSpPr>
          <p:nvPr>
            <p:ph type="subTitle" idx="1"/>
          </p:nvPr>
        </p:nvSpPr>
        <p:spPr>
          <a:xfrm>
            <a:off x="228600" y="1524000"/>
            <a:ext cx="7010400" cy="3733800"/>
          </a:xfrm>
        </p:spPr>
        <p:txBody>
          <a:bodyPr>
            <a:normAutofit fontScale="25000" lnSpcReduction="20000"/>
          </a:bodyPr>
          <a:lstStyle/>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r>
              <a:rPr lang="en-US" sz="6400" dirty="0" smtClean="0">
                <a:solidFill>
                  <a:srgbClr val="FF0000"/>
                </a:solidFill>
                <a:latin typeface="Comic Sans MS" pitchFamily="66" charset="0"/>
              </a:rPr>
              <a:t>Including substitute time, I have been teaching for over 20 years. My substitute experience includes teaching assignments from Grades Kindergarten to Grade 9. Over the past 15 years, I have taught Grade 1 in both the French and English stream and Grade 3 French Immersion. I am currently teaching Grade 1 French Immersion at St. Matthew’s School with a class of 18 - 10 boys and 8 girls.</a:t>
            </a: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r>
              <a:rPr lang="en-US" sz="6400" dirty="0" smtClean="0">
                <a:solidFill>
                  <a:srgbClr val="FF0000"/>
                </a:solidFill>
                <a:latin typeface="Comic Sans MS" pitchFamily="66" charset="0"/>
              </a:rPr>
              <a:t>When Nancy approached me about becoming involved with the STEM project, I said I would love to. At the time, I had no idea what I was getting into. I have thoroughly enjoyed being a part of the whole process. It has certainly added a new dimension to my teaching experiences.   </a:t>
            </a:r>
          </a:p>
          <a:p>
            <a:endParaRPr lang="en-US" dirty="0">
              <a:solidFill>
                <a:srgbClr val="FF0000"/>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762000" y="304800"/>
            <a:ext cx="7772400" cy="1470025"/>
          </a:xfrm>
        </p:spPr>
        <p:txBody>
          <a:bodyPr/>
          <a:lstStyle/>
          <a:p>
            <a:r>
              <a:rPr lang="en-US" b="1" dirty="0" smtClean="0">
                <a:solidFill>
                  <a:srgbClr val="33CC33"/>
                </a:solidFill>
              </a:rPr>
              <a:t>Mme. Lillian Regular</a:t>
            </a:r>
            <a:endParaRPr lang="en-US" b="1" dirty="0">
              <a:solidFill>
                <a:srgbClr val="33CC33"/>
              </a:solidFill>
            </a:endParaRPr>
          </a:p>
        </p:txBody>
      </p:sp>
      <p:sp>
        <p:nvSpPr>
          <p:cNvPr id="3" name="Subtitle 2"/>
          <p:cNvSpPr>
            <a:spLocks noGrp="1"/>
          </p:cNvSpPr>
          <p:nvPr>
            <p:ph type="subTitle" idx="1"/>
          </p:nvPr>
        </p:nvSpPr>
        <p:spPr>
          <a:xfrm>
            <a:off x="228600" y="1676400"/>
            <a:ext cx="6019800" cy="2057400"/>
          </a:xfrm>
        </p:spPr>
        <p:txBody>
          <a:bodyPr>
            <a:normAutofit/>
          </a:bodyPr>
          <a:lstStyle/>
          <a:p>
            <a:r>
              <a:rPr lang="en-US" sz="1600" dirty="0" smtClean="0">
                <a:solidFill>
                  <a:srgbClr val="FF0000"/>
                </a:solidFill>
                <a:latin typeface="Comic Sans MS" pitchFamily="66" charset="0"/>
              </a:rPr>
              <a:t>I have been teaching Grade 3 French Immersion at St. Matthew’s for the past 8 years. I was involved with creating the proposal for this project. I began implementation with our team this fall. I am currently on maternity leave since January 2015.</a:t>
            </a: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sz="6400" dirty="0" smtClean="0">
              <a:solidFill>
                <a:srgbClr val="FF0000"/>
              </a:solidFill>
              <a:latin typeface="Comic Sans MS" pitchFamily="66" charset="0"/>
            </a:endParaRPr>
          </a:p>
          <a:p>
            <a:endParaRPr lang="en-US" dirty="0">
              <a:solidFill>
                <a:srgbClr val="FF0000"/>
              </a:solidFill>
              <a:latin typeface="Comic Sans MS" pitchFamily="66" charset="0"/>
            </a:endParaRPr>
          </a:p>
        </p:txBody>
      </p:sp>
      <p:pic>
        <p:nvPicPr>
          <p:cNvPr id="3074" name="Picture 2"/>
          <p:cNvPicPr>
            <a:picLocks noChangeAspect="1" noChangeArrowheads="1"/>
          </p:cNvPicPr>
          <p:nvPr/>
        </p:nvPicPr>
        <p:blipFill>
          <a:blip r:embed="rId4" cstate="print"/>
          <a:srcRect/>
          <a:stretch>
            <a:fillRect/>
          </a:stretch>
        </p:blipFill>
        <p:spPr bwMode="auto">
          <a:xfrm>
            <a:off x="2286000" y="3810000"/>
            <a:ext cx="3810000" cy="28575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1752600"/>
            <a:ext cx="8229600" cy="3733800"/>
          </a:xfrm>
        </p:spPr>
        <p:txBody>
          <a:bodyPr>
            <a:normAutofit/>
          </a:bodyPr>
          <a:lstStyle/>
          <a:p>
            <a:r>
              <a:rPr lang="en-US" sz="1600" dirty="0" smtClean="0">
                <a:solidFill>
                  <a:srgbClr val="FF0000"/>
                </a:solidFill>
                <a:latin typeface="Comic Sans MS" pitchFamily="66" charset="0"/>
              </a:rPr>
              <a:t>May 2014, Nancy Ryan and Lillian Regular completed a STEM proposal in which teachers and students would use inquiry based learning to investigate plant development from seed to plant to compost in an outdoor environment.</a:t>
            </a:r>
          </a:p>
          <a:p>
            <a:endParaRPr lang="en-US" sz="1600" dirty="0" smtClean="0">
              <a:solidFill>
                <a:srgbClr val="FF0000"/>
              </a:solidFill>
              <a:latin typeface="Comic Sans MS" pitchFamily="66" charset="0"/>
            </a:endParaRPr>
          </a:p>
          <a:p>
            <a:pPr lvl="0">
              <a:defRPr/>
            </a:pPr>
            <a:r>
              <a:rPr lang="en-US" sz="1600" dirty="0" smtClean="0">
                <a:solidFill>
                  <a:srgbClr val="FF0000"/>
                </a:solidFill>
                <a:latin typeface="Comic Sans MS" pitchFamily="66" charset="0"/>
              </a:rPr>
              <a:t>They were involved with Little Green Thumbs,  an indoor classroom gardening program through Agriculture in the Classroom, for two years. They wanted to carry this experience to an outdoor setting. </a:t>
            </a:r>
          </a:p>
          <a:p>
            <a:pPr lvl="0">
              <a:defRPr/>
            </a:pPr>
            <a:endParaRPr lang="en-US" sz="1600" dirty="0" smtClean="0">
              <a:solidFill>
                <a:srgbClr val="FF0000"/>
              </a:solidFill>
              <a:latin typeface="Comic Sans MS" pitchFamily="66" charset="0"/>
            </a:endParaRPr>
          </a:p>
          <a:p>
            <a:pPr lvl="0">
              <a:defRPr/>
            </a:pPr>
            <a:endParaRPr lang="en-US" sz="1600" dirty="0" smtClean="0">
              <a:solidFill>
                <a:srgbClr val="FF0000"/>
              </a:solidFill>
              <a:latin typeface="Comic Sans MS" pitchFamily="66" charset="0"/>
            </a:endParaRPr>
          </a:p>
          <a:p>
            <a:pPr lvl="0">
              <a:defRPr/>
            </a:pPr>
            <a:endParaRPr lang="en-US" sz="1600" dirty="0" smtClean="0">
              <a:solidFill>
                <a:srgbClr val="FF0000"/>
              </a:solidFill>
              <a:latin typeface="Comic Sans MS" pitchFamily="66" charset="0"/>
            </a:endParaRPr>
          </a:p>
          <a:p>
            <a:pPr lvl="0">
              <a:defRPr/>
            </a:pPr>
            <a:r>
              <a:rPr lang="en-US" sz="1600" dirty="0" smtClean="0">
                <a:solidFill>
                  <a:srgbClr val="FF0000"/>
                </a:solidFill>
                <a:latin typeface="Comic Sans MS" pitchFamily="66" charset="0"/>
              </a:rPr>
              <a:t>Tom Walsh who was involved in a STEM project at our school, visited a classroom garden and “planted a seed” (thought) about inquiry based learning and the possibility of creating an outdoor garden.</a:t>
            </a:r>
          </a:p>
          <a:p>
            <a:endParaRPr lang="en-US" sz="16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Project Background</a:t>
            </a:r>
            <a:endParaRPr lang="en-US" b="1" dirty="0">
              <a:solidFill>
                <a:srgbClr val="33CC33"/>
              </a:solidFill>
            </a:endParaRPr>
          </a:p>
        </p:txBody>
      </p:sp>
      <p:sp>
        <p:nvSpPr>
          <p:cNvPr id="7" name="Subtitle 2"/>
          <p:cNvSpPr txBox="1">
            <a:spLocks/>
          </p:cNvSpPr>
          <p:nvPr/>
        </p:nvSpPr>
        <p:spPr>
          <a:xfrm>
            <a:off x="1219200" y="3200400"/>
            <a:ext cx="6400800" cy="2438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rgbClr val="FF0000"/>
              </a:solidFill>
              <a:effectLst/>
              <a:uLnTx/>
              <a:uFillTx/>
              <a:latin typeface="Comic Sans MS" pitchFamily="66"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1752600"/>
            <a:ext cx="7391400" cy="4267200"/>
          </a:xfrm>
        </p:spPr>
        <p:txBody>
          <a:bodyPr>
            <a:normAutofit/>
          </a:bodyPr>
          <a:lstStyle/>
          <a:p>
            <a:r>
              <a:rPr lang="en-US" sz="2400" b="1" i="1" dirty="0" smtClean="0">
                <a:solidFill>
                  <a:srgbClr val="FF0000"/>
                </a:solidFill>
                <a:latin typeface="Comic Sans MS" pitchFamily="66" charset="0"/>
              </a:rPr>
              <a:t>How can we use science to help us successfully grow healthy plants in our Newfoundland Labrador climate?</a:t>
            </a:r>
          </a:p>
          <a:p>
            <a:endParaRPr lang="en-US" sz="2400" dirty="0" smtClean="0">
              <a:solidFill>
                <a:srgbClr val="FF0000"/>
              </a:solidFill>
              <a:latin typeface="Comic Sans MS" pitchFamily="66" charset="0"/>
            </a:endParaRPr>
          </a:p>
          <a:p>
            <a:endParaRPr lang="en-US" sz="2400" dirty="0" smtClean="0">
              <a:solidFill>
                <a:srgbClr val="FF0000"/>
              </a:solidFill>
              <a:latin typeface="Comic Sans MS" pitchFamily="66" charset="0"/>
            </a:endParaRPr>
          </a:p>
          <a:p>
            <a:endParaRPr lang="en-US" sz="2400" dirty="0" smtClean="0">
              <a:solidFill>
                <a:srgbClr val="FF0000"/>
              </a:solidFill>
              <a:latin typeface="Comic Sans MS" pitchFamily="66" charset="0"/>
            </a:endParaRPr>
          </a:p>
          <a:p>
            <a:r>
              <a:rPr lang="en-US" sz="2400" dirty="0" smtClean="0">
                <a:solidFill>
                  <a:srgbClr val="FF0000"/>
                </a:solidFill>
                <a:latin typeface="Comic Sans MS" pitchFamily="66" charset="0"/>
              </a:rPr>
              <a:t>In this STEM Project, teachers and students will use problem-based learning to investigate how plants develop from seed to plant to compost in an outdoor environment.</a:t>
            </a:r>
            <a:endParaRPr lang="en-US" sz="2400" dirty="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Project Focus and Rationale</a:t>
            </a:r>
            <a:endParaRPr lang="en-US" b="1" dirty="0">
              <a:solidFill>
                <a:srgbClr val="33CC33"/>
              </a:solidFill>
            </a:endParaRPr>
          </a:p>
        </p:txBody>
      </p:sp>
      <p:pic>
        <p:nvPicPr>
          <p:cNvPr id="2050" name="Picture 2" descr="https://encrypted-tbn3.gstatic.com/images?q=tbn:ANd9GcQx3o9utJbJW9ml0PPP8oGDemjG_UqbpEl00eHenMCha9zdn9Xt5iEJW7k">
            <a:hlinkClick r:id="rId4"/>
          </p:cNvPr>
          <p:cNvPicPr>
            <a:picLocks noChangeAspect="1" noChangeArrowheads="1"/>
          </p:cNvPicPr>
          <p:nvPr/>
        </p:nvPicPr>
        <p:blipFill>
          <a:blip r:embed="rId5" cstate="print"/>
          <a:srcRect/>
          <a:stretch>
            <a:fillRect/>
          </a:stretch>
        </p:blipFill>
        <p:spPr bwMode="auto">
          <a:xfrm>
            <a:off x="1447800" y="2743200"/>
            <a:ext cx="819150" cy="11906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from="(-#ppt_w/2)" to="(#ppt_x)" calcmode="lin" valueType="num">
                                      <p:cBhvr>
                                        <p:cTn id="7" dur="600" fill="hold">
                                          <p:stCondLst>
                                            <p:cond delay="0"/>
                                          </p:stCondLst>
                                        </p:cTn>
                                        <p:tgtEl>
                                          <p:spTgt spid="2050"/>
                                        </p:tgtEl>
                                        <p:attrNameLst>
                                          <p:attrName>ppt_x</p:attrName>
                                        </p:attrNameLst>
                                      </p:cBhvr>
                                    </p:anim>
                                    <p:anim from="0" to="-1.0" calcmode="lin" valueType="num">
                                      <p:cBhvr>
                                        <p:cTn id="8" dur="200" decel="50000" autoRev="1" fill="hold">
                                          <p:stCondLst>
                                            <p:cond delay="600"/>
                                          </p:stCondLst>
                                        </p:cTn>
                                        <p:tgtEl>
                                          <p:spTgt spid="2050"/>
                                        </p:tgtEl>
                                        <p:attrNameLst>
                                          <p:attrName>xshear</p:attrName>
                                        </p:attrNameLst>
                                      </p:cBhvr>
                                    </p:anim>
                                    <p:animScale>
                                      <p:cBhvr>
                                        <p:cTn id="9" dur="200" decel="100000" autoRev="1" fill="hold">
                                          <p:stCondLst>
                                            <p:cond delay="600"/>
                                          </p:stCondLst>
                                        </p:cTn>
                                        <p:tgtEl>
                                          <p:spTgt spid="2050"/>
                                        </p:tgtEl>
                                      </p:cBhvr>
                                      <p:from x="100000" y="100000"/>
                                      <p:to x="80000" y="100000"/>
                                    </p:animScale>
                                    <p:anim by="(#ppt_h/3+#ppt_w*0.1)" calcmode="lin" valueType="num">
                                      <p:cBhvr additive="sum">
                                        <p:cTn id="10" dur="200" decel="100000" autoRev="1" fill="hold">
                                          <p:stCondLst>
                                            <p:cond delay="600"/>
                                          </p:stCondLst>
                                        </p:cTn>
                                        <p:tgtEl>
                                          <p:spTgt spid="205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rm background.jpg"/>
          <p:cNvPicPr>
            <a:picLocks noChangeAspect="1"/>
          </p:cNvPicPr>
          <p:nvPr/>
        </p:nvPicPr>
        <p:blipFill>
          <a:blip r:embed="rId3"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81000" y="1524000"/>
            <a:ext cx="8077200" cy="4419600"/>
          </a:xfrm>
        </p:spPr>
        <p:txBody>
          <a:bodyPr>
            <a:normAutofit fontScale="92500" lnSpcReduction="20000"/>
          </a:bodyPr>
          <a:lstStyle/>
          <a:p>
            <a:r>
              <a:rPr lang="en-US" sz="2400" u="sng" dirty="0" smtClean="0">
                <a:solidFill>
                  <a:srgbClr val="FF0000"/>
                </a:solidFill>
                <a:latin typeface="Comic Sans MS" pitchFamily="66" charset="0"/>
              </a:rPr>
              <a:t>Our Teacher Research Question :</a:t>
            </a:r>
          </a:p>
          <a:p>
            <a:endParaRPr lang="en-US" sz="2400" b="1" i="1" dirty="0" smtClean="0">
              <a:solidFill>
                <a:srgbClr val="FF0000"/>
              </a:solidFill>
              <a:latin typeface="Comic Sans MS" pitchFamily="66" charset="0"/>
            </a:endParaRPr>
          </a:p>
          <a:p>
            <a:r>
              <a:rPr lang="en-US" sz="2400" b="1" i="1" dirty="0" smtClean="0">
                <a:solidFill>
                  <a:srgbClr val="FF0000"/>
                </a:solidFill>
                <a:latin typeface="Comic Sans MS" pitchFamily="66" charset="0"/>
              </a:rPr>
              <a:t>What will my role be in supporting student learning through scientific inquiry using the St. Matthew’s Community School Garden?</a:t>
            </a:r>
          </a:p>
          <a:p>
            <a:pPr>
              <a:buFont typeface="Wingdings" pitchFamily="2" charset="2"/>
              <a:buChar char="§"/>
            </a:pPr>
            <a:endParaRPr lang="en-US" sz="2400" dirty="0" smtClean="0">
              <a:solidFill>
                <a:srgbClr val="FF0000"/>
              </a:solidFill>
              <a:latin typeface="Comic Sans MS" pitchFamily="66" charset="0"/>
            </a:endParaRPr>
          </a:p>
          <a:p>
            <a:pPr>
              <a:buFont typeface="Wingdings" pitchFamily="2" charset="2"/>
              <a:buChar char="§"/>
            </a:pPr>
            <a:endParaRPr lang="en-US" sz="2400" dirty="0" smtClean="0">
              <a:solidFill>
                <a:srgbClr val="FF0000"/>
              </a:solidFill>
              <a:latin typeface="Comic Sans MS" pitchFamily="66" charset="0"/>
            </a:endParaRPr>
          </a:p>
          <a:p>
            <a:r>
              <a:rPr lang="en-US" sz="2400" u="sng" dirty="0" smtClean="0">
                <a:solidFill>
                  <a:srgbClr val="FF0000"/>
                </a:solidFill>
                <a:latin typeface="Comic Sans MS" pitchFamily="66" charset="0"/>
              </a:rPr>
              <a:t>Other Considerations:</a:t>
            </a:r>
          </a:p>
          <a:p>
            <a:endParaRPr lang="en-US" sz="2400" dirty="0" smtClean="0">
              <a:solidFill>
                <a:srgbClr val="FF0000"/>
              </a:solidFill>
              <a:latin typeface="Comic Sans MS" pitchFamily="66" charset="0"/>
            </a:endParaRPr>
          </a:p>
          <a:p>
            <a:pPr lvl="0" algn="l"/>
            <a:r>
              <a:rPr lang="en-US" sz="2400" dirty="0" smtClean="0">
                <a:solidFill>
                  <a:srgbClr val="FF0000"/>
                </a:solidFill>
                <a:sym typeface="Wingdings"/>
              </a:rPr>
              <a:t></a:t>
            </a:r>
            <a:r>
              <a:rPr lang="en-US" sz="2400" dirty="0" smtClean="0">
                <a:solidFill>
                  <a:srgbClr val="FF0000"/>
                </a:solidFill>
              </a:rPr>
              <a:t> How will this affect my teaching throughout the curriculum?</a:t>
            </a:r>
            <a:br>
              <a:rPr lang="en-US" sz="2400" dirty="0" smtClean="0">
                <a:solidFill>
                  <a:srgbClr val="FF0000"/>
                </a:solidFill>
              </a:rPr>
            </a:br>
            <a:r>
              <a:rPr lang="en-US" sz="2400" dirty="0" smtClean="0">
                <a:solidFill>
                  <a:srgbClr val="FF0000"/>
                </a:solidFill>
                <a:sym typeface="Wingdings"/>
              </a:rPr>
              <a:t></a:t>
            </a:r>
            <a:r>
              <a:rPr lang="en-US" sz="2400" dirty="0" smtClean="0">
                <a:solidFill>
                  <a:srgbClr val="FF0000"/>
                </a:solidFill>
              </a:rPr>
              <a:t> What is scientific inquiry?</a:t>
            </a:r>
            <a:br>
              <a:rPr lang="en-US" sz="2400" dirty="0" smtClean="0">
                <a:solidFill>
                  <a:srgbClr val="FF0000"/>
                </a:solidFill>
              </a:rPr>
            </a:br>
            <a:r>
              <a:rPr lang="en-US" sz="2400" dirty="0" smtClean="0">
                <a:solidFill>
                  <a:srgbClr val="FF0000"/>
                </a:solidFill>
                <a:sym typeface="Wingdings"/>
              </a:rPr>
              <a:t></a:t>
            </a:r>
            <a:r>
              <a:rPr lang="en-US" sz="2400" dirty="0" smtClean="0">
                <a:solidFill>
                  <a:srgbClr val="FF0000"/>
                </a:solidFill>
              </a:rPr>
              <a:t> What do I need to understand about outdoor gardening before I can start  the project?</a:t>
            </a:r>
          </a:p>
          <a:p>
            <a:pPr>
              <a:buFont typeface="Wingdings" pitchFamily="2" charset="2"/>
              <a:buChar char="§"/>
            </a:pPr>
            <a:endParaRPr lang="en-US" sz="2400" dirty="0" smtClean="0">
              <a:solidFill>
                <a:srgbClr val="FF0000"/>
              </a:solidFill>
              <a:latin typeface="Comic Sans MS" pitchFamily="66" charset="0"/>
            </a:endParaRPr>
          </a:p>
        </p:txBody>
      </p:sp>
      <p:sp>
        <p:nvSpPr>
          <p:cNvPr id="5" name="Title 4"/>
          <p:cNvSpPr>
            <a:spLocks noGrp="1"/>
          </p:cNvSpPr>
          <p:nvPr>
            <p:ph type="ctrTitle"/>
          </p:nvPr>
        </p:nvSpPr>
        <p:spPr>
          <a:xfrm>
            <a:off x="685800" y="304801"/>
            <a:ext cx="7772400" cy="1143000"/>
          </a:xfrm>
        </p:spPr>
        <p:txBody>
          <a:bodyPr/>
          <a:lstStyle/>
          <a:p>
            <a:r>
              <a:rPr lang="en-US" b="1" dirty="0" smtClean="0">
                <a:solidFill>
                  <a:srgbClr val="33CC33"/>
                </a:solidFill>
              </a:rPr>
              <a:t>Research Questions</a:t>
            </a:r>
            <a:endParaRPr lang="en-US" b="1" dirty="0">
              <a:solidFill>
                <a:srgbClr val="33CC33"/>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1558</TotalTime>
  <Words>2700</Words>
  <Application>Microsoft Macintosh PowerPoint</Application>
  <PresentationFormat>On-screen Show (4:3)</PresentationFormat>
  <Paragraphs>344</Paragraphs>
  <Slides>49</Slides>
  <Notes>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Seed to Plate to Compost: Inquiry in an Outdoor Garden</vt:lpstr>
      <vt:lpstr>Ms. Nancy Ryan</vt:lpstr>
      <vt:lpstr>Mrs. Danielle Bishop</vt:lpstr>
      <vt:lpstr>Mme. Carol Burroughs</vt:lpstr>
      <vt:lpstr>Mme. Marlene Audeau - Joyce</vt:lpstr>
      <vt:lpstr>Mme. Lillian Regular</vt:lpstr>
      <vt:lpstr>Project Background</vt:lpstr>
      <vt:lpstr>Project Focus and Rationale</vt:lpstr>
      <vt:lpstr>Research Questions</vt:lpstr>
      <vt:lpstr>Research Questions</vt:lpstr>
      <vt:lpstr>Ethical Considerations</vt:lpstr>
      <vt:lpstr>Planning</vt:lpstr>
      <vt:lpstr>Implementation</vt:lpstr>
      <vt:lpstr>Implementation</vt:lpstr>
      <vt:lpstr>Growing on Many Levels…  I Wonder????</vt:lpstr>
      <vt:lpstr>I Wonder????</vt:lpstr>
      <vt:lpstr>I Wonder????  Mr. Walsh</vt:lpstr>
      <vt:lpstr>I Wonder????  Gingerbread Man in Water </vt:lpstr>
      <vt:lpstr>I Wonder????  Apple Slices, Lemon Juice, Salt and Plastic Wrap </vt:lpstr>
      <vt:lpstr>I Wonder????  Frozen Hockey Pucks </vt:lpstr>
      <vt:lpstr>I Wonder????  Mystery Objects in  Mittens, Gloves, Socks and Boxes </vt:lpstr>
      <vt:lpstr>I Wonder????  Peat Pellets </vt:lpstr>
      <vt:lpstr>I Wonder????  Worm Castings </vt:lpstr>
      <vt:lpstr>I Wonder????  Icelandic Rocks </vt:lpstr>
      <vt:lpstr>I Wonder????  Balloons (Static Electricity) </vt:lpstr>
      <vt:lpstr>I Wonder????  Painted Lady Caterpillars </vt:lpstr>
      <vt:lpstr>I Wonder????  Baby Chicks </vt:lpstr>
      <vt:lpstr>Growing on Many Levels…  Design Challenges</vt:lpstr>
      <vt:lpstr>Design Challenges</vt:lpstr>
      <vt:lpstr>Design Challenges Little Green Thumbs</vt:lpstr>
      <vt:lpstr>Design Challenges Seed Discovery</vt:lpstr>
      <vt:lpstr>Design Challenges Project Groundhog</vt:lpstr>
      <vt:lpstr>Design Challenges  Recycled Art</vt:lpstr>
      <vt:lpstr>Design Challenges  Compost Terrarium</vt:lpstr>
      <vt:lpstr>Design Challenges  Vermicomposting</vt:lpstr>
      <vt:lpstr>Data Collection and Analysis</vt:lpstr>
      <vt:lpstr>Results</vt:lpstr>
      <vt:lpstr>Results</vt:lpstr>
      <vt:lpstr>Results</vt:lpstr>
      <vt:lpstr>Results</vt:lpstr>
      <vt:lpstr>Results</vt:lpstr>
      <vt:lpstr>Results</vt:lpstr>
      <vt:lpstr>Results</vt:lpstr>
      <vt:lpstr>Results</vt:lpstr>
      <vt:lpstr>Results</vt:lpstr>
      <vt:lpstr>Teacher Inquiry</vt:lpstr>
      <vt:lpstr>Project Success</vt:lpstr>
      <vt:lpstr>Future Plans</vt:lpstr>
      <vt:lpstr>References and Credits</vt:lpstr>
    </vt:vector>
  </TitlesOfParts>
  <Company>ESDNL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dspratt</dc:creator>
  <cp:lastModifiedBy>Rene Wicks</cp:lastModifiedBy>
  <cp:revision>173</cp:revision>
  <dcterms:created xsi:type="dcterms:W3CDTF">2015-05-19T13:50:28Z</dcterms:created>
  <dcterms:modified xsi:type="dcterms:W3CDTF">2015-06-30T16:49:19Z</dcterms:modified>
</cp:coreProperties>
</file>