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3"/>
  </p:notesMasterIdLst>
  <p:sldIdLst>
    <p:sldId id="257" r:id="rId2"/>
    <p:sldId id="258" r:id="rId3"/>
    <p:sldId id="290" r:id="rId4"/>
    <p:sldId id="260" r:id="rId5"/>
    <p:sldId id="291" r:id="rId6"/>
    <p:sldId id="292" r:id="rId7"/>
    <p:sldId id="293" r:id="rId8"/>
    <p:sldId id="259" r:id="rId9"/>
    <p:sldId id="265" r:id="rId10"/>
    <p:sldId id="266" r:id="rId11"/>
    <p:sldId id="267" r:id="rId12"/>
    <p:sldId id="268" r:id="rId13"/>
    <p:sldId id="272" r:id="rId14"/>
    <p:sldId id="271" r:id="rId15"/>
    <p:sldId id="270" r:id="rId16"/>
    <p:sldId id="269" r:id="rId17"/>
    <p:sldId id="275" r:id="rId18"/>
    <p:sldId id="273" r:id="rId19"/>
    <p:sldId id="278" r:id="rId20"/>
    <p:sldId id="277" r:id="rId21"/>
    <p:sldId id="276" r:id="rId22"/>
    <p:sldId id="281" r:id="rId23"/>
    <p:sldId id="280" r:id="rId24"/>
    <p:sldId id="283" r:id="rId25"/>
    <p:sldId id="282" r:id="rId26"/>
    <p:sldId id="279" r:id="rId27"/>
    <p:sldId id="285" r:id="rId28"/>
    <p:sldId id="287" r:id="rId29"/>
    <p:sldId id="286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2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9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9697B-F8D1-4830-9AFB-56C80516755C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7B623-0B8D-434C-9155-DB6F39008E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42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96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79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5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43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14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2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7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3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63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7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12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6A50-52ED-4E14-B94E-D21FF06733A6}" type="datetimeFigureOut">
              <a:rPr lang="en-CA" smtClean="0"/>
              <a:t>2019-11-23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E06D-24B9-4F9E-9199-7E6CF9FA8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160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08C1C1-B30C-4949-8B99-4A059D93369D}"/>
              </a:ext>
            </a:extLst>
          </p:cNvPr>
          <p:cNvSpPr txBox="1"/>
          <p:nvPr/>
        </p:nvSpPr>
        <p:spPr>
          <a:xfrm>
            <a:off x="5059971" y="1783959"/>
            <a:ext cx="38121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A QUICK INTRODUCTION TO EDITING ON WIKIPEDIA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23031C13-7D91-4C11-A7E5-D9292FC30C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30006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20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0B3147-30E3-4A20-806F-B0A5B87A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429"/>
            <a:ext cx="9144000" cy="55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D533647-5FB3-4F3C-AB32-44E086FD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260"/>
            <a:ext cx="9144000" cy="61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1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1E8E39-9041-406B-81F5-5BC6E9993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70"/>
            <a:ext cx="9144000" cy="62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3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AE6AB7-6E03-404D-B86A-38F3598F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05"/>
            <a:ext cx="9144000" cy="57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B9E43-AC2F-48C2-8E6F-05658EAB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0735"/>
            <a:ext cx="9144000" cy="589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7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D6A84D-563A-4341-8680-8EC84A065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793"/>
            <a:ext cx="9144000" cy="45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D5C2A0B-5284-4AE6-8740-1EEC96293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569"/>
            <a:ext cx="9144000" cy="55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D267B-EC36-437A-98F1-BA15D4E0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3029"/>
            <a:ext cx="9144000" cy="61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8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884A56C-0BF2-461B-A464-D6BDA65D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874"/>
            <a:ext cx="9144000" cy="52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ACCFAD-8D63-470E-B1D7-4802BEAB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00"/>
            <a:ext cx="9144000" cy="5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5BBFF4-B1F0-49E2-99C0-0C63DBB66CCB}"/>
              </a:ext>
            </a:extLst>
          </p:cNvPr>
          <p:cNvSpPr txBox="1"/>
          <p:nvPr/>
        </p:nvSpPr>
        <p:spPr>
          <a:xfrm>
            <a:off x="433715" y="234766"/>
            <a:ext cx="3754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ea typeface="+mj-ea"/>
                <a:cs typeface="+mj-cs"/>
              </a:rPr>
              <a:t>FIRST A LITTLE BIT ABOUT WIKIPEDIA…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55798-1D39-446E-AE64-82FCC4F04E83}"/>
              </a:ext>
            </a:extLst>
          </p:cNvPr>
          <p:cNvSpPr txBox="1"/>
          <p:nvPr/>
        </p:nvSpPr>
        <p:spPr>
          <a:xfrm>
            <a:off x="107769" y="1560329"/>
            <a:ext cx="4629587" cy="2783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Wikipedia was launched on January 15, 2001 to provide people with free access to knowledge in their own language.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Wikipedia is supported by the non-profit Wikimedia Foundation.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written and edited by volunteers from around the world.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4FD0E496-0670-4CC4-87D4-C2EADFA145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32392"/>
          <a:stretch/>
        </p:blipFill>
        <p:spPr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0A8ED-0DDF-4A67-963F-26BE1DFCC2E9}"/>
              </a:ext>
            </a:extLst>
          </p:cNvPr>
          <p:cNvSpPr txBox="1"/>
          <p:nvPr/>
        </p:nvSpPr>
        <p:spPr>
          <a:xfrm>
            <a:off x="107769" y="4457700"/>
            <a:ext cx="5111931" cy="227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Almost all of its articles can be edited by anyone.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the fifth most visited website on the planet.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English Wikipedia receives about 200 million page views a day.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73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EAC28-02EF-45AF-AEB2-B9573ED1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2075"/>
            <a:ext cx="9143999" cy="31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85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6A6A3-AA45-4508-B2C1-72F5AF6A6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08726"/>
            <a:ext cx="9143999" cy="52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5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8CBCF-E403-4081-9D24-444AE40C7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556"/>
            <a:ext cx="9144000" cy="52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BBDFBD-D16C-4F96-9968-0709D67A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751"/>
            <a:ext cx="9144000" cy="46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3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1D3582-05B5-4EB8-91FE-21EA6A70C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53"/>
            <a:ext cx="9144000" cy="31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6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4CBCB-65FE-4170-9D85-A746F5385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39270"/>
            <a:ext cx="9144000" cy="33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A266F-3F4F-4089-8E9B-68227A25D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3400"/>
            <a:ext cx="9144000" cy="41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05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FBAC8-53D0-4918-A99F-275AF6418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75400"/>
            <a:ext cx="9144000" cy="45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7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1CC6F5-F044-4C3F-841F-A3CCB8B41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56"/>
            <a:ext cx="9144000" cy="49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4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44F0F-B2DE-421A-9A80-8B9C050D5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1" y="961056"/>
            <a:ext cx="9007458" cy="49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C55798-1D39-446E-AE64-82FCC4F04E83}"/>
              </a:ext>
            </a:extLst>
          </p:cNvPr>
          <p:cNvSpPr txBox="1"/>
          <p:nvPr/>
        </p:nvSpPr>
        <p:spPr>
          <a:xfrm>
            <a:off x="0" y="2037464"/>
            <a:ext cx="4629587" cy="2783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4FD0E496-0670-4CC4-87D4-C2EADFA145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32392"/>
          <a:stretch/>
        </p:blipFill>
        <p:spPr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1866E4-B172-476A-8F26-5DF595695CE4}"/>
              </a:ext>
            </a:extLst>
          </p:cNvPr>
          <p:cNvSpPr txBox="1"/>
          <p:nvPr/>
        </p:nvSpPr>
        <p:spPr>
          <a:xfrm>
            <a:off x="485775" y="733425"/>
            <a:ext cx="37528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Wikipedia outlines its guidelines for editing in its:</a:t>
            </a:r>
            <a:r>
              <a:rPr lang="en-CA" dirty="0"/>
              <a:t> </a:t>
            </a:r>
          </a:p>
          <a:p>
            <a:endParaRPr lang="en-CA" dirty="0"/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FIVE PILLARS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CORE CONTENT POLICIES</a:t>
            </a:r>
          </a:p>
        </p:txBody>
      </p:sp>
    </p:spTree>
    <p:extLst>
      <p:ext uri="{BB962C8B-B14F-4D97-AF65-F5344CB8AC3E}">
        <p14:creationId xmlns:p14="http://schemas.microsoft.com/office/powerpoint/2010/main" val="2744430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5F46E9-42D7-45B0-88E4-3E640DEFD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94"/>
            <a:ext cx="9144000" cy="39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0BC72786-6CFC-4C5F-A019-0E0EDD70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3" y="371475"/>
            <a:ext cx="6898574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4BD51C66-1B10-4384-A3FF-26726DBC0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36913"/>
          <a:stretch/>
        </p:blipFill>
        <p:spPr>
          <a:xfrm>
            <a:off x="20" y="10"/>
            <a:ext cx="347977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39340-D67F-4E3C-8B16-1E41341E5CE0}"/>
              </a:ext>
            </a:extLst>
          </p:cNvPr>
          <p:cNvSpPr txBox="1"/>
          <p:nvPr/>
        </p:nvSpPr>
        <p:spPr>
          <a:xfrm>
            <a:off x="3724275" y="1899666"/>
            <a:ext cx="5314950" cy="385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Wikipedia is an encyclopedia: it is not a soapbox, advertising platform, vanity press, indiscriminate collection of information, or web directory.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Wikipedia is written from a neutral point of view: keep the tone impartial; all articles must strive for verifiable accuracy by citing reliable sources.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Wikipedia is free content that anyone can use, edit, and distribute: no editor owns an article and any contributions can and will be mercilessly edited and redistributed. Respect copyright laws and never plagiarize.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Wikipedia’s editors should treat each other with respect and civility: avoid edit wars.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Wikipedia has no firm rules: Wikipedia has policies and guidelines, but they are not carved in stone; their content and interpretation can evolve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316A5-98DD-4429-B928-5C6C2DC4C781}"/>
              </a:ext>
            </a:extLst>
          </p:cNvPr>
          <p:cNvSpPr txBox="1"/>
          <p:nvPr/>
        </p:nvSpPr>
        <p:spPr>
          <a:xfrm>
            <a:off x="3724275" y="342900"/>
            <a:ext cx="476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WIKIPEDIA SUMMARIZES ITS FUNDAMENTAL PRINCIPLES AS FIVE PILLARS: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122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4BD51C66-1B10-4384-A3FF-26726DBC0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36913"/>
          <a:stretch/>
        </p:blipFill>
        <p:spPr>
          <a:xfrm>
            <a:off x="20" y="10"/>
            <a:ext cx="347977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39340-D67F-4E3C-8B16-1E41341E5CE0}"/>
              </a:ext>
            </a:extLst>
          </p:cNvPr>
          <p:cNvSpPr txBox="1"/>
          <p:nvPr/>
        </p:nvSpPr>
        <p:spPr>
          <a:xfrm>
            <a:off x="3724275" y="1242441"/>
            <a:ext cx="5314950" cy="385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600" u="sng" dirty="0"/>
              <a:t>Neutral Point of View</a:t>
            </a:r>
            <a:r>
              <a:rPr lang="en-CA" sz="1600" dirty="0"/>
              <a:t> – All Wikipedia articles must be written from a neutral point of view without bias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Avoid stating opinions as facts; use non-judgemental language; indicate relative prominence of opposing views.</a:t>
            </a:r>
          </a:p>
          <a:p>
            <a:pPr marL="342900" indent="-342900">
              <a:buFont typeface="+mj-lt"/>
              <a:buAutoNum type="arabicPeriod"/>
            </a:pPr>
            <a:endParaRPr lang="en-CA" sz="1600" dirty="0"/>
          </a:p>
          <a:p>
            <a:pPr marL="342900" indent="-342900">
              <a:buFont typeface="+mj-lt"/>
              <a:buAutoNum type="arabicPeriod"/>
            </a:pPr>
            <a:r>
              <a:rPr lang="en-CA" sz="1600" u="sng" dirty="0"/>
              <a:t>Verifiability</a:t>
            </a:r>
            <a:r>
              <a:rPr lang="en-CA" sz="1600" dirty="0"/>
              <a:t> – Material must be attributed to a reliable, published source.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Practice by adding references and citations to existing articles instead of starting new ones.</a:t>
            </a:r>
          </a:p>
          <a:p>
            <a:pPr marL="342900" indent="-342900">
              <a:buFont typeface="+mj-lt"/>
              <a:buAutoNum type="arabicPeriod"/>
            </a:pPr>
            <a:endParaRPr lang="en-CA" sz="1600" dirty="0"/>
          </a:p>
          <a:p>
            <a:pPr marL="342900" indent="-342900">
              <a:buFont typeface="+mj-lt"/>
              <a:buAutoNum type="arabicPeriod"/>
            </a:pPr>
            <a:r>
              <a:rPr lang="en-CA" sz="1600" u="sng" dirty="0"/>
              <a:t>No Original Research</a:t>
            </a:r>
            <a:r>
              <a:rPr lang="en-CA" sz="1600" dirty="0"/>
              <a:t> – Wikipedia does not publish original thought or research: all material must be attributable to a reliable, published source. Wikipedia is not journalism, criticism, or scholarship: it’s an encyclopedia.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If you can’t support your statement without published articles or books, you can’t include it in the Wikipedia page.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316A5-98DD-4429-B928-5C6C2DC4C781}"/>
              </a:ext>
            </a:extLst>
          </p:cNvPr>
          <p:cNvSpPr txBox="1"/>
          <p:nvPr/>
        </p:nvSpPr>
        <p:spPr>
          <a:xfrm>
            <a:off x="3724275" y="342900"/>
            <a:ext cx="476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WIKIPEDIA’S CORE CONTENT POLICIES: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750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4BD51C66-1B10-4384-A3FF-26726DBC0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36913"/>
          <a:stretch/>
        </p:blipFill>
        <p:spPr>
          <a:xfrm>
            <a:off x="20" y="10"/>
            <a:ext cx="347977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39340-D67F-4E3C-8B16-1E41341E5CE0}"/>
              </a:ext>
            </a:extLst>
          </p:cNvPr>
          <p:cNvSpPr txBox="1"/>
          <p:nvPr/>
        </p:nvSpPr>
        <p:spPr>
          <a:xfrm>
            <a:off x="3724275" y="1242441"/>
            <a:ext cx="5314950" cy="385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400" u="sng" dirty="0"/>
              <a:t>Avoid any conflict of interest (COI)</a:t>
            </a:r>
            <a:r>
              <a:rPr lang="en-CA" sz="1400" dirty="0"/>
              <a:t> – Don’t write about yourself or your family, friends, clients, employers, or your financial and other relationships. COI editing undermines public confidence in Wikipedia.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400" dirty="0"/>
              <a:t>Instead, you can suggest changes in the talk pages.</a:t>
            </a:r>
          </a:p>
          <a:p>
            <a:pPr marL="342900" indent="-342900">
              <a:buFont typeface="+mj-lt"/>
              <a:buAutoNum type="arabicPeriod"/>
            </a:pP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u="sng" dirty="0"/>
              <a:t>Use reliable sources</a:t>
            </a:r>
            <a:r>
              <a:rPr lang="en-CA" sz="1400" dirty="0"/>
              <a:t> – Sources should be published secondary or tertiary sources. Unpublished materials and interviews are not considered reliable.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400" dirty="0"/>
              <a:t>Examples of some reliable sources: academic and peer-reviewed publications; textbooks; books published by respected publishing houses; magazines and journals; newspapers.</a:t>
            </a:r>
          </a:p>
          <a:p>
            <a:pPr marL="342900" indent="-342900">
              <a:buFont typeface="+mj-lt"/>
              <a:buAutoNum type="arabicPeriod"/>
            </a:pP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u="sng" dirty="0"/>
              <a:t>Notability</a:t>
            </a:r>
            <a:r>
              <a:rPr lang="en-CA" sz="1400" dirty="0"/>
              <a:t> – Does your topic warrant its own article? If a topic has received significant coverage in reliable sources that are independent of the subject, it is presumed to be suitable for a stand-alone article or list.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400" dirty="0"/>
              <a:t>HOWEVER, these guidelines can be flexible because they can also reinforce structural racism and sexism. Some groups are represented in published literature much more than others!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316A5-98DD-4429-B928-5C6C2DC4C781}"/>
              </a:ext>
            </a:extLst>
          </p:cNvPr>
          <p:cNvSpPr txBox="1"/>
          <p:nvPr/>
        </p:nvSpPr>
        <p:spPr>
          <a:xfrm>
            <a:off x="3724275" y="342900"/>
            <a:ext cx="476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OTHER GUIDELINES: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851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4BD51C66-1B10-4384-A3FF-26726DBC0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36913"/>
          <a:stretch/>
        </p:blipFill>
        <p:spPr>
          <a:xfrm>
            <a:off x="20" y="10"/>
            <a:ext cx="347977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39340-D67F-4E3C-8B16-1E41341E5CE0}"/>
              </a:ext>
            </a:extLst>
          </p:cNvPr>
          <p:cNvSpPr txBox="1"/>
          <p:nvPr/>
        </p:nvSpPr>
        <p:spPr>
          <a:xfrm>
            <a:off x="3724275" y="1081564"/>
            <a:ext cx="5314950" cy="385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CA" dirty="0"/>
              <a:t>An awful lot! Here are a few examples: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Write new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Add new content to existing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Add new 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Check that existing citations are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Make sure links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Add new links (including red links)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Edit existing articles for grammar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Fix mistakes in existing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Some editors even specialize in adding the date of a person’s death when they pass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If you are a new editor, it might be better to add citations, etc. to existing articles before you create a new article. Having multiple edits under your belt will add to your knowledge and credibility.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316A5-98DD-4429-B928-5C6C2DC4C781}"/>
              </a:ext>
            </a:extLst>
          </p:cNvPr>
          <p:cNvSpPr txBox="1"/>
          <p:nvPr/>
        </p:nvSpPr>
        <p:spPr>
          <a:xfrm>
            <a:off x="3724275" y="342900"/>
            <a:ext cx="476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WHAT TO EDITORS DO?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23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E6CBC-007B-49E2-9B82-0F594A4EA07F}"/>
              </a:ext>
            </a:extLst>
          </p:cNvPr>
          <p:cNvSpPr txBox="1"/>
          <p:nvPr/>
        </p:nvSpPr>
        <p:spPr>
          <a:xfrm>
            <a:off x="5059971" y="1062990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JOIN THE WIKIPEDIA COMMUNITY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9415F0D8-ED57-444D-B5F0-128BDCA7F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30006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553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617FDA6-684A-4549-869E-D681BA7D3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980"/>
            <a:ext cx="9144000" cy="2484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FA390-370B-467B-B40E-26268870D6BA}"/>
              </a:ext>
            </a:extLst>
          </p:cNvPr>
          <p:cNvSpPr txBox="1"/>
          <p:nvPr/>
        </p:nvSpPr>
        <p:spPr>
          <a:xfrm>
            <a:off x="504824" y="847725"/>
            <a:ext cx="795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Start by clicking the “Create account” link in the upper right corner on the Wikipedia website</a:t>
            </a:r>
          </a:p>
        </p:txBody>
      </p:sp>
    </p:spTree>
    <p:extLst>
      <p:ext uri="{BB962C8B-B14F-4D97-AF65-F5344CB8AC3E}">
        <p14:creationId xmlns:p14="http://schemas.microsoft.com/office/powerpoint/2010/main" val="349051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681</Words>
  <Application>Microsoft Office PowerPoint</Application>
  <PresentationFormat>On-screen Show (4:3)</PresentationFormat>
  <Paragraphs>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Higgins</dc:creator>
  <cp:lastModifiedBy>Jenny Higgins</cp:lastModifiedBy>
  <cp:revision>4</cp:revision>
  <dcterms:created xsi:type="dcterms:W3CDTF">2019-11-22T17:24:05Z</dcterms:created>
  <dcterms:modified xsi:type="dcterms:W3CDTF">2019-11-23T18:09:06Z</dcterms:modified>
</cp:coreProperties>
</file>