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Roboto" panose="020B0604020202020204" charset="0"/>
      <p:regular r:id="rId37"/>
      <p:bold r:id="rId38"/>
      <p:italic r:id="rId39"/>
      <p:boldItalic r:id="rId40"/>
    </p:embeddedFont>
    <p:embeddedFont>
      <p:font typeface="Proxima Nova" panose="020B0604020202020204" charset="0"/>
      <p:regular r:id="rId41"/>
      <p:bold r:id="rId42"/>
      <p:italic r:id="rId43"/>
      <p:boldItalic r:id="rId44"/>
    </p:embeddedFont>
    <p:embeddedFont>
      <p:font typeface="Economica"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Open Sans" panose="020B060402020202020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AC9FFD9-D724-4E75-896B-CD2B1D1886E9}">
  <a:tblStyle styleId="{4AC9FFD9-D724-4E75-896B-CD2B1D1886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42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4691512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nlm.nih.gov/hsrinfo/implementation_science.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wxL0-REyle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wxL0-REyle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742e3e7cd_1_16: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742e3e7c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7571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dc10a8bcc_1_18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dc10a8bcc_1_18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Credit to Roger</a:t>
            </a:r>
            <a:endParaRPr/>
          </a:p>
        </p:txBody>
      </p:sp>
    </p:spTree>
    <p:extLst>
      <p:ext uri="{BB962C8B-B14F-4D97-AF65-F5344CB8AC3E}">
        <p14:creationId xmlns:p14="http://schemas.microsoft.com/office/powerpoint/2010/main" val="2870498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dc10a8bcc_1_18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dc10a8bcc_1_1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3949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dc10a8bcc_1_18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dc10a8bcc_1_1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51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dc10a8bcc_1_1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dc10a8bcc_1_1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9346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dc10a8bcc_1_1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dc10a8bcc_1_1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2663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dc10a8bcc_1_18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dc10a8bcc_1_18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2412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dc10a8bcc_1_18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dc10a8bcc_1_1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917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dc10a8bcc_1_1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dc10a8bcc_1_1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Does the research team have equipoise regarding the question?</a:t>
            </a:r>
            <a:endParaRPr/>
          </a:p>
          <a:p>
            <a:pPr marL="0" lvl="0" indent="0" algn="l" rtl="0">
              <a:lnSpc>
                <a:spcPct val="115000"/>
              </a:lnSpc>
              <a:spcBef>
                <a:spcPts val="0"/>
              </a:spcBef>
              <a:spcAft>
                <a:spcPts val="0"/>
              </a:spcAft>
              <a:buNone/>
            </a:pPr>
            <a:r>
              <a:rPr lang="en"/>
              <a:t>Is there </a:t>
            </a:r>
            <a:r>
              <a:rPr lang="en" u="sng"/>
              <a:t>really</a:t>
            </a:r>
            <a:r>
              <a:rPr lang="en"/>
              <a:t> uncertainty about the topic?</a:t>
            </a:r>
            <a:endParaRPr/>
          </a:p>
          <a:p>
            <a:pPr marL="0" lvl="0" indent="0" algn="l" rtl="0">
              <a:lnSpc>
                <a:spcPct val="115000"/>
              </a:lnSpc>
              <a:spcBef>
                <a:spcPts val="0"/>
              </a:spcBef>
              <a:spcAft>
                <a:spcPts val="0"/>
              </a:spcAft>
              <a:buNone/>
            </a:pPr>
            <a:r>
              <a:rPr lang="en"/>
              <a:t>Is removing the uncertainty going to change anything?</a:t>
            </a:r>
            <a:endParaRPr/>
          </a:p>
          <a:p>
            <a:pPr marL="0" lvl="0" indent="0" algn="l" rtl="0">
              <a:lnSpc>
                <a:spcPct val="115000"/>
              </a:lnSpc>
              <a:spcBef>
                <a:spcPts val="0"/>
              </a:spcBef>
              <a:spcAft>
                <a:spcPts val="0"/>
              </a:spcAft>
              <a:buNone/>
            </a:pPr>
            <a:r>
              <a:rPr lang="en"/>
              <a:t>Are the results of the project something others will be interested?</a:t>
            </a:r>
            <a:endParaRPr/>
          </a:p>
          <a:p>
            <a:pPr marL="0" lvl="0" indent="0" algn="l" rtl="0">
              <a:lnSpc>
                <a:spcPct val="115000"/>
              </a:lnSpc>
              <a:spcBef>
                <a:spcPts val="0"/>
              </a:spcBef>
              <a:spcAft>
                <a:spcPts val="0"/>
              </a:spcAft>
              <a:buNone/>
            </a:pPr>
            <a:r>
              <a:rPr lang="en"/>
              <a:t>Is answering the question viable given the available resources?</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45877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dc10a8bcc_1_1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dc10a8bcc_1_1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4005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dc10a8bcc_1_19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dc10a8bcc_1_1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427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cbab3a369_1_2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cbab3a369_1_2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1362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dc10a8bcc_1_19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dc10a8bcc_1_19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5865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dc10a8bcc_1_19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dc10a8bcc_1_1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711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dc10a8bcc_1_19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dc10a8bcc_1_1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8868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dc10a8bcc_1_19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dc10a8bcc_1_19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https://www.nlm.nih.gov/hsrinfo/implementation_science.html</a:t>
            </a:r>
            <a:endParaRPr/>
          </a:p>
          <a:p>
            <a:pPr marL="0" lvl="0" indent="0" algn="l" rtl="0">
              <a:spcBef>
                <a:spcPts val="0"/>
              </a:spcBef>
              <a:spcAft>
                <a:spcPts val="0"/>
              </a:spcAft>
              <a:buNone/>
            </a:pPr>
            <a:endParaRPr/>
          </a:p>
          <a:p>
            <a:pPr marL="0" lvl="0" indent="0" algn="l" rtl="0">
              <a:spcBef>
                <a:spcPts val="0"/>
              </a:spcBef>
              <a:spcAft>
                <a:spcPts val="0"/>
              </a:spcAft>
              <a:buNone/>
            </a:pPr>
            <a:r>
              <a:rPr lang="en" sz="1150">
                <a:highlight>
                  <a:srgbClr val="FFFFFF"/>
                </a:highlight>
                <a:latin typeface="Roboto"/>
                <a:ea typeface="Roboto"/>
                <a:cs typeface="Roboto"/>
                <a:sym typeface="Roboto"/>
              </a:rPr>
              <a:t>the intent of implementation science and related research is to investigate and address major bottlenecks (e.g. social, behavioral, economic, management) that impede effective implementation, test new approaches to improve health programming, as well as determine a causal relationship between the intervention and its impact.</a:t>
            </a:r>
            <a:endParaRPr/>
          </a:p>
        </p:txBody>
      </p:sp>
    </p:spTree>
    <p:extLst>
      <p:ext uri="{BB962C8B-B14F-4D97-AF65-F5344CB8AC3E}">
        <p14:creationId xmlns:p14="http://schemas.microsoft.com/office/powerpoint/2010/main" val="2507727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dc10a8bcc_1_19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dc10a8bcc_1_1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https://www.youtube.com/watch?v=wxL0-REyleg</a:t>
            </a:r>
            <a:endParaRPr/>
          </a:p>
          <a:p>
            <a:pPr marL="0" lvl="0" indent="0" algn="l" rtl="0">
              <a:spcBef>
                <a:spcPts val="0"/>
              </a:spcBef>
              <a:spcAft>
                <a:spcPts val="0"/>
              </a:spcAft>
              <a:buNone/>
            </a:pPr>
            <a:endParaRPr/>
          </a:p>
          <a:p>
            <a:pPr marL="0" lvl="0" indent="0" algn="l" rtl="0">
              <a:spcBef>
                <a:spcPts val="0"/>
              </a:spcBef>
              <a:spcAft>
                <a:spcPts val="0"/>
              </a:spcAft>
              <a:buNone/>
            </a:pPr>
            <a:r>
              <a:rPr lang="en"/>
              <a:t>Intertwined with health services factors</a:t>
            </a:r>
            <a:endParaRPr/>
          </a:p>
          <a:p>
            <a:pPr marL="0" lvl="0" indent="0" algn="l" rtl="0">
              <a:spcBef>
                <a:spcPts val="0"/>
              </a:spcBef>
              <a:spcAft>
                <a:spcPts val="0"/>
              </a:spcAft>
              <a:buNone/>
            </a:pPr>
            <a:r>
              <a:rPr lang="en"/>
              <a:t>Questions can overlap / hybrid designs with HSR and implementation </a:t>
            </a:r>
            <a:endParaRPr/>
          </a:p>
        </p:txBody>
      </p:sp>
    </p:spTree>
    <p:extLst>
      <p:ext uri="{BB962C8B-B14F-4D97-AF65-F5344CB8AC3E}">
        <p14:creationId xmlns:p14="http://schemas.microsoft.com/office/powerpoint/2010/main" val="802460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ef8824201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ef8824201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5479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dd46977c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dd46977c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9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dd46977c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3dd46977c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3260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dc10a8bcc_1_19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dc10a8bcc_1_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4506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dc10a8bcc_1_19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dc10a8bcc_1_1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270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742e3e7cd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742e3e7cd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023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dc10a8bcc_1_19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dc10a8bcc_1_1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82749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dc10a8bcc_1_20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dc10a8bcc_1_2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6516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dc10a8bcc_1_19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dc10a8bcc_1_19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51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dc10a8bcc_1_2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dc10a8bcc_1_2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15244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dc10a8bcc_1_2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dc10a8bcc_1_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1267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dc10a8bcc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dc10a8bc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4716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5ef8824201_0_3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5ef882420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4829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dc10a8bcc_1_19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dc10a8bcc_1_1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the left is related to and influence the outcomes on the right </a:t>
            </a:r>
            <a:endParaRPr/>
          </a:p>
          <a:p>
            <a:pPr marL="0" lvl="0" indent="0" algn="l" rtl="0">
              <a:spcBef>
                <a:spcPts val="0"/>
              </a:spcBef>
              <a:spcAft>
                <a:spcPts val="0"/>
              </a:spcAft>
              <a:buNone/>
            </a:pPr>
            <a:endParaRPr/>
          </a:p>
          <a:p>
            <a:pPr marL="0" lvl="0" indent="0" algn="l" rtl="0">
              <a:spcBef>
                <a:spcPts val="0"/>
              </a:spcBef>
              <a:spcAft>
                <a:spcPts val="0"/>
              </a:spcAft>
              <a:buNone/>
            </a:pPr>
            <a:r>
              <a:rPr lang="en"/>
              <a:t>Can be done at any level from individual up to a population</a:t>
            </a:r>
            <a:endParaRPr/>
          </a:p>
          <a:p>
            <a:pPr marL="0" lvl="0" indent="0" algn="l" rtl="0">
              <a:spcBef>
                <a:spcPts val="0"/>
              </a:spcBef>
              <a:spcAft>
                <a:spcPts val="0"/>
              </a:spcAft>
              <a:buNone/>
            </a:pPr>
            <a:endParaRPr/>
          </a:p>
          <a:p>
            <a:pPr marL="0" lvl="0" indent="0" algn="l" rtl="0">
              <a:spcBef>
                <a:spcPts val="0"/>
              </a:spcBef>
              <a:spcAft>
                <a:spcPts val="0"/>
              </a:spcAft>
              <a:buNone/>
            </a:pPr>
            <a:r>
              <a:rPr lang="en"/>
              <a:t>https://www.youtube.com/watch?v=wxL0-REyleg</a:t>
            </a:r>
            <a:endParaRPr/>
          </a:p>
        </p:txBody>
      </p:sp>
    </p:spTree>
    <p:extLst>
      <p:ext uri="{BB962C8B-B14F-4D97-AF65-F5344CB8AC3E}">
        <p14:creationId xmlns:p14="http://schemas.microsoft.com/office/powerpoint/2010/main" val="1144268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dc10a8bcc_1_18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dc10a8bcc_1_1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This field seeks to explore the effectiveness of care, a different concept than the more familiar idea of efficacy. </a:t>
            </a:r>
            <a:endParaRPr/>
          </a:p>
        </p:txBody>
      </p:sp>
    </p:spTree>
    <p:extLst>
      <p:ext uri="{BB962C8B-B14F-4D97-AF65-F5344CB8AC3E}">
        <p14:creationId xmlns:p14="http://schemas.microsoft.com/office/powerpoint/2010/main" val="25215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dc10a8bcc_1_1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dc10a8bcc_1_1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71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ef8824201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ef8824201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https://www.youtube.com/watch?v=wxL0-REyleg</a:t>
            </a:r>
            <a:r>
              <a:rPr lang="en"/>
              <a:t> </a:t>
            </a:r>
            <a:endParaRPr/>
          </a:p>
        </p:txBody>
      </p:sp>
    </p:spTree>
    <p:extLst>
      <p:ext uri="{BB962C8B-B14F-4D97-AF65-F5344CB8AC3E}">
        <p14:creationId xmlns:p14="http://schemas.microsoft.com/office/powerpoint/2010/main" val="99320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sciencedirect.com/science/journal/07351097"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hyperlink" Target="https://www.nlm.nih.gov/hsrinfo/implementation_science.html" TargetMode="External"/><Relationship Id="rId4" Type="http://schemas.openxmlformats.org/officeDocument/2006/relationships/hyperlink" Target="https://doi.org/10.1016/j.jacc.2017.03.53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3" descr="White cloud in front of dark blue star-filled sky"/>
          <p:cNvPicPr preferRelativeResize="0"/>
          <p:nvPr/>
        </p:nvPicPr>
        <p:blipFill rotWithShape="1">
          <a:blip r:embed="rId3">
            <a:alphaModFix/>
          </a:blip>
          <a:srcRect r="1719" b="17067"/>
          <a:stretch/>
        </p:blipFill>
        <p:spPr>
          <a:xfrm>
            <a:off x="0" y="0"/>
            <a:ext cx="9144001" cy="5143500"/>
          </a:xfrm>
          <a:prstGeom prst="rect">
            <a:avLst/>
          </a:prstGeom>
          <a:noFill/>
          <a:ln>
            <a:noFill/>
          </a:ln>
        </p:spPr>
      </p:pic>
      <p:sp>
        <p:nvSpPr>
          <p:cNvPr id="63" name="Google Shape;63;p13"/>
          <p:cNvSpPr txBox="1">
            <a:spLocks noGrp="1"/>
          </p:cNvSpPr>
          <p:nvPr>
            <p:ph type="ctrTitle"/>
          </p:nvPr>
        </p:nvSpPr>
        <p:spPr>
          <a:xfrm>
            <a:off x="1852350" y="179075"/>
            <a:ext cx="5439300" cy="280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800">
                <a:solidFill>
                  <a:srgbClr val="FFFFFF"/>
                </a:solidFill>
                <a:latin typeface="Roboto"/>
                <a:ea typeface="Roboto"/>
                <a:cs typeface="Roboto"/>
                <a:sym typeface="Roboto"/>
              </a:rPr>
              <a:t>Health Services Research</a:t>
            </a:r>
            <a:endParaRPr sz="4800">
              <a:solidFill>
                <a:srgbClr val="FFFFFF"/>
              </a:solidFill>
              <a:latin typeface="Roboto"/>
              <a:ea typeface="Roboto"/>
              <a:cs typeface="Roboto"/>
              <a:sym typeface="Roboto"/>
            </a:endParaRPr>
          </a:p>
        </p:txBody>
      </p:sp>
      <p:sp>
        <p:nvSpPr>
          <p:cNvPr id="64" name="Google Shape;64;p13"/>
          <p:cNvSpPr txBox="1">
            <a:spLocks noGrp="1"/>
          </p:cNvSpPr>
          <p:nvPr>
            <p:ph type="subTitle" idx="1"/>
          </p:nvPr>
        </p:nvSpPr>
        <p:spPr>
          <a:xfrm>
            <a:off x="510450" y="3193516"/>
            <a:ext cx="8123100" cy="142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Sarah Williams</a:t>
            </a:r>
            <a:endParaRPr sz="1800">
              <a:solidFill>
                <a:srgbClr val="FFFFFF"/>
              </a:solidFill>
              <a:latin typeface="Roboto"/>
              <a:ea typeface="Roboto"/>
              <a:cs typeface="Roboto"/>
              <a:sym typeface="Roboto"/>
            </a:endParaRPr>
          </a:p>
          <a:p>
            <a:pPr marL="0" lvl="0" indent="0" algn="ctr" rtl="0">
              <a:spcBef>
                <a:spcPts val="0"/>
              </a:spcBef>
              <a:spcAft>
                <a:spcPts val="0"/>
              </a:spcAft>
              <a:buNone/>
            </a:pPr>
            <a:r>
              <a:rPr lang="en" sz="1800">
                <a:solidFill>
                  <a:srgbClr val="FFFFFF"/>
                </a:solidFill>
                <a:latin typeface="Roboto"/>
                <a:ea typeface="Roboto"/>
                <a:cs typeface="Roboto"/>
                <a:sym typeface="Roboto"/>
              </a:rPr>
              <a:t>MSc Public Health</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solidFill>
                <a:srgbClr val="FFFFFF"/>
              </a:solidFill>
              <a:latin typeface="Roboto"/>
              <a:ea typeface="Roboto"/>
              <a:cs typeface="Roboto"/>
              <a:sym typeface="Roboto"/>
            </a:endParaRPr>
          </a:p>
          <a:p>
            <a:pPr marL="0" lvl="0" indent="0" algn="ctr" rtl="0">
              <a:spcBef>
                <a:spcPts val="0"/>
              </a:spcBef>
              <a:spcAft>
                <a:spcPts val="0"/>
              </a:spcAft>
              <a:buNone/>
            </a:pPr>
            <a:r>
              <a:rPr lang="en" sz="1800">
                <a:solidFill>
                  <a:srgbClr val="FFFFFF"/>
                </a:solidFill>
                <a:latin typeface="Roboto"/>
                <a:ea typeface="Roboto"/>
                <a:cs typeface="Roboto"/>
                <a:sym typeface="Roboto"/>
              </a:rPr>
              <a:t>August 2, 2019</a:t>
            </a:r>
            <a:endParaRPr sz="1800">
              <a:solidFill>
                <a:srgbClr val="FFFFFF"/>
              </a:solidFill>
              <a:latin typeface="Roboto"/>
              <a:ea typeface="Roboto"/>
              <a:cs typeface="Roboto"/>
              <a:sym typeface="Roboto"/>
            </a:endParaRPr>
          </a:p>
          <a:p>
            <a:pPr marL="0" lvl="0" indent="0" algn="ctr" rtl="0">
              <a:spcBef>
                <a:spcPts val="0"/>
              </a:spcBef>
              <a:spcAft>
                <a:spcPts val="0"/>
              </a:spcAft>
              <a:buNone/>
            </a:pPr>
            <a:endParaRPr sz="18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Examples of HSR Questions</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90575"/>
            <a:ext cx="8520600" cy="4170000"/>
          </a:xfrm>
          <a:prstGeom prst="rect">
            <a:avLst/>
          </a:prstGeom>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3000">
                <a:solidFill>
                  <a:schemeClr val="lt2"/>
                </a:solidFill>
                <a:latin typeface="Roboto"/>
                <a:ea typeface="Roboto"/>
                <a:cs typeface="Roboto"/>
                <a:sym typeface="Roboto"/>
              </a:rPr>
              <a:t>Organizational questions:</a:t>
            </a:r>
            <a:endParaRPr sz="3000">
              <a:solidFill>
                <a:schemeClr val="lt2"/>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rgbClr val="000000"/>
                </a:solidFill>
                <a:latin typeface="Roboto"/>
                <a:ea typeface="Roboto"/>
                <a:cs typeface="Roboto"/>
                <a:sym typeface="Roboto"/>
              </a:rPr>
              <a:t>What is the best way to model care teams for improving outcomes for high risk births?</a:t>
            </a: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rgbClr val="000000"/>
                </a:solidFill>
                <a:latin typeface="Roboto"/>
                <a:ea typeface="Roboto"/>
                <a:cs typeface="Roboto"/>
                <a:sym typeface="Roboto"/>
              </a:rPr>
              <a:t>What role should primary care physicians have in the treatment of autism?</a:t>
            </a: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accent3"/>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2800">
                <a:solidFill>
                  <a:schemeClr val="lt2"/>
                </a:solidFill>
                <a:latin typeface="Roboto"/>
                <a:ea typeface="Roboto"/>
                <a:cs typeface="Roboto"/>
                <a:sym typeface="Roboto"/>
              </a:rPr>
              <a:t>Outcome questions:</a:t>
            </a:r>
            <a:endParaRPr sz="2800">
              <a:solidFill>
                <a:schemeClr val="lt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a:solidFill>
                  <a:srgbClr val="000000"/>
                </a:solidFill>
                <a:latin typeface="Roboto"/>
                <a:ea typeface="Roboto"/>
                <a:cs typeface="Roboto"/>
                <a:sym typeface="Roboto"/>
              </a:rPr>
              <a:t>Do school nutrition programs have an impact on academic performance?</a:t>
            </a: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a:solidFill>
                  <a:srgbClr val="000000"/>
                </a:solidFill>
                <a:latin typeface="Roboto"/>
                <a:ea typeface="Roboto"/>
                <a:cs typeface="Roboto"/>
                <a:sym typeface="Roboto"/>
              </a:rPr>
              <a:t>What types of interventions are most effective at increasing breast feeding by mothers with different cultural backgrounds?</a:t>
            </a:r>
            <a:endParaRPr sz="1800">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a:off x="311700" y="533400"/>
            <a:ext cx="8520600" cy="40767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3000">
                <a:solidFill>
                  <a:schemeClr val="lt2"/>
                </a:solidFill>
                <a:latin typeface="Roboto"/>
                <a:ea typeface="Roboto"/>
                <a:cs typeface="Roboto"/>
                <a:sym typeface="Roboto"/>
              </a:rPr>
              <a:t>Regulation questions: </a:t>
            </a:r>
            <a:endParaRPr sz="3000">
              <a:solidFill>
                <a:schemeClr val="lt2"/>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rgbClr val="000000"/>
                </a:solidFill>
                <a:latin typeface="Roboto"/>
                <a:ea typeface="Roboto"/>
                <a:cs typeface="Roboto"/>
                <a:sym typeface="Roboto"/>
              </a:rPr>
              <a:t>What should physicians have to do to maintain their medical licenses? </a:t>
            </a: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None/>
            </a:pPr>
            <a:r>
              <a:rPr lang="en" sz="1800">
                <a:solidFill>
                  <a:srgbClr val="000000"/>
                </a:solidFill>
                <a:latin typeface="Roboto"/>
                <a:ea typeface="Roboto"/>
                <a:cs typeface="Roboto"/>
                <a:sym typeface="Roboto"/>
              </a:rPr>
              <a:t>How should physicians interactions with pharmaceutical companies be regulated and disclosed?</a:t>
            </a: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lt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3000">
                <a:solidFill>
                  <a:schemeClr val="lt2"/>
                </a:solidFill>
                <a:latin typeface="Roboto"/>
                <a:ea typeface="Roboto"/>
                <a:cs typeface="Roboto"/>
                <a:sym typeface="Roboto"/>
              </a:rPr>
              <a:t>Management questions:</a:t>
            </a:r>
            <a:endParaRPr sz="3000">
              <a:solidFill>
                <a:schemeClr val="lt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a:solidFill>
                  <a:srgbClr val="000000"/>
                </a:solidFill>
                <a:latin typeface="Roboto"/>
                <a:ea typeface="Roboto"/>
                <a:cs typeface="Roboto"/>
                <a:sym typeface="Roboto"/>
              </a:rPr>
              <a:t>How should a healthcare organization disclose medical errors involving large numbers of patients?</a:t>
            </a: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800">
              <a:solidFill>
                <a:srgbClr val="00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800">
                <a:solidFill>
                  <a:srgbClr val="000000"/>
                </a:solidFill>
                <a:latin typeface="Roboto"/>
                <a:ea typeface="Roboto"/>
                <a:cs typeface="Roboto"/>
                <a:sym typeface="Roboto"/>
              </a:rPr>
              <a:t>Should publicly-funded hospitals administer drugs which are purchased privately?</a:t>
            </a:r>
            <a:endParaRPr sz="2800">
              <a:solidFill>
                <a:srgbClr val="000000"/>
              </a:solidFill>
              <a:latin typeface="Roboto"/>
              <a:ea typeface="Roboto"/>
              <a:cs typeface="Roboto"/>
              <a:sym typeface="Roboto"/>
            </a:endParaRPr>
          </a:p>
          <a:p>
            <a:pPr marL="0" lvl="0" indent="0" algn="l" rtl="0">
              <a:lnSpc>
                <a:spcPct val="115000"/>
              </a:lnSpc>
              <a:spcBef>
                <a:spcPts val="0"/>
              </a:spcBef>
              <a:spcAft>
                <a:spcPts val="0"/>
              </a:spcAft>
              <a:buNone/>
            </a:pPr>
            <a:endParaRPr sz="1800">
              <a:solidFill>
                <a:schemeClr val="accent3"/>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body" idx="1"/>
          </p:nvPr>
        </p:nvSpPr>
        <p:spPr>
          <a:xfrm>
            <a:off x="311700" y="266625"/>
            <a:ext cx="8520600" cy="4498200"/>
          </a:xfrm>
          <a:prstGeom prst="rect">
            <a:avLst/>
          </a:prstGeom>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3000">
                <a:solidFill>
                  <a:schemeClr val="lt2"/>
                </a:solidFill>
                <a:latin typeface="Roboto"/>
                <a:ea typeface="Roboto"/>
                <a:cs typeface="Roboto"/>
                <a:sym typeface="Roboto"/>
              </a:rPr>
              <a:t>Usage and access questions:</a:t>
            </a:r>
            <a:endParaRPr sz="3000">
              <a:solidFill>
                <a:schemeClr val="lt2"/>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Why has the usage of ultrasounds increased during normal pregnancy?</a:t>
            </a:r>
            <a:endParaRPr>
              <a:solidFill>
                <a:srgbClr val="000000"/>
              </a:solidFill>
              <a:latin typeface="Roboto"/>
              <a:ea typeface="Roboto"/>
              <a:cs typeface="Roboto"/>
              <a:sym typeface="Roboto"/>
            </a:endParaRPr>
          </a:p>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0"/>
              </a:spcBef>
              <a:spcAft>
                <a:spcPts val="0"/>
              </a:spcAft>
              <a:buNone/>
            </a:pPr>
            <a:r>
              <a:rPr lang="en">
                <a:solidFill>
                  <a:srgbClr val="000000"/>
                </a:solidFill>
                <a:latin typeface="Roboto"/>
                <a:ea typeface="Roboto"/>
                <a:cs typeface="Roboto"/>
                <a:sym typeface="Roboto"/>
              </a:rPr>
              <a:t>Do women from different cultural or socio-economic backgrounds receive the same access to prenatal services?</a:t>
            </a:r>
            <a:endParaRPr>
              <a:solidFill>
                <a:srgbClr val="000000"/>
              </a:solidFill>
              <a:latin typeface="Roboto"/>
              <a:ea typeface="Roboto"/>
              <a:cs typeface="Roboto"/>
              <a:sym typeface="Roboto"/>
            </a:endParaRPr>
          </a:p>
          <a:p>
            <a:pPr marL="0" lvl="0" indent="0" algn="l" rtl="0">
              <a:spcBef>
                <a:spcPts val="0"/>
              </a:spcBef>
              <a:spcAft>
                <a:spcPts val="0"/>
              </a:spcAft>
              <a:buNone/>
            </a:pPr>
            <a:endParaRPr sz="1600">
              <a:solidFill>
                <a:srgbClr val="000000"/>
              </a:solidFill>
              <a:latin typeface="Roboto"/>
              <a:ea typeface="Roboto"/>
              <a:cs typeface="Roboto"/>
              <a:sym typeface="Roboto"/>
            </a:endParaRPr>
          </a:p>
          <a:p>
            <a:pPr marL="0" lvl="0" indent="0" algn="l" rtl="0">
              <a:lnSpc>
                <a:spcPct val="100000"/>
              </a:lnSpc>
              <a:spcBef>
                <a:spcPts val="0"/>
              </a:spcBef>
              <a:spcAft>
                <a:spcPts val="0"/>
              </a:spcAft>
              <a:buClr>
                <a:schemeClr val="dk1"/>
              </a:buClr>
              <a:buSzPts val="1100"/>
              <a:buFont typeface="Arial"/>
              <a:buNone/>
            </a:pPr>
            <a:r>
              <a:rPr lang="en" sz="3000">
                <a:solidFill>
                  <a:schemeClr val="lt2"/>
                </a:solidFill>
                <a:latin typeface="Roboto"/>
                <a:ea typeface="Roboto"/>
                <a:cs typeface="Roboto"/>
                <a:sym typeface="Roboto"/>
              </a:rPr>
              <a:t>Financial questions:</a:t>
            </a:r>
            <a:endParaRPr sz="3000">
              <a:solidFill>
                <a:schemeClr val="lt2"/>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rgbClr val="000000"/>
                </a:solidFill>
                <a:latin typeface="Roboto"/>
                <a:ea typeface="Roboto"/>
                <a:cs typeface="Roboto"/>
                <a:sym typeface="Roboto"/>
              </a:rPr>
              <a:t>What method for compensating physicians offers the best value-for-money, e.g., fee for service, pay-for-performance?</a:t>
            </a:r>
            <a:endParaRPr>
              <a:solidFill>
                <a:srgbClr val="00000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rgbClr val="000000"/>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rgbClr val="000000"/>
                </a:solidFill>
                <a:latin typeface="Roboto"/>
                <a:ea typeface="Roboto"/>
                <a:cs typeface="Roboto"/>
                <a:sym typeface="Roboto"/>
              </a:rPr>
              <a:t>How do you determine whether a new health innovation is a good use of public resources?</a:t>
            </a:r>
            <a:endParaRPr sz="1600">
              <a:solidFill>
                <a:srgbClr val="000000"/>
              </a:solidFill>
              <a:latin typeface="Roboto"/>
              <a:ea typeface="Roboto"/>
              <a:cs typeface="Roboto"/>
              <a:sym typeface="Roboto"/>
            </a:endParaRPr>
          </a:p>
          <a:p>
            <a:pPr marL="0" lvl="0" indent="0" algn="l" rtl="0">
              <a:spcBef>
                <a:spcPts val="0"/>
              </a:spcBef>
              <a:spcAft>
                <a:spcPts val="0"/>
              </a:spcAft>
              <a:buNone/>
            </a:pPr>
            <a:endParaRPr sz="1600">
              <a:solidFill>
                <a:srgbClr val="000000"/>
              </a:solidFill>
              <a:latin typeface="Roboto"/>
              <a:ea typeface="Roboto"/>
              <a:cs typeface="Roboto"/>
              <a:sym typeface="Roboto"/>
            </a:endParaRPr>
          </a:p>
          <a:p>
            <a:pPr marL="0" lvl="0" indent="0" algn="l" rtl="0">
              <a:spcBef>
                <a:spcPts val="0"/>
              </a:spcBef>
              <a:spcAft>
                <a:spcPts val="160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lt2"/>
                </a:solidFill>
                <a:latin typeface="Roboto"/>
                <a:ea typeface="Roboto"/>
                <a:cs typeface="Roboto"/>
                <a:sym typeface="Roboto"/>
              </a:rPr>
              <a:t>Other Topics:</a:t>
            </a:r>
            <a:endParaRPr sz="3600">
              <a:solidFill>
                <a:schemeClr val="lt2"/>
              </a:solidFill>
              <a:latin typeface="Roboto"/>
              <a:ea typeface="Roboto"/>
              <a:cs typeface="Roboto"/>
              <a:sym typeface="Roboto"/>
            </a:endParaRPr>
          </a:p>
        </p:txBody>
      </p:sp>
      <p:sp>
        <p:nvSpPr>
          <p:cNvPr id="142" name="Google Shape;142;p26"/>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Health human resources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Physician / Patient Issues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Health information / e-Health</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Technology assessments</a:t>
            </a:r>
            <a:endParaRPr>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Ethics</a:t>
            </a:r>
            <a:endParaRPr>
              <a:latin typeface="Roboto"/>
              <a:ea typeface="Roboto"/>
              <a:cs typeface="Roboto"/>
              <a:sym typeface="Roboto"/>
            </a:endParaRPr>
          </a:p>
          <a:p>
            <a:pPr marL="0" lvl="0" indent="0" algn="l" rtl="0">
              <a:spcBef>
                <a:spcPts val="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How do you conduct HSR?</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457200" lvl="0" indent="-495300" algn="l" rtl="0">
              <a:spcBef>
                <a:spcPts val="0"/>
              </a:spcBef>
              <a:spcAft>
                <a:spcPts val="0"/>
              </a:spcAft>
              <a:buSzPts val="4200"/>
              <a:buFont typeface="Roboto"/>
              <a:buAutoNum type="arabicPeriod"/>
            </a:pPr>
            <a:r>
              <a:rPr lang="en">
                <a:latin typeface="Roboto"/>
                <a:ea typeface="Roboto"/>
                <a:cs typeface="Roboto"/>
                <a:sym typeface="Roboto"/>
              </a:rPr>
              <a:t>Research Idea</a:t>
            </a:r>
            <a:endParaRPr>
              <a:latin typeface="Roboto"/>
              <a:ea typeface="Roboto"/>
              <a:cs typeface="Roboto"/>
              <a:sym typeface="Roboto"/>
            </a:endParaRPr>
          </a:p>
        </p:txBody>
      </p:sp>
      <p:sp>
        <p:nvSpPr>
          <p:cNvPr id="153" name="Google Shape;153;p28"/>
          <p:cNvSpPr txBox="1">
            <a:spLocks noGrp="1"/>
          </p:cNvSpPr>
          <p:nvPr>
            <p:ph type="body" idx="1"/>
          </p:nvPr>
        </p:nvSpPr>
        <p:spPr>
          <a:xfrm>
            <a:off x="311700" y="1152475"/>
            <a:ext cx="4107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000000"/>
                </a:solidFill>
                <a:latin typeface="Arial"/>
                <a:ea typeface="Arial"/>
                <a:cs typeface="Arial"/>
                <a:sym typeface="Arial"/>
              </a:rPr>
              <a:t>Service user comments</a:t>
            </a:r>
            <a:r>
              <a:rPr lang="en" sz="1100">
                <a:solidFill>
                  <a:srgbClr val="000000"/>
                </a:solidFill>
                <a:latin typeface="Arial"/>
                <a:ea typeface="Arial"/>
                <a:cs typeface="Arial"/>
                <a:sym typeface="Arial"/>
              </a:rPr>
              <a:t> What do your service users think about the service? Do they think they are receiving what you think you are delivering? Is your service accessible to all?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0"/>
              </a:spcAft>
              <a:buNone/>
            </a:pPr>
            <a:r>
              <a:rPr lang="en" sz="1100" b="1">
                <a:solidFill>
                  <a:srgbClr val="000000"/>
                </a:solidFill>
                <a:latin typeface="Arial"/>
                <a:ea typeface="Arial"/>
                <a:cs typeface="Arial"/>
                <a:sym typeface="Arial"/>
              </a:rPr>
              <a:t>Personal interest </a:t>
            </a:r>
            <a:r>
              <a:rPr lang="en" sz="1100">
                <a:solidFill>
                  <a:srgbClr val="000000"/>
                </a:solidFill>
                <a:latin typeface="Arial"/>
                <a:ea typeface="Arial"/>
                <a:cs typeface="Arial"/>
                <a:sym typeface="Arial"/>
              </a:rPr>
              <a:t>If you have an interesting finding, do other people find the same? Is there a question in the literature left unanswered?</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0"/>
              </a:spcAft>
              <a:buNone/>
            </a:pPr>
            <a:r>
              <a:rPr lang="en" sz="1100" b="1">
                <a:solidFill>
                  <a:srgbClr val="000000"/>
                </a:solidFill>
                <a:latin typeface="Arial"/>
                <a:ea typeface="Arial"/>
                <a:cs typeface="Arial"/>
                <a:sym typeface="Arial"/>
              </a:rPr>
              <a:t>Audit</a:t>
            </a:r>
            <a:r>
              <a:rPr lang="en" sz="1100">
                <a:solidFill>
                  <a:srgbClr val="000000"/>
                </a:solidFill>
                <a:latin typeface="Arial"/>
                <a:ea typeface="Arial"/>
                <a:cs typeface="Arial"/>
                <a:sym typeface="Arial"/>
              </a:rPr>
              <a:t> of your own work or the work of others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0"/>
              </a:spcAft>
              <a:buNone/>
            </a:pPr>
            <a:r>
              <a:rPr lang="en" sz="1100" b="1">
                <a:solidFill>
                  <a:srgbClr val="000000"/>
                </a:solidFill>
                <a:latin typeface="Arial"/>
                <a:ea typeface="Arial"/>
                <a:cs typeface="Arial"/>
                <a:sym typeface="Arial"/>
              </a:rPr>
              <a:t>Topics of local or national interest</a:t>
            </a:r>
            <a:r>
              <a:rPr lang="en" sz="1100">
                <a:solidFill>
                  <a:srgbClr val="000000"/>
                </a:solidFill>
                <a:latin typeface="Arial"/>
                <a:ea typeface="Arial"/>
                <a:cs typeface="Arial"/>
                <a:sym typeface="Arial"/>
              </a:rPr>
              <a:t> such as screening programmes. Are you offering a service which is part of a local or national programme? What are your findings? Who attends screening programmes ...who does not attend? Is there anything that you are doing that is different from others offering the same thing?</a:t>
            </a: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
        <p:nvSpPr>
          <p:cNvPr id="154" name="Google Shape;154;p28"/>
          <p:cNvSpPr txBox="1">
            <a:spLocks noGrp="1"/>
          </p:cNvSpPr>
          <p:nvPr>
            <p:ph type="body" idx="4294967295"/>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000000"/>
                </a:solidFill>
                <a:latin typeface="Arial"/>
                <a:ea typeface="Arial"/>
                <a:cs typeface="Arial"/>
                <a:sym typeface="Arial"/>
              </a:rPr>
              <a:t>Service development</a:t>
            </a:r>
            <a:r>
              <a:rPr lang="en" sz="1100">
                <a:solidFill>
                  <a:srgbClr val="000000"/>
                </a:solidFill>
                <a:latin typeface="Arial"/>
                <a:ea typeface="Arial"/>
                <a:cs typeface="Arial"/>
                <a:sym typeface="Arial"/>
              </a:rPr>
              <a:t> Are you meeting the needs of your population? Could your research move you or your organisation from providing a basic service to providing an exemplary service?</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0"/>
              </a:spcAft>
              <a:buNone/>
            </a:pPr>
            <a:r>
              <a:rPr lang="en" sz="1100" b="1">
                <a:solidFill>
                  <a:srgbClr val="000000"/>
                </a:solidFill>
                <a:latin typeface="Arial"/>
                <a:ea typeface="Arial"/>
                <a:cs typeface="Arial"/>
                <a:sym typeface="Arial"/>
              </a:rPr>
              <a:t>Role extension</a:t>
            </a:r>
            <a:r>
              <a:rPr lang="en" sz="1100">
                <a:solidFill>
                  <a:srgbClr val="000000"/>
                </a:solidFill>
                <a:latin typeface="Arial"/>
                <a:ea typeface="Arial"/>
                <a:cs typeface="Arial"/>
                <a:sym typeface="Arial"/>
              </a:rPr>
              <a:t> Are you happy in your role? Are you capable of more? Could your research provide evidence that you can work at a higher level?</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b="1">
              <a:solidFill>
                <a:srgbClr val="000000"/>
              </a:solidFill>
              <a:latin typeface="Arial"/>
              <a:ea typeface="Arial"/>
              <a:cs typeface="Arial"/>
              <a:sym typeface="Arial"/>
            </a:endParaRPr>
          </a:p>
          <a:p>
            <a:pPr marL="0" lvl="0" indent="0" algn="l" rtl="0">
              <a:spcBef>
                <a:spcPts val="0"/>
              </a:spcBef>
              <a:spcAft>
                <a:spcPts val="0"/>
              </a:spcAft>
              <a:buNone/>
            </a:pPr>
            <a:r>
              <a:rPr lang="en" sz="1100" b="1">
                <a:solidFill>
                  <a:srgbClr val="000000"/>
                </a:solidFill>
                <a:latin typeface="Arial"/>
                <a:ea typeface="Arial"/>
                <a:cs typeface="Arial"/>
                <a:sym typeface="Arial"/>
              </a:rPr>
              <a:t>Evidence Based Practice (EBP) </a:t>
            </a:r>
            <a:r>
              <a:rPr lang="en" sz="1100">
                <a:solidFill>
                  <a:srgbClr val="000000"/>
                </a:solidFill>
                <a:latin typeface="Arial"/>
                <a:ea typeface="Arial"/>
                <a:cs typeface="Arial"/>
                <a:sym typeface="Arial"/>
              </a:rPr>
              <a:t>Can your research provide the evidence to change practice within your field?  </a:t>
            </a:r>
            <a:endParaRPr sz="11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0"/>
              </a:spcAft>
              <a:buNone/>
            </a:pPr>
            <a:r>
              <a:rPr lang="en" sz="1100" b="1">
                <a:solidFill>
                  <a:srgbClr val="000000"/>
                </a:solidFill>
                <a:latin typeface="Arial"/>
                <a:ea typeface="Arial"/>
                <a:cs typeface="Arial"/>
                <a:sym typeface="Arial"/>
              </a:rPr>
              <a:t>Practice specialty</a:t>
            </a:r>
            <a:r>
              <a:rPr lang="en" sz="1100">
                <a:solidFill>
                  <a:srgbClr val="000000"/>
                </a:solidFill>
                <a:latin typeface="Arial"/>
                <a:ea typeface="Arial"/>
                <a:cs typeface="Arial"/>
                <a:sym typeface="Arial"/>
              </a:rPr>
              <a:t> Are you working in a specialty? Can you share that practice with others?</a:t>
            </a:r>
            <a:endParaRPr sz="1100">
              <a:solidFill>
                <a:srgbClr val="000000"/>
              </a:solidFill>
              <a:latin typeface="Arial"/>
              <a:ea typeface="Arial"/>
              <a:cs typeface="Arial"/>
              <a:sym typeface="Arial"/>
            </a:endParaRPr>
          </a:p>
          <a:p>
            <a:pPr marL="0" lvl="0" indent="0" algn="l" rtl="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2. Research Question</a:t>
            </a:r>
            <a:endParaRPr>
              <a:latin typeface="Roboto"/>
              <a:ea typeface="Roboto"/>
              <a:cs typeface="Roboto"/>
              <a:sym typeface="Roboto"/>
            </a:endParaRPr>
          </a:p>
        </p:txBody>
      </p:sp>
      <p:sp>
        <p:nvSpPr>
          <p:cNvPr id="160" name="Google Shape;160;p29"/>
          <p:cNvSpPr txBox="1">
            <a:spLocks noGrp="1"/>
          </p:cNvSpPr>
          <p:nvPr>
            <p:ph type="body" idx="4294967295"/>
          </p:nvPr>
        </p:nvSpPr>
        <p:spPr>
          <a:xfrm>
            <a:off x="311700" y="1152475"/>
            <a:ext cx="8520600" cy="491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Formulate a clear and answerable research question</a:t>
            </a:r>
            <a:endParaRPr/>
          </a:p>
          <a:p>
            <a:pPr marL="0" marR="0" lvl="0" indent="0" algn="l" rtl="0">
              <a:lnSpc>
                <a:spcPct val="115000"/>
              </a:lnSpc>
              <a:spcBef>
                <a:spcPts val="1600"/>
              </a:spcBef>
              <a:spcAft>
                <a:spcPts val="0"/>
              </a:spcAft>
              <a:buNone/>
            </a:pPr>
            <a:endParaRPr sz="1200">
              <a:solidFill>
                <a:srgbClr val="000000"/>
              </a:solidFill>
              <a:latin typeface="Times New Roman"/>
              <a:ea typeface="Times New Roman"/>
              <a:cs typeface="Times New Roman"/>
              <a:sym typeface="Times New Roman"/>
            </a:endParaRPr>
          </a:p>
          <a:p>
            <a:pPr marL="0" lvl="0" indent="0" algn="l" rtl="0">
              <a:spcBef>
                <a:spcPts val="1600"/>
              </a:spcBef>
              <a:spcAft>
                <a:spcPts val="1600"/>
              </a:spcAft>
              <a:buNone/>
            </a:pPr>
            <a:endParaRPr/>
          </a:p>
        </p:txBody>
      </p:sp>
      <p:graphicFrame>
        <p:nvGraphicFramePr>
          <p:cNvPr id="161" name="Google Shape;161;p29"/>
          <p:cNvGraphicFramePr/>
          <p:nvPr/>
        </p:nvGraphicFramePr>
        <p:xfrm>
          <a:off x="792575" y="1928500"/>
          <a:ext cx="1622800" cy="2467200"/>
        </p:xfrm>
        <a:graphic>
          <a:graphicData uri="http://schemas.openxmlformats.org/drawingml/2006/table">
            <a:tbl>
              <a:tblPr>
                <a:noFill/>
                <a:tableStyleId>{4AC9FFD9-D724-4E75-896B-CD2B1D1886E9}</a:tableStyleId>
              </a:tblPr>
              <a:tblGrid>
                <a:gridCol w="421650"/>
                <a:gridCol w="1201150"/>
              </a:tblGrid>
              <a:tr h="616800">
                <a:tc>
                  <a:txBody>
                    <a:bodyPr/>
                    <a:lstStyle/>
                    <a:p>
                      <a:pPr marL="0" lvl="0" indent="0" algn="l" rtl="0">
                        <a:spcBef>
                          <a:spcPts val="0"/>
                        </a:spcBef>
                        <a:spcAft>
                          <a:spcPts val="0"/>
                        </a:spcAft>
                        <a:buNone/>
                      </a:pPr>
                      <a:r>
                        <a:rPr lang="en"/>
                        <a:t>P</a:t>
                      </a:r>
                      <a:endParaRPr/>
                    </a:p>
                  </a:txBody>
                  <a:tcPr marL="91425" marR="91425" marT="91425" marB="91425"/>
                </a:tc>
                <a:tc>
                  <a:txBody>
                    <a:bodyPr/>
                    <a:lstStyle/>
                    <a:p>
                      <a:pPr marL="0" lvl="0" indent="0" algn="l" rtl="0">
                        <a:spcBef>
                          <a:spcPts val="0"/>
                        </a:spcBef>
                        <a:spcAft>
                          <a:spcPts val="0"/>
                        </a:spcAft>
                        <a:buNone/>
                      </a:pPr>
                      <a:r>
                        <a:rPr lang="en"/>
                        <a:t>Population</a:t>
                      </a:r>
                      <a:endParaRPr/>
                    </a:p>
                  </a:txBody>
                  <a:tcPr marL="91425" marR="91425" marT="91425" marB="91425"/>
                </a:tc>
              </a:tr>
              <a:tr h="616800">
                <a:tc>
                  <a:txBody>
                    <a:bodyPr/>
                    <a:lstStyle/>
                    <a:p>
                      <a:pPr marL="0" lvl="0" indent="0" algn="l" rtl="0">
                        <a:spcBef>
                          <a:spcPts val="0"/>
                        </a:spcBef>
                        <a:spcAft>
                          <a:spcPts val="0"/>
                        </a:spcAft>
                        <a:buNone/>
                      </a:pPr>
                      <a:r>
                        <a:rPr lang="en"/>
                        <a:t>I</a:t>
                      </a:r>
                      <a:endParaRPr/>
                    </a:p>
                  </a:txBody>
                  <a:tcPr marL="91425" marR="91425" marT="91425" marB="91425"/>
                </a:tc>
                <a:tc>
                  <a:txBody>
                    <a:bodyPr/>
                    <a:lstStyle/>
                    <a:p>
                      <a:pPr marL="0" lvl="0" indent="0" algn="l" rtl="0">
                        <a:spcBef>
                          <a:spcPts val="0"/>
                        </a:spcBef>
                        <a:spcAft>
                          <a:spcPts val="0"/>
                        </a:spcAft>
                        <a:buNone/>
                      </a:pPr>
                      <a:r>
                        <a:rPr lang="en"/>
                        <a:t>Intervention </a:t>
                      </a:r>
                      <a:endParaRPr/>
                    </a:p>
                  </a:txBody>
                  <a:tcPr marL="91425" marR="91425" marT="91425" marB="91425"/>
                </a:tc>
              </a:tr>
              <a:tr h="616800">
                <a:tc>
                  <a:txBody>
                    <a:bodyPr/>
                    <a:lstStyle/>
                    <a:p>
                      <a:pPr marL="0" lvl="0" indent="0" algn="l" rtl="0">
                        <a:spcBef>
                          <a:spcPts val="0"/>
                        </a:spcBef>
                        <a:spcAft>
                          <a:spcPts val="0"/>
                        </a:spcAft>
                        <a:buNone/>
                      </a:pPr>
                      <a:r>
                        <a:rPr lang="en"/>
                        <a:t>C</a:t>
                      </a:r>
                      <a:endParaRPr/>
                    </a:p>
                  </a:txBody>
                  <a:tcPr marL="91425" marR="91425" marT="91425" marB="91425"/>
                </a:tc>
                <a:tc>
                  <a:txBody>
                    <a:bodyPr/>
                    <a:lstStyle/>
                    <a:p>
                      <a:pPr marL="0" lvl="0" indent="0" algn="l" rtl="0">
                        <a:spcBef>
                          <a:spcPts val="0"/>
                        </a:spcBef>
                        <a:spcAft>
                          <a:spcPts val="0"/>
                        </a:spcAft>
                        <a:buNone/>
                      </a:pPr>
                      <a:r>
                        <a:rPr lang="en"/>
                        <a:t>Comparison</a:t>
                      </a:r>
                      <a:endParaRPr/>
                    </a:p>
                  </a:txBody>
                  <a:tcPr marL="91425" marR="91425" marT="91425" marB="91425"/>
                </a:tc>
              </a:tr>
              <a:tr h="616800">
                <a:tc>
                  <a:txBody>
                    <a:bodyPr/>
                    <a:lstStyle/>
                    <a:p>
                      <a:pPr marL="0" lvl="0" indent="0" algn="l" rtl="0">
                        <a:spcBef>
                          <a:spcPts val="0"/>
                        </a:spcBef>
                        <a:spcAft>
                          <a:spcPts val="0"/>
                        </a:spcAft>
                        <a:buNone/>
                      </a:pPr>
                      <a:r>
                        <a:rPr lang="en"/>
                        <a:t>O</a:t>
                      </a:r>
                      <a:endParaRPr/>
                    </a:p>
                  </a:txBody>
                  <a:tcPr marL="91425" marR="91425" marT="91425" marB="91425"/>
                </a:tc>
                <a:tc>
                  <a:txBody>
                    <a:bodyPr/>
                    <a:lstStyle/>
                    <a:p>
                      <a:pPr marL="0" lvl="0" indent="0" algn="l" rtl="0">
                        <a:spcBef>
                          <a:spcPts val="0"/>
                        </a:spcBef>
                        <a:spcAft>
                          <a:spcPts val="0"/>
                        </a:spcAft>
                        <a:buNone/>
                      </a:pPr>
                      <a:r>
                        <a:rPr lang="en"/>
                        <a:t>Outcome</a:t>
                      </a:r>
                      <a:endParaRPr/>
                    </a:p>
                  </a:txBody>
                  <a:tcPr marL="91425" marR="91425" marT="91425" marB="91425"/>
                </a:tc>
              </a:tr>
            </a:tbl>
          </a:graphicData>
        </a:graphic>
      </p:graphicFrame>
      <p:sp>
        <p:nvSpPr>
          <p:cNvPr id="162" name="Google Shape;162;p29"/>
          <p:cNvSpPr txBox="1"/>
          <p:nvPr/>
        </p:nvSpPr>
        <p:spPr>
          <a:xfrm>
            <a:off x="3467725" y="1833725"/>
            <a:ext cx="4745700" cy="8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latin typeface="Proxima Nova"/>
                <a:ea typeface="Proxima Nova"/>
                <a:cs typeface="Proxima Nova"/>
                <a:sym typeface="Proxima Nova"/>
              </a:rPr>
              <a:t>Example: Do more girls get vaccinated if the HPV vaccine is part of a free school-based immunization campaign? </a:t>
            </a:r>
            <a:endParaRPr>
              <a:solidFill>
                <a:schemeClr val="dk2"/>
              </a:solidFill>
              <a:latin typeface="Proxima Nova"/>
              <a:ea typeface="Proxima Nova"/>
              <a:cs typeface="Proxima Nova"/>
              <a:sym typeface="Proxima Nova"/>
            </a:endParaRPr>
          </a:p>
        </p:txBody>
      </p:sp>
      <p:graphicFrame>
        <p:nvGraphicFramePr>
          <p:cNvPr id="163" name="Google Shape;163;p29"/>
          <p:cNvGraphicFramePr/>
          <p:nvPr/>
        </p:nvGraphicFramePr>
        <p:xfrm>
          <a:off x="3467725" y="2653325"/>
          <a:ext cx="4745600" cy="1742400"/>
        </p:xfrm>
        <a:graphic>
          <a:graphicData uri="http://schemas.openxmlformats.org/drawingml/2006/table">
            <a:tbl>
              <a:tblPr>
                <a:noFill/>
                <a:tableStyleId>{4AC9FFD9-D724-4E75-896B-CD2B1D1886E9}</a:tableStyleId>
              </a:tblPr>
              <a:tblGrid>
                <a:gridCol w="444075"/>
                <a:gridCol w="4301525"/>
              </a:tblGrid>
              <a:tr h="435600">
                <a:tc>
                  <a:txBody>
                    <a:bodyPr/>
                    <a:lstStyle/>
                    <a:p>
                      <a:pPr marL="0" lvl="0" indent="0" algn="l" rtl="0">
                        <a:spcBef>
                          <a:spcPts val="0"/>
                        </a:spcBef>
                        <a:spcAft>
                          <a:spcPts val="0"/>
                        </a:spcAft>
                        <a:buNone/>
                      </a:pPr>
                      <a:r>
                        <a:rPr lang="en"/>
                        <a:t>P</a:t>
                      </a:r>
                      <a:endParaRPr/>
                    </a:p>
                  </a:txBody>
                  <a:tcPr marL="91425" marR="91425" marT="91425" marB="91425"/>
                </a:tc>
                <a:tc>
                  <a:txBody>
                    <a:bodyPr/>
                    <a:lstStyle/>
                    <a:p>
                      <a:pPr marL="0" lvl="0" indent="0" algn="l" rtl="0">
                        <a:spcBef>
                          <a:spcPts val="0"/>
                        </a:spcBef>
                        <a:spcAft>
                          <a:spcPts val="0"/>
                        </a:spcAft>
                        <a:buNone/>
                      </a:pPr>
                      <a:r>
                        <a:rPr lang="en"/>
                        <a:t>Young school aged females in Canada</a:t>
                      </a:r>
                      <a:endParaRPr/>
                    </a:p>
                  </a:txBody>
                  <a:tcPr marL="91425" marR="91425" marT="91425" marB="91425"/>
                </a:tc>
              </a:tr>
              <a:tr h="435600">
                <a:tc>
                  <a:txBody>
                    <a:bodyPr/>
                    <a:lstStyle/>
                    <a:p>
                      <a:pPr marL="0" lvl="0" indent="0" algn="l" rtl="0">
                        <a:spcBef>
                          <a:spcPts val="0"/>
                        </a:spcBef>
                        <a:spcAft>
                          <a:spcPts val="0"/>
                        </a:spcAft>
                        <a:buNone/>
                      </a:pPr>
                      <a:r>
                        <a:rPr lang="en"/>
                        <a:t>I</a:t>
                      </a:r>
                      <a:endParaRPr/>
                    </a:p>
                  </a:txBody>
                  <a:tcPr marL="91425" marR="91425" marT="91425" marB="91425"/>
                </a:tc>
                <a:tc>
                  <a:txBody>
                    <a:bodyPr/>
                    <a:lstStyle/>
                    <a:p>
                      <a:pPr marL="0" lvl="0" indent="0" algn="l" rtl="0">
                        <a:spcBef>
                          <a:spcPts val="0"/>
                        </a:spcBef>
                        <a:spcAft>
                          <a:spcPts val="0"/>
                        </a:spcAft>
                        <a:buNone/>
                      </a:pPr>
                      <a:r>
                        <a:rPr lang="en"/>
                        <a:t>Free HPV vaccination programs in schools</a:t>
                      </a:r>
                      <a:endParaRPr/>
                    </a:p>
                  </a:txBody>
                  <a:tcPr marL="91425" marR="91425" marT="91425" marB="91425"/>
                </a:tc>
              </a:tr>
              <a:tr h="435600">
                <a:tc>
                  <a:txBody>
                    <a:bodyPr/>
                    <a:lstStyle/>
                    <a:p>
                      <a:pPr marL="0" lvl="0" indent="0" algn="l" rtl="0">
                        <a:spcBef>
                          <a:spcPts val="0"/>
                        </a:spcBef>
                        <a:spcAft>
                          <a:spcPts val="0"/>
                        </a:spcAft>
                        <a:buNone/>
                      </a:pPr>
                      <a:r>
                        <a:rPr lang="en"/>
                        <a:t>C</a:t>
                      </a:r>
                      <a:endParaRPr/>
                    </a:p>
                  </a:txBody>
                  <a:tcPr marL="91425" marR="91425" marT="91425" marB="91425"/>
                </a:tc>
                <a:tc>
                  <a:txBody>
                    <a:bodyPr/>
                    <a:lstStyle/>
                    <a:p>
                      <a:pPr marL="0" lvl="0" indent="0" algn="l" rtl="0">
                        <a:spcBef>
                          <a:spcPts val="0"/>
                        </a:spcBef>
                        <a:spcAft>
                          <a:spcPts val="0"/>
                        </a:spcAft>
                        <a:buNone/>
                      </a:pPr>
                      <a:r>
                        <a:rPr lang="en"/>
                        <a:t>No free HPV vaccination program in school</a:t>
                      </a:r>
                      <a:endParaRPr/>
                    </a:p>
                  </a:txBody>
                  <a:tcPr marL="91425" marR="91425" marT="91425" marB="91425"/>
                </a:tc>
              </a:tr>
              <a:tr h="435600">
                <a:tc>
                  <a:txBody>
                    <a:bodyPr/>
                    <a:lstStyle/>
                    <a:p>
                      <a:pPr marL="0" lvl="0" indent="0" algn="l" rtl="0">
                        <a:spcBef>
                          <a:spcPts val="0"/>
                        </a:spcBef>
                        <a:spcAft>
                          <a:spcPts val="0"/>
                        </a:spcAft>
                        <a:buNone/>
                      </a:pPr>
                      <a:r>
                        <a:rPr lang="en"/>
                        <a:t>O</a:t>
                      </a:r>
                      <a:endParaRPr/>
                    </a:p>
                  </a:txBody>
                  <a:tcPr marL="91425" marR="91425" marT="91425" marB="91425"/>
                </a:tc>
                <a:tc>
                  <a:txBody>
                    <a:bodyPr/>
                    <a:lstStyle/>
                    <a:p>
                      <a:pPr marL="0" lvl="0" indent="0" algn="l" rtl="0">
                        <a:spcBef>
                          <a:spcPts val="0"/>
                        </a:spcBef>
                        <a:spcAft>
                          <a:spcPts val="0"/>
                        </a:spcAft>
                        <a:buNone/>
                      </a:pPr>
                      <a:r>
                        <a:rPr lang="en"/>
                        <a:t>Rates (%) of young women vaccinated </a:t>
                      </a:r>
                      <a:endParaRPr/>
                    </a:p>
                  </a:txBody>
                  <a:tcPr marL="91425" marR="91425" marT="91425" marB="91425"/>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3. Literature Review</a:t>
            </a:r>
            <a:endParaRPr>
              <a:latin typeface="Roboto"/>
              <a:ea typeface="Roboto"/>
              <a:cs typeface="Roboto"/>
              <a:sym typeface="Roboto"/>
            </a:endParaRPr>
          </a:p>
        </p:txBody>
      </p:sp>
      <p:sp>
        <p:nvSpPr>
          <p:cNvPr id="169" name="Google Shape;169;p30"/>
          <p:cNvSpPr txBox="1">
            <a:spLocks noGrp="1"/>
          </p:cNvSpPr>
          <p:nvPr>
            <p:ph type="body" idx="1"/>
          </p:nvPr>
        </p:nvSpPr>
        <p:spPr>
          <a:xfrm>
            <a:off x="311700" y="1152475"/>
            <a:ext cx="5368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Char char="●"/>
            </a:pPr>
            <a:r>
              <a:rPr lang="en">
                <a:latin typeface="Roboto"/>
                <a:ea typeface="Roboto"/>
                <a:cs typeface="Roboto"/>
                <a:sym typeface="Roboto"/>
              </a:rPr>
              <a:t>Indicate the scale of the problem you want to research</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Summarize what is already known about the topic </a:t>
            </a:r>
            <a:endParaRPr>
              <a:latin typeface="Roboto"/>
              <a:ea typeface="Roboto"/>
              <a:cs typeface="Roboto"/>
              <a:sym typeface="Roboto"/>
            </a:endParaRPr>
          </a:p>
          <a:p>
            <a:pPr marL="914400" lvl="1" indent="-317500" algn="l" rtl="0">
              <a:spcBef>
                <a:spcPts val="0"/>
              </a:spcBef>
              <a:spcAft>
                <a:spcPts val="0"/>
              </a:spcAft>
              <a:buSzPts val="1400"/>
              <a:buFont typeface="Roboto"/>
              <a:buChar char="○"/>
            </a:pPr>
            <a:r>
              <a:rPr lang="en">
                <a:latin typeface="Roboto"/>
                <a:ea typeface="Roboto"/>
                <a:cs typeface="Roboto"/>
                <a:sym typeface="Roboto"/>
              </a:rPr>
              <a:t>Check systematic reviews for recommendations </a:t>
            </a:r>
            <a:endParaRPr>
              <a:latin typeface="Roboto"/>
              <a:ea typeface="Roboto"/>
              <a:cs typeface="Roboto"/>
              <a:sym typeface="Roboto"/>
            </a:endParaRPr>
          </a:p>
          <a:p>
            <a:pPr marL="914400" lvl="1" indent="-317500" algn="l" rtl="0">
              <a:spcBef>
                <a:spcPts val="0"/>
              </a:spcBef>
              <a:spcAft>
                <a:spcPts val="0"/>
              </a:spcAft>
              <a:buSzPts val="1400"/>
              <a:buFont typeface="Roboto"/>
              <a:buChar char="○"/>
            </a:pPr>
            <a:r>
              <a:rPr lang="en">
                <a:latin typeface="Roboto"/>
                <a:ea typeface="Roboto"/>
                <a:cs typeface="Roboto"/>
                <a:sym typeface="Roboto"/>
              </a:rPr>
              <a:t>Check recently published studies </a:t>
            </a:r>
            <a:endParaRPr>
              <a:latin typeface="Roboto"/>
              <a:ea typeface="Roboto"/>
              <a:cs typeface="Roboto"/>
              <a:sym typeface="Roboto"/>
            </a:endParaRPr>
          </a:p>
          <a:p>
            <a:pPr marL="914400" lvl="1" indent="-317500" algn="l" rtl="0">
              <a:spcBef>
                <a:spcPts val="0"/>
              </a:spcBef>
              <a:spcAft>
                <a:spcPts val="0"/>
              </a:spcAft>
              <a:buSzPts val="1400"/>
              <a:buFont typeface="Roboto"/>
              <a:buChar char="○"/>
            </a:pPr>
            <a:r>
              <a:rPr lang="en">
                <a:latin typeface="Roboto"/>
                <a:ea typeface="Roboto"/>
                <a:cs typeface="Roboto"/>
                <a:sym typeface="Roboto"/>
              </a:rPr>
              <a:t>Check trial registries for on-going unpublished research</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Highlight questions that would inform practice</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Present an account of relevant research on the same or similar topic </a:t>
            </a:r>
            <a:endParaRPr>
              <a:latin typeface="Roboto"/>
              <a:ea typeface="Roboto"/>
              <a:cs typeface="Roboto"/>
              <a:sym typeface="Roboto"/>
            </a:endParaRPr>
          </a:p>
        </p:txBody>
      </p:sp>
      <p:pic>
        <p:nvPicPr>
          <p:cNvPr id="170" name="Google Shape;170;p30"/>
          <p:cNvPicPr preferRelativeResize="0"/>
          <p:nvPr/>
        </p:nvPicPr>
        <p:blipFill>
          <a:blip r:embed="rId3">
            <a:alphaModFix/>
          </a:blip>
          <a:stretch>
            <a:fillRect/>
          </a:stretch>
        </p:blipFill>
        <p:spPr>
          <a:xfrm>
            <a:off x="5965875" y="1025988"/>
            <a:ext cx="2934900" cy="30915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4. Methods</a:t>
            </a:r>
            <a:endParaRPr>
              <a:latin typeface="Roboto"/>
              <a:ea typeface="Roboto"/>
              <a:cs typeface="Roboto"/>
              <a:sym typeface="Roboto"/>
            </a:endParaRPr>
          </a:p>
        </p:txBody>
      </p:sp>
      <p:sp>
        <p:nvSpPr>
          <p:cNvPr id="176" name="Google Shape;176;p31"/>
          <p:cNvSpPr txBox="1">
            <a:spLocks noGrp="1"/>
          </p:cNvSpPr>
          <p:nvPr>
            <p:ph type="body" idx="1"/>
          </p:nvPr>
        </p:nvSpPr>
        <p:spPr>
          <a:xfrm>
            <a:off x="311700" y="1152475"/>
            <a:ext cx="4924800" cy="3416400"/>
          </a:xfrm>
          <a:prstGeom prst="rect">
            <a:avLst/>
          </a:prstGeom>
        </p:spPr>
        <p:txBody>
          <a:bodyPr spcFirstLastPara="1" wrap="square" lIns="91425" tIns="91425" rIns="91425" bIns="91425" anchor="t" anchorCtr="0">
            <a:noAutofit/>
          </a:bodyPr>
          <a:lstStyle/>
          <a:p>
            <a:pPr marL="457200" lvl="0" indent="-342900" algn="l" rtl="0">
              <a:spcBef>
                <a:spcPts val="500"/>
              </a:spcBef>
              <a:spcAft>
                <a:spcPts val="0"/>
              </a:spcAft>
              <a:buSzPts val="1800"/>
              <a:buFont typeface="Roboto"/>
              <a:buChar char="●"/>
            </a:pPr>
            <a:r>
              <a:rPr lang="en">
                <a:latin typeface="Roboto"/>
                <a:ea typeface="Roboto"/>
                <a:cs typeface="Roboto"/>
                <a:sym typeface="Roboto"/>
              </a:rPr>
              <a:t>Qualitative research </a:t>
            </a:r>
            <a:endParaRPr>
              <a:latin typeface="Roboto"/>
              <a:ea typeface="Roboto"/>
              <a:cs typeface="Roboto"/>
              <a:sym typeface="Roboto"/>
            </a:endParaRPr>
          </a:p>
          <a:p>
            <a:pPr marL="914400" lvl="1" indent="-317500" algn="l" rtl="0">
              <a:spcBef>
                <a:spcPts val="0"/>
              </a:spcBef>
              <a:spcAft>
                <a:spcPts val="0"/>
              </a:spcAft>
              <a:buSzPts val="1400"/>
              <a:buFont typeface="Roboto"/>
              <a:buChar char="○"/>
            </a:pPr>
            <a:r>
              <a:rPr lang="en">
                <a:latin typeface="Roboto"/>
                <a:ea typeface="Roboto"/>
                <a:cs typeface="Roboto"/>
                <a:sym typeface="Roboto"/>
              </a:rPr>
              <a:t>interviews, focus groups, case studies, consensus conferences, ethnography</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Quantitative (Observational) research </a:t>
            </a:r>
            <a:endParaRPr>
              <a:latin typeface="Roboto"/>
              <a:ea typeface="Roboto"/>
              <a:cs typeface="Roboto"/>
              <a:sym typeface="Roboto"/>
            </a:endParaRPr>
          </a:p>
          <a:p>
            <a:pPr marL="914400" lvl="1" indent="-317500" algn="l" rtl="0">
              <a:spcBef>
                <a:spcPts val="0"/>
              </a:spcBef>
              <a:spcAft>
                <a:spcPts val="0"/>
              </a:spcAft>
              <a:buSzPts val="1400"/>
              <a:buFont typeface="Roboto"/>
              <a:buChar char="○"/>
            </a:pPr>
            <a:r>
              <a:rPr lang="en">
                <a:latin typeface="Roboto"/>
                <a:ea typeface="Roboto"/>
                <a:cs typeface="Roboto"/>
                <a:sym typeface="Roboto"/>
              </a:rPr>
              <a:t>survey data, administrative database analysis; chart reviews</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Policy / Jurisdictional Reviews</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Intervention / Experimental research</a:t>
            </a:r>
            <a:endParaRPr>
              <a:latin typeface="Roboto"/>
              <a:ea typeface="Roboto"/>
              <a:cs typeface="Roboto"/>
              <a:sym typeface="Roboto"/>
            </a:endParaRPr>
          </a:p>
          <a:p>
            <a:pPr marL="0" lvl="0" indent="0" algn="l" rtl="0">
              <a:spcBef>
                <a:spcPts val="0"/>
              </a:spcBef>
              <a:spcAft>
                <a:spcPts val="1600"/>
              </a:spcAft>
              <a:buNone/>
            </a:pPr>
            <a:endParaRPr/>
          </a:p>
        </p:txBody>
      </p:sp>
      <p:pic>
        <p:nvPicPr>
          <p:cNvPr id="177" name="Google Shape;177;p31"/>
          <p:cNvPicPr preferRelativeResize="0"/>
          <p:nvPr/>
        </p:nvPicPr>
        <p:blipFill>
          <a:blip r:embed="rId3">
            <a:alphaModFix/>
          </a:blip>
          <a:stretch>
            <a:fillRect/>
          </a:stretch>
        </p:blipFill>
        <p:spPr>
          <a:xfrm>
            <a:off x="5236500" y="971925"/>
            <a:ext cx="3612801" cy="3199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Roboto"/>
                <a:ea typeface="Roboto"/>
                <a:cs typeface="Roboto"/>
                <a:sym typeface="Roboto"/>
              </a:rPr>
              <a:t>Outline</a:t>
            </a:r>
            <a:endParaRPr sz="3600">
              <a:latin typeface="Roboto"/>
              <a:ea typeface="Roboto"/>
              <a:cs typeface="Roboto"/>
              <a:sym typeface="Roboto"/>
            </a:endParaRPr>
          </a:p>
        </p:txBody>
      </p:sp>
      <p:sp>
        <p:nvSpPr>
          <p:cNvPr id="70" name="Google Shape;70;p14"/>
          <p:cNvSpPr txBox="1">
            <a:spLocks noGrp="1"/>
          </p:cNvSpPr>
          <p:nvPr>
            <p:ph type="body" idx="1"/>
          </p:nvPr>
        </p:nvSpPr>
        <p:spPr>
          <a:xfrm>
            <a:off x="311700" y="1396375"/>
            <a:ext cx="8520600" cy="3172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Font typeface="Roboto"/>
              <a:buChar char="●"/>
            </a:pPr>
            <a:r>
              <a:rPr lang="en" sz="2400">
                <a:latin typeface="Roboto"/>
                <a:ea typeface="Roboto"/>
                <a:cs typeface="Roboto"/>
                <a:sym typeface="Roboto"/>
              </a:rPr>
              <a:t>What is health services research (HSR)?</a:t>
            </a:r>
            <a:endParaRPr sz="2400">
              <a:latin typeface="Roboto"/>
              <a:ea typeface="Roboto"/>
              <a:cs typeface="Roboto"/>
              <a:sym typeface="Roboto"/>
            </a:endParaRPr>
          </a:p>
          <a:p>
            <a:pPr marL="914400" lvl="1" indent="-381000" algn="l" rtl="0">
              <a:spcBef>
                <a:spcPts val="0"/>
              </a:spcBef>
              <a:spcAft>
                <a:spcPts val="0"/>
              </a:spcAft>
              <a:buSzPts val="2400"/>
              <a:buFont typeface="Roboto"/>
              <a:buChar char="○"/>
            </a:pPr>
            <a:r>
              <a:rPr lang="en" sz="2400">
                <a:latin typeface="Roboto"/>
                <a:ea typeface="Roboto"/>
                <a:cs typeface="Roboto"/>
                <a:sym typeface="Roboto"/>
              </a:rPr>
              <a:t>Definition</a:t>
            </a:r>
            <a:endParaRPr sz="2400">
              <a:latin typeface="Roboto"/>
              <a:ea typeface="Roboto"/>
              <a:cs typeface="Roboto"/>
              <a:sym typeface="Roboto"/>
            </a:endParaRPr>
          </a:p>
          <a:p>
            <a:pPr marL="914400" lvl="1" indent="-381000" algn="l" rtl="0">
              <a:spcBef>
                <a:spcPts val="0"/>
              </a:spcBef>
              <a:spcAft>
                <a:spcPts val="0"/>
              </a:spcAft>
              <a:buSzPts val="2400"/>
              <a:buFont typeface="Roboto"/>
              <a:buChar char="○"/>
            </a:pPr>
            <a:r>
              <a:rPr lang="en" sz="2400">
                <a:latin typeface="Roboto"/>
                <a:ea typeface="Roboto"/>
                <a:cs typeface="Roboto"/>
                <a:sym typeface="Roboto"/>
              </a:rPr>
              <a:t>Research areas</a:t>
            </a:r>
            <a:endParaRPr sz="2400">
              <a:latin typeface="Roboto"/>
              <a:ea typeface="Roboto"/>
              <a:cs typeface="Roboto"/>
              <a:sym typeface="Roboto"/>
            </a:endParaRPr>
          </a:p>
          <a:p>
            <a:pPr marL="914400" lvl="1" indent="-381000" algn="l" rtl="0">
              <a:spcBef>
                <a:spcPts val="0"/>
              </a:spcBef>
              <a:spcAft>
                <a:spcPts val="0"/>
              </a:spcAft>
              <a:buSzPts val="2400"/>
              <a:buFont typeface="Roboto"/>
              <a:buChar char="○"/>
            </a:pPr>
            <a:r>
              <a:rPr lang="en" sz="2400">
                <a:latin typeface="Roboto"/>
                <a:ea typeface="Roboto"/>
                <a:cs typeface="Roboto"/>
                <a:sym typeface="Roboto"/>
              </a:rPr>
              <a:t>Examples</a:t>
            </a: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latin typeface="Roboto"/>
                <a:ea typeface="Roboto"/>
                <a:cs typeface="Roboto"/>
                <a:sym typeface="Roboto"/>
              </a:rPr>
              <a:t>How to conduct HSR</a:t>
            </a: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latin typeface="Roboto"/>
                <a:ea typeface="Roboto"/>
                <a:cs typeface="Roboto"/>
                <a:sym typeface="Roboto"/>
              </a:rPr>
              <a:t>Quiz</a:t>
            </a:r>
            <a:endParaRPr sz="2400">
              <a:latin typeface="Roboto"/>
              <a:ea typeface="Roboto"/>
              <a:cs typeface="Roboto"/>
              <a:sym typeface="Roboto"/>
            </a:endParaRPr>
          </a:p>
          <a:p>
            <a:pPr marL="0" lvl="0" indent="0" algn="l" rtl="0">
              <a:spcBef>
                <a:spcPts val="1600"/>
              </a:spcBef>
              <a:spcAft>
                <a:spcPts val="1600"/>
              </a:spcAft>
              <a:buNone/>
            </a:pP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5. Proposal/Ethics/Grants</a:t>
            </a:r>
            <a:endParaRPr>
              <a:latin typeface="Roboto"/>
              <a:ea typeface="Roboto"/>
              <a:cs typeface="Roboto"/>
              <a:sym typeface="Roboto"/>
            </a:endParaRPr>
          </a:p>
        </p:txBody>
      </p:sp>
      <p:sp>
        <p:nvSpPr>
          <p:cNvPr id="183" name="Google Shape;183;p32"/>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lvl="0" indent="-342900" algn="l" rtl="0">
              <a:spcBef>
                <a:spcPts val="0"/>
              </a:spcBef>
              <a:spcAft>
                <a:spcPts val="0"/>
              </a:spcAft>
              <a:buSzPts val="1800"/>
              <a:buChar char="●"/>
            </a:pPr>
            <a:r>
              <a:rPr lang="en"/>
              <a:t>If you have developed the project well, (a good research question, literature review, research protocol), ethics proposals are generally not too onerous</a:t>
            </a:r>
            <a:endParaRPr/>
          </a:p>
          <a:p>
            <a:pPr marL="457200" lvl="0" indent="-342900" algn="l" rtl="0">
              <a:spcBef>
                <a:spcPts val="0"/>
              </a:spcBef>
              <a:spcAft>
                <a:spcPts val="0"/>
              </a:spcAft>
              <a:buSzPts val="1800"/>
              <a:buChar char="●"/>
            </a:pPr>
            <a:r>
              <a:rPr lang="en"/>
              <a:t>Funding is competitive</a:t>
            </a:r>
            <a:endParaRPr/>
          </a:p>
          <a:p>
            <a:pPr marL="457200" lvl="0" indent="-342900" algn="l" rtl="0">
              <a:spcBef>
                <a:spcPts val="0"/>
              </a:spcBef>
              <a:spcAft>
                <a:spcPts val="0"/>
              </a:spcAft>
              <a:buSzPts val="1800"/>
              <a:buChar char="●"/>
            </a:pPr>
            <a:r>
              <a:rPr lang="en"/>
              <a:t>Be very clear of the impact of the proposed work</a:t>
            </a:r>
            <a:endParaRPr/>
          </a:p>
          <a:p>
            <a:pPr marL="457200" lvl="0" indent="-342900" algn="l" rtl="0">
              <a:spcBef>
                <a:spcPts val="0"/>
              </a:spcBef>
              <a:spcAft>
                <a:spcPts val="0"/>
              </a:spcAft>
              <a:buSzPts val="1800"/>
              <a:buChar char="●"/>
            </a:pPr>
            <a:r>
              <a:rPr lang="en"/>
              <a:t>Building teams of researchers from multiple centres seems to help</a:t>
            </a:r>
            <a:endParaRPr/>
          </a:p>
          <a:p>
            <a:pPr marL="457200" lvl="0" indent="-342900" algn="l" rtl="0">
              <a:spcBef>
                <a:spcPts val="0"/>
              </a:spcBef>
              <a:spcAft>
                <a:spcPts val="0"/>
              </a:spcAft>
              <a:buSzPts val="1800"/>
              <a:buChar char="●"/>
            </a:pPr>
            <a:r>
              <a:rPr lang="en"/>
              <a:t>Funding proposals take time to write</a:t>
            </a:r>
            <a:endParaRPr/>
          </a:p>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6. Collect Data</a:t>
            </a:r>
            <a:endParaRPr>
              <a:latin typeface="Roboto"/>
              <a:ea typeface="Roboto"/>
              <a:cs typeface="Roboto"/>
              <a:sym typeface="Roboto"/>
            </a:endParaRPr>
          </a:p>
        </p:txBody>
      </p:sp>
      <p:sp>
        <p:nvSpPr>
          <p:cNvPr id="189" name="Google Shape;189;p33"/>
          <p:cNvSpPr txBox="1">
            <a:spLocks noGrp="1"/>
          </p:cNvSpPr>
          <p:nvPr>
            <p:ph type="body" idx="1"/>
          </p:nvPr>
        </p:nvSpPr>
        <p:spPr>
          <a:xfrm>
            <a:off x="311700" y="1152475"/>
            <a:ext cx="4660800" cy="364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Roboto"/>
                <a:ea typeface="Roboto"/>
                <a:cs typeface="Roboto"/>
                <a:sym typeface="Roboto"/>
              </a:rPr>
              <a:t>Tools for HSR</a:t>
            </a:r>
            <a:endParaRPr sz="16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latin typeface="Roboto"/>
                <a:ea typeface="Roboto"/>
                <a:cs typeface="Roboto"/>
                <a:sym typeface="Roboto"/>
              </a:rPr>
              <a:t>Electronic medical records - track data from patient to population level allows HSR to examine the effects of care </a:t>
            </a:r>
            <a:endParaRPr sz="1400">
              <a:latin typeface="Roboto"/>
              <a:ea typeface="Roboto"/>
              <a:cs typeface="Roboto"/>
              <a:sym typeface="Roboto"/>
            </a:endParaRPr>
          </a:p>
          <a:p>
            <a:pPr marL="914400" lvl="1" indent="-304800" algn="l" rtl="0">
              <a:spcBef>
                <a:spcPts val="0"/>
              </a:spcBef>
              <a:spcAft>
                <a:spcPts val="0"/>
              </a:spcAft>
              <a:buSzPts val="1200"/>
              <a:buFont typeface="Roboto"/>
              <a:buChar char="○"/>
            </a:pPr>
            <a:r>
              <a:rPr lang="en" sz="1200">
                <a:latin typeface="Roboto"/>
                <a:ea typeface="Roboto"/>
                <a:cs typeface="Roboto"/>
                <a:sym typeface="Roboto"/>
              </a:rPr>
              <a:t>Ex: use EMR to determine if a new heart failure drug reduces admissions in a real-world setting </a:t>
            </a:r>
            <a:endParaRPr sz="1200">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highlight>
                  <a:srgbClr val="FFFFFF"/>
                </a:highlight>
                <a:latin typeface="Roboto"/>
                <a:ea typeface="Roboto"/>
                <a:cs typeface="Roboto"/>
                <a:sym typeface="Roboto"/>
              </a:rPr>
              <a:t>Health Services Research Projects in Progress (HSRProj) </a:t>
            </a:r>
            <a:endParaRPr sz="1400">
              <a:highlight>
                <a:srgbClr val="FFFFFF"/>
              </a:highlight>
              <a:latin typeface="Roboto"/>
              <a:ea typeface="Roboto"/>
              <a:cs typeface="Roboto"/>
              <a:sym typeface="Roboto"/>
            </a:endParaRPr>
          </a:p>
          <a:p>
            <a:pPr marL="914400" lvl="1" indent="-317500" algn="l" rtl="0">
              <a:spcBef>
                <a:spcPts val="0"/>
              </a:spcBef>
              <a:spcAft>
                <a:spcPts val="0"/>
              </a:spcAft>
              <a:buSzPts val="1400"/>
              <a:buFont typeface="Roboto"/>
              <a:buChar char="○"/>
            </a:pPr>
            <a:r>
              <a:rPr lang="en" sz="1400">
                <a:highlight>
                  <a:srgbClr val="FFFFFF"/>
                </a:highlight>
                <a:latin typeface="Roboto"/>
                <a:ea typeface="Roboto"/>
                <a:cs typeface="Roboto"/>
                <a:sym typeface="Roboto"/>
              </a:rPr>
              <a:t>a database that provides information about </a:t>
            </a:r>
            <a:r>
              <a:rPr lang="en">
                <a:highlight>
                  <a:srgbClr val="FFFFFF"/>
                </a:highlight>
                <a:latin typeface="Roboto"/>
                <a:ea typeface="Roboto"/>
                <a:cs typeface="Roboto"/>
                <a:sym typeface="Roboto"/>
              </a:rPr>
              <a:t>ongoing HSR</a:t>
            </a:r>
            <a:r>
              <a:rPr lang="en" sz="1400">
                <a:highlight>
                  <a:srgbClr val="FFFFFF"/>
                </a:highlight>
                <a:latin typeface="Roboto"/>
                <a:ea typeface="Roboto"/>
                <a:cs typeface="Roboto"/>
                <a:sym typeface="Roboto"/>
              </a:rPr>
              <a:t> projects </a:t>
            </a:r>
            <a:endParaRPr sz="1400">
              <a:highlight>
                <a:srgbClr val="FFFFFF"/>
              </a:highlight>
              <a:latin typeface="Roboto"/>
              <a:ea typeface="Roboto"/>
              <a:cs typeface="Roboto"/>
              <a:sym typeface="Roboto"/>
            </a:endParaRPr>
          </a:p>
          <a:p>
            <a:pPr marL="457200" lvl="0" indent="-317500" algn="l" rtl="0">
              <a:spcBef>
                <a:spcPts val="0"/>
              </a:spcBef>
              <a:spcAft>
                <a:spcPts val="0"/>
              </a:spcAft>
              <a:buSzPts val="1400"/>
              <a:buFont typeface="Roboto"/>
              <a:buChar char="●"/>
            </a:pPr>
            <a:r>
              <a:rPr lang="en" sz="1400">
                <a:highlight>
                  <a:srgbClr val="FFFFFF"/>
                </a:highlight>
                <a:latin typeface="Roboto"/>
                <a:ea typeface="Roboto"/>
                <a:cs typeface="Roboto"/>
                <a:sym typeface="Roboto"/>
              </a:rPr>
              <a:t>Health Services and Sciences Research Resources (HSRR)</a:t>
            </a:r>
            <a:endParaRPr sz="1400">
              <a:highlight>
                <a:srgbClr val="FFFFFF"/>
              </a:highlight>
              <a:latin typeface="Roboto"/>
              <a:ea typeface="Roboto"/>
              <a:cs typeface="Roboto"/>
              <a:sym typeface="Roboto"/>
            </a:endParaRPr>
          </a:p>
          <a:p>
            <a:pPr marL="914400" lvl="1" indent="-317500" algn="l" rtl="0">
              <a:spcBef>
                <a:spcPts val="0"/>
              </a:spcBef>
              <a:spcAft>
                <a:spcPts val="0"/>
              </a:spcAft>
              <a:buSzPts val="1400"/>
              <a:buFont typeface="Roboto"/>
              <a:buChar char="○"/>
            </a:pPr>
            <a:r>
              <a:rPr lang="en" sz="1400">
                <a:highlight>
                  <a:srgbClr val="FFFFFF"/>
                </a:highlight>
                <a:latin typeface="Roboto"/>
                <a:ea typeface="Roboto"/>
                <a:cs typeface="Roboto"/>
                <a:sym typeface="Roboto"/>
              </a:rPr>
              <a:t>a database that contains information about datasets and instruments that are useful to researchers</a:t>
            </a:r>
            <a:endParaRPr sz="1400">
              <a:highlight>
                <a:srgbClr val="FFFFFF"/>
              </a:highlight>
              <a:latin typeface="Roboto"/>
              <a:ea typeface="Roboto"/>
              <a:cs typeface="Roboto"/>
              <a:sym typeface="Roboto"/>
            </a:endParaRPr>
          </a:p>
          <a:p>
            <a:pPr marL="0" lvl="0" indent="0" algn="l" rtl="0">
              <a:spcBef>
                <a:spcPts val="0"/>
              </a:spcBef>
              <a:spcAft>
                <a:spcPts val="1600"/>
              </a:spcAft>
              <a:buNone/>
            </a:pPr>
            <a:endParaRPr/>
          </a:p>
        </p:txBody>
      </p:sp>
      <p:pic>
        <p:nvPicPr>
          <p:cNvPr id="190" name="Google Shape;190;p33"/>
          <p:cNvPicPr preferRelativeResize="0"/>
          <p:nvPr/>
        </p:nvPicPr>
        <p:blipFill>
          <a:blip r:embed="rId3">
            <a:alphaModFix/>
          </a:blip>
          <a:stretch>
            <a:fillRect/>
          </a:stretch>
        </p:blipFill>
        <p:spPr>
          <a:xfrm>
            <a:off x="5083650" y="1478850"/>
            <a:ext cx="3878401" cy="276365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7. Analyze and Interpret Data</a:t>
            </a:r>
            <a:endParaRPr>
              <a:latin typeface="Roboto"/>
              <a:ea typeface="Roboto"/>
              <a:cs typeface="Roboto"/>
              <a:sym typeface="Roboto"/>
            </a:endParaRPr>
          </a:p>
        </p:txBody>
      </p:sp>
      <p:pic>
        <p:nvPicPr>
          <p:cNvPr id="196" name="Google Shape;196;p34"/>
          <p:cNvPicPr preferRelativeResize="0"/>
          <p:nvPr/>
        </p:nvPicPr>
        <p:blipFill>
          <a:blip r:embed="rId3">
            <a:alphaModFix/>
          </a:blip>
          <a:stretch>
            <a:fillRect/>
          </a:stretch>
        </p:blipFill>
        <p:spPr>
          <a:xfrm>
            <a:off x="1714500" y="1341950"/>
            <a:ext cx="5715000" cy="33729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8. Disseminate Findings</a:t>
            </a:r>
            <a:endParaRPr>
              <a:latin typeface="Roboto"/>
              <a:ea typeface="Roboto"/>
              <a:cs typeface="Roboto"/>
              <a:sym typeface="Roboto"/>
            </a:endParaRPr>
          </a:p>
        </p:txBody>
      </p:sp>
      <p:sp>
        <p:nvSpPr>
          <p:cNvPr id="202" name="Google Shape;202;p35"/>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chemeClr val="lt2"/>
                </a:solidFill>
                <a:highlight>
                  <a:srgbClr val="FFFFFF"/>
                </a:highlight>
              </a:rPr>
              <a:t>Dissemination: </a:t>
            </a:r>
            <a:endParaRPr>
              <a:solidFill>
                <a:schemeClr val="lt2"/>
              </a:solidFill>
              <a:highlight>
                <a:srgbClr val="FFFFFF"/>
              </a:highlight>
            </a:endParaRPr>
          </a:p>
          <a:p>
            <a:pPr marL="0" lvl="0" indent="0" algn="l" rtl="0">
              <a:lnSpc>
                <a:spcPct val="100000"/>
              </a:lnSpc>
              <a:spcBef>
                <a:spcPts val="0"/>
              </a:spcBef>
              <a:spcAft>
                <a:spcPts val="0"/>
              </a:spcAft>
              <a:buNone/>
            </a:pPr>
            <a:r>
              <a:rPr lang="en" sz="1400">
                <a:highlight>
                  <a:srgbClr val="FFFFFF"/>
                </a:highlight>
              </a:rPr>
              <a:t>the purposive distribution of information and intervention materials to a specific public health or clinical practice audience. The intent is to spread information and the associated evidence-based interventions.</a:t>
            </a:r>
            <a:endParaRPr sz="1400">
              <a:highlight>
                <a:srgbClr val="FFFFFF"/>
              </a:highlight>
            </a:endParaRPr>
          </a:p>
          <a:p>
            <a:pPr marL="0" lvl="0" indent="0" algn="l" rtl="0">
              <a:lnSpc>
                <a:spcPct val="100000"/>
              </a:lnSpc>
              <a:spcBef>
                <a:spcPts val="0"/>
              </a:spcBef>
              <a:spcAft>
                <a:spcPts val="0"/>
              </a:spcAft>
              <a:buNone/>
            </a:pPr>
            <a:endParaRPr sz="1400">
              <a:highlight>
                <a:srgbClr val="FFFFFF"/>
              </a:highlight>
            </a:endParaRPr>
          </a:p>
          <a:p>
            <a:pPr marL="0" lvl="0" indent="0" algn="l" rtl="0">
              <a:lnSpc>
                <a:spcPct val="100000"/>
              </a:lnSpc>
              <a:spcBef>
                <a:spcPts val="0"/>
              </a:spcBef>
              <a:spcAft>
                <a:spcPts val="0"/>
              </a:spcAft>
              <a:buNone/>
            </a:pPr>
            <a:endParaRPr sz="1400">
              <a:highlight>
                <a:srgbClr val="FFFFFF"/>
              </a:highlight>
            </a:endParaRPr>
          </a:p>
          <a:p>
            <a:pPr marL="0" lvl="0" indent="0" algn="l" rtl="0">
              <a:lnSpc>
                <a:spcPct val="100000"/>
              </a:lnSpc>
              <a:spcBef>
                <a:spcPts val="0"/>
              </a:spcBef>
              <a:spcAft>
                <a:spcPts val="0"/>
              </a:spcAft>
              <a:buNone/>
            </a:pPr>
            <a:r>
              <a:rPr lang="en">
                <a:solidFill>
                  <a:schemeClr val="lt2"/>
                </a:solidFill>
                <a:highlight>
                  <a:srgbClr val="FFFFFF"/>
                </a:highlight>
              </a:rPr>
              <a:t>Implementation science: </a:t>
            </a:r>
            <a:endParaRPr>
              <a:solidFill>
                <a:schemeClr val="lt2"/>
              </a:solidFill>
              <a:highlight>
                <a:srgbClr val="FFFFFF"/>
              </a:highlight>
            </a:endParaRPr>
          </a:p>
          <a:p>
            <a:pPr marL="0" lvl="0" indent="0" algn="l" rtl="0">
              <a:lnSpc>
                <a:spcPct val="100000"/>
              </a:lnSpc>
              <a:spcBef>
                <a:spcPts val="0"/>
              </a:spcBef>
              <a:spcAft>
                <a:spcPts val="0"/>
              </a:spcAft>
              <a:buNone/>
            </a:pPr>
            <a:r>
              <a:rPr lang="en" sz="1400">
                <a:highlight>
                  <a:srgbClr val="FFFFFF"/>
                </a:highlight>
              </a:rPr>
              <a:t>the study of methods to promote the integration of research findings and evidence into healthcare policy and practice. It seeks to understand the behavior of healthcare professionals and other stakeholders as a key variable in the sustainable uptake, adoption, and implementation of evidence-based interventions. </a:t>
            </a:r>
            <a:endParaRPr sz="1400">
              <a:highlight>
                <a:srgbClr val="FFFFFF"/>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36"/>
          <p:cNvPicPr preferRelativeResize="0"/>
          <p:nvPr/>
        </p:nvPicPr>
        <p:blipFill>
          <a:blip r:embed="rId3">
            <a:alphaModFix/>
          </a:blip>
          <a:stretch>
            <a:fillRect/>
          </a:stretch>
        </p:blipFill>
        <p:spPr>
          <a:xfrm>
            <a:off x="1668268" y="296313"/>
            <a:ext cx="5807460" cy="4550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HSR Journals</a:t>
            </a:r>
            <a:endParaRPr>
              <a:latin typeface="Roboto"/>
              <a:ea typeface="Roboto"/>
              <a:cs typeface="Roboto"/>
              <a:sym typeface="Roboto"/>
            </a:endParaRPr>
          </a:p>
        </p:txBody>
      </p:sp>
      <p:pic>
        <p:nvPicPr>
          <p:cNvPr id="213" name="Google Shape;213;p37"/>
          <p:cNvPicPr preferRelativeResize="0"/>
          <p:nvPr/>
        </p:nvPicPr>
        <p:blipFill>
          <a:blip r:embed="rId3">
            <a:alphaModFix/>
          </a:blip>
          <a:stretch>
            <a:fillRect/>
          </a:stretch>
        </p:blipFill>
        <p:spPr>
          <a:xfrm>
            <a:off x="603575" y="1209375"/>
            <a:ext cx="2842437" cy="3691476"/>
          </a:xfrm>
          <a:prstGeom prst="rect">
            <a:avLst/>
          </a:prstGeom>
          <a:noFill/>
          <a:ln>
            <a:noFill/>
          </a:ln>
        </p:spPr>
      </p:pic>
      <p:pic>
        <p:nvPicPr>
          <p:cNvPr id="214" name="Google Shape;214;p37"/>
          <p:cNvPicPr preferRelativeResize="0"/>
          <p:nvPr/>
        </p:nvPicPr>
        <p:blipFill>
          <a:blip r:embed="rId4">
            <a:alphaModFix/>
          </a:blip>
          <a:stretch>
            <a:fillRect/>
          </a:stretch>
        </p:blipFill>
        <p:spPr>
          <a:xfrm>
            <a:off x="4235062" y="1460513"/>
            <a:ext cx="1428750" cy="1924050"/>
          </a:xfrm>
          <a:prstGeom prst="rect">
            <a:avLst/>
          </a:prstGeom>
          <a:noFill/>
          <a:ln>
            <a:noFill/>
          </a:ln>
        </p:spPr>
      </p:pic>
      <p:pic>
        <p:nvPicPr>
          <p:cNvPr id="215" name="Google Shape;215;p37"/>
          <p:cNvPicPr preferRelativeResize="0"/>
          <p:nvPr/>
        </p:nvPicPr>
        <p:blipFill>
          <a:blip r:embed="rId5">
            <a:alphaModFix/>
          </a:blip>
          <a:stretch>
            <a:fillRect/>
          </a:stretch>
        </p:blipFill>
        <p:spPr>
          <a:xfrm>
            <a:off x="3905345" y="3565577"/>
            <a:ext cx="5020355" cy="1335275"/>
          </a:xfrm>
          <a:prstGeom prst="rect">
            <a:avLst/>
          </a:prstGeom>
          <a:noFill/>
          <a:ln>
            <a:noFill/>
          </a:ln>
        </p:spPr>
      </p:pic>
      <p:pic>
        <p:nvPicPr>
          <p:cNvPr id="216" name="Google Shape;216;p37"/>
          <p:cNvPicPr preferRelativeResize="0"/>
          <p:nvPr/>
        </p:nvPicPr>
        <p:blipFill>
          <a:blip r:embed="rId6">
            <a:alphaModFix/>
          </a:blip>
          <a:stretch>
            <a:fillRect/>
          </a:stretch>
        </p:blipFill>
        <p:spPr>
          <a:xfrm>
            <a:off x="6266350" y="1209374"/>
            <a:ext cx="2486624" cy="2977074"/>
          </a:xfrm>
          <a:prstGeom prst="rect">
            <a:avLst/>
          </a:prstGeom>
          <a:noFill/>
          <a:ln>
            <a:noFill/>
          </a:ln>
        </p:spPr>
      </p:pic>
      <p:pic>
        <p:nvPicPr>
          <p:cNvPr id="217" name="Google Shape;217;p37"/>
          <p:cNvPicPr preferRelativeResize="0"/>
          <p:nvPr/>
        </p:nvPicPr>
        <p:blipFill>
          <a:blip r:embed="rId7">
            <a:alphaModFix/>
          </a:blip>
          <a:stretch>
            <a:fillRect/>
          </a:stretch>
        </p:blipFill>
        <p:spPr>
          <a:xfrm>
            <a:off x="4488900" y="196588"/>
            <a:ext cx="4343400" cy="8477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8"/>
          <p:cNvPicPr preferRelativeResize="0"/>
          <p:nvPr/>
        </p:nvPicPr>
        <p:blipFill>
          <a:blip r:embed="rId3">
            <a:alphaModFix/>
          </a:blip>
          <a:stretch>
            <a:fillRect/>
          </a:stretch>
        </p:blipFill>
        <p:spPr>
          <a:xfrm>
            <a:off x="1855325" y="381000"/>
            <a:ext cx="6981825" cy="4381500"/>
          </a:xfrm>
          <a:prstGeom prst="rect">
            <a:avLst/>
          </a:prstGeom>
          <a:noFill/>
          <a:ln>
            <a:noFill/>
          </a:ln>
        </p:spPr>
      </p:pic>
      <p:pic>
        <p:nvPicPr>
          <p:cNvPr id="223" name="Google Shape;223;p38"/>
          <p:cNvPicPr preferRelativeResize="0"/>
          <p:nvPr/>
        </p:nvPicPr>
        <p:blipFill>
          <a:blip r:embed="rId4">
            <a:alphaModFix/>
          </a:blip>
          <a:stretch>
            <a:fillRect/>
          </a:stretch>
        </p:blipFill>
        <p:spPr>
          <a:xfrm>
            <a:off x="152400" y="152400"/>
            <a:ext cx="1514475" cy="9239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latin typeface="Roboto"/>
                <a:ea typeface="Roboto"/>
                <a:cs typeface="Roboto"/>
                <a:sym typeface="Roboto"/>
              </a:rPr>
              <a:t>Why is implementation important?</a:t>
            </a:r>
            <a:endParaRPr sz="3600">
              <a:latin typeface="Roboto"/>
              <a:ea typeface="Roboto"/>
              <a:cs typeface="Roboto"/>
              <a:sym typeface="Roboto"/>
            </a:endParaRPr>
          </a:p>
        </p:txBody>
      </p:sp>
      <p:pic>
        <p:nvPicPr>
          <p:cNvPr id="229" name="Google Shape;229;p39"/>
          <p:cNvPicPr preferRelativeResize="0"/>
          <p:nvPr/>
        </p:nvPicPr>
        <p:blipFill>
          <a:blip r:embed="rId3">
            <a:alphaModFix/>
          </a:blip>
          <a:stretch>
            <a:fillRect/>
          </a:stretch>
        </p:blipFill>
        <p:spPr>
          <a:xfrm>
            <a:off x="512513" y="1274400"/>
            <a:ext cx="8118974" cy="3135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0"/>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HSR Quiz</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Is it health services research?</a:t>
            </a:r>
            <a:endParaRPr>
              <a:latin typeface="Roboto"/>
              <a:ea typeface="Roboto"/>
              <a:cs typeface="Roboto"/>
              <a:sym typeface="Roboto"/>
            </a:endParaRPr>
          </a:p>
        </p:txBody>
      </p:sp>
      <p:pic>
        <p:nvPicPr>
          <p:cNvPr id="240" name="Google Shape;240;p41"/>
          <p:cNvPicPr preferRelativeResize="0"/>
          <p:nvPr/>
        </p:nvPicPr>
        <p:blipFill>
          <a:blip r:embed="rId3">
            <a:alphaModFix/>
          </a:blip>
          <a:stretch>
            <a:fillRect/>
          </a:stretch>
        </p:blipFill>
        <p:spPr>
          <a:xfrm>
            <a:off x="925875" y="1450725"/>
            <a:ext cx="7389150" cy="2655075"/>
          </a:xfrm>
          <a:prstGeom prst="rect">
            <a:avLst/>
          </a:prstGeom>
          <a:noFill/>
          <a:ln>
            <a:noFill/>
          </a:ln>
        </p:spPr>
      </p:pic>
      <p:sp>
        <p:nvSpPr>
          <p:cNvPr id="241" name="Google Shape;241;p41"/>
          <p:cNvSpPr/>
          <p:nvPr/>
        </p:nvSpPr>
        <p:spPr>
          <a:xfrm>
            <a:off x="5471325" y="3500100"/>
            <a:ext cx="1767300" cy="1231200"/>
          </a:xfrm>
          <a:prstGeom prst="smileyFace">
            <a:avLst>
              <a:gd name="adj" fmla="val 4653"/>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1816950"/>
            <a:ext cx="4045200" cy="150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Types of Health Research</a:t>
            </a:r>
            <a:endParaRPr>
              <a:latin typeface="Roboto"/>
              <a:ea typeface="Roboto"/>
              <a:cs typeface="Roboto"/>
              <a:sym typeface="Roboto"/>
            </a:endParaRPr>
          </a:p>
        </p:txBody>
      </p:sp>
      <p:sp>
        <p:nvSpPr>
          <p:cNvPr id="76" name="Google Shape;76;p15"/>
          <p:cNvSpPr txBox="1">
            <a:spLocks noGrp="1"/>
          </p:cNvSpPr>
          <p:nvPr>
            <p:ph type="body" idx="2"/>
          </p:nvPr>
        </p:nvSpPr>
        <p:spPr>
          <a:xfrm>
            <a:off x="4939500" y="724200"/>
            <a:ext cx="4045200" cy="3695100"/>
          </a:xfrm>
          <a:prstGeom prst="rect">
            <a:avLst/>
          </a:prstGeom>
        </p:spPr>
        <p:txBody>
          <a:bodyPr spcFirstLastPara="1" wrap="square" lIns="91425" tIns="91425" rIns="91425" bIns="91425" anchor="ctr" anchorCtr="0">
            <a:noAutofit/>
          </a:bodyPr>
          <a:lstStyle/>
          <a:p>
            <a:pPr marL="457200" lvl="0" indent="-381000" algn="l" rtl="0">
              <a:spcBef>
                <a:spcPts val="0"/>
              </a:spcBef>
              <a:spcAft>
                <a:spcPts val="0"/>
              </a:spcAft>
              <a:buSzPts val="2400"/>
              <a:buFont typeface="Roboto"/>
              <a:buChar char="●"/>
            </a:pPr>
            <a:r>
              <a:rPr lang="en" sz="2400">
                <a:latin typeface="Roboto"/>
                <a:ea typeface="Roboto"/>
                <a:cs typeface="Roboto"/>
                <a:sym typeface="Roboto"/>
              </a:rPr>
              <a:t>Bio-medical</a:t>
            </a: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latin typeface="Roboto"/>
                <a:ea typeface="Roboto"/>
                <a:cs typeface="Roboto"/>
                <a:sym typeface="Roboto"/>
              </a:rPr>
              <a:t>Clinical</a:t>
            </a: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latin typeface="Roboto"/>
                <a:ea typeface="Roboto"/>
                <a:cs typeface="Roboto"/>
                <a:sym typeface="Roboto"/>
              </a:rPr>
              <a:t>Epidemiology</a:t>
            </a:r>
            <a:endParaRPr sz="2400">
              <a:latin typeface="Roboto"/>
              <a:ea typeface="Roboto"/>
              <a:cs typeface="Roboto"/>
              <a:sym typeface="Roboto"/>
            </a:endParaRPr>
          </a:p>
          <a:p>
            <a:pPr marL="457200" lvl="0" indent="-381000" algn="l" rtl="0">
              <a:spcBef>
                <a:spcPts val="0"/>
              </a:spcBef>
              <a:spcAft>
                <a:spcPts val="0"/>
              </a:spcAft>
              <a:buSzPts val="2400"/>
              <a:buFont typeface="Roboto"/>
              <a:buChar char="●"/>
            </a:pPr>
            <a:r>
              <a:rPr lang="en" sz="2400">
                <a:latin typeface="Roboto"/>
                <a:ea typeface="Roboto"/>
                <a:cs typeface="Roboto"/>
                <a:sym typeface="Roboto"/>
              </a:rPr>
              <a:t>Public and Global Health</a:t>
            </a:r>
            <a:endParaRPr sz="2400">
              <a:latin typeface="Roboto"/>
              <a:ea typeface="Roboto"/>
              <a:cs typeface="Roboto"/>
              <a:sym typeface="Roboto"/>
            </a:endParaRPr>
          </a:p>
          <a:p>
            <a:pPr marL="457200" lvl="0" indent="-381000" algn="l" rtl="0">
              <a:spcBef>
                <a:spcPts val="0"/>
              </a:spcBef>
              <a:spcAft>
                <a:spcPts val="0"/>
              </a:spcAft>
              <a:buClr>
                <a:srgbClr val="000000"/>
              </a:buClr>
              <a:buSzPts val="2400"/>
              <a:buChar char="●"/>
            </a:pPr>
            <a:r>
              <a:rPr lang="en" sz="2400">
                <a:solidFill>
                  <a:srgbClr val="000000"/>
                </a:solidFill>
                <a:latin typeface="Roboto"/>
                <a:ea typeface="Roboto"/>
                <a:cs typeface="Roboto"/>
                <a:sym typeface="Roboto"/>
              </a:rPr>
              <a:t>Health Services and Policy Rese</a:t>
            </a:r>
            <a:r>
              <a:rPr lang="en" sz="2400">
                <a:solidFill>
                  <a:srgbClr val="000000"/>
                </a:solidFill>
              </a:rPr>
              <a:t>arch</a:t>
            </a:r>
            <a:endParaRPr sz="24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Is it health services research?</a:t>
            </a:r>
            <a:endParaRPr>
              <a:latin typeface="Roboto"/>
              <a:ea typeface="Roboto"/>
              <a:cs typeface="Roboto"/>
              <a:sym typeface="Roboto"/>
            </a:endParaRPr>
          </a:p>
        </p:txBody>
      </p:sp>
      <p:pic>
        <p:nvPicPr>
          <p:cNvPr id="247" name="Google Shape;247;p42"/>
          <p:cNvPicPr preferRelativeResize="0"/>
          <p:nvPr/>
        </p:nvPicPr>
        <p:blipFill>
          <a:blip r:embed="rId3">
            <a:alphaModFix/>
          </a:blip>
          <a:stretch>
            <a:fillRect/>
          </a:stretch>
        </p:blipFill>
        <p:spPr>
          <a:xfrm>
            <a:off x="1373725" y="1180050"/>
            <a:ext cx="6734175" cy="3267075"/>
          </a:xfrm>
          <a:prstGeom prst="rect">
            <a:avLst/>
          </a:prstGeom>
          <a:noFill/>
          <a:ln>
            <a:noFill/>
          </a:ln>
        </p:spPr>
      </p:pic>
      <p:sp>
        <p:nvSpPr>
          <p:cNvPr id="248" name="Google Shape;248;p42"/>
          <p:cNvSpPr/>
          <p:nvPr/>
        </p:nvSpPr>
        <p:spPr>
          <a:xfrm>
            <a:off x="5451475" y="3510025"/>
            <a:ext cx="1767300" cy="1231200"/>
          </a:xfrm>
          <a:prstGeom prst="smileyFace">
            <a:avLst>
              <a:gd name="adj" fmla="val -4653"/>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Is it health services research?</a:t>
            </a:r>
            <a:endParaRPr>
              <a:latin typeface="Roboto"/>
              <a:ea typeface="Roboto"/>
              <a:cs typeface="Roboto"/>
              <a:sym typeface="Roboto"/>
            </a:endParaRPr>
          </a:p>
        </p:txBody>
      </p:sp>
      <p:pic>
        <p:nvPicPr>
          <p:cNvPr id="254" name="Google Shape;254;p43"/>
          <p:cNvPicPr preferRelativeResize="0"/>
          <p:nvPr/>
        </p:nvPicPr>
        <p:blipFill>
          <a:blip r:embed="rId3">
            <a:alphaModFix/>
          </a:blip>
          <a:stretch>
            <a:fillRect/>
          </a:stretch>
        </p:blipFill>
        <p:spPr>
          <a:xfrm>
            <a:off x="1324075" y="1504950"/>
            <a:ext cx="6800850" cy="2133600"/>
          </a:xfrm>
          <a:prstGeom prst="rect">
            <a:avLst/>
          </a:prstGeom>
          <a:noFill/>
          <a:ln>
            <a:noFill/>
          </a:ln>
        </p:spPr>
      </p:pic>
      <p:sp>
        <p:nvSpPr>
          <p:cNvPr id="255" name="Google Shape;255;p43"/>
          <p:cNvSpPr/>
          <p:nvPr/>
        </p:nvSpPr>
        <p:spPr>
          <a:xfrm>
            <a:off x="5451450" y="3638550"/>
            <a:ext cx="1767300" cy="1231200"/>
          </a:xfrm>
          <a:prstGeom prst="smileyFace">
            <a:avLst>
              <a:gd name="adj" fmla="val -4653"/>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p44"/>
          <p:cNvPicPr preferRelativeResize="0"/>
          <p:nvPr/>
        </p:nvPicPr>
        <p:blipFill>
          <a:blip r:embed="rId3">
            <a:alphaModFix/>
          </a:blip>
          <a:stretch>
            <a:fillRect/>
          </a:stretch>
        </p:blipFill>
        <p:spPr>
          <a:xfrm>
            <a:off x="1644862" y="858838"/>
            <a:ext cx="5854275" cy="4291025"/>
          </a:xfrm>
          <a:prstGeom prst="rect">
            <a:avLst/>
          </a:prstGeom>
          <a:noFill/>
          <a:ln>
            <a:noFill/>
          </a:ln>
        </p:spPr>
      </p:pic>
      <p:sp>
        <p:nvSpPr>
          <p:cNvPr id="261" name="Google Shape;261;p44"/>
          <p:cNvSpPr txBox="1">
            <a:spLocks noGrp="1"/>
          </p:cNvSpPr>
          <p:nvPr>
            <p:ph type="title"/>
          </p:nvPr>
        </p:nvSpPr>
        <p:spPr>
          <a:xfrm>
            <a:off x="311700" y="286150"/>
            <a:ext cx="8520600" cy="57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Is it health services research?</a:t>
            </a:r>
            <a:endParaRPr>
              <a:latin typeface="Roboto"/>
              <a:ea typeface="Roboto"/>
              <a:cs typeface="Roboto"/>
              <a:sym typeface="Roboto"/>
            </a:endParaRPr>
          </a:p>
        </p:txBody>
      </p:sp>
      <p:sp>
        <p:nvSpPr>
          <p:cNvPr id="262" name="Google Shape;262;p44"/>
          <p:cNvSpPr/>
          <p:nvPr/>
        </p:nvSpPr>
        <p:spPr>
          <a:xfrm>
            <a:off x="5471325" y="3500100"/>
            <a:ext cx="1767300" cy="1231200"/>
          </a:xfrm>
          <a:prstGeom prst="smileyFace">
            <a:avLst>
              <a:gd name="adj" fmla="val 4653"/>
            </a:avLst>
          </a:prstGeom>
          <a:solidFill>
            <a:schemeClr val="lt2"/>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1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Roboto"/>
                <a:ea typeface="Roboto"/>
                <a:cs typeface="Roboto"/>
                <a:sym typeface="Roboto"/>
              </a:rPr>
              <a:t>Thank you!</a:t>
            </a:r>
            <a:endParaRPr>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latin typeface="Roboto"/>
                <a:ea typeface="Roboto"/>
                <a:cs typeface="Roboto"/>
                <a:sym typeface="Roboto"/>
              </a:rPr>
              <a:t>References</a:t>
            </a:r>
            <a:endParaRPr>
              <a:latin typeface="Roboto"/>
              <a:ea typeface="Roboto"/>
              <a:cs typeface="Roboto"/>
              <a:sym typeface="Roboto"/>
            </a:endParaRPr>
          </a:p>
        </p:txBody>
      </p:sp>
      <p:sp>
        <p:nvSpPr>
          <p:cNvPr id="273" name="Google Shape;273;p46"/>
          <p:cNvSpPr txBox="1">
            <a:spLocks noGrp="1"/>
          </p:cNvSpPr>
          <p:nvPr>
            <p:ph type="body" idx="1"/>
          </p:nvPr>
        </p:nvSpPr>
        <p:spPr>
          <a:xfrm>
            <a:off x="311700" y="844100"/>
            <a:ext cx="8520600" cy="4401900"/>
          </a:xfrm>
          <a:prstGeom prst="rect">
            <a:avLst/>
          </a:prstGeom>
        </p:spPr>
        <p:txBody>
          <a:bodyPr spcFirstLastPara="1" wrap="square" lIns="91425" tIns="91425" rIns="91425" bIns="91425" anchor="t" anchorCtr="0">
            <a:noAutofit/>
          </a:bodyPr>
          <a:lstStyle/>
          <a:p>
            <a:pPr marL="0" marR="25400" lvl="0" indent="0" algn="l" rtl="0">
              <a:lnSpc>
                <a:spcPct val="100000"/>
              </a:lnSpc>
              <a:spcBef>
                <a:spcPts val="800"/>
              </a:spcBef>
              <a:spcAft>
                <a:spcPts val="0"/>
              </a:spcAft>
              <a:buNone/>
            </a:pPr>
            <a:r>
              <a:rPr lang="en" sz="1000">
                <a:latin typeface="Roboto"/>
                <a:ea typeface="Roboto"/>
                <a:cs typeface="Roboto"/>
                <a:sym typeface="Roboto"/>
              </a:rPr>
              <a:t>Academy Health. Retrieved from https://web.archive.org/web/20090901155427/http:/academyhealth.org/About/content.cfm?ItemNumber=831&amp;navItemNumber=514</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Canadian Institute of Health Research. (2019). Health Services Research. Retrieved from http://www.cihr-irsc.gc.ca/e/48809.html</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Crombie, I. K. and Davies, H. T. O. (1996) Research in Health Care: Design, Conduct and Interpretation of Health Services Research, Wiley.</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Ebinger, J. (2017). Health Services Research: Cardiology in the Changing Health Care Landscape. </a:t>
            </a:r>
            <a:r>
              <a:rPr lang="en" sz="1000">
                <a:uFill>
                  <a:noFill/>
                </a:uFill>
                <a:latin typeface="Roboto"/>
                <a:ea typeface="Roboto"/>
                <a:cs typeface="Roboto"/>
                <a:sym typeface="Roboto"/>
                <a:hlinkClick r:id="rId3"/>
              </a:rPr>
              <a:t>Journal of the American College of Cardiology, 69(72). </a:t>
            </a:r>
            <a:r>
              <a:rPr lang="en" sz="1000">
                <a:uFill>
                  <a:noFill/>
                </a:uFill>
                <a:latin typeface="Roboto"/>
                <a:ea typeface="Roboto"/>
                <a:cs typeface="Roboto"/>
                <a:sym typeface="Roboto"/>
                <a:hlinkClick r:id="rId4"/>
              </a:rPr>
              <a:t>https://doi.org/10.1016/j.jacc.2017.03.539</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Encyclopedia of Health Services Research. Retrieved from http://sk.sagepub.com/reference/download/healthservices/n103.pdf</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Lancey, A. (2010) 'Evidence based medicine: searching the medical literature Part 1', Southern Sudan Medical Journal, (1).</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Lohr, K. N. and Steinwachs, D. M. (2002) 'Health services research: an evolving definition of the field', Health Serv Res, 37(1), 7-9.</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Moja, L. P., Moschetti, I., Nurbhai, M., Compagnoni, A., Liberati, A., Grimshaw, J. M., Chan, A. W., Dickersin, K., Krleza-Jeric, K., Moher, D., Sim, I. and Volmink, J. (2009) 'Compliance of clinical trial registries with the World Health Organization minimum data set: a survey', Trials, 10, 56.</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National Information Center on Health Services Research and Health Care Technology (NICHSR). Retrieved from </a:t>
            </a:r>
            <a:r>
              <a:rPr lang="en" sz="1000">
                <a:uFill>
                  <a:noFill/>
                </a:uFill>
                <a:latin typeface="Roboto"/>
                <a:ea typeface="Roboto"/>
                <a:cs typeface="Roboto"/>
                <a:sym typeface="Roboto"/>
                <a:hlinkClick r:id="rId5"/>
              </a:rPr>
              <a:t>https://www.nlm.nih.gov/hsrinfo/implementation_science.html</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Richardson, W. S., Wilson, M. C., Nishikawa, J. and Hayward, R. S. (1995) 'The well-built clinical question: a key to evidence-based decisions', ACP J Club, 123(3), A12-3.</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South Sudan Medical Journal. Retrieved from http://www.southsudanmedicaljournal.com/archive/august-2011/conducting-health-services-research.html</a:t>
            </a:r>
            <a:endParaRPr sz="1000">
              <a:latin typeface="Roboto"/>
              <a:ea typeface="Roboto"/>
              <a:cs typeface="Roboto"/>
              <a:sym typeface="Roboto"/>
            </a:endParaRPr>
          </a:p>
          <a:p>
            <a:pPr marL="0" marR="25400" lvl="0" indent="0" algn="l" rtl="0">
              <a:lnSpc>
                <a:spcPct val="100000"/>
              </a:lnSpc>
              <a:spcBef>
                <a:spcPts val="800"/>
              </a:spcBef>
              <a:spcAft>
                <a:spcPts val="0"/>
              </a:spcAft>
              <a:buNone/>
            </a:pPr>
            <a:r>
              <a:rPr lang="en" sz="1000">
                <a:latin typeface="Roboto"/>
                <a:ea typeface="Roboto"/>
                <a:cs typeface="Roboto"/>
                <a:sym typeface="Roboto"/>
              </a:rPr>
              <a:t>Weiner, M. (2014). Michael Weiner: Health Services Research. https://www.youtube.com/watch?v=wxL0-REyleg</a:t>
            </a:r>
            <a:endParaRPr sz="1000">
              <a:latin typeface="Roboto"/>
              <a:ea typeface="Roboto"/>
              <a:cs typeface="Roboto"/>
              <a:sym typeface="Roboto"/>
            </a:endParaRPr>
          </a:p>
          <a:p>
            <a:pPr marL="0" marR="25400" lvl="0" indent="0" algn="l" rtl="0">
              <a:lnSpc>
                <a:spcPct val="100000"/>
              </a:lnSpc>
              <a:spcBef>
                <a:spcPts val="800"/>
              </a:spcBef>
              <a:spcAft>
                <a:spcPts val="0"/>
              </a:spcAft>
              <a:buNone/>
            </a:pPr>
            <a:endParaRPr sz="1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lt2"/>
                </a:solidFill>
                <a:latin typeface="Roboto"/>
                <a:ea typeface="Roboto"/>
                <a:cs typeface="Roboto"/>
                <a:sym typeface="Roboto"/>
              </a:rPr>
              <a:t>Health services and policy research...</a:t>
            </a:r>
            <a:endParaRPr sz="3600">
              <a:solidFill>
                <a:schemeClr val="lt2"/>
              </a:solidFill>
              <a:latin typeface="Roboto"/>
              <a:ea typeface="Roboto"/>
              <a:cs typeface="Roboto"/>
              <a:sym typeface="Roboto"/>
            </a:endParaRPr>
          </a:p>
        </p:txBody>
      </p:sp>
      <p:sp>
        <p:nvSpPr>
          <p:cNvPr id="82" name="Google Shape;82;p16"/>
          <p:cNvSpPr txBox="1">
            <a:spLocks noGrp="1"/>
          </p:cNvSpPr>
          <p:nvPr>
            <p:ph type="body" idx="1"/>
          </p:nvPr>
        </p:nvSpPr>
        <p:spPr>
          <a:xfrm>
            <a:off x="434825" y="1297975"/>
            <a:ext cx="3999900" cy="2710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 . . examines how people get </a:t>
            </a:r>
            <a:r>
              <a:rPr lang="en" b="1">
                <a:latin typeface="Roboto"/>
                <a:ea typeface="Roboto"/>
                <a:cs typeface="Roboto"/>
                <a:sym typeface="Roboto"/>
              </a:rPr>
              <a:t>access to health care, how much care costs, and what happens to patients as a result of this care.</a:t>
            </a:r>
            <a:r>
              <a:rPr lang="en">
                <a:latin typeface="Roboto"/>
                <a:ea typeface="Roboto"/>
                <a:cs typeface="Roboto"/>
                <a:sym typeface="Roboto"/>
              </a:rPr>
              <a:t> The main goals of health services research are to </a:t>
            </a:r>
            <a:r>
              <a:rPr lang="en" b="1">
                <a:latin typeface="Roboto"/>
                <a:ea typeface="Roboto"/>
                <a:cs typeface="Roboto"/>
                <a:sym typeface="Roboto"/>
              </a:rPr>
              <a:t>identify the most effective ways to organize, manage, finance, and deliver high quality care; reduce medical errors; and improve patient safety</a:t>
            </a:r>
            <a:r>
              <a:rPr lang="en">
                <a:latin typeface="Roboto"/>
                <a:ea typeface="Roboto"/>
                <a:cs typeface="Roboto"/>
                <a:sym typeface="Roboto"/>
              </a:rPr>
              <a:t>.”              	                       </a:t>
            </a:r>
            <a:r>
              <a:rPr lang="en" sz="1000">
                <a:latin typeface="Roboto"/>
                <a:ea typeface="Roboto"/>
                <a:cs typeface="Roboto"/>
                <a:sym typeface="Roboto"/>
              </a:rPr>
              <a:t>– Agency for Healthcare and Quality</a:t>
            </a:r>
            <a:endParaRPr sz="1000">
              <a:latin typeface="Roboto"/>
              <a:ea typeface="Roboto"/>
              <a:cs typeface="Roboto"/>
              <a:sym typeface="Roboto"/>
            </a:endParaRPr>
          </a:p>
          <a:p>
            <a:pPr marL="0" lvl="0" indent="0" algn="l" rtl="0">
              <a:spcBef>
                <a:spcPts val="1600"/>
              </a:spcBef>
              <a:spcAft>
                <a:spcPts val="1600"/>
              </a:spcAft>
              <a:buNone/>
            </a:pPr>
            <a:endParaRPr/>
          </a:p>
        </p:txBody>
      </p:sp>
      <p:sp>
        <p:nvSpPr>
          <p:cNvPr id="83" name="Google Shape;83;p16"/>
          <p:cNvSpPr txBox="1">
            <a:spLocks noGrp="1"/>
          </p:cNvSpPr>
          <p:nvPr>
            <p:ph type="body" idx="2"/>
          </p:nvPr>
        </p:nvSpPr>
        <p:spPr>
          <a:xfrm>
            <a:off x="4787625" y="1342750"/>
            <a:ext cx="3999900" cy="284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“...requires </a:t>
            </a:r>
            <a:r>
              <a:rPr lang="en" b="1">
                <a:latin typeface="Roboto"/>
                <a:ea typeface="Roboto"/>
                <a:cs typeface="Roboto"/>
                <a:sym typeface="Roboto"/>
              </a:rPr>
              <a:t>team members from a wide range of backgrounds</a:t>
            </a:r>
            <a:r>
              <a:rPr lang="en">
                <a:latin typeface="Roboto"/>
                <a:ea typeface="Roboto"/>
                <a:cs typeface="Roboto"/>
                <a:sym typeface="Roboto"/>
              </a:rPr>
              <a:t>, for example,</a:t>
            </a:r>
            <a:r>
              <a:rPr lang="en" i="1">
                <a:latin typeface="Roboto"/>
                <a:ea typeface="Roboto"/>
                <a:cs typeface="Roboto"/>
                <a:sym typeface="Roboto"/>
              </a:rPr>
              <a:t> </a:t>
            </a:r>
            <a:r>
              <a:rPr lang="en">
                <a:latin typeface="Roboto"/>
                <a:ea typeface="Roboto"/>
                <a:cs typeface="Roboto"/>
                <a:sym typeface="Roboto"/>
              </a:rPr>
              <a:t>healthcare professionals, university researchers, charities or commercial organisations, social researchers, epidemiologists, economists and statisticians as well as non-professionals such as those who may potentially use the service or treatment.”		</a:t>
            </a:r>
            <a:r>
              <a:rPr lang="en" sz="1000">
                <a:latin typeface="Roboto"/>
                <a:ea typeface="Roboto"/>
                <a:cs typeface="Roboto"/>
                <a:sym typeface="Roboto"/>
              </a:rPr>
              <a:t>– South Sudan Medical Journal</a:t>
            </a:r>
            <a:endParaRPr sz="1000">
              <a:latin typeface="Roboto"/>
              <a:ea typeface="Roboto"/>
              <a:cs typeface="Roboto"/>
              <a:sym typeface="Roboto"/>
            </a:endParaRPr>
          </a:p>
          <a:p>
            <a:pPr marL="0" lvl="0" indent="0" algn="l" rtl="0">
              <a:spcBef>
                <a:spcPts val="1600"/>
              </a:spcBef>
              <a:spcAft>
                <a:spcPts val="0"/>
              </a:spcAft>
              <a:buNone/>
            </a:pPr>
            <a:endParaRPr sz="1000"/>
          </a:p>
          <a:p>
            <a:pPr marL="0" lvl="0" indent="0" algn="l" rtl="0">
              <a:spcBef>
                <a:spcPts val="1600"/>
              </a:spcBef>
              <a:spcAft>
                <a:spcPts val="0"/>
              </a:spcAft>
              <a:buNone/>
            </a:pPr>
            <a:endParaRPr>
              <a:solidFill>
                <a:srgbClr val="000000"/>
              </a:solidFill>
            </a:endParaRPr>
          </a:p>
          <a:p>
            <a:pPr marL="0" lvl="0" indent="0" algn="l" rtl="0">
              <a:spcBef>
                <a:spcPts val="1600"/>
              </a:spcBef>
              <a:spcAft>
                <a:spcPts val="1600"/>
              </a:spcAft>
              <a:buNone/>
            </a:pPr>
            <a:endParaRPr/>
          </a:p>
        </p:txBody>
      </p:sp>
      <p:sp>
        <p:nvSpPr>
          <p:cNvPr id="84" name="Google Shape;84;p16"/>
          <p:cNvSpPr txBox="1"/>
          <p:nvPr/>
        </p:nvSpPr>
        <p:spPr>
          <a:xfrm>
            <a:off x="2467675" y="3739575"/>
            <a:ext cx="3730500" cy="115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“...involves systematically seeking knowledge which will lead to improvements in the delivery of health care”</a:t>
            </a:r>
            <a:endParaRPr>
              <a:latin typeface="Roboto"/>
              <a:ea typeface="Roboto"/>
              <a:cs typeface="Roboto"/>
              <a:sym typeface="Roboto"/>
            </a:endParaRPr>
          </a:p>
          <a:p>
            <a:pPr marL="1371600" lvl="0" indent="457200" algn="l" rtl="0">
              <a:spcBef>
                <a:spcPts val="0"/>
              </a:spcBef>
              <a:spcAft>
                <a:spcPts val="0"/>
              </a:spcAft>
              <a:buNone/>
            </a:pPr>
            <a:r>
              <a:rPr lang="en" sz="1000">
                <a:latin typeface="Roboto"/>
                <a:ea typeface="Roboto"/>
                <a:cs typeface="Roboto"/>
                <a:sym typeface="Roboto"/>
              </a:rPr>
              <a:t>– Crombie and Davies, 1996</a:t>
            </a:r>
            <a:endParaRPr sz="1000">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lt2"/>
                </a:solidFill>
                <a:latin typeface="Roboto"/>
                <a:ea typeface="Roboto"/>
                <a:cs typeface="Roboto"/>
                <a:sym typeface="Roboto"/>
              </a:rPr>
              <a:t>Health services and policy research...</a:t>
            </a:r>
            <a:endParaRPr/>
          </a:p>
        </p:txBody>
      </p:sp>
      <p:sp>
        <p:nvSpPr>
          <p:cNvPr id="90" name="Google Shape;90;p17"/>
          <p:cNvSpPr txBox="1">
            <a:spLocks noGrp="1"/>
          </p:cNvSpPr>
          <p:nvPr>
            <p:ph type="body" idx="1"/>
          </p:nvPr>
        </p:nvSpPr>
        <p:spPr>
          <a:xfrm>
            <a:off x="311700" y="1420975"/>
            <a:ext cx="8520600" cy="195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333333"/>
                </a:solidFill>
                <a:highlight>
                  <a:srgbClr val="FFFFFF"/>
                </a:highlight>
                <a:latin typeface="Roboto"/>
                <a:ea typeface="Roboto"/>
                <a:cs typeface="Roboto"/>
                <a:sym typeface="Roboto"/>
              </a:rPr>
              <a:t>Health services research includes research with the </a:t>
            </a:r>
            <a:r>
              <a:rPr lang="en" sz="1600" b="1">
                <a:solidFill>
                  <a:srgbClr val="333333"/>
                </a:solidFill>
                <a:highlight>
                  <a:srgbClr val="FFFFFF"/>
                </a:highlight>
                <a:latin typeface="Roboto"/>
                <a:ea typeface="Roboto"/>
                <a:cs typeface="Roboto"/>
                <a:sym typeface="Roboto"/>
              </a:rPr>
              <a:t>goal of improving the efficiency and effectiveness of health professionals and the health care system, through changes to practice and policy</a:t>
            </a:r>
            <a:r>
              <a:rPr lang="en" sz="1600">
                <a:solidFill>
                  <a:srgbClr val="333333"/>
                </a:solidFill>
                <a:highlight>
                  <a:srgbClr val="FFFFFF"/>
                </a:highlight>
                <a:latin typeface="Roboto"/>
                <a:ea typeface="Roboto"/>
                <a:cs typeface="Roboto"/>
                <a:sym typeface="Roboto"/>
              </a:rPr>
              <a:t>. </a:t>
            </a:r>
            <a:endParaRPr sz="1600">
              <a:solidFill>
                <a:srgbClr val="333333"/>
              </a:solidFill>
              <a:highlight>
                <a:srgbClr val="FFFFFF"/>
              </a:highlight>
              <a:latin typeface="Roboto"/>
              <a:ea typeface="Roboto"/>
              <a:cs typeface="Roboto"/>
              <a:sym typeface="Roboto"/>
            </a:endParaRPr>
          </a:p>
          <a:p>
            <a:pPr marL="0" lvl="0" indent="0" algn="l" rtl="0">
              <a:spcBef>
                <a:spcPts val="1600"/>
              </a:spcBef>
              <a:spcAft>
                <a:spcPts val="0"/>
              </a:spcAft>
              <a:buNone/>
            </a:pPr>
            <a:r>
              <a:rPr lang="en" sz="1600">
                <a:solidFill>
                  <a:srgbClr val="333333"/>
                </a:solidFill>
                <a:highlight>
                  <a:srgbClr val="FFFFFF"/>
                </a:highlight>
                <a:latin typeface="Roboto"/>
                <a:ea typeface="Roboto"/>
                <a:cs typeface="Roboto"/>
                <a:sym typeface="Roboto"/>
              </a:rPr>
              <a:t>Health services research is a </a:t>
            </a:r>
            <a:r>
              <a:rPr lang="en" sz="1600" b="1">
                <a:solidFill>
                  <a:srgbClr val="333333"/>
                </a:solidFill>
                <a:highlight>
                  <a:srgbClr val="FFFFFF"/>
                </a:highlight>
                <a:latin typeface="Roboto"/>
                <a:ea typeface="Roboto"/>
                <a:cs typeface="Roboto"/>
                <a:sym typeface="Roboto"/>
              </a:rPr>
              <a:t>multidisciplinary field</a:t>
            </a:r>
            <a:r>
              <a:rPr lang="en" sz="1600">
                <a:solidFill>
                  <a:srgbClr val="333333"/>
                </a:solidFill>
                <a:highlight>
                  <a:srgbClr val="FFFFFF"/>
                </a:highlight>
                <a:latin typeface="Roboto"/>
                <a:ea typeface="Roboto"/>
                <a:cs typeface="Roboto"/>
                <a:sym typeface="Roboto"/>
              </a:rPr>
              <a:t> of scientific investigation that studies how social factors, financing systems, organizational structures and processes, health technologies, and personal behaviours affect access to health care, the quality and cost of health care, and, ultimately, Canadians' health and well-being.</a:t>
            </a:r>
            <a:endParaRPr sz="1600">
              <a:solidFill>
                <a:srgbClr val="333333"/>
              </a:solidFill>
              <a:highlight>
                <a:srgbClr val="FFFFFF"/>
              </a:highlight>
              <a:latin typeface="Roboto"/>
              <a:ea typeface="Roboto"/>
              <a:cs typeface="Roboto"/>
              <a:sym typeface="Roboto"/>
            </a:endParaRPr>
          </a:p>
          <a:p>
            <a:pPr marL="457200" lvl="0" indent="-330200" algn="l" rtl="0">
              <a:spcBef>
                <a:spcPts val="1600"/>
              </a:spcBef>
              <a:spcAft>
                <a:spcPts val="0"/>
              </a:spcAft>
              <a:buClr>
                <a:srgbClr val="333333"/>
              </a:buClr>
              <a:buSzPts val="1600"/>
              <a:buFont typeface="Roboto"/>
              <a:buChar char="-"/>
            </a:pPr>
            <a:r>
              <a:rPr lang="en" sz="1600">
                <a:solidFill>
                  <a:srgbClr val="333333"/>
                </a:solidFill>
                <a:highlight>
                  <a:srgbClr val="FFFFFF"/>
                </a:highlight>
                <a:latin typeface="Roboto"/>
                <a:ea typeface="Roboto"/>
                <a:cs typeface="Roboto"/>
                <a:sym typeface="Roboto"/>
              </a:rPr>
              <a:t>CIHR 2019</a:t>
            </a:r>
            <a:endParaRPr sz="1600">
              <a:solidFill>
                <a:srgbClr val="333333"/>
              </a:solidFill>
              <a:highlight>
                <a:srgbClr val="FFFFFF"/>
              </a:highlight>
              <a:latin typeface="Roboto"/>
              <a:ea typeface="Roboto"/>
              <a:cs typeface="Roboto"/>
              <a:sym typeface="Roboto"/>
            </a:endParaRPr>
          </a:p>
          <a:p>
            <a:pPr marL="0" lvl="0" indent="0" algn="l" rtl="0">
              <a:spcBef>
                <a:spcPts val="1600"/>
              </a:spcBef>
              <a:spcAft>
                <a:spcPts val="0"/>
              </a:spcAft>
              <a:buNone/>
            </a:pPr>
            <a:endParaRPr sz="1100">
              <a:solidFill>
                <a:srgbClr val="333333"/>
              </a:solidFill>
              <a:highlight>
                <a:srgbClr val="FFFFFF"/>
              </a:highlight>
              <a:latin typeface="Arial"/>
              <a:ea typeface="Arial"/>
              <a:cs typeface="Arial"/>
              <a:sym typeface="Arial"/>
            </a:endParaRPr>
          </a:p>
          <a:p>
            <a:pPr marL="0" lvl="0" indent="0" algn="l" rtl="0">
              <a:spcBef>
                <a:spcPts val="1600"/>
              </a:spcBef>
              <a:spcAft>
                <a:spcPts val="1600"/>
              </a:spcAft>
              <a:buNone/>
            </a:pPr>
            <a:endParaRPr sz="1100">
              <a:solidFill>
                <a:srgbClr val="333333"/>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8"/>
          <p:cNvPicPr preferRelativeResize="0"/>
          <p:nvPr/>
        </p:nvPicPr>
        <p:blipFill>
          <a:blip r:embed="rId3">
            <a:alphaModFix/>
          </a:blip>
          <a:stretch>
            <a:fillRect/>
          </a:stretch>
        </p:blipFill>
        <p:spPr>
          <a:xfrm>
            <a:off x="1904700" y="507264"/>
            <a:ext cx="5334600" cy="4128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177675" y="436575"/>
            <a:ext cx="8598900" cy="72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     </a:t>
            </a:r>
            <a:r>
              <a:rPr lang="en">
                <a:latin typeface="Roboto"/>
                <a:ea typeface="Roboto"/>
                <a:cs typeface="Roboto"/>
                <a:sym typeface="Roboto"/>
              </a:rPr>
              <a:t>  Efficacy                </a:t>
            </a:r>
            <a:r>
              <a:rPr lang="en">
                <a:solidFill>
                  <a:srgbClr val="FFFFFF"/>
                </a:solidFill>
                <a:latin typeface="Roboto"/>
                <a:ea typeface="Roboto"/>
                <a:cs typeface="Roboto"/>
                <a:sym typeface="Roboto"/>
              </a:rPr>
              <a:t>Effectiveness  </a:t>
            </a:r>
            <a:endParaRPr>
              <a:solidFill>
                <a:srgbClr val="FFFFFF"/>
              </a:solidFill>
              <a:latin typeface="Roboto"/>
              <a:ea typeface="Roboto"/>
              <a:cs typeface="Roboto"/>
              <a:sym typeface="Roboto"/>
            </a:endParaRPr>
          </a:p>
        </p:txBody>
      </p:sp>
      <p:sp>
        <p:nvSpPr>
          <p:cNvPr id="101" name="Google Shape;101;p19"/>
          <p:cNvSpPr txBox="1">
            <a:spLocks noGrp="1"/>
          </p:cNvSpPr>
          <p:nvPr>
            <p:ph type="subTitle" idx="1"/>
          </p:nvPr>
        </p:nvSpPr>
        <p:spPr>
          <a:xfrm>
            <a:off x="361225" y="1442725"/>
            <a:ext cx="3660000" cy="309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...how well a drug, procedure, or device improves clinical outcomes under ideal conditions  </a:t>
            </a:r>
            <a:r>
              <a:rPr lang="en" sz="3000"/>
              <a:t> </a:t>
            </a:r>
            <a:endParaRPr sz="3000"/>
          </a:p>
        </p:txBody>
      </p:sp>
      <p:sp>
        <p:nvSpPr>
          <p:cNvPr id="102" name="Google Shape;102;p19"/>
          <p:cNvSpPr txBox="1">
            <a:spLocks noGrp="1"/>
          </p:cNvSpPr>
          <p:nvPr>
            <p:ph type="body" idx="2"/>
          </p:nvPr>
        </p:nvSpPr>
        <p:spPr>
          <a:xfrm>
            <a:off x="4939575" y="1748575"/>
            <a:ext cx="3837000" cy="24822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3000">
                <a:solidFill>
                  <a:srgbClr val="D9D9D9"/>
                </a:solidFill>
                <a:latin typeface="Roboto"/>
                <a:ea typeface="Roboto"/>
                <a:cs typeface="Roboto"/>
                <a:sym typeface="Roboto"/>
              </a:rPr>
              <a:t>...how a given intervention performs in the real world </a:t>
            </a:r>
            <a:endParaRPr sz="3000">
              <a:solidFill>
                <a:srgbClr val="D9D9D9"/>
              </a:solidFill>
              <a:latin typeface="Roboto"/>
              <a:ea typeface="Roboto"/>
              <a:cs typeface="Roboto"/>
              <a:sym typeface="Roboto"/>
            </a:endParaRPr>
          </a:p>
        </p:txBody>
      </p:sp>
      <p:sp>
        <p:nvSpPr>
          <p:cNvPr id="103" name="Google Shape;103;p19"/>
          <p:cNvSpPr/>
          <p:nvPr/>
        </p:nvSpPr>
        <p:spPr>
          <a:xfrm>
            <a:off x="3282925" y="4111450"/>
            <a:ext cx="941100" cy="791400"/>
          </a:xfrm>
          <a:prstGeom prst="noSmoking">
            <a:avLst>
              <a:gd name="adj" fmla="val 18750"/>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9"/>
          <p:cNvSpPr/>
          <p:nvPr/>
        </p:nvSpPr>
        <p:spPr>
          <a:xfrm>
            <a:off x="8052175" y="4111450"/>
            <a:ext cx="855600" cy="791400"/>
          </a:xfrm>
          <a:prstGeom prst="smileyFace">
            <a:avLst>
              <a:gd name="adj" fmla="val 4653"/>
            </a:avLst>
          </a:prstGeom>
          <a:solidFill>
            <a:schemeClr val="lt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236400" y="189025"/>
            <a:ext cx="8362800" cy="93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chemeClr val="lt2"/>
                </a:solidFill>
                <a:latin typeface="Roboto"/>
                <a:ea typeface="Roboto"/>
                <a:cs typeface="Roboto"/>
                <a:sym typeface="Roboto"/>
              </a:rPr>
              <a:t>Areas that health services research addresses:</a:t>
            </a:r>
            <a:endParaRPr sz="3000">
              <a:solidFill>
                <a:schemeClr val="lt2"/>
              </a:solidFill>
              <a:latin typeface="Roboto"/>
              <a:ea typeface="Roboto"/>
              <a:cs typeface="Roboto"/>
              <a:sym typeface="Roboto"/>
            </a:endParaRPr>
          </a:p>
        </p:txBody>
      </p:sp>
      <p:sp>
        <p:nvSpPr>
          <p:cNvPr id="110" name="Google Shape;110;p20"/>
          <p:cNvSpPr txBox="1"/>
          <p:nvPr/>
        </p:nvSpPr>
        <p:spPr>
          <a:xfrm>
            <a:off x="236400" y="1254175"/>
            <a:ext cx="8671200" cy="35544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SzPts val="1600"/>
              <a:buFont typeface="Roboto"/>
              <a:buChar char="●"/>
            </a:pPr>
            <a:r>
              <a:rPr lang="en" sz="1600">
                <a:latin typeface="Roboto"/>
                <a:ea typeface="Roboto"/>
                <a:cs typeface="Roboto"/>
                <a:sym typeface="Roboto"/>
              </a:rPr>
              <a:t>costs, cost-benefit, cost-effectiveness, and other economic aspects of healthcare</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patient and population health status/health disparities </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outcomes of healthcare technologies and interventions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practice patterns and diffusion of technologies and interventions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quality assurance programs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clinical guidelines, standards, and criteria for healthcare</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the need and demand for health services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utilization patterns of health services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patient satisfaction with treatments, providers, and practice settings</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organization and delivery of healthcare</a:t>
            </a:r>
            <a:endParaRPr sz="1600">
              <a:latin typeface="Roboto"/>
              <a:ea typeface="Roboto"/>
              <a:cs typeface="Roboto"/>
              <a:sym typeface="Roboto"/>
            </a:endParaRPr>
          </a:p>
          <a:p>
            <a:pPr marL="457200" lvl="0" indent="-330200" algn="l" rtl="0">
              <a:spcBef>
                <a:spcPts val="0"/>
              </a:spcBef>
              <a:spcAft>
                <a:spcPts val="0"/>
              </a:spcAft>
              <a:buSzPts val="1600"/>
              <a:buFont typeface="Roboto"/>
              <a:buChar char="●"/>
            </a:pPr>
            <a:r>
              <a:rPr lang="en" sz="1600">
                <a:latin typeface="Roboto"/>
                <a:ea typeface="Roboto"/>
                <a:cs typeface="Roboto"/>
                <a:sym typeface="Roboto"/>
              </a:rPr>
              <a:t>the various means of financing healthcare</a:t>
            </a:r>
            <a:endParaRPr sz="1600">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Effect transition="in" filter="fade">
                                      <p:cBhvr>
                                        <p:cTn id="7" dur="1000"/>
                                        <p:tgtEl>
                                          <p:spTgt spid="1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xEl>
                                              <p:pRg st="1" end="1"/>
                                            </p:txEl>
                                          </p:spTgt>
                                        </p:tgtEl>
                                        <p:attrNameLst>
                                          <p:attrName>style.visibility</p:attrName>
                                        </p:attrNameLst>
                                      </p:cBhvr>
                                      <p:to>
                                        <p:strVal val="visible"/>
                                      </p:to>
                                    </p:set>
                                    <p:animEffect transition="in" filter="fade">
                                      <p:cBhvr>
                                        <p:cTn id="12" dur="1000"/>
                                        <p:tgtEl>
                                          <p:spTgt spid="1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0">
                                            <p:txEl>
                                              <p:pRg st="2" end="2"/>
                                            </p:txEl>
                                          </p:spTgt>
                                        </p:tgtEl>
                                        <p:attrNameLst>
                                          <p:attrName>style.visibility</p:attrName>
                                        </p:attrNameLst>
                                      </p:cBhvr>
                                      <p:to>
                                        <p:strVal val="visible"/>
                                      </p:to>
                                    </p:set>
                                    <p:animEffect transition="in" filter="fade">
                                      <p:cBhvr>
                                        <p:cTn id="17" dur="1000"/>
                                        <p:tgtEl>
                                          <p:spTgt spid="1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0">
                                            <p:txEl>
                                              <p:pRg st="3" end="3"/>
                                            </p:txEl>
                                          </p:spTgt>
                                        </p:tgtEl>
                                        <p:attrNameLst>
                                          <p:attrName>style.visibility</p:attrName>
                                        </p:attrNameLst>
                                      </p:cBhvr>
                                      <p:to>
                                        <p:strVal val="visible"/>
                                      </p:to>
                                    </p:set>
                                    <p:animEffect transition="in" filter="fade">
                                      <p:cBhvr>
                                        <p:cTn id="22" dur="1000"/>
                                        <p:tgtEl>
                                          <p:spTgt spid="1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xEl>
                                              <p:pRg st="4" end="4"/>
                                            </p:txEl>
                                          </p:spTgt>
                                        </p:tgtEl>
                                        <p:attrNameLst>
                                          <p:attrName>style.visibility</p:attrName>
                                        </p:attrNameLst>
                                      </p:cBhvr>
                                      <p:to>
                                        <p:strVal val="visible"/>
                                      </p:to>
                                    </p:set>
                                    <p:animEffect transition="in" filter="fade">
                                      <p:cBhvr>
                                        <p:cTn id="27" dur="1000"/>
                                        <p:tgtEl>
                                          <p:spTgt spid="1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0">
                                            <p:txEl>
                                              <p:pRg st="5" end="5"/>
                                            </p:txEl>
                                          </p:spTgt>
                                        </p:tgtEl>
                                        <p:attrNameLst>
                                          <p:attrName>style.visibility</p:attrName>
                                        </p:attrNameLst>
                                      </p:cBhvr>
                                      <p:to>
                                        <p:strVal val="visible"/>
                                      </p:to>
                                    </p:set>
                                    <p:animEffect transition="in" filter="fade">
                                      <p:cBhvr>
                                        <p:cTn id="32" dur="1000"/>
                                        <p:tgtEl>
                                          <p:spTgt spid="1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0">
                                            <p:txEl>
                                              <p:pRg st="6" end="6"/>
                                            </p:txEl>
                                          </p:spTgt>
                                        </p:tgtEl>
                                        <p:attrNameLst>
                                          <p:attrName>style.visibility</p:attrName>
                                        </p:attrNameLst>
                                      </p:cBhvr>
                                      <p:to>
                                        <p:strVal val="visible"/>
                                      </p:to>
                                    </p:set>
                                    <p:animEffect transition="in" filter="fade">
                                      <p:cBhvr>
                                        <p:cTn id="37" dur="1000"/>
                                        <p:tgtEl>
                                          <p:spTgt spid="1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0">
                                            <p:txEl>
                                              <p:pRg st="7" end="7"/>
                                            </p:txEl>
                                          </p:spTgt>
                                        </p:tgtEl>
                                        <p:attrNameLst>
                                          <p:attrName>style.visibility</p:attrName>
                                        </p:attrNameLst>
                                      </p:cBhvr>
                                      <p:to>
                                        <p:strVal val="visible"/>
                                      </p:to>
                                    </p:set>
                                    <p:animEffect transition="in" filter="fade">
                                      <p:cBhvr>
                                        <p:cTn id="42" dur="1000"/>
                                        <p:tgtEl>
                                          <p:spTgt spid="1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0">
                                            <p:txEl>
                                              <p:pRg st="8" end="8"/>
                                            </p:txEl>
                                          </p:spTgt>
                                        </p:tgtEl>
                                        <p:attrNameLst>
                                          <p:attrName>style.visibility</p:attrName>
                                        </p:attrNameLst>
                                      </p:cBhvr>
                                      <p:to>
                                        <p:strVal val="visible"/>
                                      </p:to>
                                    </p:set>
                                    <p:animEffect transition="in" filter="fade">
                                      <p:cBhvr>
                                        <p:cTn id="47" dur="1000"/>
                                        <p:tgtEl>
                                          <p:spTgt spid="1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0">
                                            <p:txEl>
                                              <p:pRg st="9" end="9"/>
                                            </p:txEl>
                                          </p:spTgt>
                                        </p:tgtEl>
                                        <p:attrNameLst>
                                          <p:attrName>style.visibility</p:attrName>
                                        </p:attrNameLst>
                                      </p:cBhvr>
                                      <p:to>
                                        <p:strVal val="visible"/>
                                      </p:to>
                                    </p:set>
                                    <p:animEffect transition="in" filter="fade">
                                      <p:cBhvr>
                                        <p:cTn id="52" dur="1000"/>
                                        <p:tgtEl>
                                          <p:spTgt spid="110">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10">
                                            <p:txEl>
                                              <p:pRg st="10" end="10"/>
                                            </p:txEl>
                                          </p:spTgt>
                                        </p:tgtEl>
                                        <p:attrNameLst>
                                          <p:attrName>style.visibility</p:attrName>
                                        </p:attrNameLst>
                                      </p:cBhvr>
                                      <p:to>
                                        <p:strVal val="visible"/>
                                      </p:to>
                                    </p:set>
                                    <p:animEffect transition="in" filter="fade">
                                      <p:cBhvr>
                                        <p:cTn id="57" dur="1000"/>
                                        <p:tgtEl>
                                          <p:spTgt spid="110">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0">
                                            <p:txEl>
                                              <p:pRg st="11" end="11"/>
                                            </p:txEl>
                                          </p:spTgt>
                                        </p:tgtEl>
                                        <p:attrNameLst>
                                          <p:attrName>style.visibility</p:attrName>
                                        </p:attrNameLst>
                                      </p:cBhvr>
                                      <p:to>
                                        <p:strVal val="visible"/>
                                      </p:to>
                                    </p:set>
                                    <p:animEffect transition="in" filter="fade">
                                      <p:cBhvr>
                                        <p:cTn id="62" dur="1000"/>
                                        <p:tgtEl>
                                          <p:spTgt spid="1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a:solidFill>
                  <a:schemeClr val="lt2"/>
                </a:solidFill>
                <a:latin typeface="Roboto"/>
                <a:ea typeface="Roboto"/>
                <a:cs typeface="Roboto"/>
                <a:sym typeface="Roboto"/>
              </a:rPr>
              <a:t>What is </a:t>
            </a:r>
            <a:r>
              <a:rPr lang="en" sz="3600" b="1">
                <a:solidFill>
                  <a:schemeClr val="lt2"/>
                </a:solidFill>
                <a:latin typeface="Roboto"/>
                <a:ea typeface="Roboto"/>
                <a:cs typeface="Roboto"/>
                <a:sym typeface="Roboto"/>
              </a:rPr>
              <a:t>not </a:t>
            </a:r>
            <a:r>
              <a:rPr lang="en" sz="3600">
                <a:solidFill>
                  <a:schemeClr val="lt2"/>
                </a:solidFill>
                <a:latin typeface="Roboto"/>
                <a:ea typeface="Roboto"/>
                <a:cs typeface="Roboto"/>
                <a:sym typeface="Roboto"/>
              </a:rPr>
              <a:t>health services research?</a:t>
            </a:r>
            <a:endParaRPr sz="3600">
              <a:solidFill>
                <a:schemeClr val="lt2"/>
              </a:solidFill>
              <a:latin typeface="Roboto"/>
              <a:ea typeface="Roboto"/>
              <a:cs typeface="Roboto"/>
              <a:sym typeface="Roboto"/>
            </a:endParaRPr>
          </a:p>
        </p:txBody>
      </p:sp>
      <p:sp>
        <p:nvSpPr>
          <p:cNvPr id="116" name="Google Shape;116;p21"/>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Char char="●"/>
            </a:pPr>
            <a:r>
              <a:rPr lang="en">
                <a:latin typeface="Roboto"/>
                <a:ea typeface="Roboto"/>
                <a:cs typeface="Roboto"/>
                <a:sym typeface="Roboto"/>
              </a:rPr>
              <a:t>Efficacy studies of experimental clinical interventions with clinical outcomes </a:t>
            </a:r>
            <a:endParaRPr>
              <a:latin typeface="Roboto"/>
              <a:ea typeface="Roboto"/>
              <a:cs typeface="Roboto"/>
              <a:sym typeface="Roboto"/>
            </a:endParaRPr>
          </a:p>
          <a:p>
            <a:pPr marL="914400" lvl="1" indent="-342900" algn="l" rtl="0">
              <a:spcBef>
                <a:spcPts val="0"/>
              </a:spcBef>
              <a:spcAft>
                <a:spcPts val="0"/>
              </a:spcAft>
              <a:buSzPts val="1800"/>
              <a:buFont typeface="Roboto"/>
              <a:buChar char="○"/>
            </a:pPr>
            <a:r>
              <a:rPr lang="en" sz="1800">
                <a:latin typeface="Roboto"/>
                <a:ea typeface="Roboto"/>
                <a:cs typeface="Roboto"/>
                <a:sym typeface="Roboto"/>
              </a:rPr>
              <a:t>Eg: drug studies, medical devices </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Animal studies </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Bench science </a:t>
            </a:r>
            <a:endParaRPr>
              <a:latin typeface="Roboto"/>
              <a:ea typeface="Roboto"/>
              <a:cs typeface="Roboto"/>
              <a:sym typeface="Roboto"/>
            </a:endParaRPr>
          </a:p>
          <a:p>
            <a:pPr marL="457200" lvl="0" indent="-342900" algn="l" rtl="0">
              <a:spcBef>
                <a:spcPts val="0"/>
              </a:spcBef>
              <a:spcAft>
                <a:spcPts val="0"/>
              </a:spcAft>
              <a:buSzPts val="1800"/>
              <a:buFont typeface="Roboto"/>
              <a:buChar char="●"/>
            </a:pPr>
            <a:r>
              <a:rPr lang="en">
                <a:latin typeface="Roboto"/>
                <a:ea typeface="Roboto"/>
                <a:cs typeface="Roboto"/>
                <a:sym typeface="Roboto"/>
              </a:rPr>
              <a:t>Most epidemiological studies </a:t>
            </a:r>
            <a:endParaRPr>
              <a:latin typeface="Roboto"/>
              <a:ea typeface="Roboto"/>
              <a:cs typeface="Roboto"/>
              <a:sym typeface="Roboto"/>
            </a:endParaRPr>
          </a:p>
          <a:p>
            <a:pPr marL="914400" lvl="1" indent="-342900" algn="l" rtl="0">
              <a:spcBef>
                <a:spcPts val="0"/>
              </a:spcBef>
              <a:spcAft>
                <a:spcPts val="0"/>
              </a:spcAft>
              <a:buSzPts val="1800"/>
              <a:buFont typeface="Roboto"/>
              <a:buChar char="○"/>
            </a:pPr>
            <a:r>
              <a:rPr lang="en" sz="1800">
                <a:latin typeface="Roboto"/>
                <a:ea typeface="Roboto"/>
                <a:cs typeface="Roboto"/>
                <a:sym typeface="Roboto"/>
              </a:rPr>
              <a:t>Eg: those focusing on characterizing disease, incidence, prevalence </a:t>
            </a:r>
            <a:endParaRPr sz="1800">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1829</Words>
  <Application>Microsoft Office PowerPoint</Application>
  <PresentationFormat>On-screen Show (16:9)</PresentationFormat>
  <Paragraphs>202</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Roboto</vt:lpstr>
      <vt:lpstr>Proxima Nova</vt:lpstr>
      <vt:lpstr>Economica</vt:lpstr>
      <vt:lpstr>Calibri</vt:lpstr>
      <vt:lpstr>Open Sans</vt:lpstr>
      <vt:lpstr>Times New Roman</vt:lpstr>
      <vt:lpstr>Luxe</vt:lpstr>
      <vt:lpstr>Health Services Research</vt:lpstr>
      <vt:lpstr>Outline</vt:lpstr>
      <vt:lpstr>Types of Health Research</vt:lpstr>
      <vt:lpstr>Health services and policy research...</vt:lpstr>
      <vt:lpstr>Health services and policy research...</vt:lpstr>
      <vt:lpstr>PowerPoint Presentation</vt:lpstr>
      <vt:lpstr>       Efficacy                Effectiveness  </vt:lpstr>
      <vt:lpstr>Areas that health services research addresses:</vt:lpstr>
      <vt:lpstr>What is not health services research?</vt:lpstr>
      <vt:lpstr>Examples of HSR Questions</vt:lpstr>
      <vt:lpstr>Organizational questions: What is the best way to model care teams for improving outcomes for high risk births?  What role should primary care physicians have in the treatment of autism?  Outcome questions: Do school nutrition programs have an impact on academic performance?  What types of interventions are most effective at increasing breast feeding by mothers with different cultural backgrounds?</vt:lpstr>
      <vt:lpstr>Regulation questions:  What should physicians have to do to maintain their medical licenses?   How should physicians interactions with pharmaceutical companies be regulated and disclosed?  Management questions: How should a healthcare organization disclose medical errors involving large numbers of patients?  Should publicly-funded hospitals administer drugs which are purchased privately? </vt:lpstr>
      <vt:lpstr>PowerPoint Presentation</vt:lpstr>
      <vt:lpstr>Other Topics:</vt:lpstr>
      <vt:lpstr>How do you conduct HSR?</vt:lpstr>
      <vt:lpstr>Research Idea</vt:lpstr>
      <vt:lpstr>2. Research Question</vt:lpstr>
      <vt:lpstr>3. Literature Review</vt:lpstr>
      <vt:lpstr>4. Methods</vt:lpstr>
      <vt:lpstr>5. Proposal/Ethics/Grants</vt:lpstr>
      <vt:lpstr>6. Collect Data</vt:lpstr>
      <vt:lpstr>7. Analyze and Interpret Data</vt:lpstr>
      <vt:lpstr>8. Disseminate Findings</vt:lpstr>
      <vt:lpstr>PowerPoint Presentation</vt:lpstr>
      <vt:lpstr>HSR Journals</vt:lpstr>
      <vt:lpstr>PowerPoint Presentation</vt:lpstr>
      <vt:lpstr>Why is implementation important?</vt:lpstr>
      <vt:lpstr>HSR Quiz</vt:lpstr>
      <vt:lpstr>Is it health services research?</vt:lpstr>
      <vt:lpstr>Is it health services research?</vt:lpstr>
      <vt:lpstr>Is it health services research?</vt:lpstr>
      <vt:lpstr>Is it health services research?</vt:lpstr>
      <vt:lpstr>Thank you!</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Services Research</dc:title>
  <dc:creator>Catherine Barrett (Support)</dc:creator>
  <cp:lastModifiedBy>Catherine Barrett (Support)</cp:lastModifiedBy>
  <cp:revision>1</cp:revision>
  <dcterms:modified xsi:type="dcterms:W3CDTF">2019-08-05T18:14:42Z</dcterms:modified>
</cp:coreProperties>
</file>