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1" r:id="rId3"/>
    <p:sldId id="316" r:id="rId4"/>
    <p:sldId id="323" r:id="rId5"/>
    <p:sldId id="324" r:id="rId6"/>
    <p:sldId id="327" r:id="rId7"/>
    <p:sldId id="328" r:id="rId8"/>
    <p:sldId id="306" r:id="rId9"/>
    <p:sldId id="329" r:id="rId10"/>
    <p:sldId id="321" r:id="rId11"/>
    <p:sldId id="311" r:id="rId12"/>
  </p:sldIdLst>
  <p:sldSz cx="13003213" cy="9747250"/>
  <p:notesSz cx="6858000" cy="9144000"/>
  <p:defaultTextStyle>
    <a:defPPr>
      <a:defRPr lang="en-US"/>
    </a:defPPr>
    <a:lvl1pPr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649288" indent="-192088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1298575" indent="-384175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949450" indent="-577850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2598738" indent="-769938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314">
          <p15:clr>
            <a:srgbClr val="A4A3A4"/>
          </p15:clr>
        </p15:guide>
        <p15:guide id="2" pos="2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62633"/>
    <a:srgbClr val="63666A"/>
    <a:srgbClr val="322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1518" y="54"/>
      </p:cViewPr>
      <p:guideLst>
        <p:guide orient="horz" pos="1314"/>
        <p:guide pos="2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307EC-26AC-7045-89FE-93F3FE101121}" type="datetime1">
              <a:rPr lang="en-CA" smtClean="0"/>
              <a:t>2022-02-02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47F26-260C-9347-AA87-8873A37F08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13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0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DBF02D-9CC5-244C-83BE-68A724A7F599}" type="datetime1">
              <a:rPr lang="en-CA" smtClean="0"/>
              <a:t>2022-02-02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00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2697F9-5F25-954B-A091-84751AF874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71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649288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298575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949450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598738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3250006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0007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0009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0010" algn="l" defTabSz="65000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31" y="764492"/>
            <a:ext cx="11591894" cy="25375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9600"/>
              </a:lnSpc>
              <a:defRPr sz="11000" b="1" cap="all" baseline="0">
                <a:solidFill>
                  <a:srgbClr val="363837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3251199"/>
            <a:ext cx="11591895" cy="2353732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9600"/>
              </a:lnSpc>
              <a:buNone/>
              <a:defRPr sz="11000" b="1" i="0" cap="all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2031" y="6032430"/>
            <a:ext cx="9145980" cy="846453"/>
          </a:xfrm>
          <a:prstGeom prst="rect">
            <a:avLst/>
          </a:prstGeom>
        </p:spPr>
        <p:txBody>
          <a:bodyPr vert="horz" anchor="ctr" anchorCtr="0"/>
          <a:lstStyle>
            <a:lvl1pPr marL="0" indent="0" algn="l">
              <a:lnSpc>
                <a:spcPts val="2800"/>
              </a:lnSpc>
              <a:buNone/>
              <a:defRPr sz="2400" b="0" i="0" cap="none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 + Captions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93238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5080175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949627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893269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080206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8949658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762030" y="2934912"/>
            <a:ext cx="11574433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2800" b="1" i="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traight Connector 2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0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 + top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84662" y="-118533"/>
            <a:ext cx="13184458" cy="9951962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30" y="745063"/>
            <a:ext cx="11574433" cy="84417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1589239"/>
            <a:ext cx="11574434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5500"/>
              </a:lnSpc>
              <a:buNone/>
              <a:defRPr sz="5500" b="1" i="0" cap="all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096474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 + Midd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118539" y="-135467"/>
            <a:ext cx="13259339" cy="100076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30" y="4097863"/>
            <a:ext cx="11574433" cy="84417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4942039"/>
            <a:ext cx="11574434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5500"/>
              </a:lnSpc>
              <a:buNone/>
              <a:defRPr sz="5500" b="1" i="0" cap="all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32595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 + Bottom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152407" y="-118533"/>
            <a:ext cx="13293207" cy="100584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0" y="7247463"/>
            <a:ext cx="11574433" cy="84417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8091639"/>
            <a:ext cx="11574434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5500"/>
              </a:lnSpc>
              <a:buNone/>
              <a:defRPr sz="5500" b="1" i="0" cap="all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32595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no footer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61993"/>
            <a:ext cx="10245082" cy="6671734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6000"/>
              </a:lnSpc>
              <a:defRPr sz="6600" b="1" cap="all" spc="-11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29" y="7603059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4200" b="1" i="0" cap="all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13032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footer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61993"/>
            <a:ext cx="10245082" cy="4758268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5723460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41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s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643468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762030" y="1475318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62030" y="2307169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762030" y="3136902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762030" y="3949703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Connector 21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70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62031" y="781425"/>
            <a:ext cx="11752212" cy="25375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9600"/>
              </a:lnSpc>
              <a:defRPr sz="110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3268132"/>
            <a:ext cx="11752213" cy="2353732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ts val="9600"/>
              </a:lnSpc>
              <a:buNone/>
              <a:defRPr sz="11000" b="1" i="0" cap="all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62031" y="6049363"/>
            <a:ext cx="9145980" cy="846453"/>
          </a:xfrm>
          <a:prstGeom prst="rect">
            <a:avLst/>
          </a:prstGeom>
        </p:spPr>
        <p:txBody>
          <a:bodyPr vert="horz" anchor="ctr" anchorCtr="0"/>
          <a:lstStyle>
            <a:lvl1pPr marL="0" indent="0" algn="l">
              <a:lnSpc>
                <a:spcPts val="2800"/>
              </a:lnSpc>
              <a:buNone/>
              <a:defRPr sz="2400" b="0" i="0" cap="none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22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3"/>
          <p:cNvSpPr>
            <a:spLocks noGrp="1"/>
          </p:cNvSpPr>
          <p:nvPr>
            <p:ph sz="half" idx="15"/>
          </p:nvPr>
        </p:nvSpPr>
        <p:spPr>
          <a:xfrm>
            <a:off x="762032" y="2940049"/>
            <a:ext cx="11591893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26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3"/>
          <p:cNvSpPr>
            <a:spLocks noGrp="1"/>
          </p:cNvSpPr>
          <p:nvPr>
            <p:ph sz="half" idx="18"/>
          </p:nvPr>
        </p:nvSpPr>
        <p:spPr>
          <a:xfrm>
            <a:off x="762030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009380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21"/>
          </p:nvPr>
        </p:nvSpPr>
        <p:spPr>
          <a:xfrm>
            <a:off x="6833433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009380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3"/>
          <p:cNvSpPr>
            <a:spLocks noGrp="1"/>
          </p:cNvSpPr>
          <p:nvPr>
            <p:ph sz="half" idx="15"/>
          </p:nvPr>
        </p:nvSpPr>
        <p:spPr>
          <a:xfrm>
            <a:off x="762032" y="2940049"/>
            <a:ext cx="11591893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FFFFFE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FFFFFE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- small - footer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762022" y="2940050"/>
            <a:ext cx="11574441" cy="5808839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6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- small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762022" y="2940051"/>
            <a:ext cx="11574441" cy="6161616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67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Larg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863600" y="739551"/>
            <a:ext cx="11472862" cy="830285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690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 + One Column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ontent Placeholder 3"/>
          <p:cNvSpPr>
            <a:spLocks noGrp="1"/>
          </p:cNvSpPr>
          <p:nvPr>
            <p:ph sz="half" idx="22"/>
          </p:nvPr>
        </p:nvSpPr>
        <p:spPr>
          <a:xfrm>
            <a:off x="6833433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504C4C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504C4C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63604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29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63604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775853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29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s + caption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882687" y="2928937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3759353" y="6056604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3759353" y="3160999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9646042" y="6056604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9646042" y="3178461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882687" y="5821893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35"/>
          </p:nvPr>
        </p:nvSpPr>
        <p:spPr>
          <a:xfrm>
            <a:off x="6788305" y="2928937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36"/>
          </p:nvPr>
        </p:nvSpPr>
        <p:spPr>
          <a:xfrm>
            <a:off x="6788305" y="5821893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169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s + caption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93238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5080175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949627" y="4013195"/>
            <a:ext cx="3386836" cy="333610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893269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5080206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8949658" y="7484763"/>
            <a:ext cx="3386805" cy="943275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762030" y="2934912"/>
            <a:ext cx="11574433" cy="781425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2800" b="1" i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53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no footer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61993"/>
            <a:ext cx="10245082" cy="6671734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6000"/>
              </a:lnSpc>
              <a:defRPr sz="66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29" y="7569193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4200" b="1" i="0" cap="all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835158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 - footer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31" y="778926"/>
            <a:ext cx="10245082" cy="4758268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5740393"/>
            <a:ext cx="10245084" cy="1693333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rgbClr val="504C4C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30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7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30" y="643468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762030" y="1475318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62030" y="2307169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762030" y="3136902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762030" y="3949703"/>
            <a:ext cx="11574434" cy="609600"/>
          </a:xfrm>
          <a:prstGeom prst="rect">
            <a:avLst/>
          </a:prstGeom>
        </p:spPr>
        <p:txBody>
          <a:bodyPr vert="horz" tIns="0"/>
          <a:lstStyle>
            <a:lvl1pPr marL="0" indent="0" algn="l">
              <a:lnSpc>
                <a:spcPct val="100000"/>
              </a:lnSpc>
              <a:buNone/>
              <a:defRPr sz="3600" b="1" i="0" cap="all" baseline="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rgbClr val="363837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7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Text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3"/>
          <p:cNvSpPr>
            <a:spLocks noGrp="1"/>
          </p:cNvSpPr>
          <p:nvPr>
            <p:ph sz="half" idx="18"/>
          </p:nvPr>
        </p:nvSpPr>
        <p:spPr>
          <a:xfrm>
            <a:off x="762030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FFFFFE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FFFFFE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19"/>
          </p:nvPr>
        </p:nvSpPr>
        <p:spPr>
          <a:xfrm>
            <a:off x="6833433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FFFFFE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FFFFFE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Connector 20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 small - footer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762022" y="2940050"/>
            <a:ext cx="11591903" cy="550227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Connector 18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- small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762022" y="2940050"/>
            <a:ext cx="11591903" cy="6359172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3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Large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martArt Placeholder 2"/>
          <p:cNvSpPr>
            <a:spLocks noGrp="1"/>
          </p:cNvSpPr>
          <p:nvPr>
            <p:ph type="dgm" sz="quarter" idx="20"/>
          </p:nvPr>
        </p:nvSpPr>
        <p:spPr>
          <a:xfrm>
            <a:off x="863600" y="739551"/>
            <a:ext cx="11472862" cy="830285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1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 + Text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"/>
          <p:cNvSpPr>
            <a:spLocks noGrp="1"/>
          </p:cNvSpPr>
          <p:nvPr>
            <p:ph sz="half" idx="20"/>
          </p:nvPr>
        </p:nvSpPr>
        <p:spPr>
          <a:xfrm>
            <a:off x="6833433" y="2940049"/>
            <a:ext cx="5520492" cy="5498395"/>
          </a:xfrm>
          <a:prstGeom prst="rect">
            <a:avLst/>
          </a:prstGeom>
        </p:spPr>
        <p:txBody>
          <a:bodyPr anchor="t" anchorCtr="0"/>
          <a:lstStyle>
            <a:lvl1pPr marL="0" marR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 sz="2800" b="1" i="0" cap="none" spc="-70">
                <a:solidFill>
                  <a:srgbClr val="FFFFFE"/>
                </a:solidFill>
                <a:latin typeface="Arial"/>
                <a:cs typeface="Arial"/>
              </a:defRPr>
            </a:lvl1pPr>
            <a:lvl2pPr marL="0" indent="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800" b="0" i="0" spc="-70">
                <a:solidFill>
                  <a:srgbClr val="FFFFFE"/>
                </a:solidFill>
                <a:latin typeface="Arial"/>
                <a:cs typeface="Arial"/>
              </a:defRPr>
            </a:lvl2pPr>
            <a:lvl3pPr marL="982663" indent="-271463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buSzPct val="92000"/>
              <a:buFont typeface="Arial"/>
              <a:buChar char="•"/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3pPr>
            <a:lvl4pPr marL="1338263" indent="-2540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4pPr>
            <a:lvl5pPr marL="1795463" indent="-355600">
              <a:lnSpc>
                <a:spcPts val="4000"/>
              </a:lnSpc>
              <a:spcBef>
                <a:spcPts val="0"/>
              </a:spcBef>
              <a:spcAft>
                <a:spcPts val="600"/>
              </a:spcAft>
              <a:defRPr sz="2800" spc="-70">
                <a:solidFill>
                  <a:srgbClr val="FFFFFE"/>
                </a:solidFill>
                <a:latin typeface="Arial"/>
                <a:cs typeface="Arial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marL="0" marR="0" lvl="0" indent="0" algn="l" defTabSz="649288" rtl="0" eaLnBrk="1" fontAlgn="base" latinLnBrk="0" hangingPunct="1">
              <a:lnSpc>
                <a:spcPts val="4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/>
              <a:t>Click to edit Master text style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63604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Connector 20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s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863604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775853" y="2940051"/>
            <a:ext cx="5560610" cy="54879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Connector 21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2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s + Captions -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882687" y="2928937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3759353" y="6056604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E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3759353" y="3160999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E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9646042" y="6056604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E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9646042" y="3178461"/>
            <a:ext cx="2692510" cy="2371434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marL="0" indent="0" algn="l">
              <a:lnSpc>
                <a:spcPct val="100000"/>
              </a:lnSpc>
              <a:buNone/>
              <a:defRPr sz="1800" b="0" i="0" kern="1200" cap="all" spc="30" baseline="0">
                <a:solidFill>
                  <a:srgbClr val="FFFFFE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34"/>
          </p:nvPr>
        </p:nvSpPr>
        <p:spPr>
          <a:xfrm>
            <a:off x="882687" y="5821893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35"/>
          </p:nvPr>
        </p:nvSpPr>
        <p:spPr>
          <a:xfrm>
            <a:off x="6788305" y="2928937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36" name="Picture Placeholder 2"/>
          <p:cNvSpPr>
            <a:spLocks noGrp="1"/>
          </p:cNvSpPr>
          <p:nvPr>
            <p:ph type="pic" sz="quarter" idx="36"/>
          </p:nvPr>
        </p:nvSpPr>
        <p:spPr>
          <a:xfrm>
            <a:off x="6788305" y="5821893"/>
            <a:ext cx="2620081" cy="26034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pic>
        <p:nvPicPr>
          <p:cNvPr id="22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177729" y="8607425"/>
            <a:ext cx="1215858" cy="70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Straight Connector 29"/>
          <p:cNvCxnSpPr/>
          <p:nvPr userDrawn="1"/>
        </p:nvCxnSpPr>
        <p:spPr>
          <a:xfrm>
            <a:off x="884322" y="8926286"/>
            <a:ext cx="986368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  <a:prstGeom prst="rect">
            <a:avLst/>
          </a:prstGeom>
        </p:spPr>
        <p:txBody>
          <a:bodyPr bIns="0" anchor="t" anchorCtr="0"/>
          <a:lstStyle>
            <a:lvl1pPr algn="l">
              <a:lnSpc>
                <a:spcPts val="5500"/>
              </a:lnSpc>
              <a:defRPr sz="5500" b="1" cap="all" spc="-110" baseline="0">
                <a:solidFill>
                  <a:srgbClr val="FFFFFE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lnSpc>
                <a:spcPct val="150000"/>
              </a:lnSpc>
              <a:buNone/>
              <a:defRPr sz="1200" b="0" i="0" cap="all" spc="1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565328" y="9025334"/>
            <a:ext cx="2182677" cy="46261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000" b="0" i="0" kern="0" cap="none" spc="5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7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31" r:id="rId3"/>
    <p:sldLayoutId id="2147483755" r:id="rId4"/>
    <p:sldLayoutId id="2147483757" r:id="rId5"/>
    <p:sldLayoutId id="2147483756" r:id="rId6"/>
    <p:sldLayoutId id="2147483754" r:id="rId7"/>
    <p:sldLayoutId id="2147483733" r:id="rId8"/>
    <p:sldLayoutId id="2147483735" r:id="rId9"/>
    <p:sldLayoutId id="2147483734" r:id="rId10"/>
    <p:sldLayoutId id="2147483736" r:id="rId11"/>
    <p:sldLayoutId id="2147483737" r:id="rId12"/>
    <p:sldLayoutId id="2147483738" r:id="rId13"/>
    <p:sldLayoutId id="2147483739" r:id="rId14"/>
    <p:sldLayoutId id="2147483741" r:id="rId15"/>
    <p:sldLayoutId id="2147483740" r:id="rId16"/>
    <p:sldLayoutId id="2147483752" r:id="rId17"/>
    <p:sldLayoutId id="2147483742" r:id="rId18"/>
    <p:sldLayoutId id="2147483743" r:id="rId19"/>
    <p:sldLayoutId id="2147483758" r:id="rId20"/>
    <p:sldLayoutId id="2147483759" r:id="rId21"/>
    <p:sldLayoutId id="2147483760" r:id="rId22"/>
    <p:sldLayoutId id="2147483748" r:id="rId23"/>
    <p:sldLayoutId id="2147483749" r:id="rId24"/>
    <p:sldLayoutId id="2147483746" r:id="rId25"/>
    <p:sldLayoutId id="2147483747" r:id="rId26"/>
    <p:sldLayoutId id="2147483750" r:id="rId27"/>
    <p:sldLayoutId id="2147483751" r:id="rId28"/>
    <p:sldLayoutId id="2147483753" r:id="rId29"/>
  </p:sldLayoutIdLst>
  <p:hf hdr="0"/>
  <p:txStyles>
    <p:titleStyle>
      <a:lvl1pPr algn="ctr" defTabSz="649288" rtl="0" fontAlgn="base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49288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649288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87363" indent="-487363" algn="l" defTabSz="649288" rtl="0" fontAlgn="base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055688" indent="-404813" algn="l" defTabSz="649288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624013" indent="-323850" algn="l" defTabSz="649288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274888" indent="-323850" algn="l" defTabSz="649288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924175" indent="-323850" algn="l" defTabSz="649288" rtl="0" fontAlgn="base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575007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008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009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5011" indent="-325001" algn="l" defTabSz="650001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01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002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004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005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006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007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009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010" algn="l" defTabSz="65000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sgoodyear@nlcu.com" TargetMode="External"/><Relationship Id="rId3" Type="http://schemas.openxmlformats.org/officeDocument/2006/relationships/hyperlink" Target="mailto:-Ben.Mayhew@md.ca" TargetMode="External"/><Relationship Id="rId7" Type="http://schemas.openxmlformats.org/officeDocument/2006/relationships/hyperlink" Target="mailto:david.Holwell@cibc.ca" TargetMode="External"/><Relationship Id="rId2" Type="http://schemas.openxmlformats.org/officeDocument/2006/relationships/hyperlink" Target="mailto:chris@insuremed.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vidj.smith@scotiabank.com" TargetMode="External"/><Relationship Id="rId5" Type="http://schemas.openxmlformats.org/officeDocument/2006/relationships/hyperlink" Target="mailto:Mike@livebywealth.ca" TargetMode="External"/><Relationship Id="rId4" Type="http://schemas.openxmlformats.org/officeDocument/2006/relationships/hyperlink" Target="mailto:denise.penton@rbc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OFFICE OF LEARNER WELL-BEING AND SUCCESS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05658" y="4876368"/>
            <a:ext cx="11591895" cy="2353732"/>
          </a:xfrm>
        </p:spPr>
        <p:txBody>
          <a:bodyPr/>
          <a:lstStyle/>
          <a:p>
            <a:r>
              <a:rPr lang="en-US" dirty="0"/>
              <a:t>Investment session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/>
              <a:t>Office of learner well-being and success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 dirty="0" err="1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5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Dr. Angus Hartery – Associate Professor, Discipline of Radiology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word from the wise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/>
              <a:t>Office of learner well-being and success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/>
              <a:t>www.mun.ca</a:t>
            </a:r>
            <a:endParaRPr lang="en-US" dirty="0"/>
          </a:p>
        </p:txBody>
      </p:sp>
      <p:pic>
        <p:nvPicPr>
          <p:cNvPr id="5" name="Picture 4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9D150157-C584-4C20-88AE-5CD1D4901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929" y="4158598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26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CB5ABF-3F08-498B-B7E5-D8CB8F132775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Chris Hamilton – Insure Med Financial - </a:t>
            </a:r>
            <a:r>
              <a:rPr lang="en-US" dirty="0">
                <a:hlinkClick r:id="rId2"/>
              </a:rPr>
              <a:t>chris@insuremed.ca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Ben Mayhew- MD Financial Management - </a:t>
            </a:r>
            <a:r>
              <a:rPr lang="en-US" dirty="0">
                <a:hlinkClick r:id="rId3"/>
              </a:rPr>
              <a:t>Ben.Mayhew@md.ca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Denise Penton – RBC - </a:t>
            </a:r>
            <a:r>
              <a:rPr lang="en-US" dirty="0">
                <a:hlinkClick r:id="rId4"/>
              </a:rPr>
              <a:t>denise.penton@rbc.com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Mike Kidney – Live By Wealth - </a:t>
            </a:r>
            <a:r>
              <a:rPr lang="en-US" dirty="0">
                <a:hlinkClick r:id="rId5"/>
              </a:rPr>
              <a:t>Mike@livebywealth.ca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David Smith  - Scotiabank - </a:t>
            </a:r>
            <a:r>
              <a:rPr lang="en-US" dirty="0">
                <a:hlinkClick r:id="rId6"/>
              </a:rPr>
              <a:t>davidj.smith@scotiabank.com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David Holwell – CIBC – </a:t>
            </a:r>
            <a:r>
              <a:rPr lang="en-US" dirty="0">
                <a:hlinkClick r:id="rId7"/>
              </a:rPr>
              <a:t>david.Holwell@cibc.ca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Donna McGrath – NL Credit Union - </a:t>
            </a:r>
            <a:r>
              <a:rPr lang="en-US">
                <a:hlinkClick r:id="rId8"/>
              </a:rPr>
              <a:t>sgoodyear@nlcu.com</a:t>
            </a: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5CAB7F-7837-4984-9C17-D8427B7B9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 &amp; A Session </a:t>
            </a:r>
            <a:br>
              <a:rPr lang="en-US" dirty="0"/>
            </a:br>
            <a:r>
              <a:rPr lang="en-US" dirty="0"/>
              <a:t>with financial advisers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2E07A-3CB3-4073-A655-284D9D8AA1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Office of learner well-being and success</a:t>
            </a:r>
          </a:p>
          <a:p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C64621-F60E-40E5-A128-CD187D874C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607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Registered savings “accounts”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Investment Options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Risk Appetite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Investment/Management Fees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Word From The Wise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Q &amp; A with Financial Advisors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of discussion</a:t>
            </a:r>
            <a:br>
              <a:rPr lang="en-US" dirty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/>
              <a:t>Office of learner well-being and success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7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259CDD-4C00-4CAB-9C4C-26B23E5FD111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762032" y="2940049"/>
            <a:ext cx="11591893" cy="5498395"/>
          </a:xfrm>
        </p:spPr>
        <p:txBody>
          <a:bodyPr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Registered Retirement Savings Plan (RRSP) – is not really a plan….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Tax Free Savings Account (TFSA) – Its not really an account…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Both are investment tools that gives different tax incentives to save money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01961E-E17D-480C-B8BF-7CEB4CA4A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</p:spPr>
        <p:txBody>
          <a:bodyPr anchor="t">
            <a:normAutofit/>
          </a:bodyPr>
          <a:lstStyle/>
          <a:p>
            <a:r>
              <a:rPr lang="en-US" dirty="0"/>
              <a:t>Registered savings “accounts”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D283F-0A23-4BEF-9FF1-755E400017F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</p:spPr>
        <p:txBody>
          <a:bodyPr anchor="ctr">
            <a:normAutofit/>
          </a:bodyPr>
          <a:lstStyle/>
          <a:p>
            <a:r>
              <a:rPr lang="en-US" dirty="0"/>
              <a:t>Office of learner well-being and success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86795FA-147C-4E76-9B83-ED16B7E33C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5328" y="9025334"/>
            <a:ext cx="2182677" cy="462615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5" descr="A picture containing looking, white, tableware, dark&#10;&#10;Description automatically generated">
            <a:extLst>
              <a:ext uri="{FF2B5EF4-FFF2-40B4-BE49-F238E27FC236}">
                <a16:creationId xmlns:a16="http://schemas.microsoft.com/office/drawing/2014/main" id="{81FD0F09-FAC1-414A-8EFD-8E5DB0ED6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151" y="5189392"/>
            <a:ext cx="6828909" cy="354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60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259CDD-4C00-4CAB-9C4C-26B23E5FD111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762032" y="2668045"/>
            <a:ext cx="11591893" cy="5770400"/>
          </a:xfrm>
        </p:spPr>
        <p:txBody>
          <a:bodyPr anchor="t"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It is not a plan, it is a savings program/tool and you decide how the money gets invested – savings account, bonds/stocks, Exchange Traded Fund (ETFs), mutual funds, crypto,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Any money you invest now gives you a tax break this tax year (money back in taxes)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Contribution room increases every year (18% of income) and carries forward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assets in the RRSP are not taxed until you withdraw funds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Good if you need discipline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You pay taxes at the end – when you withdraw from it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01961E-E17D-480C-B8BF-7CEB4CA4A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</p:spPr>
        <p:txBody>
          <a:bodyPr anchor="t">
            <a:normAutofit/>
          </a:bodyPr>
          <a:lstStyle/>
          <a:p>
            <a:r>
              <a:rPr lang="en-US" dirty="0"/>
              <a:t>Registered Retirement Savings Plan (RRSP)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D283F-0A23-4BEF-9FF1-755E400017F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</p:spPr>
        <p:txBody>
          <a:bodyPr anchor="ctr">
            <a:normAutofit/>
          </a:bodyPr>
          <a:lstStyle/>
          <a:p>
            <a:r>
              <a:rPr lang="en-US" dirty="0"/>
              <a:t>Office of learner well-being and success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86795FA-147C-4E76-9B83-ED16B7E33C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5328" y="9025334"/>
            <a:ext cx="2182677" cy="46261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9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259CDD-4C00-4CAB-9C4C-26B23E5FD111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762032" y="2940049"/>
            <a:ext cx="11591893" cy="5602702"/>
          </a:xfrm>
        </p:spPr>
        <p:txBody>
          <a:bodyPr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It is not an account, it is a savings program/tool and you decide how the money gets invested – savings account, bonds/stocks, Exchange Traded Fund (ETFs), mutual funds, crypto, </a:t>
            </a:r>
            <a:r>
              <a:rPr lang="en-US" dirty="0" err="1"/>
              <a:t>etc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tax break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Increases annually, last increase was $6,000 – tied to inflation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More flexible, no penalty for withdrawing funds, and you get back the contribution space the next calendar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Investments can grow interest free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You pay taxes at the beginning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01961E-E17D-480C-B8BF-7CEB4CA4A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30" y="761992"/>
            <a:ext cx="11718345" cy="1642006"/>
          </a:xfrm>
        </p:spPr>
        <p:txBody>
          <a:bodyPr anchor="t">
            <a:normAutofit/>
          </a:bodyPr>
          <a:lstStyle/>
          <a:p>
            <a:r>
              <a:rPr lang="en-US" dirty="0"/>
              <a:t>Tax Free Savings Account (TFSA)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D283F-0A23-4BEF-9FF1-755E400017F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1063" y="9012777"/>
            <a:ext cx="7684265" cy="390502"/>
          </a:xfrm>
        </p:spPr>
        <p:txBody>
          <a:bodyPr anchor="ctr">
            <a:normAutofit/>
          </a:bodyPr>
          <a:lstStyle/>
          <a:p>
            <a:r>
              <a:rPr lang="en-US" dirty="0"/>
              <a:t>Office of learner well-being and success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86795FA-147C-4E76-9B83-ED16B7E33C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5328" y="9025334"/>
            <a:ext cx="2182677" cy="46261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B44513-8EAD-40DA-A62D-B84A7B4C6049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762032" y="1929009"/>
            <a:ext cx="11591893" cy="650943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Stocks: own part of a business – some pay dividends some don’t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Bonds: You lend your money to a business – can be traded, can increase in value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Guaranteed Investment Certificate (GICs): Guaranteed return over a period of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Mutual funds: actively managed bucket of items like stocks and bonds – typically high fees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 exchange traded fund (ETF): Similar to mutual funds, but only tracks specific assets or indexes – typically lower fees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Crypto currency: prices vary greatly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Other: real estate, private business ideas, other valuables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BF16E2-FC85-4236-9DCF-10C652D10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my options?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77CDC-0CF0-417C-88B5-C6121B0380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Office of learner well-being and success</a:t>
            </a:r>
          </a:p>
          <a:p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50774-03EA-469D-9509-DB59E37A238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084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B44513-8EAD-40DA-A62D-B84A7B4C6049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Know your risk appetite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 you need access to your investments in the near term, </a:t>
            </a:r>
            <a:r>
              <a:rPr lang="en-US" dirty="0" err="1"/>
              <a:t>ie</a:t>
            </a:r>
            <a:r>
              <a:rPr lang="en-US" dirty="0"/>
              <a:t> do they need to be liquid?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Are you okay with the value of your investments going up and down?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 you have enough knowledge (and time) to invest yourself as this is often cheaper?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BF16E2-FC85-4236-9DCF-10C652D10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invest in?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77CDC-0CF0-417C-88B5-C6121B0380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Office of learner well-being and success</a:t>
            </a:r>
          </a:p>
          <a:p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50774-03EA-469D-9509-DB59E37A238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875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The terms “financial advisor” and “financial planner” are used broadly. These terms don’t always mean that a person has specific qualifications, expertise, or certifications. Outside of the province of Quebec, anyone  can call themselves a “financial advisor” or “financial planner.”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They ALWAYS have sales goals</a:t>
            </a:r>
          </a:p>
          <a:p>
            <a:pPr marL="1439863" lvl="2" indent="-457200">
              <a:buFont typeface="Arial" panose="020B0604020202020204" pitchFamily="34" charset="0"/>
              <a:buChar char="•"/>
            </a:pPr>
            <a:r>
              <a:rPr lang="en-US" dirty="0"/>
              <a:t>Some are paid by commission that depends on what they sell you</a:t>
            </a:r>
          </a:p>
          <a:p>
            <a:pPr marL="1439863" lvl="2" indent="-457200">
              <a:buFont typeface="Arial" panose="020B0604020202020204" pitchFamily="34" charset="0"/>
              <a:buChar char="•"/>
            </a:pPr>
            <a:r>
              <a:rPr lang="en-US" dirty="0"/>
              <a:t>Some are fee based – </a:t>
            </a:r>
            <a:r>
              <a:rPr lang="en-US" dirty="0" err="1"/>
              <a:t>ie</a:t>
            </a:r>
            <a:r>
              <a:rPr lang="en-US" dirty="0"/>
              <a:t> you pay a flat fee regardless of what they sell you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Robo Advisors: Less personal (not actually a robot) – but typically lower fees/cost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advisors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/>
              <a:t>Office of learner well-being and success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/>
              <a:t>www.mun.ca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2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 or pay off debt?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881063" y="9012238"/>
            <a:ext cx="7683500" cy="390525"/>
          </a:xfrm>
        </p:spPr>
        <p:txBody>
          <a:bodyPr/>
          <a:lstStyle/>
          <a:p>
            <a:r>
              <a:rPr lang="en-US" dirty="0"/>
              <a:t>Office of learner well-being and success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8564563" y="9024938"/>
            <a:ext cx="2182812" cy="463550"/>
          </a:xfrm>
        </p:spPr>
        <p:txBody>
          <a:bodyPr/>
          <a:lstStyle/>
          <a:p>
            <a:r>
              <a:rPr lang="en-US"/>
              <a:t>www.mun.ca</a:t>
            </a:r>
            <a:endParaRPr lang="en-US" dirty="0"/>
          </a:p>
        </p:txBody>
      </p:sp>
      <p:grpSp>
        <p:nvGrpSpPr>
          <p:cNvPr id="7" name="Google Shape;358;p47">
            <a:extLst>
              <a:ext uri="{FF2B5EF4-FFF2-40B4-BE49-F238E27FC236}">
                <a16:creationId xmlns:a16="http://schemas.microsoft.com/office/drawing/2014/main" id="{DFA0B9D9-2828-48E0-BCAF-EADA2E5ADFDC}"/>
              </a:ext>
            </a:extLst>
          </p:cNvPr>
          <p:cNvGrpSpPr/>
          <p:nvPr/>
        </p:nvGrpSpPr>
        <p:grpSpPr>
          <a:xfrm>
            <a:off x="763447" y="4441193"/>
            <a:ext cx="11589062" cy="2496106"/>
            <a:chOff x="1415" y="1501144"/>
            <a:chExt cx="11589062" cy="2496106"/>
          </a:xfrm>
        </p:grpSpPr>
        <p:sp>
          <p:nvSpPr>
            <p:cNvPr id="10" name="Google Shape;359;p47">
              <a:extLst>
                <a:ext uri="{FF2B5EF4-FFF2-40B4-BE49-F238E27FC236}">
                  <a16:creationId xmlns:a16="http://schemas.microsoft.com/office/drawing/2014/main" id="{26CADDD1-25D2-4AD0-B5F5-87A400167E70}"/>
                </a:ext>
              </a:extLst>
            </p:cNvPr>
            <p:cNvSpPr/>
            <p:nvPr/>
          </p:nvSpPr>
          <p:spPr>
            <a:xfrm>
              <a:off x="1415" y="1501144"/>
              <a:ext cx="1782932" cy="2496105"/>
            </a:xfrm>
            <a:prstGeom prst="rect">
              <a:avLst/>
            </a:prstGeom>
            <a:solidFill>
              <a:srgbClr val="CADBD7">
                <a:alpha val="89803"/>
              </a:srgbClr>
            </a:solidFill>
            <a:ln w="9525" cap="flat" cmpd="sng">
              <a:solidFill>
                <a:srgbClr val="CADBD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60;p47">
              <a:extLst>
                <a:ext uri="{FF2B5EF4-FFF2-40B4-BE49-F238E27FC236}">
                  <a16:creationId xmlns:a16="http://schemas.microsoft.com/office/drawing/2014/main" id="{3B4C84A8-EC42-4D32-94D0-461B67E6883B}"/>
                </a:ext>
              </a:extLst>
            </p:cNvPr>
            <p:cNvSpPr txBox="1"/>
            <p:nvPr/>
          </p:nvSpPr>
          <p:spPr>
            <a:xfrm>
              <a:off x="1415" y="2449664"/>
              <a:ext cx="1782932" cy="1497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9000" tIns="330200" rIns="139000" bIns="330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n-US" sz="15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Pay off credit cards</a:t>
              </a:r>
              <a:endPara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361;p47">
              <a:extLst>
                <a:ext uri="{FF2B5EF4-FFF2-40B4-BE49-F238E27FC236}">
                  <a16:creationId xmlns:a16="http://schemas.microsoft.com/office/drawing/2014/main" id="{CED1EA8B-41C9-45FC-94EC-054BA1BC27A7}"/>
                </a:ext>
              </a:extLst>
            </p:cNvPr>
            <p:cNvSpPr/>
            <p:nvPr/>
          </p:nvSpPr>
          <p:spPr>
            <a:xfrm>
              <a:off x="518465" y="1750755"/>
              <a:ext cx="748831" cy="748831"/>
            </a:xfrm>
            <a:prstGeom prst="ellipse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62;p47">
              <a:extLst>
                <a:ext uri="{FF2B5EF4-FFF2-40B4-BE49-F238E27FC236}">
                  <a16:creationId xmlns:a16="http://schemas.microsoft.com/office/drawing/2014/main" id="{0D9FE9F7-0813-4DD4-959E-57308324CA47}"/>
                </a:ext>
              </a:extLst>
            </p:cNvPr>
            <p:cNvSpPr txBox="1"/>
            <p:nvPr/>
          </p:nvSpPr>
          <p:spPr>
            <a:xfrm>
              <a:off x="628129" y="1860419"/>
              <a:ext cx="529503" cy="529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8375" tIns="12700" rIns="58375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800"/>
                <a:buFont typeface="Calibri"/>
                <a:buNone/>
              </a:pPr>
              <a:r>
                <a:rPr lang="en-US" sz="3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/>
            </a:p>
          </p:txBody>
        </p:sp>
        <p:sp>
          <p:nvSpPr>
            <p:cNvPr id="14" name="Google Shape;363;p47">
              <a:extLst>
                <a:ext uri="{FF2B5EF4-FFF2-40B4-BE49-F238E27FC236}">
                  <a16:creationId xmlns:a16="http://schemas.microsoft.com/office/drawing/2014/main" id="{97CA6CEC-C32C-4B41-92C2-22165F8EC161}"/>
                </a:ext>
              </a:extLst>
            </p:cNvPr>
            <p:cNvSpPr/>
            <p:nvPr/>
          </p:nvSpPr>
          <p:spPr>
            <a:xfrm>
              <a:off x="1415" y="3997178"/>
              <a:ext cx="1782932" cy="72"/>
            </a:xfrm>
            <a:prstGeom prst="rect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64;p47">
              <a:extLst>
                <a:ext uri="{FF2B5EF4-FFF2-40B4-BE49-F238E27FC236}">
                  <a16:creationId xmlns:a16="http://schemas.microsoft.com/office/drawing/2014/main" id="{8F8F7930-AAAB-411E-87DF-FFA6AFA0FFCE}"/>
                </a:ext>
              </a:extLst>
            </p:cNvPr>
            <p:cNvSpPr/>
            <p:nvPr/>
          </p:nvSpPr>
          <p:spPr>
            <a:xfrm>
              <a:off x="1962641" y="1501144"/>
              <a:ext cx="1782932" cy="2496105"/>
            </a:xfrm>
            <a:prstGeom prst="rect">
              <a:avLst/>
            </a:prstGeom>
            <a:solidFill>
              <a:srgbClr val="CADBD7">
                <a:alpha val="89803"/>
              </a:srgbClr>
            </a:solidFill>
            <a:ln w="9525" cap="flat" cmpd="sng">
              <a:solidFill>
                <a:srgbClr val="CADBD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65;p47">
              <a:extLst>
                <a:ext uri="{FF2B5EF4-FFF2-40B4-BE49-F238E27FC236}">
                  <a16:creationId xmlns:a16="http://schemas.microsoft.com/office/drawing/2014/main" id="{32C2F5F5-E764-41FB-8FD2-F7D019A0F933}"/>
                </a:ext>
              </a:extLst>
            </p:cNvPr>
            <p:cNvSpPr txBox="1"/>
            <p:nvPr/>
          </p:nvSpPr>
          <p:spPr>
            <a:xfrm>
              <a:off x="1962641" y="2449664"/>
              <a:ext cx="1782932" cy="1497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9000" tIns="330200" rIns="139000" bIns="330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n-US" sz="15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Pay off other debt with interest higher than 3%</a:t>
              </a:r>
              <a:endPara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366;p47">
              <a:extLst>
                <a:ext uri="{FF2B5EF4-FFF2-40B4-BE49-F238E27FC236}">
                  <a16:creationId xmlns:a16="http://schemas.microsoft.com/office/drawing/2014/main" id="{EA96081A-79E4-4084-A05C-4D8FC15AAAD7}"/>
                </a:ext>
              </a:extLst>
            </p:cNvPr>
            <p:cNvSpPr/>
            <p:nvPr/>
          </p:nvSpPr>
          <p:spPr>
            <a:xfrm>
              <a:off x="2479691" y="1750755"/>
              <a:ext cx="748831" cy="748831"/>
            </a:xfrm>
            <a:prstGeom prst="ellipse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67;p47">
              <a:extLst>
                <a:ext uri="{FF2B5EF4-FFF2-40B4-BE49-F238E27FC236}">
                  <a16:creationId xmlns:a16="http://schemas.microsoft.com/office/drawing/2014/main" id="{5A77928D-D6AA-495F-9C8A-0D35D852704A}"/>
                </a:ext>
              </a:extLst>
            </p:cNvPr>
            <p:cNvSpPr txBox="1"/>
            <p:nvPr/>
          </p:nvSpPr>
          <p:spPr>
            <a:xfrm>
              <a:off x="2589355" y="1860419"/>
              <a:ext cx="529503" cy="529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8375" tIns="12700" rIns="58375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800"/>
                <a:buFont typeface="Calibri"/>
                <a:buNone/>
              </a:pPr>
              <a:r>
                <a:rPr lang="en-US" sz="3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/>
            </a:p>
          </p:txBody>
        </p:sp>
        <p:sp>
          <p:nvSpPr>
            <p:cNvPr id="19" name="Google Shape;368;p47">
              <a:extLst>
                <a:ext uri="{FF2B5EF4-FFF2-40B4-BE49-F238E27FC236}">
                  <a16:creationId xmlns:a16="http://schemas.microsoft.com/office/drawing/2014/main" id="{2F265D8D-534C-4861-9F06-9F9C568DBB2A}"/>
                </a:ext>
              </a:extLst>
            </p:cNvPr>
            <p:cNvSpPr/>
            <p:nvPr/>
          </p:nvSpPr>
          <p:spPr>
            <a:xfrm>
              <a:off x="1962641" y="3997178"/>
              <a:ext cx="1782932" cy="72"/>
            </a:xfrm>
            <a:prstGeom prst="rect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69;p47">
              <a:extLst>
                <a:ext uri="{FF2B5EF4-FFF2-40B4-BE49-F238E27FC236}">
                  <a16:creationId xmlns:a16="http://schemas.microsoft.com/office/drawing/2014/main" id="{3F6A8025-B3E3-4260-8208-23AD1C75D695}"/>
                </a:ext>
              </a:extLst>
            </p:cNvPr>
            <p:cNvSpPr/>
            <p:nvPr/>
          </p:nvSpPr>
          <p:spPr>
            <a:xfrm>
              <a:off x="3923867" y="1501144"/>
              <a:ext cx="1782932" cy="2496105"/>
            </a:xfrm>
            <a:prstGeom prst="rect">
              <a:avLst/>
            </a:prstGeom>
            <a:solidFill>
              <a:srgbClr val="CADBD7">
                <a:alpha val="89803"/>
              </a:srgbClr>
            </a:solidFill>
            <a:ln w="9525" cap="flat" cmpd="sng">
              <a:solidFill>
                <a:srgbClr val="CADBD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70;p47">
              <a:extLst>
                <a:ext uri="{FF2B5EF4-FFF2-40B4-BE49-F238E27FC236}">
                  <a16:creationId xmlns:a16="http://schemas.microsoft.com/office/drawing/2014/main" id="{23634EB4-3227-4606-BA96-1361FF8BAC83}"/>
                </a:ext>
              </a:extLst>
            </p:cNvPr>
            <p:cNvSpPr txBox="1"/>
            <p:nvPr/>
          </p:nvSpPr>
          <p:spPr>
            <a:xfrm>
              <a:off x="3923867" y="2449664"/>
              <a:ext cx="1782932" cy="1497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9000" tIns="330200" rIns="139000" bIns="330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n-US" sz="15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Max out employee contribution</a:t>
              </a:r>
              <a:endPara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371;p47">
              <a:extLst>
                <a:ext uri="{FF2B5EF4-FFF2-40B4-BE49-F238E27FC236}">
                  <a16:creationId xmlns:a16="http://schemas.microsoft.com/office/drawing/2014/main" id="{2F8B954F-2789-419A-8615-F7E33664558D}"/>
                </a:ext>
              </a:extLst>
            </p:cNvPr>
            <p:cNvSpPr/>
            <p:nvPr/>
          </p:nvSpPr>
          <p:spPr>
            <a:xfrm>
              <a:off x="4440917" y="1750755"/>
              <a:ext cx="748831" cy="748831"/>
            </a:xfrm>
            <a:prstGeom prst="ellipse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72;p47">
              <a:extLst>
                <a:ext uri="{FF2B5EF4-FFF2-40B4-BE49-F238E27FC236}">
                  <a16:creationId xmlns:a16="http://schemas.microsoft.com/office/drawing/2014/main" id="{407185F1-E2DF-4515-9DD9-4EC3F1CC63E4}"/>
                </a:ext>
              </a:extLst>
            </p:cNvPr>
            <p:cNvSpPr txBox="1"/>
            <p:nvPr/>
          </p:nvSpPr>
          <p:spPr>
            <a:xfrm>
              <a:off x="4550581" y="1860419"/>
              <a:ext cx="529503" cy="529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8375" tIns="12700" rIns="58375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800"/>
                <a:buFont typeface="Calibri"/>
                <a:buNone/>
              </a:pPr>
              <a:r>
                <a:rPr lang="en-US" sz="3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/>
            </a:p>
          </p:txBody>
        </p:sp>
        <p:sp>
          <p:nvSpPr>
            <p:cNvPr id="24" name="Google Shape;373;p47">
              <a:extLst>
                <a:ext uri="{FF2B5EF4-FFF2-40B4-BE49-F238E27FC236}">
                  <a16:creationId xmlns:a16="http://schemas.microsoft.com/office/drawing/2014/main" id="{AF371B39-019D-4608-AB9B-92CBA8E723DA}"/>
                </a:ext>
              </a:extLst>
            </p:cNvPr>
            <p:cNvSpPr/>
            <p:nvPr/>
          </p:nvSpPr>
          <p:spPr>
            <a:xfrm>
              <a:off x="3923867" y="3997178"/>
              <a:ext cx="1782932" cy="72"/>
            </a:xfrm>
            <a:prstGeom prst="rect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4;p47">
              <a:extLst>
                <a:ext uri="{FF2B5EF4-FFF2-40B4-BE49-F238E27FC236}">
                  <a16:creationId xmlns:a16="http://schemas.microsoft.com/office/drawing/2014/main" id="{25454537-45FE-4746-B111-3493208C6BEE}"/>
                </a:ext>
              </a:extLst>
            </p:cNvPr>
            <p:cNvSpPr/>
            <p:nvPr/>
          </p:nvSpPr>
          <p:spPr>
            <a:xfrm>
              <a:off x="5885093" y="1501144"/>
              <a:ext cx="1782932" cy="2496105"/>
            </a:xfrm>
            <a:prstGeom prst="rect">
              <a:avLst/>
            </a:prstGeom>
            <a:solidFill>
              <a:srgbClr val="CADBD7">
                <a:alpha val="89803"/>
              </a:srgbClr>
            </a:solidFill>
            <a:ln w="9525" cap="flat" cmpd="sng">
              <a:solidFill>
                <a:srgbClr val="CADBD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75;p47">
              <a:extLst>
                <a:ext uri="{FF2B5EF4-FFF2-40B4-BE49-F238E27FC236}">
                  <a16:creationId xmlns:a16="http://schemas.microsoft.com/office/drawing/2014/main" id="{A7FD1DBD-8C82-40F0-9865-A064B054497A}"/>
                </a:ext>
              </a:extLst>
            </p:cNvPr>
            <p:cNvSpPr txBox="1"/>
            <p:nvPr/>
          </p:nvSpPr>
          <p:spPr>
            <a:xfrm>
              <a:off x="5885093" y="2449664"/>
              <a:ext cx="1782932" cy="1497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9000" tIns="330200" rIns="139000" bIns="330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n-US" sz="15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Max out TFSA</a:t>
              </a:r>
              <a:endPara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376;p47">
              <a:extLst>
                <a:ext uri="{FF2B5EF4-FFF2-40B4-BE49-F238E27FC236}">
                  <a16:creationId xmlns:a16="http://schemas.microsoft.com/office/drawing/2014/main" id="{CB51A463-1193-46EE-A317-CD8FAF84D6C9}"/>
                </a:ext>
              </a:extLst>
            </p:cNvPr>
            <p:cNvSpPr/>
            <p:nvPr/>
          </p:nvSpPr>
          <p:spPr>
            <a:xfrm>
              <a:off x="6402143" y="1750755"/>
              <a:ext cx="748831" cy="748831"/>
            </a:xfrm>
            <a:prstGeom prst="ellipse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77;p47">
              <a:extLst>
                <a:ext uri="{FF2B5EF4-FFF2-40B4-BE49-F238E27FC236}">
                  <a16:creationId xmlns:a16="http://schemas.microsoft.com/office/drawing/2014/main" id="{EA0F7723-2C7A-4082-BE53-C7DF24D16A3B}"/>
                </a:ext>
              </a:extLst>
            </p:cNvPr>
            <p:cNvSpPr txBox="1"/>
            <p:nvPr/>
          </p:nvSpPr>
          <p:spPr>
            <a:xfrm>
              <a:off x="6511807" y="1860419"/>
              <a:ext cx="529503" cy="529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8375" tIns="12700" rIns="58375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800"/>
                <a:buFont typeface="Calibri"/>
                <a:buNone/>
              </a:pPr>
              <a:r>
                <a:rPr lang="en-US" sz="3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/>
            </a:p>
          </p:txBody>
        </p:sp>
        <p:sp>
          <p:nvSpPr>
            <p:cNvPr id="29" name="Google Shape;378;p47">
              <a:extLst>
                <a:ext uri="{FF2B5EF4-FFF2-40B4-BE49-F238E27FC236}">
                  <a16:creationId xmlns:a16="http://schemas.microsoft.com/office/drawing/2014/main" id="{DB3223AB-3F28-41E8-9E9C-61D88497DA1A}"/>
                </a:ext>
              </a:extLst>
            </p:cNvPr>
            <p:cNvSpPr/>
            <p:nvPr/>
          </p:nvSpPr>
          <p:spPr>
            <a:xfrm>
              <a:off x="5885093" y="3997178"/>
              <a:ext cx="1782932" cy="72"/>
            </a:xfrm>
            <a:prstGeom prst="rect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79;p47">
              <a:extLst>
                <a:ext uri="{FF2B5EF4-FFF2-40B4-BE49-F238E27FC236}">
                  <a16:creationId xmlns:a16="http://schemas.microsoft.com/office/drawing/2014/main" id="{78EEFB01-6AC3-4642-B1AF-D5A7D4A67841}"/>
                </a:ext>
              </a:extLst>
            </p:cNvPr>
            <p:cNvSpPr/>
            <p:nvPr/>
          </p:nvSpPr>
          <p:spPr>
            <a:xfrm>
              <a:off x="7846319" y="1501144"/>
              <a:ext cx="1782932" cy="2496105"/>
            </a:xfrm>
            <a:prstGeom prst="rect">
              <a:avLst/>
            </a:prstGeom>
            <a:solidFill>
              <a:srgbClr val="CADBD7">
                <a:alpha val="89803"/>
              </a:srgbClr>
            </a:solidFill>
            <a:ln w="9525" cap="flat" cmpd="sng">
              <a:solidFill>
                <a:srgbClr val="CADBD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80;p47">
              <a:extLst>
                <a:ext uri="{FF2B5EF4-FFF2-40B4-BE49-F238E27FC236}">
                  <a16:creationId xmlns:a16="http://schemas.microsoft.com/office/drawing/2014/main" id="{27CBB3F8-CB24-4388-9F2D-D636A64B291E}"/>
                </a:ext>
              </a:extLst>
            </p:cNvPr>
            <p:cNvSpPr txBox="1"/>
            <p:nvPr/>
          </p:nvSpPr>
          <p:spPr>
            <a:xfrm>
              <a:off x="7846319" y="2449664"/>
              <a:ext cx="1782932" cy="1497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9000" tIns="330200" rIns="139000" bIns="330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n-US" sz="15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Max out RRSP</a:t>
              </a:r>
              <a:endPara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81;p47">
              <a:extLst>
                <a:ext uri="{FF2B5EF4-FFF2-40B4-BE49-F238E27FC236}">
                  <a16:creationId xmlns:a16="http://schemas.microsoft.com/office/drawing/2014/main" id="{6E7497B8-EDB8-4C0F-A59E-1FADB1931B71}"/>
                </a:ext>
              </a:extLst>
            </p:cNvPr>
            <p:cNvSpPr/>
            <p:nvPr/>
          </p:nvSpPr>
          <p:spPr>
            <a:xfrm>
              <a:off x="8363369" y="1750755"/>
              <a:ext cx="748831" cy="748831"/>
            </a:xfrm>
            <a:prstGeom prst="ellipse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82;p47">
              <a:extLst>
                <a:ext uri="{FF2B5EF4-FFF2-40B4-BE49-F238E27FC236}">
                  <a16:creationId xmlns:a16="http://schemas.microsoft.com/office/drawing/2014/main" id="{E68A5535-FCBF-4133-ABE9-FA8EF4CDBD28}"/>
                </a:ext>
              </a:extLst>
            </p:cNvPr>
            <p:cNvSpPr txBox="1"/>
            <p:nvPr/>
          </p:nvSpPr>
          <p:spPr>
            <a:xfrm>
              <a:off x="8473033" y="1860419"/>
              <a:ext cx="529503" cy="529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8375" tIns="12700" rIns="58375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800"/>
                <a:buFont typeface="Calibri"/>
                <a:buNone/>
              </a:pPr>
              <a:r>
                <a:rPr lang="en-US" sz="3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/>
            </a:p>
          </p:txBody>
        </p:sp>
        <p:sp>
          <p:nvSpPr>
            <p:cNvPr id="34" name="Google Shape;383;p47">
              <a:extLst>
                <a:ext uri="{FF2B5EF4-FFF2-40B4-BE49-F238E27FC236}">
                  <a16:creationId xmlns:a16="http://schemas.microsoft.com/office/drawing/2014/main" id="{A7D142D1-E88E-4974-AED5-9D89C066EE4E}"/>
                </a:ext>
              </a:extLst>
            </p:cNvPr>
            <p:cNvSpPr/>
            <p:nvPr/>
          </p:nvSpPr>
          <p:spPr>
            <a:xfrm>
              <a:off x="7846319" y="3997178"/>
              <a:ext cx="1782932" cy="72"/>
            </a:xfrm>
            <a:prstGeom prst="rect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84;p47">
              <a:extLst>
                <a:ext uri="{FF2B5EF4-FFF2-40B4-BE49-F238E27FC236}">
                  <a16:creationId xmlns:a16="http://schemas.microsoft.com/office/drawing/2014/main" id="{43A5E3B4-50B4-4D10-9F5D-88C61A92104F}"/>
                </a:ext>
              </a:extLst>
            </p:cNvPr>
            <p:cNvSpPr/>
            <p:nvPr/>
          </p:nvSpPr>
          <p:spPr>
            <a:xfrm>
              <a:off x="9807545" y="1501144"/>
              <a:ext cx="1782932" cy="2496105"/>
            </a:xfrm>
            <a:prstGeom prst="rect">
              <a:avLst/>
            </a:prstGeom>
            <a:solidFill>
              <a:srgbClr val="CADBD7">
                <a:alpha val="89803"/>
              </a:srgbClr>
            </a:solidFill>
            <a:ln w="9525" cap="flat" cmpd="sng">
              <a:solidFill>
                <a:srgbClr val="CADBD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85;p47">
              <a:extLst>
                <a:ext uri="{FF2B5EF4-FFF2-40B4-BE49-F238E27FC236}">
                  <a16:creationId xmlns:a16="http://schemas.microsoft.com/office/drawing/2014/main" id="{01008868-45FC-4437-A26F-E4714D3B7CC0}"/>
                </a:ext>
              </a:extLst>
            </p:cNvPr>
            <p:cNvSpPr txBox="1"/>
            <p:nvPr/>
          </p:nvSpPr>
          <p:spPr>
            <a:xfrm>
              <a:off x="9807545" y="2449664"/>
              <a:ext cx="1782932" cy="14976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9000" tIns="330200" rIns="139000" bIns="3302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rPr lang="en-US" sz="15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Look into other options – Whole life insurance, </a:t>
              </a:r>
              <a:r>
                <a:rPr lang="en-US" sz="1500" b="1" i="0" u="none" strike="noStrike" cap="none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etc</a:t>
              </a:r>
              <a:endParaRPr sz="1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86;p47">
              <a:extLst>
                <a:ext uri="{FF2B5EF4-FFF2-40B4-BE49-F238E27FC236}">
                  <a16:creationId xmlns:a16="http://schemas.microsoft.com/office/drawing/2014/main" id="{016F43DA-2691-4E61-B5EC-090D2E22C0E6}"/>
                </a:ext>
              </a:extLst>
            </p:cNvPr>
            <p:cNvSpPr/>
            <p:nvPr/>
          </p:nvSpPr>
          <p:spPr>
            <a:xfrm>
              <a:off x="10324595" y="1750755"/>
              <a:ext cx="748831" cy="748831"/>
            </a:xfrm>
            <a:prstGeom prst="ellipse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7;p47">
              <a:extLst>
                <a:ext uri="{FF2B5EF4-FFF2-40B4-BE49-F238E27FC236}">
                  <a16:creationId xmlns:a16="http://schemas.microsoft.com/office/drawing/2014/main" id="{DA48BF60-0FB6-41AF-BDBC-79C0E07EAF2B}"/>
                </a:ext>
              </a:extLst>
            </p:cNvPr>
            <p:cNvSpPr txBox="1"/>
            <p:nvPr/>
          </p:nvSpPr>
          <p:spPr>
            <a:xfrm>
              <a:off x="10434259" y="1860419"/>
              <a:ext cx="529503" cy="5295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8375" tIns="12700" rIns="58375" bIns="12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800"/>
                <a:buFont typeface="Calibri"/>
                <a:buNone/>
              </a:pPr>
              <a:r>
                <a:rPr lang="en-US" sz="3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endParaRPr/>
            </a:p>
          </p:txBody>
        </p:sp>
        <p:sp>
          <p:nvSpPr>
            <p:cNvPr id="39" name="Google Shape;388;p47">
              <a:extLst>
                <a:ext uri="{FF2B5EF4-FFF2-40B4-BE49-F238E27FC236}">
                  <a16:creationId xmlns:a16="http://schemas.microsoft.com/office/drawing/2014/main" id="{2685C7C6-EFE8-4CB4-A32D-174D6F1C894C}"/>
                </a:ext>
              </a:extLst>
            </p:cNvPr>
            <p:cNvSpPr/>
            <p:nvPr/>
          </p:nvSpPr>
          <p:spPr>
            <a:xfrm>
              <a:off x="9807545" y="3997178"/>
              <a:ext cx="1782932" cy="72"/>
            </a:xfrm>
            <a:prstGeom prst="rect">
              <a:avLst/>
            </a:prstGeom>
            <a:gradFill>
              <a:gsLst>
                <a:gs pos="0">
                  <a:srgbClr val="00A98D"/>
                </a:gs>
                <a:gs pos="100000">
                  <a:srgbClr val="9DEDD8"/>
                </a:gs>
              </a:gsLst>
              <a:lin ang="16200000" scaled="0"/>
            </a:gradFill>
            <a:ln w="9525" cap="flat" cmpd="sng">
              <a:solidFill>
                <a:srgbClr val="00937E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08269199"/>
      </p:ext>
    </p:extLst>
  </p:cSld>
  <p:clrMapOvr>
    <a:masterClrMapping/>
  </p:clrMapOvr>
</p:sld>
</file>

<file path=ppt/theme/theme1.xml><?xml version="1.0" encoding="utf-8"?>
<a:theme xmlns:a="http://schemas.openxmlformats.org/drawingml/2006/main" name="Grey Corporate 2012">
  <a:themeElements>
    <a:clrScheme name="TealWhite">
      <a:dk1>
        <a:srgbClr val="FFFFFF"/>
      </a:dk1>
      <a:lt1>
        <a:srgbClr val="009380"/>
      </a:lt1>
      <a:dk2>
        <a:srgbClr val="009380"/>
      </a:dk2>
      <a:lt2>
        <a:srgbClr val="FFFFFF"/>
      </a:lt2>
      <a:accent1>
        <a:srgbClr val="009380"/>
      </a:accent1>
      <a:accent2>
        <a:srgbClr val="FFFFFF"/>
      </a:accent2>
      <a:accent3>
        <a:srgbClr val="6C706F"/>
      </a:accent3>
      <a:accent4>
        <a:srgbClr val="0D0D0D"/>
      </a:accent4>
      <a:accent5>
        <a:srgbClr val="FFFFFE"/>
      </a:accent5>
      <a:accent6>
        <a:srgbClr val="FFFFFE"/>
      </a:accent6>
      <a:hlink>
        <a:srgbClr val="0D0D0D"/>
      </a:hlink>
      <a:folHlink>
        <a:srgbClr val="0D0D0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Grey Corporate 2012.pot</Template>
  <TotalTime>10244</TotalTime>
  <Words>815</Words>
  <Application>Microsoft Office PowerPoint</Application>
  <PresentationFormat>Custom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Grey Corporate 2012</vt:lpstr>
      <vt:lpstr>OFFICE OF LEARNER WELL-BEING AND SUCCESS</vt:lpstr>
      <vt:lpstr>Items of discussion </vt:lpstr>
      <vt:lpstr>Registered savings “accounts”</vt:lpstr>
      <vt:lpstr>Registered Retirement Savings Plan (RRSP)</vt:lpstr>
      <vt:lpstr>Tax Free Savings Account (TFSA)</vt:lpstr>
      <vt:lpstr>What are my options?</vt:lpstr>
      <vt:lpstr>What do I invest in?</vt:lpstr>
      <vt:lpstr>Financial advisors   </vt:lpstr>
      <vt:lpstr>Invest or pay off debt?   </vt:lpstr>
      <vt:lpstr>A word from the wise   </vt:lpstr>
      <vt:lpstr>Q &amp; A Session  with financial advisers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Baker</dc:creator>
  <cp:lastModifiedBy>Jensen, Anders</cp:lastModifiedBy>
  <cp:revision>194</cp:revision>
  <cp:lastPrinted>2012-12-19T19:03:42Z</cp:lastPrinted>
  <dcterms:created xsi:type="dcterms:W3CDTF">2012-11-27T14:55:46Z</dcterms:created>
  <dcterms:modified xsi:type="dcterms:W3CDTF">2022-02-02T23:16:37Z</dcterms:modified>
</cp:coreProperties>
</file>