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2" r:id="rId3"/>
    <p:sldId id="274" r:id="rId4"/>
    <p:sldId id="303" r:id="rId5"/>
    <p:sldId id="304" r:id="rId6"/>
    <p:sldId id="270" r:id="rId7"/>
    <p:sldId id="258" r:id="rId8"/>
    <p:sldId id="259" r:id="rId9"/>
    <p:sldId id="306" r:id="rId10"/>
    <p:sldId id="268" r:id="rId11"/>
    <p:sldId id="316" r:id="rId12"/>
    <p:sldId id="261" r:id="rId13"/>
    <p:sldId id="284" r:id="rId14"/>
    <p:sldId id="262" r:id="rId15"/>
    <p:sldId id="307" r:id="rId16"/>
    <p:sldId id="267" r:id="rId17"/>
    <p:sldId id="317" r:id="rId18"/>
    <p:sldId id="285" r:id="rId19"/>
    <p:sldId id="264" r:id="rId20"/>
    <p:sldId id="312" r:id="rId21"/>
    <p:sldId id="266" r:id="rId22"/>
    <p:sldId id="269" r:id="rId23"/>
    <p:sldId id="286" r:id="rId24"/>
    <p:sldId id="287" r:id="rId25"/>
    <p:sldId id="282" r:id="rId26"/>
    <p:sldId id="288" r:id="rId27"/>
    <p:sldId id="289" r:id="rId28"/>
    <p:sldId id="300" r:id="rId29"/>
    <p:sldId id="299" r:id="rId30"/>
    <p:sldId id="291" r:id="rId31"/>
    <p:sldId id="295" r:id="rId32"/>
    <p:sldId id="294" r:id="rId33"/>
    <p:sldId id="296" r:id="rId34"/>
    <p:sldId id="298" r:id="rId35"/>
    <p:sldId id="313" r:id="rId36"/>
    <p:sldId id="310" r:id="rId37"/>
    <p:sldId id="311" r:id="rId38"/>
    <p:sldId id="301" r:id="rId39"/>
    <p:sldId id="275" r:id="rId40"/>
    <p:sldId id="308" r:id="rId41"/>
    <p:sldId id="305" r:id="rId42"/>
    <p:sldId id="292" r:id="rId43"/>
    <p:sldId id="280" r:id="rId44"/>
    <p:sldId id="278" r:id="rId45"/>
    <p:sldId id="279" r:id="rId46"/>
    <p:sldId id="309" r:id="rId47"/>
    <p:sldId id="314" r:id="rId48"/>
    <p:sldId id="318" r:id="rId49"/>
    <p:sldId id="319" r:id="rId50"/>
    <p:sldId id="315" r:id="rId51"/>
  </p:sldIdLst>
  <p:sldSz cx="9144000" cy="6858000" type="screen4x3"/>
  <p:notesSz cx="9309100" cy="7023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54" autoAdjust="0"/>
    <p:restoredTop sz="86449" autoAdjust="0"/>
  </p:normalViewPr>
  <p:slideViewPr>
    <p:cSldViewPr>
      <p:cViewPr>
        <p:scale>
          <a:sx n="72" d="100"/>
          <a:sy n="72" d="100"/>
        </p:scale>
        <p:origin x="-1446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6B768E4-ED94-4CA3-9416-2EADEB00827D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A8EF92B-B714-4609-A622-3D611483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D647F13-8939-440A-972D-7989E9CC38FA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8775" y="527050"/>
            <a:ext cx="3511550" cy="2633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5338"/>
            <a:ext cx="7448550" cy="31607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70675"/>
            <a:ext cx="4033838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3B3F7F6-96CE-4134-9E3D-20530D5F0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Flip it, and get same numbers. Can add or remove terms to test the models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BDB24F-AE6A-4C85-A31F-1CFDE887375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came out with the same model! Goodness of fit</a:t>
            </a:r>
          </a:p>
          <a:p>
            <a:pPr eaLnBrk="1" hangingPunct="1">
              <a:spcBef>
                <a:spcPct val="0"/>
              </a:spcBef>
            </a:pPr>
            <a:r>
              <a:rPr lang="en-US" smtClean="0"/>
              <a:t>AIC penalizes for the number of parameters – takes into consideration the goodness of fit and the number of parameters. </a:t>
            </a:r>
          </a:p>
          <a:p>
            <a:pPr eaLnBrk="1" hangingPunct="1">
              <a:spcBef>
                <a:spcPct val="0"/>
              </a:spcBef>
            </a:pPr>
            <a:endParaRPr lang="en-US" smtClean="0"/>
          </a:p>
          <a:p>
            <a:pPr eaLnBrk="1" hangingPunct="1">
              <a:spcBef>
                <a:spcPct val="0"/>
              </a:spcBef>
            </a:pPr>
            <a:r>
              <a:rPr lang="en-US" smtClean="0"/>
              <a:t>Leave the world of the P value – no conclusion about statistical significant. 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C59084C-FDE5-48AF-A133-D4D1CAFEBB79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Since we didn’t want a negative intercept, we put 0+ to bound the variables above 0. 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0C25E2-2AA4-4B09-863C-9AD052A9D93D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Errors look somewhat ok</a:t>
            </a: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EF06E8-AFB5-47D0-8E66-0E1BF24911FC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4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5422F93-FB79-45C7-928D-97C0A4F35CD2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0" name="Rectangle 114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1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2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7" name="Rectangle 84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8" name="Rectangle 85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113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4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5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0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1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2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6" name="Freeform 44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50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51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Hexagon 52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3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4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5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6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Freeform 57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Hexagon 58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0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1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2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3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4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5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6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Freeform 67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8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3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4" name="Rectangle 46"/>
          <p:cNvSpPr/>
          <p:nvPr/>
        </p:nvSpPr>
        <p:spPr>
          <a:xfrm>
            <a:off x="4649788" y="-22225"/>
            <a:ext cx="3505200" cy="2312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49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88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7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688" y="1516063"/>
            <a:ext cx="2133600" cy="752475"/>
          </a:xfrm>
        </p:spPr>
        <p:txBody>
          <a:bodyPr anchor="b"/>
          <a:lstStyle>
            <a:lvl1pPr algn="l">
              <a:defRPr sz="2400"/>
            </a:lvl1pPr>
          </a:lstStyle>
          <a:p>
            <a:pPr>
              <a:defRPr/>
            </a:pPr>
            <a:fld id="{BE2C77A6-18DD-47CE-A375-DA086ED25465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4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838" y="5719763"/>
            <a:ext cx="283051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788" y="5719763"/>
            <a:ext cx="642937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637B24AD-EDAF-42CD-B927-1C24DF3C89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E3C984-7A19-4AB3-8492-5F9C456E8760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584950-3549-4631-A658-0D6BF38B79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454D0C-B3DB-4BC6-A922-546FA5C17A27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BE1F1E-B602-4030-8C96-331E859DC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A96F4-991C-42B8-AEC3-BBDEC326CDDF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EB690-BA8E-443D-BB4E-F18A4106E2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EB2B5-4AB7-4A1D-AC04-6017575221D2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F7AAEE-1CFF-4AA0-92C7-6A9B8E811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4407A0-70CD-40F8-A528-A17DE438C25C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933EE-DE5A-4A66-B5C2-165E662DA1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DFB7-B17C-4D80-B835-96013AF65E1F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02097-99C5-403C-9892-64881DE0BD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6B788-0C42-46C3-BE30-82C521822392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DFA8C-0195-4C7D-A83C-610F19D84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0DE30-D332-4414-9E7E-D6AF157A197B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1F7E0-D8C7-4F16-BF6E-66B17D749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3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0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1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2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77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78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79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4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5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6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6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7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8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9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50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1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2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3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54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55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58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59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1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2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3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4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5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6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67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68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69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0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45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56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57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60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84735D-FD7B-49FE-B249-0A67897C680A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49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2D702A-3F0B-4572-A6A9-ABF7B6DD41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0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-382588" y="0"/>
            <a:ext cx="9932988" cy="6858000"/>
            <a:chOff x="-382404" y="0"/>
            <a:chExt cx="9932332" cy="6858000"/>
          </a:xfrm>
        </p:grpSpPr>
        <p:grpSp>
          <p:nvGrpSpPr>
            <p:cNvPr id="6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29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41" name="Rectangle 86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3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0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38" name="Rectangle 83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9" name="Rectangle 84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0" name="Rectangle 85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31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35" name="Rectangle 80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6" name="Rectangle 81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7" name="Rectangle 82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32" name="Rectangle 77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3" name="Rectangle 78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34" name="Rectangle 79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7" name="Freeform 45"/>
            <p:cNvSpPr/>
            <p:nvPr/>
          </p:nvSpPr>
          <p:spPr>
            <a:xfrm>
              <a:off x="-12540" y="5035550"/>
              <a:ext cx="9144984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Freeform 46"/>
            <p:cNvSpPr/>
            <p:nvPr/>
          </p:nvSpPr>
          <p:spPr>
            <a:xfrm>
              <a:off x="-12540" y="3467100"/>
              <a:ext cx="9144984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Freeform 47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Freeform 48"/>
            <p:cNvSpPr/>
            <p:nvPr/>
          </p:nvSpPr>
          <p:spPr>
            <a:xfrm>
              <a:off x="-12540" y="5284788"/>
              <a:ext cx="9144984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Freeform 49"/>
            <p:cNvSpPr/>
            <p:nvPr/>
          </p:nvSpPr>
          <p:spPr>
            <a:xfrm>
              <a:off x="2136793" y="5132388"/>
              <a:ext cx="6982952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Hexagon 50"/>
            <p:cNvSpPr/>
            <p:nvPr/>
          </p:nvSpPr>
          <p:spPr>
            <a:xfrm rot="1800000">
              <a:off x="2995574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Hexagon 51"/>
            <p:cNvSpPr/>
            <p:nvPr/>
          </p:nvSpPr>
          <p:spPr>
            <a:xfrm rot="1800000">
              <a:off x="3719426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4" name="Hexagon 59"/>
            <p:cNvSpPr/>
            <p:nvPr/>
          </p:nvSpPr>
          <p:spPr>
            <a:xfrm rot="1800000">
              <a:off x="3728950" y="159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5" name="Hexagon 60"/>
            <p:cNvSpPr/>
            <p:nvPr/>
          </p:nvSpPr>
          <p:spPr>
            <a:xfrm rot="1800000">
              <a:off x="2976525" y="32543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6" name="Hexagon 61"/>
            <p:cNvSpPr/>
            <p:nvPr/>
          </p:nvSpPr>
          <p:spPr>
            <a:xfrm rot="1800000">
              <a:off x="4462327" y="53832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7" name="Freeform 62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8" name="Hexagon 63"/>
            <p:cNvSpPr/>
            <p:nvPr/>
          </p:nvSpPr>
          <p:spPr>
            <a:xfrm rot="1800000">
              <a:off x="23970" y="54022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9" name="Hexagon 64"/>
            <p:cNvSpPr/>
            <p:nvPr/>
          </p:nvSpPr>
          <p:spPr>
            <a:xfrm rot="1800000">
              <a:off x="52543" y="284956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0" name="Hexagon 65"/>
            <p:cNvSpPr/>
            <p:nvPr/>
          </p:nvSpPr>
          <p:spPr>
            <a:xfrm rot="1800000">
              <a:off x="776395" y="4125913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1" name="Hexagon 66"/>
            <p:cNvSpPr/>
            <p:nvPr/>
          </p:nvSpPr>
          <p:spPr>
            <a:xfrm rot="1800000">
              <a:off x="1509772" y="54117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2" name="Hexagon 67"/>
            <p:cNvSpPr/>
            <p:nvPr/>
          </p:nvSpPr>
          <p:spPr>
            <a:xfrm rot="1800000">
              <a:off x="1528821" y="28590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3" name="Hexagon 68"/>
            <p:cNvSpPr/>
            <p:nvPr/>
          </p:nvSpPr>
          <p:spPr>
            <a:xfrm rot="1800000">
              <a:off x="795444" y="1563688"/>
              <a:ext cx="1601681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4" name="Hexagon 69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5" name="Hexagon 70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6" name="Hexagon 71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7" name="Freeform 72"/>
            <p:cNvSpPr/>
            <p:nvPr/>
          </p:nvSpPr>
          <p:spPr>
            <a:xfrm rot="1800000">
              <a:off x="8306998" y="4056063"/>
              <a:ext cx="124293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28" name="Freeform 73"/>
            <p:cNvSpPr/>
            <p:nvPr/>
          </p:nvSpPr>
          <p:spPr>
            <a:xfrm rot="1800000">
              <a:off x="8306998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44" name="Rectangle 93"/>
          <p:cNvSpPr/>
          <p:nvPr/>
        </p:nvSpPr>
        <p:spPr>
          <a:xfrm>
            <a:off x="4560888" y="-22225"/>
            <a:ext cx="3679825" cy="6272213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5" name="Rectangle 10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6" name="Rectangle 101"/>
          <p:cNvSpPr/>
          <p:nvPr/>
        </p:nvSpPr>
        <p:spPr>
          <a:xfrm>
            <a:off x="904875" y="601663"/>
            <a:ext cx="3562350" cy="564832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7" name="Rectangle 104"/>
          <p:cNvSpPr/>
          <p:nvPr/>
        </p:nvSpPr>
        <p:spPr>
          <a:xfrm>
            <a:off x="4651375" y="6088063"/>
            <a:ext cx="3505200" cy="825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3DAAB7-190F-45E5-ACA4-008B1D1744B8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850" y="5724525"/>
            <a:ext cx="3492500" cy="365125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B7D74-0166-4610-8A00-8CFD3ECC1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41"/>
          <p:cNvGrpSpPr>
            <a:grpSpLocks/>
          </p:cNvGrpSpPr>
          <p:nvPr/>
        </p:nvGrpSpPr>
        <p:grpSpPr bwMode="auto">
          <a:xfrm>
            <a:off x="-304800" y="0"/>
            <a:ext cx="9932988" cy="6858000"/>
            <a:chOff x="-382404" y="0"/>
            <a:chExt cx="9932332" cy="6858000"/>
          </a:xfrm>
        </p:grpSpPr>
        <p:grpSp>
          <p:nvGrpSpPr>
            <p:cNvPr id="1035" name="Group 44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58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99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159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744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59" name="Group 5"/>
              <p:cNvGrpSpPr>
                <a:grpSpLocks/>
              </p:cNvGrpSpPr>
              <p:nvPr/>
            </p:nvGrpSpPr>
            <p:grpSpPr bwMode="auto"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3836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-504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081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060" name="Group 9"/>
              <p:cNvGrpSpPr>
                <a:grpSpLocks/>
              </p:cNvGrpSpPr>
              <p:nvPr/>
            </p:nvGrpSpPr>
            <p:grpSpPr bwMode="auto"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785" y="0"/>
                  <a:ext cx="1600094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445" y="0"/>
                  <a:ext cx="45717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9030" y="0"/>
                  <a:ext cx="76195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09907" y="0"/>
                <a:ext cx="2819214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568" y="0"/>
                <a:ext cx="45717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153" y="0"/>
                <a:ext cx="76195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2540" y="5035550"/>
              <a:ext cx="9144983" cy="1174750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2540" y="3467100"/>
              <a:ext cx="9144983" cy="890588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653" y="5640388"/>
              <a:ext cx="3004940" cy="1211262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2540" y="5284788"/>
              <a:ext cx="9144983" cy="1477962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6793" y="5132388"/>
              <a:ext cx="6982951" cy="171926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5573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19425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8949" y="159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6524" y="32543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2326" y="53832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2113"/>
              <a:ext cx="1261980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3969" y="54022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542" y="284956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394" y="4125913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09771" y="54117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8820" y="28590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443" y="1563688"/>
              <a:ext cx="1601682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909" y="414496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810" y="54213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810" y="2868613"/>
              <a:ext cx="1600094" cy="1389062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997" y="4056063"/>
              <a:ext cx="1242931" cy="1387475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997" y="1511300"/>
              <a:ext cx="1241343" cy="1389063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375"/>
            <a:ext cx="8229600" cy="6186488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0888" y="-22225"/>
            <a:ext cx="3679825" cy="700088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788" y="-22225"/>
            <a:ext cx="3505200" cy="6238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042988" y="1027113"/>
            <a:ext cx="70246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42988" y="2324100"/>
            <a:ext cx="6777037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575" y="2238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0C639D-2A73-498B-9AB8-47A15F337E90}" type="datetimeFigureOut">
              <a:rPr lang="en-US"/>
              <a:pPr>
                <a:defRPr/>
              </a:pPr>
              <a:t>10/19/2014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850" y="5851525"/>
            <a:ext cx="350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accent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788" y="223838"/>
            <a:ext cx="13319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FEFEFE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9C95FBF-F5F6-48F5-B02B-9F9350A34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1" r:id="rId2"/>
    <p:sldLayoutId id="2147483670" r:id="rId3"/>
    <p:sldLayoutId id="2147483669" r:id="rId4"/>
    <p:sldLayoutId id="2147483668" r:id="rId5"/>
    <p:sldLayoutId id="2147483667" r:id="rId6"/>
    <p:sldLayoutId id="2147483666" r:id="rId7"/>
    <p:sldLayoutId id="2147483673" r:id="rId8"/>
    <p:sldLayoutId id="2147483674" r:id="rId9"/>
    <p:sldLayoutId id="2147483665" r:id="rId10"/>
    <p:sldLayoutId id="214748366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395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6000"/>
        <a:buFont typeface="Wingdings 2" pitchFamily="18" charset="2"/>
        <a:buChar char="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Akaike_information_criterion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emf"/><Relationship Id="rId4" Type="http://schemas.openxmlformats.org/officeDocument/2006/relationships/image" Target="../media/image11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ctrTitle"/>
          </p:nvPr>
        </p:nvSpPr>
        <p:spPr>
          <a:xfrm>
            <a:off x="4724400" y="381000"/>
            <a:ext cx="3313113" cy="1701800"/>
          </a:xfrm>
        </p:spPr>
        <p:txBody>
          <a:bodyPr/>
          <a:lstStyle/>
          <a:p>
            <a:pPr eaLnBrk="1" hangingPunct="1"/>
            <a:r>
              <a:rPr lang="en-US" sz="2500" smtClean="0"/>
              <a:t>Do infection levels of </a:t>
            </a:r>
            <a:r>
              <a:rPr lang="en-US" sz="2500" i="1" smtClean="0"/>
              <a:t>A. simplex</a:t>
            </a:r>
            <a:r>
              <a:rPr lang="en-US" sz="2500" smtClean="0"/>
              <a:t> differ between cod stocks of the Northwest Atlantic?</a:t>
            </a:r>
          </a:p>
        </p:txBody>
      </p:sp>
      <p:sp>
        <p:nvSpPr>
          <p:cNvPr id="15362" name="Subtitle 2"/>
          <p:cNvSpPr>
            <a:spLocks noGrp="1"/>
          </p:cNvSpPr>
          <p:nvPr>
            <p:ph type="subTitle" idx="1"/>
          </p:nvPr>
        </p:nvSpPr>
        <p:spPr>
          <a:xfrm>
            <a:off x="4733925" y="4421188"/>
            <a:ext cx="3309938" cy="531812"/>
          </a:xfrm>
        </p:spPr>
        <p:txBody>
          <a:bodyPr/>
          <a:lstStyle/>
          <a:p>
            <a:pPr eaLnBrk="1" hangingPunct="1"/>
            <a:r>
              <a:rPr lang="en-US" smtClean="0"/>
              <a:t>Laura Carmanico</a:t>
            </a:r>
          </a:p>
          <a:p>
            <a:pPr eaLnBrk="1" hangingPunct="1"/>
            <a:endParaRPr lang="en-US" smtClean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52400" y="5735638"/>
            <a:ext cx="48006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latin typeface="Century Gothic" pitchFamily="34" charset="0"/>
              </a:rPr>
              <a:t>R code: #input data</a:t>
            </a:r>
          </a:p>
          <a:p>
            <a:r>
              <a:rPr lang="en-US" sz="1500">
                <a:latin typeface="Century Gothic" pitchFamily="34" charset="0"/>
              </a:rPr>
              <a:t>setwd("C:/Users/lcarmani/Desktop")</a:t>
            </a:r>
          </a:p>
          <a:p>
            <a:r>
              <a:rPr lang="en-US" sz="1500">
                <a:latin typeface="Century Gothic" pitchFamily="34" charset="0"/>
              </a:rPr>
              <a:t>lcparasites&lt;-read.table(file="LCparasites26.txt", header=TRUE)</a:t>
            </a:r>
          </a:p>
        </p:txBody>
      </p:sp>
      <p:pic>
        <p:nvPicPr>
          <p:cNvPr id="15364" name="Picture 5" descr="P1010196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52400"/>
            <a:ext cx="3759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225425"/>
            <a:ext cx="517048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2227263"/>
            <a:ext cx="3932238" cy="392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" name="Straight Connector 3"/>
          <p:cNvCxnSpPr/>
          <p:nvPr/>
        </p:nvCxnSpPr>
        <p:spPr>
          <a:xfrm flipV="1">
            <a:off x="750888" y="762000"/>
            <a:ext cx="3440112" cy="196691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50888" y="2743200"/>
            <a:ext cx="3897312" cy="6858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1" name="TextBox 11"/>
          <p:cNvSpPr txBox="1">
            <a:spLocks noChangeArrowheads="1"/>
          </p:cNvSpPr>
          <p:nvPr/>
        </p:nvSpPr>
        <p:spPr bwMode="auto">
          <a:xfrm>
            <a:off x="457200" y="4343400"/>
            <a:ext cx="46482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entury Gothic" pitchFamily="34" charset="0"/>
              </a:rPr>
              <a:t>Again, values are highly overdispersed – errors not homogeneous and not normal. </a:t>
            </a:r>
          </a:p>
          <a:p>
            <a:endParaRPr lang="en-US" sz="2000">
              <a:latin typeface="Century Gothic" pitchFamily="34" charset="0"/>
            </a:endParaRPr>
          </a:p>
          <a:p>
            <a:r>
              <a:rPr lang="en-US" sz="2000" b="1">
                <a:latin typeface="Century Gothic" pitchFamily="34" charset="0"/>
              </a:rPr>
              <a:t>NEXT: we try negative binomial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Out of curiosity…</a:t>
            </a:r>
          </a:p>
        </p:txBody>
      </p:sp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990600" y="2133600"/>
            <a:ext cx="6934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chemeClr val="tx2"/>
                </a:solidFill>
                <a:latin typeface="Century Gothic" pitchFamily="34" charset="0"/>
              </a:rPr>
              <a:t>The assumptions were not met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, and therefore we cannot trust the estimates of Type I error, but out of curiosity I wanted to look at the output of the model and see if we could take out some interaction terms for a better fit…</a:t>
            </a:r>
          </a:p>
          <a:p>
            <a:endParaRPr lang="en-US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The two way interaction terms were far from significant, except for  the interactive effect of </a:t>
            </a:r>
            <a:r>
              <a:rPr lang="en-US" b="1">
                <a:solidFill>
                  <a:schemeClr val="tx2"/>
                </a:solidFill>
                <a:latin typeface="Century Gothic" pitchFamily="34" charset="0"/>
              </a:rPr>
              <a:t>stock and length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.</a:t>
            </a:r>
          </a:p>
          <a:p>
            <a:endParaRPr lang="en-US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So..we can expect that  </a:t>
            </a:r>
            <a:r>
              <a:rPr lang="en-US" b="1">
                <a:solidFill>
                  <a:schemeClr val="tx2"/>
                </a:solidFill>
                <a:latin typeface="Century Gothic" pitchFamily="34" charset="0"/>
              </a:rPr>
              <a:t>stock*sex 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, and </a:t>
            </a:r>
            <a:r>
              <a:rPr lang="en-US" b="1">
                <a:solidFill>
                  <a:schemeClr val="tx2"/>
                </a:solidFill>
                <a:latin typeface="Century Gothic" pitchFamily="34" charset="0"/>
              </a:rPr>
              <a:t>length*sex </a:t>
            </a:r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can be removed.</a:t>
            </a:r>
          </a:p>
          <a:p>
            <a:endParaRPr lang="en-US">
              <a:solidFill>
                <a:schemeClr val="tx2"/>
              </a:solidFill>
              <a:latin typeface="Century Gothic" pitchFamily="34" charset="0"/>
            </a:endParaRPr>
          </a:p>
          <a:p>
            <a:r>
              <a:rPr lang="en-US" b="1">
                <a:solidFill>
                  <a:schemeClr val="tx2"/>
                </a:solidFill>
                <a:latin typeface="Century Gothic" pitchFamily="34" charset="0"/>
              </a:rPr>
              <a:t>Minimal adequate model:</a:t>
            </a:r>
          </a:p>
          <a:p>
            <a:r>
              <a:rPr lang="en-US">
                <a:solidFill>
                  <a:schemeClr val="tx2"/>
                </a:solidFill>
                <a:latin typeface="Century Gothic" pitchFamily="34" charset="0"/>
              </a:rPr>
              <a:t>glm(ta ~ length*stock + sex, family = quasipoisson, data=parasites)'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 output – quasipoisson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838200"/>
            <a:ext cx="8534400" cy="59086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Call: </a:t>
            </a:r>
            <a:r>
              <a:rPr lang="en-US" sz="1400" dirty="0" err="1">
                <a:latin typeface="Courier"/>
                <a:cs typeface="Courier"/>
              </a:rPr>
              <a:t>glm</a:t>
            </a:r>
            <a:r>
              <a:rPr lang="en-US" sz="1400" dirty="0">
                <a:latin typeface="Courier"/>
                <a:cs typeface="Courier"/>
              </a:rPr>
              <a:t>(formula = ta ~ length * stock + sex, </a:t>
            </a:r>
            <a:r>
              <a:rPr lang="en-US" sz="1400" dirty="0" err="1">
                <a:latin typeface="Courier"/>
                <a:cs typeface="Courier"/>
              </a:rPr>
              <a:t>quasipoisson</a:t>
            </a:r>
            <a:r>
              <a:rPr lang="en-US" sz="1400" dirty="0">
                <a:latin typeface="Courier"/>
                <a:cs typeface="Courier"/>
              </a:rPr>
              <a:t>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ourier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Deviance Residuals: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    Min       1Q   Median       3Q      Max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-7.1665  -2.0050  -0.7790   0.6712  15.2100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ourier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Coefficients: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                   Estimate Std. Error t value </a:t>
            </a:r>
            <a:r>
              <a:rPr lang="en-US" sz="1400" dirty="0" err="1">
                <a:latin typeface="Courier"/>
                <a:cs typeface="Courier"/>
              </a:rPr>
              <a:t>Pr</a:t>
            </a:r>
            <a:r>
              <a:rPr lang="en-US" sz="1400" dirty="0">
                <a:latin typeface="Courier"/>
                <a:cs typeface="Courier"/>
              </a:rPr>
              <a:t>(&gt;|t|)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(Intercept)       -0.658091   0.443846  -1.483  0.13855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length             0.032572   0.006181   5.270 1.76e-07 ***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stock3M            3.170199   0.476116   6.658 5.15e-11 ***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stock3NO           0.508929   0.555307   0.916  0.35969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stock3Ps           0.875672   0.629919   1.390  0.16488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stock4R3Pn         0.824289   0.657136   1.254  0.21008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ourier"/>
                <a:cs typeface="Courier"/>
              </a:rPr>
              <a:t>sexM</a:t>
            </a:r>
            <a:r>
              <a:rPr lang="en-US" sz="1400" dirty="0">
                <a:latin typeface="Courier"/>
                <a:cs typeface="Courier"/>
              </a:rPr>
              <a:t>               0.092146   0.072210   1.276  0.20229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solidFill>
                  <a:srgbClr val="FF0000"/>
                </a:solidFill>
                <a:latin typeface="Courier"/>
                <a:cs typeface="Courier"/>
              </a:rPr>
              <a:t>length:stock3M    -0.021524   0.006764  -3.182  0.00152 **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length:stock3NO   -0.009747   0.008072  -1.208  0.22758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length:stock3Ps   -0.006525   0.009652  -0.676  0.49926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length:stock4R3Pn  0.007060   0.010635   0.664  0.50701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---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latin typeface="Courier"/>
                <a:cs typeface="Courier"/>
              </a:rPr>
              <a:t>Signif</a:t>
            </a:r>
            <a:r>
              <a:rPr lang="en-US" sz="1400" dirty="0">
                <a:latin typeface="Courier"/>
                <a:cs typeface="Courier"/>
              </a:rPr>
              <a:t>. codes:  0 ‘***’ 0.001 ‘**’ 0.01 ‘*’ 0.05 ‘.’ 0.1 ‘ ’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latin typeface="Courier"/>
                <a:cs typeface="Courier"/>
              </a:rPr>
              <a:t>(Dispersion parameter for </a:t>
            </a:r>
            <a:r>
              <a:rPr lang="en-US" sz="1400" dirty="0" err="1">
                <a:latin typeface="Courier"/>
                <a:cs typeface="Courier"/>
              </a:rPr>
              <a:t>quasipoisson</a:t>
            </a:r>
            <a:r>
              <a:rPr lang="en-US" sz="1400" dirty="0">
                <a:latin typeface="Courier"/>
                <a:cs typeface="Courier"/>
              </a:rPr>
              <a:t> family taken to be 8.36668)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latin typeface="Courier"/>
              <a:cs typeface="Courier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>
                <a:latin typeface="Courier"/>
                <a:cs typeface="Courier"/>
              </a:rPr>
              <a:t>Null deviance: 9505.1  on 807  degrees of freedom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>
                <a:latin typeface="Courier"/>
                <a:cs typeface="Courier"/>
              </a:rPr>
              <a:t>Residual deviance: 5147.6  on 797  degrees of freedom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400" dirty="0">
                <a:latin typeface="Courier"/>
                <a:cs typeface="Courier"/>
              </a:rPr>
              <a:t>Number of Fisher Scoring iterations: 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28800"/>
            <a:ext cx="8153400" cy="4343400"/>
          </a:xfrm>
        </p:spPr>
        <p:txBody>
          <a:bodyPr rtlCol="0">
            <a:normAutofit lnSpcReduction="1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/>
              <a:t>F test </a:t>
            </a:r>
            <a:r>
              <a:rPr lang="en-US" sz="2200" dirty="0"/>
              <a:t>– for </a:t>
            </a:r>
            <a:r>
              <a:rPr lang="en-US" sz="2200" dirty="0" err="1"/>
              <a:t>overdispersion</a:t>
            </a:r>
            <a:r>
              <a:rPr lang="en-US" sz="22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7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 smtClean="0"/>
              <a:t>R </a:t>
            </a:r>
            <a:r>
              <a:rPr lang="en-US" sz="1700" dirty="0"/>
              <a:t>code: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 smtClean="0"/>
              <a:t>quasi1&lt;</a:t>
            </a:r>
            <a:r>
              <a:rPr lang="en-US" sz="1700" dirty="0"/>
              <a:t>-</a:t>
            </a:r>
            <a:r>
              <a:rPr lang="en-US" sz="1700" dirty="0" err="1"/>
              <a:t>glm</a:t>
            </a:r>
            <a:r>
              <a:rPr lang="en-US" sz="1700" dirty="0"/>
              <a:t>(</a:t>
            </a:r>
            <a:r>
              <a:rPr lang="en-US" sz="1700" dirty="0" err="1"/>
              <a:t>ta~length</a:t>
            </a:r>
            <a:r>
              <a:rPr lang="en-US" sz="1700" dirty="0" smtClean="0"/>
              <a:t>*</a:t>
            </a:r>
            <a:r>
              <a:rPr lang="en-US" sz="1700" dirty="0" err="1" smtClean="0"/>
              <a:t>stock+sex,</a:t>
            </a:r>
            <a:r>
              <a:rPr lang="en-US" sz="1700" dirty="0" err="1"/>
              <a:t>family</a:t>
            </a:r>
            <a:r>
              <a:rPr lang="en-US" sz="1700" dirty="0"/>
              <a:t>=</a:t>
            </a:r>
            <a:r>
              <a:rPr lang="en-US" sz="1700" dirty="0" err="1"/>
              <a:t>quasipoisson</a:t>
            </a:r>
            <a:r>
              <a:rPr lang="en-US" sz="1700" dirty="0"/>
              <a:t>, data=LCparasites26)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/>
              <a:t>quasi2&lt;-</a:t>
            </a:r>
            <a:r>
              <a:rPr lang="en-US" sz="1700" dirty="0" err="1"/>
              <a:t>glm</a:t>
            </a:r>
            <a:r>
              <a:rPr lang="en-US" sz="1700" dirty="0"/>
              <a:t>(</a:t>
            </a:r>
            <a:r>
              <a:rPr lang="en-US" sz="1700" dirty="0" err="1"/>
              <a:t>ta~length</a:t>
            </a:r>
            <a:r>
              <a:rPr lang="en-US" sz="1700" dirty="0"/>
              <a:t>*</a:t>
            </a:r>
            <a:r>
              <a:rPr lang="en-US" sz="1700" dirty="0" smtClean="0"/>
              <a:t>stock*</a:t>
            </a:r>
            <a:r>
              <a:rPr lang="en-US" sz="1700" dirty="0" err="1" smtClean="0"/>
              <a:t>sex</a:t>
            </a:r>
            <a:r>
              <a:rPr lang="en-US" sz="1700" dirty="0" err="1"/>
              <a:t>,family</a:t>
            </a:r>
            <a:r>
              <a:rPr lang="en-US" sz="1700" dirty="0"/>
              <a:t>=</a:t>
            </a:r>
            <a:r>
              <a:rPr lang="en-US" sz="1700" dirty="0" err="1"/>
              <a:t>quasipoisson</a:t>
            </a:r>
            <a:r>
              <a:rPr lang="en-US" sz="1700" dirty="0"/>
              <a:t>, data=LCparasites26) </a:t>
            </a:r>
            <a:r>
              <a:rPr lang="en-US" sz="1700" dirty="0" err="1"/>
              <a:t>anova</a:t>
            </a:r>
            <a:r>
              <a:rPr lang="en-US" sz="1700" dirty="0"/>
              <a:t>(</a:t>
            </a:r>
            <a:r>
              <a:rPr lang="en-US" sz="1700" dirty="0" smtClean="0"/>
              <a:t>quasi1,</a:t>
            </a:r>
            <a:r>
              <a:rPr lang="en-US" sz="1700" dirty="0"/>
              <a:t>quasi2,test=“F")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7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>
                <a:latin typeface="Courier"/>
                <a:cs typeface="Courier"/>
              </a:rPr>
              <a:t>Analysis of Deviance Table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700" dirty="0">
              <a:latin typeface="Courier"/>
              <a:cs typeface="Courier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>
                <a:latin typeface="Courier"/>
                <a:cs typeface="Courier"/>
              </a:rPr>
              <a:t>Model 1: ta ~ length * stock + sex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>
                <a:latin typeface="Courier"/>
                <a:cs typeface="Courier"/>
              </a:rPr>
              <a:t>Model 2: ta ~ length * stock * </a:t>
            </a:r>
            <a:r>
              <a:rPr lang="en-US" sz="1700" dirty="0" smtClean="0">
                <a:latin typeface="Courier"/>
                <a:cs typeface="Courier"/>
              </a:rPr>
              <a:t>sex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700" dirty="0">
              <a:latin typeface="Courier"/>
              <a:cs typeface="Courier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>
                <a:latin typeface="Courier"/>
                <a:cs typeface="Courier"/>
              </a:rPr>
              <a:t>  </a:t>
            </a:r>
            <a:r>
              <a:rPr lang="en-US" sz="1700" dirty="0" err="1">
                <a:latin typeface="Courier"/>
                <a:cs typeface="Courier"/>
              </a:rPr>
              <a:t>Resid</a:t>
            </a:r>
            <a:r>
              <a:rPr lang="en-US" sz="1700" dirty="0">
                <a:latin typeface="Courier"/>
                <a:cs typeface="Courier"/>
              </a:rPr>
              <a:t>. </a:t>
            </a:r>
            <a:r>
              <a:rPr lang="en-US" sz="1700" dirty="0" err="1">
                <a:latin typeface="Courier"/>
                <a:cs typeface="Courier"/>
              </a:rPr>
              <a:t>Df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smtClean="0">
                <a:latin typeface="Courier"/>
                <a:cs typeface="Courier"/>
              </a:rPr>
              <a:t>  </a:t>
            </a:r>
            <a:r>
              <a:rPr lang="en-US" sz="1700" dirty="0" err="1" smtClean="0">
                <a:latin typeface="Courier"/>
                <a:cs typeface="Courier"/>
              </a:rPr>
              <a:t>Resid</a:t>
            </a:r>
            <a:r>
              <a:rPr lang="en-US" sz="1700" dirty="0">
                <a:latin typeface="Courier"/>
                <a:cs typeface="Courier"/>
              </a:rPr>
              <a:t>. </a:t>
            </a:r>
            <a:r>
              <a:rPr lang="en-US" sz="1700" dirty="0" err="1">
                <a:latin typeface="Courier"/>
                <a:cs typeface="Courier"/>
              </a:rPr>
              <a:t>Dev</a:t>
            </a:r>
            <a:r>
              <a:rPr lang="en-US" sz="1700" dirty="0">
                <a:latin typeface="Courier"/>
                <a:cs typeface="Courier"/>
              </a:rPr>
              <a:t> </a:t>
            </a:r>
            <a:r>
              <a:rPr lang="en-US" sz="1700" dirty="0" smtClean="0">
                <a:latin typeface="Courier"/>
                <a:cs typeface="Courier"/>
              </a:rPr>
              <a:t>  </a:t>
            </a:r>
            <a:r>
              <a:rPr lang="en-US" sz="1700" dirty="0" err="1" smtClean="0">
                <a:latin typeface="Courier"/>
                <a:cs typeface="Courier"/>
              </a:rPr>
              <a:t>Df</a:t>
            </a:r>
            <a:r>
              <a:rPr lang="en-US" sz="1700" dirty="0" smtClean="0">
                <a:latin typeface="Courier"/>
                <a:cs typeface="Courier"/>
              </a:rPr>
              <a:t>  Deviance      </a:t>
            </a:r>
            <a:r>
              <a:rPr lang="en-US" sz="1700" dirty="0">
                <a:latin typeface="Courier"/>
                <a:cs typeface="Courier"/>
              </a:rPr>
              <a:t>F </a:t>
            </a:r>
            <a:r>
              <a:rPr lang="en-US" sz="1700" dirty="0" smtClean="0">
                <a:latin typeface="Courier"/>
                <a:cs typeface="Courier"/>
              </a:rPr>
              <a:t>   </a:t>
            </a:r>
            <a:r>
              <a:rPr lang="en-US" sz="1700" dirty="0" err="1" smtClean="0">
                <a:latin typeface="Courier"/>
                <a:cs typeface="Courier"/>
              </a:rPr>
              <a:t>Pr</a:t>
            </a:r>
            <a:r>
              <a:rPr lang="en-US" sz="1700" dirty="0">
                <a:latin typeface="Courier"/>
                <a:cs typeface="Courier"/>
              </a:rPr>
              <a:t>(&gt;F)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>
                <a:latin typeface="Courier"/>
                <a:cs typeface="Courier"/>
              </a:rPr>
              <a:t>1       797     5147.6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>
                <a:latin typeface="Courier"/>
                <a:cs typeface="Courier"/>
              </a:rPr>
              <a:t>2       788     5062.6  </a:t>
            </a:r>
            <a:r>
              <a:rPr lang="en-US" sz="1700" dirty="0" smtClean="0">
                <a:latin typeface="Courier"/>
                <a:cs typeface="Courier"/>
              </a:rPr>
              <a:t>    </a:t>
            </a:r>
            <a:r>
              <a:rPr lang="en-US" sz="1700" b="1" dirty="0" smtClean="0">
                <a:latin typeface="Courier"/>
                <a:cs typeface="Courier"/>
              </a:rPr>
              <a:t>9</a:t>
            </a:r>
            <a:r>
              <a:rPr lang="en-US" sz="1700" dirty="0" smtClean="0">
                <a:latin typeface="Courier"/>
                <a:cs typeface="Courier"/>
              </a:rPr>
              <a:t>   </a:t>
            </a:r>
            <a:r>
              <a:rPr lang="en-US" sz="1700" dirty="0">
                <a:latin typeface="Courier"/>
                <a:cs typeface="Courier"/>
              </a:rPr>
              <a:t>85.025 </a:t>
            </a:r>
            <a:r>
              <a:rPr lang="en-US" sz="1700" dirty="0" smtClean="0">
                <a:latin typeface="Courier"/>
                <a:cs typeface="Courier"/>
              </a:rPr>
              <a:t>  1.1501   </a:t>
            </a:r>
            <a:r>
              <a:rPr lang="en-US" sz="1700" b="1" dirty="0" smtClean="0">
                <a:latin typeface="Courier"/>
                <a:cs typeface="Courier"/>
              </a:rPr>
              <a:t>0.3245</a:t>
            </a:r>
            <a:endParaRPr lang="en-US" sz="1700" b="1" dirty="0">
              <a:latin typeface="Courier"/>
              <a:cs typeface="Courier"/>
            </a:endParaRPr>
          </a:p>
        </p:txBody>
      </p:sp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458200" cy="1143000"/>
          </a:xfrm>
        </p:spPr>
        <p:txBody>
          <a:bodyPr/>
          <a:lstStyle/>
          <a:p>
            <a:pPr eaLnBrk="1" hangingPunct="1"/>
            <a:r>
              <a:rPr lang="en-US" sz="3500" smtClean="0"/>
              <a:t>Comparison of models: removal of interaction terms (1 of 2) – classical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>
          <a:xfrm>
            <a:off x="381000" y="465138"/>
            <a:ext cx="8229600" cy="1143000"/>
          </a:xfrm>
        </p:spPr>
        <p:txBody>
          <a:bodyPr/>
          <a:lstStyle/>
          <a:p>
            <a:pPr eaLnBrk="1" hangingPunct="1"/>
            <a:r>
              <a:rPr lang="en-US" sz="3500" smtClean="0"/>
              <a:t>Comparison of models: removal of interaction terms (2 of 2) opposite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59363"/>
          </a:xfrm>
        </p:spPr>
        <p:txBody>
          <a:bodyPr rtlCol="0">
            <a:normAutofit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2200" b="1" dirty="0" smtClean="0"/>
              <a:t>F test </a:t>
            </a:r>
            <a:r>
              <a:rPr lang="en-US" sz="2200" dirty="0" smtClean="0"/>
              <a:t>– for </a:t>
            </a:r>
            <a:r>
              <a:rPr lang="en-US" sz="2200" dirty="0" err="1" smtClean="0"/>
              <a:t>overdispersion</a:t>
            </a:r>
            <a:r>
              <a:rPr lang="en-US" sz="2200" dirty="0" smtClean="0"/>
              <a:t> </a:t>
            </a:r>
          </a:p>
          <a:p>
            <a:pPr indent="-274320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10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 smtClean="0"/>
              <a:t>Analysis of Deviance Table</a:t>
            </a:r>
            <a:endParaRPr lang="en-US" sz="22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dirty="0" smtClean="0"/>
              <a:t>Model 1: ta ~ length * stock*sex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dirty="0" smtClean="0"/>
              <a:t>Model 2: ta ~ length*stock + sex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1900" dirty="0">
                <a:latin typeface="Courier"/>
                <a:cs typeface="Courier"/>
              </a:rPr>
              <a:t> </a:t>
            </a:r>
            <a:r>
              <a:rPr lang="tr-TR" sz="1900" dirty="0" err="1">
                <a:latin typeface="Courier"/>
                <a:cs typeface="Courier"/>
              </a:rPr>
              <a:t>Resid</a:t>
            </a:r>
            <a:r>
              <a:rPr lang="tr-TR" sz="1900" dirty="0">
                <a:latin typeface="Courier"/>
                <a:cs typeface="Courier"/>
              </a:rPr>
              <a:t>. </a:t>
            </a:r>
            <a:r>
              <a:rPr lang="tr-TR" sz="1900" dirty="0" err="1">
                <a:latin typeface="Courier"/>
                <a:cs typeface="Courier"/>
              </a:rPr>
              <a:t>Df</a:t>
            </a:r>
            <a:r>
              <a:rPr lang="tr-TR" sz="1900" dirty="0">
                <a:latin typeface="Courier"/>
                <a:cs typeface="Courier"/>
              </a:rPr>
              <a:t> </a:t>
            </a:r>
            <a:r>
              <a:rPr lang="tr-TR" sz="1900" dirty="0" smtClean="0">
                <a:latin typeface="Courier"/>
                <a:cs typeface="Courier"/>
              </a:rPr>
              <a:t> </a:t>
            </a:r>
            <a:r>
              <a:rPr lang="tr-TR" sz="1900" dirty="0" err="1" smtClean="0">
                <a:latin typeface="Courier"/>
                <a:cs typeface="Courier"/>
              </a:rPr>
              <a:t>Resid</a:t>
            </a:r>
            <a:r>
              <a:rPr lang="tr-TR" sz="1900" dirty="0">
                <a:latin typeface="Courier"/>
                <a:cs typeface="Courier"/>
              </a:rPr>
              <a:t>. Dev </a:t>
            </a:r>
            <a:r>
              <a:rPr lang="tr-TR" sz="1900" dirty="0" smtClean="0">
                <a:latin typeface="Courier"/>
                <a:cs typeface="Courier"/>
              </a:rPr>
              <a:t>  </a:t>
            </a:r>
            <a:r>
              <a:rPr lang="tr-TR" sz="1900" dirty="0" err="1" smtClean="0">
                <a:latin typeface="Courier"/>
                <a:cs typeface="Courier"/>
              </a:rPr>
              <a:t>Df</a:t>
            </a:r>
            <a:r>
              <a:rPr lang="tr-TR" sz="1900" dirty="0" smtClean="0">
                <a:latin typeface="Courier"/>
                <a:cs typeface="Courier"/>
              </a:rPr>
              <a:t>   </a:t>
            </a:r>
            <a:r>
              <a:rPr lang="tr-TR" sz="1900" dirty="0" err="1" smtClean="0">
                <a:latin typeface="Courier"/>
                <a:cs typeface="Courier"/>
              </a:rPr>
              <a:t>Deviance</a:t>
            </a:r>
            <a:r>
              <a:rPr lang="tr-TR" sz="1900" dirty="0" smtClean="0">
                <a:latin typeface="Courier"/>
                <a:cs typeface="Courier"/>
              </a:rPr>
              <a:t>       F   Pr</a:t>
            </a:r>
            <a:r>
              <a:rPr lang="tr-TR" sz="1900" dirty="0">
                <a:latin typeface="Courier"/>
                <a:cs typeface="Courier"/>
              </a:rPr>
              <a:t>(&gt;F)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1900" dirty="0">
                <a:latin typeface="Courier"/>
                <a:cs typeface="Courier"/>
              </a:rPr>
              <a:t>1       788     5062.6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tr-TR" sz="1900" dirty="0" smtClean="0">
                <a:latin typeface="Courier"/>
                <a:cs typeface="Courier"/>
              </a:rPr>
              <a:t>2       797     </a:t>
            </a:r>
            <a:r>
              <a:rPr lang="tr-TR" sz="1900" dirty="0">
                <a:latin typeface="Courier"/>
                <a:cs typeface="Courier"/>
              </a:rPr>
              <a:t>5147.6 </a:t>
            </a:r>
            <a:r>
              <a:rPr lang="tr-TR" sz="1900" dirty="0" smtClean="0">
                <a:latin typeface="Courier"/>
                <a:cs typeface="Courier"/>
              </a:rPr>
              <a:t>  </a:t>
            </a:r>
            <a:r>
              <a:rPr lang="tr-TR" sz="1900" b="1" dirty="0" smtClean="0">
                <a:latin typeface="Courier"/>
                <a:cs typeface="Courier"/>
              </a:rPr>
              <a:t>-</a:t>
            </a:r>
            <a:r>
              <a:rPr lang="tr-TR" sz="1900" b="1" dirty="0">
                <a:latin typeface="Courier"/>
                <a:cs typeface="Courier"/>
              </a:rPr>
              <a:t>9 </a:t>
            </a:r>
            <a:r>
              <a:rPr lang="tr-TR" sz="1900" b="1" dirty="0" smtClean="0">
                <a:latin typeface="Courier"/>
                <a:cs typeface="Courier"/>
              </a:rPr>
              <a:t>   </a:t>
            </a:r>
            <a:r>
              <a:rPr lang="tr-TR" sz="1900" dirty="0">
                <a:latin typeface="Courier"/>
                <a:cs typeface="Courier"/>
              </a:rPr>
              <a:t>-85.025 </a:t>
            </a:r>
            <a:r>
              <a:rPr lang="tr-TR" sz="1900" dirty="0" smtClean="0">
                <a:latin typeface="Courier"/>
                <a:cs typeface="Courier"/>
              </a:rPr>
              <a:t>  1.1501  </a:t>
            </a:r>
            <a:r>
              <a:rPr lang="tr-TR" sz="1900" b="1" dirty="0" smtClean="0">
                <a:latin typeface="Courier"/>
                <a:cs typeface="Courier"/>
              </a:rPr>
              <a:t>0.3245</a:t>
            </a:r>
            <a:endParaRPr lang="en-US" sz="1900" b="1" dirty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b="1" dirty="0" smtClean="0"/>
              <a:t>Not significant, so we can accept model 2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000" b="1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endParaRPr lang="en-US" sz="2100" dirty="0" smtClean="0"/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381000" y="5105400"/>
            <a:ext cx="86106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CA">
                <a:latin typeface="Century Gothic" pitchFamily="34" charset="0"/>
              </a:rPr>
              <a:t>1. </a:t>
            </a:r>
            <a:r>
              <a:rPr lang="el-GR">
                <a:latin typeface="Century Gothic" pitchFamily="34" charset="0"/>
              </a:rPr>
              <a:t>η</a:t>
            </a:r>
            <a:r>
              <a:rPr lang="en-US">
                <a:latin typeface="Century Gothic" pitchFamily="34" charset="0"/>
              </a:rPr>
              <a:t> = </a:t>
            </a:r>
            <a:r>
              <a:rPr lang="el-GR">
                <a:latin typeface="Century Gothic" pitchFamily="34" charset="0"/>
              </a:rPr>
              <a:t>β</a:t>
            </a:r>
            <a:r>
              <a:rPr lang="en-US" baseline="-25000">
                <a:latin typeface="Century Gothic" pitchFamily="34" charset="0"/>
              </a:rPr>
              <a:t>o</a:t>
            </a:r>
            <a:r>
              <a:rPr lang="en-US">
                <a:latin typeface="Century Gothic" pitchFamily="34" charset="0"/>
              </a:rPr>
              <a:t> + </a:t>
            </a:r>
            <a:r>
              <a:rPr lang="el-GR">
                <a:solidFill>
                  <a:srgbClr val="0000FF"/>
                </a:solidFill>
                <a:latin typeface="Century Gothic" pitchFamily="34" charset="0"/>
              </a:rPr>
              <a:t>β</a:t>
            </a:r>
            <a:r>
              <a:rPr lang="en-US" baseline="-25000">
                <a:solidFill>
                  <a:srgbClr val="0000FF"/>
                </a:solidFill>
                <a:latin typeface="Century Gothic" pitchFamily="34" charset="0"/>
              </a:rPr>
              <a:t>L</a:t>
            </a:r>
            <a:r>
              <a:rPr lang="en-US">
                <a:solidFill>
                  <a:srgbClr val="0000FF"/>
                </a:solidFill>
                <a:latin typeface="Century Gothic" pitchFamily="34" charset="0"/>
              </a:rPr>
              <a:t>·L + </a:t>
            </a:r>
            <a:r>
              <a:rPr lang="el-GR">
                <a:solidFill>
                  <a:srgbClr val="0000FF"/>
                </a:solidFill>
                <a:latin typeface="Century Gothic" pitchFamily="34" charset="0"/>
              </a:rPr>
              <a:t>β</a:t>
            </a:r>
            <a:r>
              <a:rPr lang="en-US" baseline="-25000">
                <a:solidFill>
                  <a:srgbClr val="0000FF"/>
                </a:solidFill>
                <a:latin typeface="Century Gothic" pitchFamily="34" charset="0"/>
              </a:rPr>
              <a:t>S</a:t>
            </a:r>
            <a:r>
              <a:rPr lang="en-US">
                <a:solidFill>
                  <a:srgbClr val="0000FF"/>
                </a:solidFill>
                <a:latin typeface="Century Gothic" pitchFamily="34" charset="0"/>
              </a:rPr>
              <a:t>·S + </a:t>
            </a:r>
            <a:r>
              <a:rPr lang="el-GR">
                <a:solidFill>
                  <a:srgbClr val="0000FF"/>
                </a:solidFill>
                <a:latin typeface="Century Gothic" pitchFamily="34" charset="0"/>
              </a:rPr>
              <a:t>β</a:t>
            </a:r>
            <a:r>
              <a:rPr lang="en-US" baseline="-25000">
                <a:solidFill>
                  <a:srgbClr val="0000FF"/>
                </a:solidFill>
                <a:latin typeface="Century Gothic" pitchFamily="34" charset="0"/>
              </a:rPr>
              <a:t>C</a:t>
            </a:r>
            <a:r>
              <a:rPr lang="en-US">
                <a:solidFill>
                  <a:srgbClr val="0000FF"/>
                </a:solidFill>
                <a:latin typeface="Century Gothic" pitchFamily="34" charset="0"/>
              </a:rPr>
              <a:t>·C +</a:t>
            </a:r>
            <a:r>
              <a:rPr lang="el-GR">
                <a:solidFill>
                  <a:srgbClr val="0000FF"/>
                </a:solidFill>
                <a:latin typeface="Century Gothic" pitchFamily="34" charset="0"/>
              </a:rPr>
              <a:t>β</a:t>
            </a:r>
            <a:r>
              <a:rPr lang="en-US" baseline="-25000">
                <a:solidFill>
                  <a:srgbClr val="0000FF"/>
                </a:solidFill>
                <a:latin typeface="Century Gothic" pitchFamily="34" charset="0"/>
              </a:rPr>
              <a:t>L·C</a:t>
            </a:r>
            <a:r>
              <a:rPr lang="en-US">
                <a:solidFill>
                  <a:srgbClr val="0000FF"/>
                </a:solidFill>
                <a:latin typeface="Century Gothic" pitchFamily="34" charset="0"/>
              </a:rPr>
              <a:t>L·C </a:t>
            </a:r>
            <a:r>
              <a:rPr lang="en-US">
                <a:solidFill>
                  <a:srgbClr val="FF0000"/>
                </a:solidFill>
                <a:latin typeface="Century Gothic" pitchFamily="34" charset="0"/>
              </a:rPr>
              <a:t>+</a:t>
            </a:r>
            <a:r>
              <a:rPr lang="el-GR" b="1">
                <a:solidFill>
                  <a:srgbClr val="FF0000"/>
                </a:solidFill>
                <a:latin typeface="Century Gothic" pitchFamily="34" charset="0"/>
              </a:rPr>
              <a:t>β</a:t>
            </a:r>
            <a:r>
              <a:rPr lang="en-US" b="1" baseline="-25000">
                <a:solidFill>
                  <a:srgbClr val="FF0000"/>
                </a:solidFill>
                <a:latin typeface="Century Gothic" pitchFamily="34" charset="0"/>
              </a:rPr>
              <a:t>L·S</a:t>
            </a:r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L·S +</a:t>
            </a:r>
            <a:r>
              <a:rPr lang="el-GR" b="1">
                <a:solidFill>
                  <a:srgbClr val="FF0000"/>
                </a:solidFill>
                <a:latin typeface="Century Gothic" pitchFamily="34" charset="0"/>
              </a:rPr>
              <a:t>β</a:t>
            </a:r>
            <a:r>
              <a:rPr lang="en-US" b="1" baseline="-25000">
                <a:solidFill>
                  <a:srgbClr val="FF0000"/>
                </a:solidFill>
                <a:latin typeface="Century Gothic" pitchFamily="34" charset="0"/>
              </a:rPr>
              <a:t>C·S</a:t>
            </a:r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C·S +</a:t>
            </a:r>
            <a:r>
              <a:rPr lang="el-GR" b="1">
                <a:solidFill>
                  <a:srgbClr val="FF0000"/>
                </a:solidFill>
                <a:latin typeface="Century Gothic" pitchFamily="34" charset="0"/>
              </a:rPr>
              <a:t>β</a:t>
            </a:r>
            <a:r>
              <a:rPr lang="en-US" b="1" baseline="-25000">
                <a:solidFill>
                  <a:srgbClr val="FF0000"/>
                </a:solidFill>
                <a:latin typeface="Century Gothic" pitchFamily="34" charset="0"/>
              </a:rPr>
              <a:t>L·S·C</a:t>
            </a:r>
            <a:r>
              <a:rPr lang="en-US" b="1">
                <a:solidFill>
                  <a:srgbClr val="FF0000"/>
                </a:solidFill>
                <a:latin typeface="Century Gothic" pitchFamily="34" charset="0"/>
              </a:rPr>
              <a:t>·L·S·C</a:t>
            </a:r>
            <a:endParaRPr lang="en-US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endParaRPr lang="en-US" b="1">
              <a:latin typeface="Century Gothic" pitchFamily="34" charset="0"/>
            </a:endParaRPr>
          </a:p>
        </p:txBody>
      </p:sp>
      <p:sp>
        <p:nvSpPr>
          <p:cNvPr id="28676" name="Rectangle 9"/>
          <p:cNvSpPr>
            <a:spLocks noChangeArrowheads="1"/>
          </p:cNvSpPr>
          <p:nvPr/>
        </p:nvSpPr>
        <p:spPr bwMode="auto">
          <a:xfrm>
            <a:off x="457200" y="5638800"/>
            <a:ext cx="8382000" cy="75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20000"/>
              </a:lnSpc>
            </a:pPr>
            <a:r>
              <a:rPr lang="en-CA">
                <a:latin typeface="Century Gothic" pitchFamily="34" charset="0"/>
              </a:rPr>
              <a:t>2. </a:t>
            </a:r>
            <a:r>
              <a:rPr lang="el-GR">
                <a:latin typeface="Century Gothic" pitchFamily="34" charset="0"/>
              </a:rPr>
              <a:t>η</a:t>
            </a:r>
            <a:r>
              <a:rPr lang="en-US">
                <a:latin typeface="Century Gothic" pitchFamily="34" charset="0"/>
              </a:rPr>
              <a:t> = </a:t>
            </a:r>
            <a:r>
              <a:rPr lang="el-GR">
                <a:latin typeface="Century Gothic" pitchFamily="34" charset="0"/>
              </a:rPr>
              <a:t>β</a:t>
            </a:r>
            <a:r>
              <a:rPr lang="en-US" baseline="-25000">
                <a:latin typeface="Century Gothic" pitchFamily="34" charset="0"/>
              </a:rPr>
              <a:t>o</a:t>
            </a:r>
            <a:r>
              <a:rPr lang="en-US">
                <a:latin typeface="Century Gothic" pitchFamily="34" charset="0"/>
              </a:rPr>
              <a:t> + </a:t>
            </a:r>
            <a:r>
              <a:rPr lang="el-GR">
                <a:solidFill>
                  <a:srgbClr val="0000FF"/>
                </a:solidFill>
                <a:latin typeface="Century Gothic" pitchFamily="34" charset="0"/>
              </a:rPr>
              <a:t>β</a:t>
            </a:r>
            <a:r>
              <a:rPr lang="en-US" baseline="-25000">
                <a:solidFill>
                  <a:srgbClr val="0000FF"/>
                </a:solidFill>
                <a:latin typeface="Century Gothic" pitchFamily="34" charset="0"/>
              </a:rPr>
              <a:t>L</a:t>
            </a:r>
            <a:r>
              <a:rPr lang="en-US">
                <a:solidFill>
                  <a:srgbClr val="0000FF"/>
                </a:solidFill>
                <a:latin typeface="Century Gothic" pitchFamily="34" charset="0"/>
              </a:rPr>
              <a:t>·L + </a:t>
            </a:r>
            <a:r>
              <a:rPr lang="el-GR">
                <a:solidFill>
                  <a:srgbClr val="0000FF"/>
                </a:solidFill>
                <a:latin typeface="Century Gothic" pitchFamily="34" charset="0"/>
              </a:rPr>
              <a:t>β</a:t>
            </a:r>
            <a:r>
              <a:rPr lang="en-US" baseline="-25000">
                <a:solidFill>
                  <a:srgbClr val="0000FF"/>
                </a:solidFill>
                <a:latin typeface="Century Gothic" pitchFamily="34" charset="0"/>
              </a:rPr>
              <a:t>S</a:t>
            </a:r>
            <a:r>
              <a:rPr lang="en-US">
                <a:solidFill>
                  <a:srgbClr val="0000FF"/>
                </a:solidFill>
                <a:latin typeface="Century Gothic" pitchFamily="34" charset="0"/>
              </a:rPr>
              <a:t>·S + </a:t>
            </a:r>
            <a:r>
              <a:rPr lang="el-GR">
                <a:solidFill>
                  <a:srgbClr val="0000FF"/>
                </a:solidFill>
                <a:latin typeface="Century Gothic" pitchFamily="34" charset="0"/>
              </a:rPr>
              <a:t>β</a:t>
            </a:r>
            <a:r>
              <a:rPr lang="en-US" baseline="-25000">
                <a:solidFill>
                  <a:srgbClr val="0000FF"/>
                </a:solidFill>
                <a:latin typeface="Century Gothic" pitchFamily="34" charset="0"/>
              </a:rPr>
              <a:t>C</a:t>
            </a:r>
            <a:r>
              <a:rPr lang="en-US">
                <a:solidFill>
                  <a:srgbClr val="0000FF"/>
                </a:solidFill>
                <a:latin typeface="Century Gothic" pitchFamily="34" charset="0"/>
              </a:rPr>
              <a:t>·C +</a:t>
            </a:r>
            <a:r>
              <a:rPr lang="el-GR">
                <a:solidFill>
                  <a:srgbClr val="0000FF"/>
                </a:solidFill>
                <a:latin typeface="Century Gothic" pitchFamily="34" charset="0"/>
              </a:rPr>
              <a:t>β</a:t>
            </a:r>
            <a:r>
              <a:rPr lang="en-US" baseline="-25000">
                <a:solidFill>
                  <a:srgbClr val="0000FF"/>
                </a:solidFill>
                <a:latin typeface="Century Gothic" pitchFamily="34" charset="0"/>
              </a:rPr>
              <a:t>L·C</a:t>
            </a:r>
            <a:r>
              <a:rPr lang="en-US">
                <a:solidFill>
                  <a:srgbClr val="0000FF"/>
                </a:solidFill>
                <a:latin typeface="Century Gothic" pitchFamily="34" charset="0"/>
              </a:rPr>
              <a:t>L·C</a:t>
            </a:r>
            <a:endParaRPr lang="en-US">
              <a:latin typeface="Century Gothic" pitchFamily="34" charset="0"/>
            </a:endParaRPr>
          </a:p>
          <a:p>
            <a:pPr>
              <a:lnSpc>
                <a:spcPct val="120000"/>
              </a:lnSpc>
            </a:pP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>
          <a:xfrm>
            <a:off x="1066800" y="914400"/>
            <a:ext cx="7024688" cy="1143000"/>
          </a:xfrm>
        </p:spPr>
        <p:txBody>
          <a:bodyPr/>
          <a:lstStyle/>
          <a:p>
            <a:pPr eaLnBrk="1" hangingPunct="1"/>
            <a:r>
              <a:rPr lang="en-US" sz="5000" smtClean="0"/>
              <a:t>3. Negative Binomial</a:t>
            </a:r>
          </a:p>
        </p:txBody>
      </p:sp>
      <p:sp>
        <p:nvSpPr>
          <p:cNvPr id="30722" name="Content Placeholder 3"/>
          <p:cNvSpPr txBox="1">
            <a:spLocks/>
          </p:cNvSpPr>
          <p:nvPr/>
        </p:nvSpPr>
        <p:spPr bwMode="auto">
          <a:xfrm>
            <a:off x="1066800" y="2133600"/>
            <a:ext cx="73914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endParaRPr lang="en-US" sz="17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0723" name="TextBox 4"/>
          <p:cNvSpPr txBox="1">
            <a:spLocks noChangeArrowheads="1"/>
          </p:cNvSpPr>
          <p:nvPr/>
        </p:nvSpPr>
        <p:spPr bwMode="auto">
          <a:xfrm>
            <a:off x="5186363" y="32385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>
              <a:latin typeface="Century Gothic" pitchFamily="34" charset="0"/>
            </a:endParaRPr>
          </a:p>
        </p:txBody>
      </p:sp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990600" y="2133600"/>
            <a:ext cx="7543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ourier" pitchFamily="49" charset="0"/>
              </a:rPr>
              <a:t>R code for negative binomial: </a:t>
            </a:r>
          </a:p>
          <a:p>
            <a:r>
              <a:rPr lang="en-US">
                <a:latin typeface="Courier" pitchFamily="49" charset="0"/>
              </a:rPr>
              <a:t>Library(MASS)</a:t>
            </a:r>
          </a:p>
          <a:p>
            <a:r>
              <a:rPr lang="en-US">
                <a:latin typeface="Courier" pitchFamily="49" charset="0"/>
              </a:rPr>
              <a:t>glm.nb(ta~length*stock*sex,data=parasites)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9425" y="1524000"/>
            <a:ext cx="3932238" cy="360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9438" y="1524000"/>
            <a:ext cx="4067175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7" name="Title 1"/>
          <p:cNvSpPr txBox="1">
            <a:spLocks/>
          </p:cNvSpPr>
          <p:nvPr/>
        </p:nvSpPr>
        <p:spPr bwMode="auto">
          <a:xfrm>
            <a:off x="479425" y="9144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3600">
                <a:solidFill>
                  <a:schemeClr val="accent1"/>
                </a:solidFill>
                <a:latin typeface="Century Gothic" pitchFamily="34" charset="0"/>
              </a:rPr>
              <a:t>Checking Assumptions</a:t>
            </a:r>
          </a:p>
          <a:p>
            <a:endParaRPr lang="en-US" sz="350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31748" name="TextBox 3"/>
          <p:cNvSpPr txBox="1">
            <a:spLocks noChangeArrowheads="1"/>
          </p:cNvSpPr>
          <p:nvPr/>
        </p:nvSpPr>
        <p:spPr bwMode="auto">
          <a:xfrm>
            <a:off x="381000" y="5297488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</a:rPr>
              <a:t>Variance acceptably homogeneous and the residuals deviate much less from  normal distribution.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Out of curiosity..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Again, I wanted to take a look at goodness of fit when interactive effects were removed and see what the output looked like…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Negative binomial Error – testing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458200" cy="3508375"/>
          </a:xfrm>
        </p:spPr>
        <p:txBody>
          <a:bodyPr rtlCol="0">
            <a:normAutofit fontScale="92500"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b="1" dirty="0">
                <a:latin typeface="Courier"/>
                <a:cs typeface="Courier"/>
              </a:rPr>
              <a:t>R code: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>
                <a:latin typeface="Courier"/>
                <a:cs typeface="Courier"/>
              </a:rPr>
              <a:t>&gt; library(MASS)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&gt;nb1</a:t>
            </a:r>
            <a:r>
              <a:rPr lang="en-US" sz="1800" dirty="0">
                <a:latin typeface="Courier"/>
                <a:cs typeface="Courier"/>
              </a:rPr>
              <a:t>&lt;-</a:t>
            </a:r>
            <a:r>
              <a:rPr lang="en-US" sz="1800" dirty="0" err="1">
                <a:latin typeface="Courier"/>
                <a:cs typeface="Courier"/>
              </a:rPr>
              <a:t>glm.nb</a:t>
            </a:r>
            <a:r>
              <a:rPr lang="en-US" sz="1800" dirty="0">
                <a:latin typeface="Courier"/>
                <a:cs typeface="Courier"/>
              </a:rPr>
              <a:t>(</a:t>
            </a:r>
            <a:r>
              <a:rPr lang="en-US" sz="1800" dirty="0" err="1">
                <a:latin typeface="Courier"/>
                <a:cs typeface="Courier"/>
              </a:rPr>
              <a:t>ta~length</a:t>
            </a:r>
            <a:r>
              <a:rPr lang="en-US" sz="1800" dirty="0">
                <a:latin typeface="Courier"/>
                <a:cs typeface="Courier"/>
              </a:rPr>
              <a:t>*stock*</a:t>
            </a:r>
            <a:r>
              <a:rPr lang="en-US" sz="1800" dirty="0" err="1">
                <a:latin typeface="Courier"/>
                <a:cs typeface="Courier"/>
              </a:rPr>
              <a:t>sex,data</a:t>
            </a:r>
            <a:r>
              <a:rPr lang="en-US" sz="1800" dirty="0">
                <a:latin typeface="Courier"/>
                <a:cs typeface="Courier"/>
              </a:rPr>
              <a:t>=parasites</a:t>
            </a:r>
            <a:r>
              <a:rPr lang="en-US" sz="1800" dirty="0" smtClean="0">
                <a:latin typeface="Courier"/>
                <a:cs typeface="Courier"/>
              </a:rPr>
              <a:t>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&gt;nb2&lt;-</a:t>
            </a:r>
            <a:r>
              <a:rPr lang="en-US" sz="1800" dirty="0" err="1" smtClean="0">
                <a:latin typeface="Courier"/>
                <a:cs typeface="Courier"/>
              </a:rPr>
              <a:t>glm.nb</a:t>
            </a:r>
            <a:r>
              <a:rPr lang="en-US" sz="1800" dirty="0" smtClean="0">
                <a:latin typeface="Courier"/>
                <a:cs typeface="Courier"/>
              </a:rPr>
              <a:t>(</a:t>
            </a:r>
            <a:r>
              <a:rPr lang="en-US" sz="1800" dirty="0" err="1" smtClean="0">
                <a:latin typeface="Courier"/>
                <a:cs typeface="Courier"/>
              </a:rPr>
              <a:t>ta~length</a:t>
            </a:r>
            <a:r>
              <a:rPr lang="en-US" sz="1800" dirty="0" smtClean="0">
                <a:latin typeface="Courier"/>
                <a:cs typeface="Courier"/>
              </a:rPr>
              <a:t>*</a:t>
            </a:r>
            <a:r>
              <a:rPr lang="en-US" sz="1800" dirty="0" err="1" smtClean="0">
                <a:latin typeface="Courier"/>
                <a:cs typeface="Courier"/>
              </a:rPr>
              <a:t>stock+sex,data</a:t>
            </a:r>
            <a:r>
              <a:rPr lang="en-US" sz="1800" dirty="0" smtClean="0">
                <a:latin typeface="Courier"/>
                <a:cs typeface="Courier"/>
              </a:rPr>
              <a:t>=parasites)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800" dirty="0" smtClean="0">
                <a:latin typeface="Courier"/>
                <a:cs typeface="Courier"/>
              </a:rPr>
              <a:t>&gt; </a:t>
            </a:r>
            <a:r>
              <a:rPr lang="en-US" sz="1800" dirty="0" err="1" smtClean="0">
                <a:latin typeface="Courier"/>
                <a:cs typeface="Courier"/>
              </a:rPr>
              <a:t>anova</a:t>
            </a:r>
            <a:r>
              <a:rPr lang="en-US" sz="1800" dirty="0">
                <a:latin typeface="Courier"/>
                <a:cs typeface="Courier"/>
              </a:rPr>
              <a:t>(nb1,nb2,test</a:t>
            </a:r>
            <a:r>
              <a:rPr lang="en-US" sz="1800" dirty="0" smtClean="0">
                <a:latin typeface="Courier"/>
                <a:cs typeface="Courier"/>
              </a:rPr>
              <a:t>=“Chi")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700" dirty="0">
              <a:latin typeface="Courier"/>
              <a:cs typeface="Courier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>
                <a:latin typeface="Courier"/>
                <a:cs typeface="Courier"/>
              </a:rPr>
              <a:t>Likelihood ratio tests of Negative Binomial Models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300" dirty="0">
              <a:latin typeface="Courier"/>
              <a:cs typeface="Courier"/>
            </a:endParaRP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Response: ta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                 Model    theta </a:t>
            </a:r>
            <a:r>
              <a:rPr lang="en-US" sz="1300" dirty="0" err="1">
                <a:latin typeface="Courier"/>
                <a:cs typeface="Courier"/>
              </a:rPr>
              <a:t>Resid</a:t>
            </a:r>
            <a:r>
              <a:rPr lang="en-US" sz="1300" dirty="0">
                <a:latin typeface="Courier"/>
                <a:cs typeface="Courier"/>
              </a:rPr>
              <a:t>. </a:t>
            </a:r>
            <a:r>
              <a:rPr lang="en-US" sz="1300" dirty="0" err="1">
                <a:latin typeface="Courier"/>
                <a:cs typeface="Courier"/>
              </a:rPr>
              <a:t>df</a:t>
            </a:r>
            <a:r>
              <a:rPr lang="en-US" sz="1300" dirty="0">
                <a:latin typeface="Courier"/>
                <a:cs typeface="Courier"/>
              </a:rPr>
              <a:t>    2 x log-</a:t>
            </a:r>
            <a:r>
              <a:rPr lang="en-US" sz="1300" dirty="0" err="1">
                <a:latin typeface="Courier"/>
                <a:cs typeface="Courier"/>
              </a:rPr>
              <a:t>lik</a:t>
            </a:r>
            <a:r>
              <a:rPr lang="en-US" sz="1300" dirty="0">
                <a:latin typeface="Courier"/>
                <a:cs typeface="Courier"/>
              </a:rPr>
              <a:t>.   Test    </a:t>
            </a:r>
            <a:r>
              <a:rPr lang="en-US" sz="1300" dirty="0" err="1">
                <a:latin typeface="Courier"/>
                <a:cs typeface="Courier"/>
              </a:rPr>
              <a:t>df</a:t>
            </a:r>
            <a:r>
              <a:rPr lang="en-US" sz="1300" dirty="0">
                <a:latin typeface="Courier"/>
                <a:cs typeface="Courier"/>
              </a:rPr>
              <a:t> LR stat.   </a:t>
            </a:r>
            <a:r>
              <a:rPr lang="en-US" sz="1300" dirty="0" err="1">
                <a:latin typeface="Courier"/>
                <a:cs typeface="Courier"/>
              </a:rPr>
              <a:t>Pr</a:t>
            </a:r>
            <a:r>
              <a:rPr lang="en-US" sz="1300" dirty="0">
                <a:latin typeface="Courier"/>
                <a:cs typeface="Courier"/>
              </a:rPr>
              <a:t>(Chi)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1 length * stock + sex 1.476484       797       -4603.186                                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300" dirty="0">
                <a:latin typeface="Courier"/>
                <a:cs typeface="Courier"/>
              </a:rPr>
              <a:t>2 length * stock * sex 1.497169       788       -4596.620 1 </a:t>
            </a:r>
            <a:r>
              <a:rPr lang="en-US" sz="1300" dirty="0" err="1">
                <a:latin typeface="Courier"/>
                <a:cs typeface="Courier"/>
              </a:rPr>
              <a:t>vs</a:t>
            </a:r>
            <a:r>
              <a:rPr lang="en-US" sz="1300" dirty="0">
                <a:latin typeface="Courier"/>
                <a:cs typeface="Courier"/>
              </a:rPr>
              <a:t> 2     9 6.566185 </a:t>
            </a:r>
            <a:r>
              <a:rPr lang="en-US" sz="1300" b="1" dirty="0">
                <a:latin typeface="Courier"/>
                <a:cs typeface="Courier"/>
              </a:rPr>
              <a:t>0.6821839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300" dirty="0" smtClean="0">
              <a:latin typeface="Courier"/>
              <a:cs typeface="Courier"/>
            </a:endParaRPr>
          </a:p>
        </p:txBody>
      </p:sp>
      <p:sp>
        <p:nvSpPr>
          <p:cNvPr id="33795" name="TextBox 3"/>
          <p:cNvSpPr txBox="1">
            <a:spLocks noChangeArrowheads="1"/>
          </p:cNvSpPr>
          <p:nvPr/>
        </p:nvSpPr>
        <p:spPr bwMode="auto">
          <a:xfrm>
            <a:off x="609600" y="5791200"/>
            <a:ext cx="7239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Not significant, so we continue with model2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762000"/>
          </a:xfrm>
        </p:spPr>
        <p:txBody>
          <a:bodyPr/>
          <a:lstStyle/>
          <a:p>
            <a:pPr eaLnBrk="1" hangingPunct="1"/>
            <a:r>
              <a:rPr lang="en-US" sz="3000" smtClean="0"/>
              <a:t>Negative Binomial – showing AIC method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153400" cy="3508375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en-US" sz="1800" b="1" smtClean="0"/>
              <a:t>R code: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1800" smtClean="0"/>
              <a:t>&gt; library(MASS)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1800" smtClean="0"/>
              <a:t>&gt; nb1&lt;-glm.nb(ta~length*stock*sex,data=parasites)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en-US" sz="1800" smtClean="0"/>
              <a:t>&gt; step(nb1)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en-US" sz="180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57200" y="2743200"/>
          <a:ext cx="8229600" cy="3825875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3719146"/>
                <a:gridCol w="949570"/>
                <a:gridCol w="3560884"/>
              </a:tblGrid>
              <a:tr h="373194">
                <a:tc>
                  <a:txBody>
                    <a:bodyPr/>
                    <a:lstStyle/>
                    <a:p>
                      <a:r>
                        <a:rPr lang="en-US" dirty="0" smtClean="0"/>
                        <a:t>Model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AIC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985">
                <a:tc>
                  <a:txBody>
                    <a:bodyPr/>
                    <a:lstStyle/>
                    <a:p>
                      <a:r>
                        <a:rPr lang="en-US" dirty="0" smtClean="0"/>
                        <a:t>nb1&lt;-</a:t>
                      </a:r>
                      <a:r>
                        <a:rPr lang="en-US" dirty="0" err="1" smtClean="0"/>
                        <a:t>glm.nb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ta~length</a:t>
                      </a:r>
                      <a:r>
                        <a:rPr lang="en-US" dirty="0" smtClean="0"/>
                        <a:t>*stock*sex, data=parasites)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4638.6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 2-way</a:t>
                      </a:r>
                      <a:r>
                        <a:rPr lang="en-US" baseline="0" dirty="0" smtClean="0"/>
                        <a:t> and 3-way interaction terms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985">
                <a:tc>
                  <a:txBody>
                    <a:bodyPr/>
                    <a:lstStyle/>
                    <a:p>
                      <a:r>
                        <a:rPr lang="en-US" b="1" dirty="0" smtClean="0"/>
                        <a:t>nb2&lt;-</a:t>
                      </a:r>
                      <a:r>
                        <a:rPr lang="en-US" b="1" dirty="0" err="1" smtClean="0"/>
                        <a:t>glm.nb</a:t>
                      </a:r>
                      <a:r>
                        <a:rPr lang="en-US" b="1" dirty="0" smtClean="0"/>
                        <a:t>(ta ~ length*stock + sex, data=parasites)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4627.2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2-way interaction between length and stock, sex for control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2985">
                <a:tc>
                  <a:txBody>
                    <a:bodyPr/>
                    <a:lstStyle/>
                    <a:p>
                      <a:r>
                        <a:rPr lang="en-US" dirty="0" smtClean="0"/>
                        <a:t>nb3&lt;-</a:t>
                      </a:r>
                      <a:r>
                        <a:rPr lang="en-US" dirty="0" err="1" smtClean="0"/>
                        <a:t>glm.nb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ta~length</a:t>
                      </a:r>
                      <a:r>
                        <a:rPr lang="en-US" dirty="0" smtClean="0"/>
                        <a:t>*stock + length*</a:t>
                      </a:r>
                      <a:r>
                        <a:rPr lang="en-US" dirty="0" err="1" smtClean="0"/>
                        <a:t>sex,data</a:t>
                      </a:r>
                      <a:r>
                        <a:rPr lang="en-US" dirty="0" smtClean="0"/>
                        <a:t>=parasites)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4628.9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2-way interaction between length and sex,</a:t>
                      </a:r>
                      <a:r>
                        <a:rPr lang="en-US" baseline="0" dirty="0" smtClean="0"/>
                        <a:t> and length and stock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30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Nb4&lt;-</a:t>
                      </a:r>
                      <a:r>
                        <a:rPr lang="en-US" dirty="0" err="1" smtClean="0"/>
                        <a:t>glm.nb</a:t>
                      </a:r>
                      <a:r>
                        <a:rPr lang="en-US" dirty="0" smtClean="0"/>
                        <a:t>(</a:t>
                      </a:r>
                      <a:r>
                        <a:rPr lang="en-US" dirty="0" err="1" smtClean="0"/>
                        <a:t>ta~length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dirty="0" smtClean="0"/>
                        <a:t>stock</a:t>
                      </a:r>
                      <a:r>
                        <a:rPr lang="en-US" baseline="0" dirty="0" smtClean="0"/>
                        <a:t> + </a:t>
                      </a:r>
                      <a:r>
                        <a:rPr lang="en-US" dirty="0" smtClean="0"/>
                        <a:t>sex, data=parasites)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4638.4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interaction</a:t>
                      </a:r>
                      <a:r>
                        <a:rPr lang="en-US" baseline="0" dirty="0" smtClean="0"/>
                        <a:t> terms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4845" name="Rectangle 4"/>
          <p:cNvSpPr>
            <a:spLocks noChangeArrowheads="1"/>
          </p:cNvSpPr>
          <p:nvPr/>
        </p:nvSpPr>
        <p:spPr bwMode="auto">
          <a:xfrm>
            <a:off x="4648200" y="1295400"/>
            <a:ext cx="3278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entury Gothic" pitchFamily="34" charset="0"/>
                <a:hlinkClick r:id="rId3"/>
              </a:rPr>
              <a:t>Akaike information criterion</a:t>
            </a:r>
            <a:endParaRPr lang="en-US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762000" y="4572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The data - parasites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4000"/>
            <a:ext cx="8305800" cy="3508375"/>
          </a:xfrm>
        </p:spPr>
        <p:txBody>
          <a:bodyPr rtlCol="0">
            <a:normAutofit/>
          </a:bodyPr>
          <a:lstStyle/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Count data (how many parasites) – </a:t>
            </a:r>
            <a:r>
              <a:rPr lang="en-US" sz="2200" b="1" dirty="0"/>
              <a:t>A</a:t>
            </a:r>
            <a:r>
              <a:rPr lang="en-US" sz="2200" b="1" dirty="0" smtClean="0"/>
              <a:t>bundance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dirty="0"/>
              <a:t>Binomial data (infected or uninfected) - </a:t>
            </a:r>
            <a:r>
              <a:rPr lang="en-US" sz="2200" b="1" dirty="0"/>
              <a:t>Prevalence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sz="2200" dirty="0" smtClean="0"/>
              <a:t>Continuous variable (parasites/kg of flesh) – </a:t>
            </a:r>
            <a:r>
              <a:rPr lang="en-US" sz="2200" b="1" dirty="0"/>
              <a:t>D</a:t>
            </a:r>
            <a:r>
              <a:rPr lang="en-US" sz="2200" b="1" dirty="0" smtClean="0"/>
              <a:t>ensity</a:t>
            </a:r>
          </a:p>
          <a:p>
            <a:pPr marL="685800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/>
          </a:p>
          <a:p>
            <a:pPr marL="685800" lvl="2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/>
          </a:p>
        </p:txBody>
      </p:sp>
      <p:pic>
        <p:nvPicPr>
          <p:cNvPr id="16387" name="Picture 3" descr="pic of pilot whale stomach - anisakis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95600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 test vs AIC</a:t>
            </a:r>
          </a:p>
        </p:txBody>
      </p:sp>
      <p:sp>
        <p:nvSpPr>
          <p:cNvPr id="36866" name="Text Placeholder 2"/>
          <p:cNvSpPr>
            <a:spLocks noGrp="1"/>
          </p:cNvSpPr>
          <p:nvPr>
            <p:ph type="body" idx="1"/>
          </p:nvPr>
        </p:nvSpPr>
        <p:spPr>
          <a:xfrm>
            <a:off x="1412875" y="2316163"/>
            <a:ext cx="3055938" cy="639762"/>
          </a:xfrm>
        </p:spPr>
        <p:txBody>
          <a:bodyPr/>
          <a:lstStyle/>
          <a:p>
            <a:pPr eaLnBrk="1" hangingPunct="1"/>
            <a:r>
              <a:rPr lang="en-US" smtClean="0"/>
              <a:t>F-test		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00" y="2974975"/>
            <a:ext cx="3419475" cy="2835275"/>
          </a:xfrm>
        </p:spPr>
        <p:txBody>
          <a:bodyPr rtlCol="0">
            <a:normAutofit fontScale="92500"/>
          </a:bodyPr>
          <a:lstStyle/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Log likelihood ratio - ΔG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Used when models are nested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dirty="0" smtClean="0"/>
              <a:t>High G = low P </a:t>
            </a:r>
            <a:r>
              <a:rPr lang="en-US" dirty="0" smtClean="0">
                <a:sym typeface="Wingdings"/>
              </a:rPr>
              <a:t> evidence against the reduced model</a:t>
            </a:r>
            <a:endParaRPr lang="en-US" dirty="0"/>
          </a:p>
        </p:txBody>
      </p:sp>
      <p:sp>
        <p:nvSpPr>
          <p:cNvPr id="3686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738" y="2316163"/>
            <a:ext cx="3055937" cy="639762"/>
          </a:xfrm>
        </p:spPr>
        <p:txBody>
          <a:bodyPr/>
          <a:lstStyle/>
          <a:p>
            <a:pPr eaLnBrk="1" hangingPunct="1"/>
            <a:r>
              <a:rPr lang="en-US" smtClean="0"/>
              <a:t>AIC</a:t>
            </a:r>
          </a:p>
        </p:txBody>
      </p:sp>
      <p:sp>
        <p:nvSpPr>
          <p:cNvPr id="3686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4975"/>
            <a:ext cx="3419475" cy="2835275"/>
          </a:xfrm>
        </p:spPr>
        <p:txBody>
          <a:bodyPr/>
          <a:lstStyle/>
          <a:p>
            <a:pPr eaLnBrk="1" hangingPunct="1"/>
            <a:r>
              <a:rPr lang="en-US" smtClean="0"/>
              <a:t>Models do not need to be nested</a:t>
            </a:r>
          </a:p>
          <a:p>
            <a:pPr eaLnBrk="1" hangingPunct="1"/>
            <a:r>
              <a:rPr lang="en-US" smtClean="0"/>
              <a:t>No p-value</a:t>
            </a:r>
          </a:p>
          <a:p>
            <a:pPr eaLnBrk="1" hangingPunct="1"/>
            <a:r>
              <a:rPr lang="en-US" smtClean="0"/>
              <a:t>Gives weight of evidence</a:t>
            </a:r>
          </a:p>
          <a:p>
            <a:pPr eaLnBrk="1" hangingPunct="1"/>
            <a:r>
              <a:rPr lang="en-US" smtClean="0"/>
              <a:t>No standards</a:t>
            </a:r>
          </a:p>
        </p:txBody>
      </p:sp>
      <p:sp>
        <p:nvSpPr>
          <p:cNvPr id="36870" name="TextBox 6"/>
          <p:cNvSpPr txBox="1">
            <a:spLocks noChangeArrowheads="1"/>
          </p:cNvSpPr>
          <p:nvPr/>
        </p:nvSpPr>
        <p:spPr bwMode="auto">
          <a:xfrm>
            <a:off x="990600" y="5943600"/>
            <a:ext cx="6934200" cy="477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500" b="1">
                <a:latin typeface="Century Gothic" pitchFamily="34" charset="0"/>
              </a:rPr>
              <a:t>Stick to one or the other!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R output – neg.binom</a:t>
            </a:r>
          </a:p>
        </p:txBody>
      </p:sp>
      <p:sp>
        <p:nvSpPr>
          <p:cNvPr id="5" name="Rectangle 4"/>
          <p:cNvSpPr/>
          <p:nvPr/>
        </p:nvSpPr>
        <p:spPr>
          <a:xfrm>
            <a:off x="457200" y="1066800"/>
            <a:ext cx="8305800" cy="544830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500" b="1" dirty="0" err="1">
                <a:latin typeface="Courier"/>
                <a:cs typeface="Courier"/>
              </a:rPr>
              <a:t>glm.nb</a:t>
            </a:r>
            <a:r>
              <a:rPr lang="en-US" sz="1500" b="1" dirty="0">
                <a:latin typeface="Courier"/>
                <a:cs typeface="Courier"/>
              </a:rPr>
              <a:t>(</a:t>
            </a:r>
            <a:r>
              <a:rPr lang="en-US" sz="1500" b="1" dirty="0" err="1">
                <a:latin typeface="Courier"/>
                <a:cs typeface="Courier"/>
              </a:rPr>
              <a:t>ta~length</a:t>
            </a:r>
            <a:r>
              <a:rPr lang="en-US" sz="1500" b="1" dirty="0">
                <a:latin typeface="Courier"/>
                <a:cs typeface="Courier"/>
              </a:rPr>
              <a:t>*</a:t>
            </a:r>
            <a:r>
              <a:rPr lang="en-US" sz="1500" b="1" dirty="0" err="1">
                <a:latin typeface="Courier"/>
                <a:cs typeface="Courier"/>
              </a:rPr>
              <a:t>stock+sex,data</a:t>
            </a:r>
            <a:r>
              <a:rPr lang="en-US" sz="1500" b="1" dirty="0">
                <a:latin typeface="Courier"/>
                <a:cs typeface="Courier"/>
              </a:rPr>
              <a:t>=LCparasites26)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500" b="1" dirty="0">
              <a:latin typeface="Courier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Deviance Residuals: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    Min       1Q   Median       3Q      Max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-2.7836  -1.0219  -0.3439   0.2465   4.2533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>
              <a:latin typeface="Courier"/>
              <a:cs typeface="Courier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Coefficients: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                   Estimate Std. Error z value </a:t>
            </a:r>
            <a:r>
              <a:rPr lang="en-US" sz="1200" dirty="0" err="1">
                <a:latin typeface="Courier"/>
                <a:cs typeface="Courier"/>
              </a:rPr>
              <a:t>Pr</a:t>
            </a:r>
            <a:r>
              <a:rPr lang="en-US" sz="1200" dirty="0">
                <a:latin typeface="Courier"/>
                <a:cs typeface="Courier"/>
              </a:rPr>
              <a:t>(&gt;|z|)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(Intercept)       -0.857278   0.284080  -3.018 0.002547 **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length             0.036062   0.004363   8.266  &lt; 2e-16 ***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stock3M            3.145196   0.376816   8.347  &lt; 2e-16 ***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stock3NO          -0.377391   0.373308  -1.011 0.312047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stock3Ps           0.915645   0.443379   2.065 0.038909 *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stock4R3Pn         0.425303   0.548361   0.776 0.437992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Courier"/>
                <a:cs typeface="Courier"/>
              </a:rPr>
              <a:t>sexM</a:t>
            </a:r>
            <a:r>
              <a:rPr lang="en-US" sz="1200" dirty="0">
                <a:latin typeface="Courier"/>
                <a:cs typeface="Courier"/>
              </a:rPr>
              <a:t>               0.051087   0.067165   0.761 0.446881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>
                <a:solidFill>
                  <a:srgbClr val="FF0000"/>
                </a:solidFill>
                <a:latin typeface="Courier"/>
                <a:cs typeface="Courier"/>
              </a:rPr>
              <a:t>length:stock3M    -0.020936   0.006003  -3.488 0.000487 ***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length:stock3NO    0.006580   0.006068   1.084 0.278208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length:stock3Ps   -0.006939   0.007328  -0.947 0.343737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length:stock4R3Pn  0.014940   0.009737   1.534 0.124972 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>
                <a:latin typeface="Courier"/>
                <a:cs typeface="Courier"/>
              </a:rPr>
              <a:t>---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err="1">
                <a:latin typeface="Courier"/>
                <a:cs typeface="Courier"/>
              </a:rPr>
              <a:t>Signif</a:t>
            </a:r>
            <a:r>
              <a:rPr lang="en-US" sz="1200" dirty="0">
                <a:latin typeface="Courier"/>
                <a:cs typeface="Courier"/>
              </a:rPr>
              <a:t>. codes:  0 ‘***’ 0.001 ‘**’ 0.01 ‘*’ 0.05 ‘.’ 0.1 ‘ ’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000" dirty="0">
              <a:latin typeface="Courier"/>
              <a:cs typeface="Courier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Courier"/>
                <a:cs typeface="Courier"/>
              </a:rPr>
              <a:t>(Dispersion parameter for Negative Binomial(1.4765) family taken to be 1)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Courier"/>
                <a:cs typeface="Courier"/>
              </a:rPr>
              <a:t>Null deviance: 1566.18  on 807  degrees of freedom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Courier"/>
                <a:cs typeface="Courier"/>
              </a:rPr>
              <a:t>Residual deviance:  885.99  on 797  degrees of freedom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Courier"/>
                <a:cs typeface="Courier"/>
              </a:rPr>
              <a:t>AIC: 4627.2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Courier"/>
                <a:cs typeface="Courier"/>
              </a:rPr>
              <a:t>Number of Fisher Scoring iterations: 1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Courier"/>
                <a:cs typeface="Courier"/>
              </a:rPr>
              <a:t>Theta:  1.4765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Courier"/>
                <a:cs typeface="Courier"/>
              </a:rPr>
              <a:t>Std. Err.:  0.0938 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/>
              <a:buChar char="•"/>
              <a:defRPr/>
            </a:pPr>
            <a:r>
              <a:rPr lang="en-US" sz="1000" dirty="0">
                <a:latin typeface="Courier"/>
                <a:cs typeface="Courier"/>
              </a:rPr>
              <a:t> 2 x log-likelihood:  -4603.1860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09600" y="1102806"/>
            <a:ext cx="3429000" cy="4764594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59250" y="1103313"/>
            <a:ext cx="3155950" cy="4800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917" name="Title 1"/>
          <p:cNvSpPr>
            <a:spLocks noGrp="1"/>
          </p:cNvSpPr>
          <p:nvPr>
            <p:ph type="title"/>
          </p:nvPr>
        </p:nvSpPr>
        <p:spPr>
          <a:xfrm>
            <a:off x="304800" y="42863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Comparison of error structures</a:t>
            </a:r>
          </a:p>
        </p:txBody>
      </p:sp>
      <p:sp>
        <p:nvSpPr>
          <p:cNvPr id="38918" name="Text Placeholder 2"/>
          <p:cNvSpPr>
            <a:spLocks noGrp="1"/>
          </p:cNvSpPr>
          <p:nvPr>
            <p:ph type="body" idx="1"/>
          </p:nvPr>
        </p:nvSpPr>
        <p:spPr>
          <a:xfrm>
            <a:off x="493713" y="884238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2"/>
                </a:solidFill>
              </a:rPr>
              <a:t>Negative Binomial</a:t>
            </a:r>
          </a:p>
        </p:txBody>
      </p:sp>
      <p:sp>
        <p:nvSpPr>
          <p:cNvPr id="389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87775" y="884238"/>
            <a:ext cx="4041775" cy="639762"/>
          </a:xfrm>
        </p:spPr>
        <p:txBody>
          <a:bodyPr/>
          <a:lstStyle/>
          <a:p>
            <a:pPr algn="ctr" eaLnBrk="1" hangingPunct="1"/>
            <a:r>
              <a:rPr lang="en-US" smtClean="0">
                <a:solidFill>
                  <a:schemeClr val="tx2"/>
                </a:solidFill>
              </a:rPr>
              <a:t>Quasipoisson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76300" y="1524438"/>
            <a:ext cx="2880691" cy="2217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876300" y="3855544"/>
            <a:ext cx="2880691" cy="18757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46966" y="3686954"/>
            <a:ext cx="2852486" cy="2039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346965" y="1482444"/>
            <a:ext cx="2852487" cy="22045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8924" name="Text Placeholder 4"/>
          <p:cNvSpPr txBox="1">
            <a:spLocks/>
          </p:cNvSpPr>
          <p:nvPr/>
        </p:nvSpPr>
        <p:spPr bwMode="auto">
          <a:xfrm>
            <a:off x="7415213" y="1117600"/>
            <a:ext cx="1728787" cy="314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1200" b="1">
                <a:latin typeface="Century Gothic" pitchFamily="34" charset="0"/>
              </a:rPr>
              <a:t>2 ways to do this in R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endParaRPr lang="en-US" sz="1200" b="1"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1200" b="1">
                <a:latin typeface="Century Gothic" pitchFamily="34" charset="0"/>
              </a:rPr>
              <a:t>1. R code: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1200" b="1">
                <a:latin typeface="Century Gothic" pitchFamily="34" charset="0"/>
              </a:rPr>
              <a:t>res&lt;-residuals(</a:t>
            </a:r>
            <a:r>
              <a:rPr lang="en-US" sz="1200" b="1">
                <a:solidFill>
                  <a:srgbClr val="0070C0"/>
                </a:solidFill>
                <a:latin typeface="Century Gothic" pitchFamily="34" charset="0"/>
              </a:rPr>
              <a:t>mod</a:t>
            </a:r>
            <a:r>
              <a:rPr lang="en-US" sz="1200" b="1">
                <a:latin typeface="Century Gothic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1200" b="1">
                <a:latin typeface="Century Gothic" pitchFamily="34" charset="0"/>
              </a:rPr>
              <a:t>fits&lt;-fitted(</a:t>
            </a:r>
            <a:r>
              <a:rPr lang="en-US" sz="1200" b="1">
                <a:solidFill>
                  <a:srgbClr val="0070C0"/>
                </a:solidFill>
                <a:latin typeface="Century Gothic" pitchFamily="34" charset="0"/>
              </a:rPr>
              <a:t>mod</a:t>
            </a:r>
            <a:r>
              <a:rPr lang="en-US" sz="1200" b="1">
                <a:latin typeface="Century Gothic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1200" b="1">
                <a:latin typeface="Century Gothic" pitchFamily="34" charset="0"/>
              </a:rPr>
              <a:t>plot(res~fits)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endParaRPr lang="en-US" sz="1200" b="1"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1200" b="1">
                <a:latin typeface="Century Gothic" pitchFamily="34" charset="0"/>
              </a:rPr>
              <a:t>2. Rcode: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1200" b="1">
                <a:latin typeface="Century Gothic" pitchFamily="34" charset="0"/>
              </a:rPr>
              <a:t>plot(</a:t>
            </a:r>
            <a:r>
              <a:rPr lang="en-US" sz="1200" b="1">
                <a:solidFill>
                  <a:srgbClr val="0070C0"/>
                </a:solidFill>
                <a:latin typeface="Century Gothic" pitchFamily="34" charset="0"/>
              </a:rPr>
              <a:t>mod</a:t>
            </a:r>
            <a:r>
              <a:rPr lang="en-US" sz="1200" b="1">
                <a:latin typeface="Century Gothic" pitchFamily="34" charset="0"/>
              </a:rPr>
              <a:t>)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endParaRPr lang="en-US" sz="1200" b="1">
              <a:solidFill>
                <a:srgbClr val="0070C0"/>
              </a:solidFill>
              <a:latin typeface="Century Gothic" pitchFamily="34" charset="0"/>
            </a:endParaRP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r>
              <a:rPr lang="en-US" sz="1200" b="1">
                <a:solidFill>
                  <a:srgbClr val="0070C0"/>
                </a:solidFill>
                <a:latin typeface="Century Gothic" pitchFamily="34" charset="0"/>
              </a:rPr>
              <a:t>mod = name of your model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None/>
            </a:pPr>
            <a:endParaRPr lang="en-US" sz="1200" b="1">
              <a:latin typeface="Century Gothic" pitchFamily="34" charset="0"/>
            </a:endParaRPr>
          </a:p>
        </p:txBody>
      </p:sp>
      <p:sp>
        <p:nvSpPr>
          <p:cNvPr id="38925" name="TextBox 3"/>
          <p:cNvSpPr txBox="1">
            <a:spLocks noChangeArrowheads="1"/>
          </p:cNvSpPr>
          <p:nvPr/>
        </p:nvSpPr>
        <p:spPr bwMode="auto">
          <a:xfrm>
            <a:off x="609600" y="5903913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</a:rPr>
              <a:t>GOOD!</a:t>
            </a:r>
          </a:p>
        </p:txBody>
      </p:sp>
      <p:sp>
        <p:nvSpPr>
          <p:cNvPr id="38926" name="TextBox 15"/>
          <p:cNvSpPr txBox="1">
            <a:spLocks noChangeArrowheads="1"/>
          </p:cNvSpPr>
          <p:nvPr/>
        </p:nvSpPr>
        <p:spPr bwMode="auto">
          <a:xfrm>
            <a:off x="4159250" y="5862638"/>
            <a:ext cx="32766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entury Gothic" pitchFamily="34" charset="0"/>
              </a:rPr>
              <a:t>BAD!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Dealing with a  significant interaction</a:t>
            </a:r>
            <a:endParaRPr lang="en-US" dirty="0"/>
          </a:p>
        </p:txBody>
      </p:sp>
      <p:sp>
        <p:nvSpPr>
          <p:cNvPr id="39938" name="Content Placeholder 2"/>
          <p:cNvSpPr>
            <a:spLocks noGrp="1"/>
          </p:cNvSpPr>
          <p:nvPr>
            <p:ph idx="1"/>
          </p:nvPr>
        </p:nvSpPr>
        <p:spPr>
          <a:xfrm>
            <a:off x="990600" y="1905000"/>
            <a:ext cx="6777038" cy="3508375"/>
          </a:xfrm>
        </p:spPr>
        <p:txBody>
          <a:bodyPr/>
          <a:lstStyle/>
          <a:p>
            <a:pPr eaLnBrk="1" hangingPunct="1"/>
            <a:r>
              <a:rPr lang="en-US" smtClean="0"/>
              <a:t>Since we can’t analyze the main effects when they have an interactive effect, we must address this</a:t>
            </a:r>
          </a:p>
          <a:p>
            <a:pPr eaLnBrk="1" hangingPunct="1"/>
            <a:r>
              <a:rPr lang="en-US" smtClean="0"/>
              <a:t>Regression of parasite abundance on length by stock</a:t>
            </a:r>
          </a:p>
          <a:p>
            <a:pPr eaLnBrk="1" hangingPunct="1"/>
            <a:r>
              <a:rPr lang="en-US" smtClean="0"/>
              <a:t>Analyze the residuals by stock and length</a:t>
            </a:r>
          </a:p>
          <a:p>
            <a:pPr eaLnBrk="1" hangingPunct="1"/>
            <a:r>
              <a:rPr lang="en-US" smtClean="0"/>
              <a:t>This makes our new response variable: </a:t>
            </a:r>
            <a:r>
              <a:rPr lang="en-US" b="1" smtClean="0"/>
              <a:t>length adjusted parasite load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27113"/>
            <a:ext cx="7610475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4. Length adjusted parasite load</a:t>
            </a:r>
            <a:endParaRPr lang="en-US" b="1" dirty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25463" indent="-457200" eaLnBrk="1" hangingPunct="1">
              <a:buFont typeface="Wingdings 2" pitchFamily="18" charset="2"/>
              <a:buAutoNum type="arabicPeriod"/>
            </a:pPr>
            <a:r>
              <a:rPr lang="en-US" smtClean="0"/>
              <a:t>Model each stock by length and parasite count (negative binomial)</a:t>
            </a:r>
          </a:p>
          <a:p>
            <a:pPr marL="525463" indent="-457200" eaLnBrk="1" hangingPunct="1">
              <a:buFont typeface="Wingdings 2" pitchFamily="18" charset="2"/>
              <a:buAutoNum type="arabicPeriod"/>
            </a:pPr>
            <a:r>
              <a:rPr lang="en-US" smtClean="0"/>
              <a:t>Find the residuals for each data point </a:t>
            </a:r>
            <a:r>
              <a:rPr lang="en-US" smtClean="0">
                <a:sym typeface="Wingdings" pitchFamily="2" charset="2"/>
              </a:rPr>
              <a:t> length adjusted parasite load</a:t>
            </a:r>
            <a:endParaRPr lang="en-US" smtClean="0"/>
          </a:p>
          <a:p>
            <a:pPr marL="525463" indent="-457200" eaLnBrk="1" hangingPunct="1">
              <a:buFont typeface="Wingdings 2" pitchFamily="18" charset="2"/>
              <a:buAutoNum type="arabicPeriod"/>
            </a:pPr>
            <a:r>
              <a:rPr lang="en-US" smtClean="0"/>
              <a:t>Use residuals as response variable in new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587750" y="1101725"/>
            <a:ext cx="5099050" cy="529907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1986" name="Content Placeholder 2"/>
          <p:cNvSpPr>
            <a:spLocks noGrp="1"/>
          </p:cNvSpPr>
          <p:nvPr>
            <p:ph sz="quarter" idx="13"/>
          </p:nvPr>
        </p:nvSpPr>
        <p:spPr>
          <a:xfrm>
            <a:off x="354013" y="1849438"/>
            <a:ext cx="3419475" cy="3492500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en-US" sz="1800" smtClean="0">
                <a:solidFill>
                  <a:schemeClr val="tx1"/>
                </a:solidFill>
              </a:rPr>
              <a:t>&gt;plot(</a:t>
            </a:r>
            <a:r>
              <a:rPr lang="en-US" sz="1800" b="1" smtClean="0">
                <a:solidFill>
                  <a:schemeClr val="tx1"/>
                </a:solidFill>
              </a:rPr>
              <a:t>length</a:t>
            </a:r>
            <a:r>
              <a:rPr lang="en-US" sz="1800" smtClean="0">
                <a:solidFill>
                  <a:schemeClr val="tx1"/>
                </a:solidFill>
              </a:rPr>
              <a:t> [stock=="2J3KL"], </a:t>
            </a:r>
            <a:r>
              <a:rPr lang="en-US" sz="1800" b="1" smtClean="0">
                <a:solidFill>
                  <a:schemeClr val="tx1"/>
                </a:solidFill>
              </a:rPr>
              <a:t>ta</a:t>
            </a:r>
            <a:r>
              <a:rPr lang="en-US" sz="1800" smtClean="0">
                <a:solidFill>
                  <a:schemeClr val="tx1"/>
                </a:solidFill>
              </a:rPr>
              <a:t>[stock=="2J3KL"], pch=1, ylim=c(0,50), xlim=c(0,150))</a:t>
            </a:r>
          </a:p>
        </p:txBody>
      </p:sp>
      <p:pic>
        <p:nvPicPr>
          <p:cNvPr id="419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9425" y="2703513"/>
            <a:ext cx="3168650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3587750" y="1101725"/>
            <a:ext cx="5715000" cy="249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nb-NO">
                <a:latin typeface="Century Gothic" pitchFamily="34" charset="0"/>
              </a:rPr>
              <a:t>&gt;mod1&lt;-glm.nb(ta[stock=="2J3KL"]~ 0+length[stock=="2J3KL"])</a:t>
            </a:r>
          </a:p>
          <a:p>
            <a:r>
              <a:rPr lang="nb-NO">
                <a:latin typeface="Century Gothic" pitchFamily="34" charset="0"/>
              </a:rPr>
              <a:t>&gt;plot(mod1)</a:t>
            </a:r>
          </a:p>
          <a:p>
            <a:r>
              <a:rPr lang="nb-NO">
                <a:latin typeface="Century Gothic" pitchFamily="34" charset="0"/>
              </a:rPr>
              <a:t>Output: </a:t>
            </a:r>
          </a:p>
          <a:p>
            <a:r>
              <a:rPr lang="en-US" sz="1200">
                <a:latin typeface="Courier" pitchFamily="49" charset="0"/>
              </a:rPr>
              <a:t>Deviance Residuals: </a:t>
            </a:r>
          </a:p>
          <a:p>
            <a:r>
              <a:rPr lang="en-US" sz="1200">
                <a:latin typeface="Courier" pitchFamily="49" charset="0"/>
              </a:rPr>
              <a:t>    Min       1Q   Median       3Q      Max  </a:t>
            </a:r>
          </a:p>
          <a:p>
            <a:r>
              <a:rPr lang="en-US" sz="1200">
                <a:latin typeface="Courier" pitchFamily="49" charset="0"/>
              </a:rPr>
              <a:t>-2.2121  -1.0600  -0.4426   0.2709   2.6190  </a:t>
            </a:r>
          </a:p>
          <a:p>
            <a:endParaRPr lang="en-US" sz="1200">
              <a:latin typeface="Courier" pitchFamily="49" charset="0"/>
            </a:endParaRPr>
          </a:p>
          <a:p>
            <a:r>
              <a:rPr lang="en-US" sz="1200">
                <a:latin typeface="Courier" pitchFamily="49" charset="0"/>
              </a:rPr>
              <a:t>Coefficients:</a:t>
            </a:r>
          </a:p>
          <a:p>
            <a:r>
              <a:rPr lang="en-US" sz="1200">
                <a:latin typeface="Courier" pitchFamily="49" charset="0"/>
              </a:rPr>
              <a:t>                Estimate Std. Error z value Pr(&gt;|z|)    </a:t>
            </a:r>
          </a:p>
          <a:p>
            <a:r>
              <a:rPr lang="en-US" sz="1200">
                <a:latin typeface="Courier" pitchFamily="49" charset="0"/>
              </a:rPr>
              <a:t>length["2J3KL"] 0.023516   0.001247   18.85   &lt;2e-16 ***</a:t>
            </a:r>
          </a:p>
        </p:txBody>
      </p:sp>
      <p:sp>
        <p:nvSpPr>
          <p:cNvPr id="41989" name="Title 1"/>
          <p:cNvSpPr>
            <a:spLocks noGrp="1"/>
          </p:cNvSpPr>
          <p:nvPr>
            <p:ph type="title"/>
          </p:nvPr>
        </p:nvSpPr>
        <p:spPr>
          <a:xfrm>
            <a:off x="479425" y="390525"/>
            <a:ext cx="3108325" cy="1423988"/>
          </a:xfrm>
        </p:spPr>
        <p:txBody>
          <a:bodyPr/>
          <a:lstStyle/>
          <a:p>
            <a:pPr eaLnBrk="1" hangingPunct="1"/>
            <a:r>
              <a:rPr lang="en-US" sz="3200" b="1" smtClean="0"/>
              <a:t>Counts by length for each stock</a:t>
            </a:r>
          </a:p>
        </p:txBody>
      </p:sp>
      <p:pic>
        <p:nvPicPr>
          <p:cNvPr id="4199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81413" y="3341688"/>
            <a:ext cx="2784475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24600" y="3379788"/>
            <a:ext cx="2466975" cy="276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2" name="TextBox 8"/>
          <p:cNvSpPr txBox="1">
            <a:spLocks noChangeArrowheads="1"/>
          </p:cNvSpPr>
          <p:nvPr/>
        </p:nvSpPr>
        <p:spPr bwMode="auto">
          <a:xfrm>
            <a:off x="4860925" y="152400"/>
            <a:ext cx="3168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This is done for each stock!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1066800" y="11430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R code for each stock: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533400" y="2667000"/>
            <a:ext cx="8229600" cy="3508375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nb-NO" sz="2000" smtClean="0"/>
              <a:t>mod1&lt;-glm.nb(ta[stock=="2J3KL"]~ 0+length[stock=="2J3KL"])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/>
              <a:t>mod2&lt;-glm.nb(ta[stock=="3M"]~ 0+length[stock=="3M"])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/>
              <a:t>mod3&lt;-glm.nb(ta[stock=="3NO"]~ 0+length[stock=="3NO"])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/>
              <a:t>mod4&lt;-glm.nb(ta[stock=="3Ps"]~ 0+length[stock=="3Ps"])</a:t>
            </a:r>
          </a:p>
          <a:p>
            <a:pPr eaLnBrk="1" hangingPunct="1">
              <a:lnSpc>
                <a:spcPct val="150000"/>
              </a:lnSpc>
            </a:pPr>
            <a:r>
              <a:rPr lang="en-US" sz="2000" smtClean="0"/>
              <a:t>mod5&lt;-glm.nb(ta[stock=="4R3Pn"]~ 0+length[stock=="4R3Pn"])</a:t>
            </a:r>
          </a:p>
        </p:txBody>
      </p:sp>
      <p:sp>
        <p:nvSpPr>
          <p:cNvPr id="44035" name="TextBox 3"/>
          <p:cNvSpPr txBox="1">
            <a:spLocks noChangeArrowheads="1"/>
          </p:cNvSpPr>
          <p:nvPr/>
        </p:nvSpPr>
        <p:spPr bwMode="auto">
          <a:xfrm>
            <a:off x="609600" y="6096000"/>
            <a:ext cx="78486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500" b="1">
                <a:latin typeface="Century Gothic" pitchFamily="34" charset="0"/>
              </a:rPr>
              <a:t>0+length </a:t>
            </a:r>
            <a:r>
              <a:rPr lang="en-US" sz="1500" b="1">
                <a:latin typeface="Century Gothic" pitchFamily="34" charset="0"/>
                <a:sym typeface="Wingdings" pitchFamily="2" charset="2"/>
              </a:rPr>
              <a:t> </a:t>
            </a:r>
            <a:r>
              <a:rPr lang="en-US" sz="1500">
                <a:latin typeface="Century Gothic" pitchFamily="34" charset="0"/>
                <a:sym typeface="Wingdings" pitchFamily="2" charset="2"/>
              </a:rPr>
              <a:t>bounds the intercept above 0, can’t have a negative parasite load. </a:t>
            </a:r>
            <a:endParaRPr lang="en-US" sz="150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848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Coefficients for each regression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95300" y="1524000"/>
          <a:ext cx="8001000" cy="2225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33500"/>
                <a:gridCol w="1333500"/>
                <a:gridCol w="1333500"/>
                <a:gridCol w="1333500"/>
                <a:gridCol w="1333500"/>
                <a:gridCol w="13335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Stock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Estimate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Std.</a:t>
                      </a:r>
                      <a:r>
                        <a:rPr lang="en-US" baseline="0" dirty="0" smtClean="0"/>
                        <a:t> Error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z</a:t>
                      </a:r>
                      <a:r>
                        <a:rPr lang="en-US" baseline="0" dirty="0" smtClean="0"/>
                        <a:t> 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Pr</a:t>
                      </a:r>
                      <a:r>
                        <a:rPr lang="en-US" dirty="0" smtClean="0"/>
                        <a:t>(&gt;|z|)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2J3KL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0.023516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0.001247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18.85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&lt;2e-16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0.55789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0.001719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32.56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&lt;2e-16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0.021695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0.001622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13.37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&lt;2e-16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0.0303947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0.0009623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31.59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&lt;2e-16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***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4R3Pn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0.043409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0.001295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33.53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&lt;2e-16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***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510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4163" y="3581400"/>
            <a:ext cx="2235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0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6963" y="3603625"/>
            <a:ext cx="2284412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1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581400"/>
            <a:ext cx="2362200" cy="230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112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78613" y="3581400"/>
            <a:ext cx="22352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Assumptions</a:t>
            </a:r>
          </a:p>
        </p:txBody>
      </p:sp>
      <p:pic>
        <p:nvPicPr>
          <p:cNvPr id="4710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685800" y="1600200"/>
            <a:ext cx="3733800" cy="3600450"/>
          </a:xfrm>
        </p:spPr>
      </p:pic>
      <p:pic>
        <p:nvPicPr>
          <p:cNvPr id="4710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/>
          <a:srcRect/>
          <a:stretch>
            <a:fillRect/>
          </a:stretch>
        </p:blipFill>
        <p:spPr>
          <a:xfrm>
            <a:off x="4572000" y="1538288"/>
            <a:ext cx="3810000" cy="3567112"/>
          </a:xfrm>
        </p:spPr>
      </p:pic>
      <p:sp>
        <p:nvSpPr>
          <p:cNvPr id="47108" name="TextBox 2"/>
          <p:cNvSpPr txBox="1">
            <a:spLocks noChangeArrowheads="1"/>
          </p:cNvSpPr>
          <p:nvPr/>
        </p:nvSpPr>
        <p:spPr bwMode="auto">
          <a:xfrm>
            <a:off x="1981200" y="5486400"/>
            <a:ext cx="4114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Homogeneity ok, some deviation from normal distribution of errors…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>
          <a:xfrm>
            <a:off x="609600" y="608013"/>
            <a:ext cx="7024688" cy="1143000"/>
          </a:xfrm>
        </p:spPr>
        <p:txBody>
          <a:bodyPr/>
          <a:lstStyle/>
          <a:p>
            <a:pPr eaLnBrk="1" hangingPunct="1"/>
            <a:r>
              <a:rPr lang="en-US" sz="2500" smtClean="0"/>
              <a:t>lm&lt;-lm(residuals~stock*sex,data=parasites)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7772400" cy="4953000"/>
          </a:xfrm>
        </p:spPr>
        <p:txBody>
          <a:bodyPr rtlCol="0">
            <a:normAutofit fontScale="55000" lnSpcReduction="2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smtClean="0">
                <a:latin typeface="Courier" pitchFamily="49" charset="0"/>
              </a:rPr>
              <a:t>Residuals</a:t>
            </a:r>
            <a:r>
              <a:rPr lang="en-US" dirty="0">
                <a:latin typeface="Courier" pitchFamily="49" charset="0"/>
              </a:rPr>
              <a:t>: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    Min      1Q  Median      3Q     Max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-2.2776 -0.7438 -0.0714  0.5683  3.8591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Courier" pitchFamily="49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Coefficients: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                Estimate Std. Error t value </a:t>
            </a:r>
            <a:r>
              <a:rPr lang="en-US" dirty="0" err="1">
                <a:latin typeface="Courier" pitchFamily="49" charset="0"/>
              </a:rPr>
              <a:t>Pr</a:t>
            </a:r>
            <a:r>
              <a:rPr lang="en-US" dirty="0">
                <a:latin typeface="Courier" pitchFamily="49" charset="0"/>
              </a:rPr>
              <a:t>(&gt;|t|)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(Intercept)     -0.35012    0.10504  -3.333 0.000898 ***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stock3M         -0.05695    0.17054  -0.334 0.738532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stock3NO        -0.06387    0.14938  -0.428 0.669076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stock3Ps         0.07567    0.14134   0.535 0.592553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stock4R3Pn       0.12366    0.14813   0.835 0.404074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>
                <a:latin typeface="Courier" pitchFamily="49" charset="0"/>
              </a:rPr>
              <a:t>sexM</a:t>
            </a:r>
            <a:r>
              <a:rPr lang="en-US" dirty="0">
                <a:latin typeface="Courier" pitchFamily="49" charset="0"/>
              </a:rPr>
              <a:t>            -0.07438    0.15695  -0.474 0.635695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b="1" dirty="0">
                <a:solidFill>
                  <a:srgbClr val="FF0000"/>
                </a:solidFill>
                <a:latin typeface="Courier" pitchFamily="49" charset="0"/>
              </a:rPr>
              <a:t>stock3M:sexM     0.51196    0.25009   2.047 0.040974 *</a:t>
            </a:r>
            <a:r>
              <a:rPr lang="en-US" dirty="0">
                <a:solidFill>
                  <a:srgbClr val="FF0000"/>
                </a:solidFill>
                <a:latin typeface="Courier" pitchFamily="49" charset="0"/>
              </a:rPr>
              <a:t>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stock3NO:sexM    0.04541    0.21586   0.210 0.833442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stock3Ps:sexM    0.17119    0.21010   0.815 0.415433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stock4R3Pn:sexM -0.08528    0.22651  -0.377 0.706644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---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>
                <a:latin typeface="Courier" pitchFamily="49" charset="0"/>
              </a:rPr>
              <a:t>Signif</a:t>
            </a:r>
            <a:r>
              <a:rPr lang="en-US" dirty="0">
                <a:latin typeface="Courier" pitchFamily="49" charset="0"/>
              </a:rPr>
              <a:t>. codes:  0 ‘***’ 0.001 ‘**’ 0.01 ‘*’ 0.05 ‘.’ 0.1 ‘ ’ 1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Courier" pitchFamily="49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Residual standard error: 0.9965 on 798 degrees of freedom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  (4 observations deleted due to </a:t>
            </a:r>
            <a:r>
              <a:rPr lang="en-US" dirty="0" err="1">
                <a:latin typeface="Courier" pitchFamily="49" charset="0"/>
              </a:rPr>
              <a:t>missingness</a:t>
            </a:r>
            <a:r>
              <a:rPr lang="en-US" dirty="0">
                <a:latin typeface="Courier" pitchFamily="49" charset="0"/>
              </a:rPr>
              <a:t>)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Multiple R-squared:  0.01589,   Adjusted R-squared:  0.004789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F-statistic: 1.432 on 9 and 798 DF,  p-value: 0.1701</a:t>
            </a:r>
          </a:p>
        </p:txBody>
      </p:sp>
      <p:sp>
        <p:nvSpPr>
          <p:cNvPr id="48131" name="TextBox 3"/>
          <p:cNvSpPr txBox="1">
            <a:spLocks noChangeArrowheads="1"/>
          </p:cNvSpPr>
          <p:nvPr/>
        </p:nvSpPr>
        <p:spPr bwMode="auto">
          <a:xfrm>
            <a:off x="457200" y="533400"/>
            <a:ext cx="6019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Assumptions not met?</a:t>
            </a:r>
            <a:r>
              <a:rPr lang="en-US">
                <a:latin typeface="Century Gothic" pitchFamily="34" charset="0"/>
              </a:rPr>
              <a:t>…but I wanted to look at the output….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ctrTitle"/>
          </p:nvPr>
        </p:nvSpPr>
        <p:spPr>
          <a:xfrm>
            <a:off x="4733925" y="2708275"/>
            <a:ext cx="3313113" cy="1701800"/>
          </a:xfrm>
        </p:spPr>
        <p:txBody>
          <a:bodyPr/>
          <a:lstStyle/>
          <a:p>
            <a:pPr eaLnBrk="1" hangingPunct="1"/>
            <a:r>
              <a:rPr lang="en-US" smtClean="0"/>
              <a:t>Abundance data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5</a:t>
            </a:r>
            <a:r>
              <a:rPr lang="en-US" b="1" dirty="0" smtClean="0"/>
              <a:t>. Log transformation of data	</a:t>
            </a:r>
            <a:endParaRPr lang="en-US" b="1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685800" y="2324100"/>
            <a:ext cx="8001000" cy="3508375"/>
          </a:xfrm>
        </p:spPr>
        <p:txBody>
          <a:bodyPr/>
          <a:lstStyle/>
          <a:p>
            <a:pPr eaLnBrk="1" hangingPunct="1"/>
            <a:r>
              <a:rPr lang="en-US" smtClean="0"/>
              <a:t>Log transformed parasite counts </a:t>
            </a:r>
            <a:r>
              <a:rPr lang="en-US" smtClean="0">
                <a:sym typeface="Wingdings" pitchFamily="2" charset="2"/>
              </a:rPr>
              <a:t> log10 (n+1) so we don’t have any zero's</a:t>
            </a:r>
          </a:p>
          <a:p>
            <a:pPr eaLnBrk="1" hangingPunct="1"/>
            <a:endParaRPr lang="en-US" smtClean="0">
              <a:sym typeface="Wingdings" pitchFamily="2" charset="2"/>
            </a:endParaRPr>
          </a:p>
          <a:p>
            <a:pPr eaLnBrk="1" hangingPunct="1"/>
            <a:r>
              <a:rPr lang="en-US" smtClean="0">
                <a:sym typeface="Wingdings" pitchFamily="2" charset="2"/>
              </a:rPr>
              <a:t>Back to the general linear model, but with results on multiplicative scale because of log transform.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lm&lt;-lm(log10(ta+1) ~ length * stock *sex, data= parasites)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Title 1"/>
          <p:cNvSpPr>
            <a:spLocks noGrp="1"/>
          </p:cNvSpPr>
          <p:nvPr>
            <p:ph type="title"/>
          </p:nvPr>
        </p:nvSpPr>
        <p:spPr>
          <a:xfrm>
            <a:off x="609600" y="496888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Assumptions met?</a:t>
            </a:r>
          </a:p>
        </p:txBody>
      </p:sp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3962400" y="5640388"/>
            <a:ext cx="51054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500" b="1">
                <a:latin typeface="Century Gothic" pitchFamily="34" charset="0"/>
              </a:rPr>
              <a:t>Yes!</a:t>
            </a:r>
          </a:p>
        </p:txBody>
      </p:sp>
      <p:sp>
        <p:nvSpPr>
          <p:cNvPr id="50179" name="TextBox 3"/>
          <p:cNvSpPr txBox="1">
            <a:spLocks noChangeArrowheads="1"/>
          </p:cNvSpPr>
          <p:nvPr/>
        </p:nvSpPr>
        <p:spPr bwMode="auto">
          <a:xfrm>
            <a:off x="4724400" y="762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&gt;plot(lm)</a:t>
            </a:r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308100"/>
            <a:ext cx="41910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1338" y="1344613"/>
            <a:ext cx="4191000" cy="418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7988" y="0"/>
            <a:ext cx="7024687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R output: log transformation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0" y="3124200"/>
            <a:ext cx="2209800" cy="92392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/>
              <a:t>NO significant interaction effects!!!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90600"/>
            <a:ext cx="7475538" cy="4724400"/>
          </a:xfrm>
        </p:spPr>
        <p:txBody>
          <a:bodyPr rtlCol="0">
            <a:noAutofit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 smtClean="0">
                <a:latin typeface="Courier" pitchFamily="49" charset="0"/>
              </a:rPr>
              <a:t>Call</a:t>
            </a:r>
            <a:r>
              <a:rPr lang="en-US" sz="1000" dirty="0">
                <a:latin typeface="Courier" pitchFamily="49" charset="0"/>
              </a:rPr>
              <a:t>: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lm(formula = log10(ta + 1) ~ length * stock * sex, data = parasites</a:t>
            </a:r>
            <a:r>
              <a:rPr lang="en-US" sz="1000" dirty="0" smtClean="0">
                <a:latin typeface="Courier" pitchFamily="49" charset="0"/>
              </a:rPr>
              <a:t>)</a:t>
            </a:r>
            <a:endParaRPr lang="en-US" sz="1000" dirty="0">
              <a:latin typeface="Courier" pitchFamily="49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1000" dirty="0">
              <a:latin typeface="Courier" pitchFamily="49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Coefficients: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                        Estimate Std. Error t value </a:t>
            </a:r>
            <a:r>
              <a:rPr lang="en-US" sz="1000" dirty="0" err="1">
                <a:latin typeface="Courier" pitchFamily="49" charset="0"/>
              </a:rPr>
              <a:t>Pr</a:t>
            </a:r>
            <a:r>
              <a:rPr lang="en-US" sz="1000" dirty="0">
                <a:latin typeface="Courier" pitchFamily="49" charset="0"/>
              </a:rPr>
              <a:t>(&gt;|t|)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(Intercept)            -0.245413   0.120137  -2.043   0.0414 *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length                  0.013763   0.001915   7.187 1.54e-12 ***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stock3M                 0.877239   0.175191   5.007 6.81e-07 ***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stock3NO                0.211575   0.162335   1.303   0.1928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stock3Ps                0.316534   0.202146   1.566   0.1178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stock4R3Pn              0.049744   0.250060   0.199   0.8424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 err="1">
                <a:latin typeface="Courier" pitchFamily="49" charset="0"/>
              </a:rPr>
              <a:t>sexM</a:t>
            </a:r>
            <a:r>
              <a:rPr lang="en-US" sz="1000" dirty="0">
                <a:latin typeface="Courier" pitchFamily="49" charset="0"/>
              </a:rPr>
              <a:t>                    0.159477   0.175949   0.906   0.3650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length:stock3M         -0.004139   0.002767  -1.496   0.1350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length:stock3NO        -0.004481   0.002714  -1.651   0.0992 .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length:stock3Ps        -0.002498   0.003352  -0.745   0.4564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length:stock4R3Pn       0.007327   0.004447   1.647   0.0999 .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 err="1">
                <a:latin typeface="Courier" pitchFamily="49" charset="0"/>
              </a:rPr>
              <a:t>length:sexM</a:t>
            </a:r>
            <a:r>
              <a:rPr lang="en-US" sz="1000" dirty="0">
                <a:latin typeface="Courier" pitchFamily="49" charset="0"/>
              </a:rPr>
              <a:t>            -0.003003   0.002879  -1.043   0.2972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stock3M:sexM            0.020101   0.268545   0.075   0.9404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stock3NO:sexM          -0.351461   0.238055  -1.476   0.1402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stock3Ps:sexM          -0.217929   0.300709  -0.725   0.4688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stock4R3Pn:sexM        -0.162171   0.404415  -0.401   0.6885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length:stock3M:sexM     0.001943   0.004484   0.433   0.6649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length:stock3NO:sexM    0.006927   0.004131   1.677   0.0940 .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length:stock3Ps:sexM    0.004675   0.005156   0.907   0.3649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length:stock4R3Pn:sexM  0.002122   0.007447   0.285   0.7757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000" dirty="0">
                <a:latin typeface="Courier" pitchFamily="49" charset="0"/>
              </a:rPr>
              <a:t>---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1000" dirty="0" err="1">
                <a:latin typeface="Courier" pitchFamily="49" charset="0"/>
              </a:rPr>
              <a:t>Signif</a:t>
            </a:r>
            <a:r>
              <a:rPr lang="en-US" sz="1000" dirty="0">
                <a:latin typeface="Courier" pitchFamily="49" charset="0"/>
              </a:rPr>
              <a:t>. codes:  0 ‘***’ 0.001 ‘**’ 0.01 ‘*’ 0.05 ‘.’ 0.1 ‘ ’ </a:t>
            </a:r>
            <a:r>
              <a:rPr lang="en-US" sz="1000" dirty="0" smtClean="0">
                <a:latin typeface="Courier" pitchFamily="49" charset="0"/>
              </a:rPr>
              <a:t>1</a:t>
            </a:r>
            <a:endParaRPr lang="en-US" sz="1000" dirty="0">
              <a:latin typeface="Courier" pitchFamily="49" charset="0"/>
            </a:endParaRP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1000" dirty="0">
                <a:latin typeface="Courier" pitchFamily="49" charset="0"/>
              </a:rPr>
              <a:t>Residual standard error: 0.33 on 788 degrees of freedom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1000" dirty="0" smtClean="0">
                <a:latin typeface="Courier" pitchFamily="49" charset="0"/>
              </a:rPr>
              <a:t>Multiple </a:t>
            </a:r>
            <a:r>
              <a:rPr lang="en-US" sz="1000" dirty="0">
                <a:latin typeface="Courier" pitchFamily="49" charset="0"/>
              </a:rPr>
              <a:t>R-squared:  0.4753,    Adjusted R-squared:  0.4626 </a:t>
            </a:r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1000" dirty="0">
                <a:latin typeface="Courier" pitchFamily="49" charset="0"/>
              </a:rPr>
              <a:t>F-statistic: 37.57 on 19 and 788 DF,  p-value: &lt; 2.2e-16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Anova – </a:t>
            </a:r>
            <a:r>
              <a:rPr lang="en-US" b="1" smtClean="0"/>
              <a:t>Type III</a:t>
            </a:r>
          </a:p>
        </p:txBody>
      </p:sp>
      <p:sp>
        <p:nvSpPr>
          <p:cNvPr id="52226" name="TextBox 3"/>
          <p:cNvSpPr txBox="1">
            <a:spLocks noChangeArrowheads="1"/>
          </p:cNvSpPr>
          <p:nvPr/>
        </p:nvSpPr>
        <p:spPr bwMode="auto">
          <a:xfrm>
            <a:off x="5486400" y="685800"/>
            <a:ext cx="3048000" cy="78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68263"/>
            <a:r>
              <a:rPr lang="en-US" sz="1500">
                <a:latin typeface="Century Gothic" pitchFamily="34" charset="0"/>
              </a:rPr>
              <a:t>R code: </a:t>
            </a:r>
          </a:p>
          <a:p>
            <a:pPr marL="68263"/>
            <a:r>
              <a:rPr lang="en-US" sz="1500">
                <a:latin typeface="Century Gothic" pitchFamily="34" charset="0"/>
              </a:rPr>
              <a:t>&gt;library(car)</a:t>
            </a:r>
          </a:p>
          <a:p>
            <a:pPr marL="68263"/>
            <a:r>
              <a:rPr lang="en-US" sz="1500">
                <a:latin typeface="Century Gothic" pitchFamily="34" charset="0"/>
              </a:rPr>
              <a:t>&gt; Anova(lm, type="III")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914400" y="1981200"/>
            <a:ext cx="7239000" cy="4191000"/>
          </a:xfrm>
        </p:spPr>
        <p:txBody>
          <a:bodyPr rtlCol="0">
            <a:normAutofit fontScale="70000" lnSpcReduction="2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>
                <a:latin typeface="Courier" pitchFamily="49" charset="0"/>
              </a:rPr>
              <a:t>Anova</a:t>
            </a:r>
            <a:r>
              <a:rPr lang="en-US" dirty="0">
                <a:latin typeface="Courier" pitchFamily="49" charset="0"/>
              </a:rPr>
              <a:t> Table (Type III tests)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Courier" pitchFamily="49" charset="0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Response: log10(ta + 1)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                 Sum </a:t>
            </a:r>
            <a:r>
              <a:rPr lang="en-US" dirty="0" err="1">
                <a:latin typeface="Courier" pitchFamily="49" charset="0"/>
              </a:rPr>
              <a:t>Sq</a:t>
            </a:r>
            <a:r>
              <a:rPr lang="en-US" dirty="0">
                <a:latin typeface="Courier" pitchFamily="49" charset="0"/>
              </a:rPr>
              <a:t>  </a:t>
            </a:r>
            <a:r>
              <a:rPr lang="en-US" dirty="0" err="1">
                <a:latin typeface="Courier" pitchFamily="49" charset="0"/>
              </a:rPr>
              <a:t>Df</a:t>
            </a:r>
            <a:r>
              <a:rPr lang="en-US" dirty="0">
                <a:latin typeface="Courier" pitchFamily="49" charset="0"/>
              </a:rPr>
              <a:t> F value    </a:t>
            </a:r>
            <a:r>
              <a:rPr lang="en-US" dirty="0" err="1">
                <a:latin typeface="Courier" pitchFamily="49" charset="0"/>
              </a:rPr>
              <a:t>Pr</a:t>
            </a:r>
            <a:r>
              <a:rPr lang="en-US" dirty="0">
                <a:latin typeface="Courier" pitchFamily="49" charset="0"/>
              </a:rPr>
              <a:t>(&gt;F)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(Intercept)       0.455   1  4.1729   0.04141 *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length            5.626   1 51.6462 1.543e-12 ***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stock             3.123   4  7.1677 1.138e-05 ***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sex               0.089   1  0.8215   0.36501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>
                <a:latin typeface="Courier" pitchFamily="49" charset="0"/>
              </a:rPr>
              <a:t>length:stock</a:t>
            </a:r>
            <a:r>
              <a:rPr lang="en-US" dirty="0">
                <a:latin typeface="Courier" pitchFamily="49" charset="0"/>
              </a:rPr>
              <a:t>      1.014   4  2.3279   0.05472 .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>
                <a:latin typeface="Courier" pitchFamily="49" charset="0"/>
              </a:rPr>
              <a:t>length:sex</a:t>
            </a:r>
            <a:r>
              <a:rPr lang="en-US" dirty="0">
                <a:latin typeface="Courier" pitchFamily="49" charset="0"/>
              </a:rPr>
              <a:t>        0.119   1  1.0882   0.29718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>
                <a:latin typeface="Courier" pitchFamily="49" charset="0"/>
              </a:rPr>
              <a:t>stock:sex</a:t>
            </a:r>
            <a:r>
              <a:rPr lang="en-US" dirty="0">
                <a:latin typeface="Courier" pitchFamily="49" charset="0"/>
              </a:rPr>
              <a:t>         0.336   4  0.7717   0.54373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>
                <a:latin typeface="Courier" pitchFamily="49" charset="0"/>
              </a:rPr>
              <a:t>length:stock:sex</a:t>
            </a:r>
            <a:r>
              <a:rPr lang="en-US" dirty="0">
                <a:latin typeface="Courier" pitchFamily="49" charset="0"/>
              </a:rPr>
              <a:t>  0.337   4  0.7738   0.54235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Residuals        85.839 788                  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 pitchFamily="49" charset="0"/>
              </a:rPr>
              <a:t>---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900" dirty="0" err="1">
                <a:latin typeface="Courier" pitchFamily="49" charset="0"/>
              </a:rPr>
              <a:t>Signif</a:t>
            </a:r>
            <a:r>
              <a:rPr lang="en-US" sz="1900" dirty="0">
                <a:latin typeface="Courier" pitchFamily="49" charset="0"/>
              </a:rPr>
              <a:t>. codes:  0 ‘***’ 0.001 ‘**’ 0.01 ‘*’ 0.05 ‘.’ 0.1 ‘ ’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Conclusions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2988" y="1676400"/>
            <a:ext cx="6777037" cy="4156075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200" smtClean="0"/>
              <a:t>There are significant differences in infection levels among stocks, on a log scale.</a:t>
            </a:r>
          </a:p>
          <a:p>
            <a:pPr lvl="1" eaLnBrk="1" hangingPunct="1"/>
            <a:r>
              <a:rPr lang="en-US" sz="2000" smtClean="0"/>
              <a:t>(F=7.1677, df= 4, p= 1.138 e-5)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200" smtClean="0"/>
              <a:t>There are significant effects of length on infection levels, on a log scale.</a:t>
            </a:r>
          </a:p>
          <a:p>
            <a:pPr lvl="1" eaLnBrk="1" hangingPunct="1"/>
            <a:r>
              <a:rPr lang="en-US" sz="2000" smtClean="0"/>
              <a:t>(F=51.6462, df=1, p= 1.543 e-12)</a:t>
            </a:r>
          </a:p>
          <a:p>
            <a:pPr lvl="1" eaLnBrk="1" hangingPunct="1"/>
            <a:endParaRPr lang="en-US" sz="2000" smtClean="0"/>
          </a:p>
          <a:p>
            <a:pPr eaLnBrk="1" hangingPunct="1"/>
            <a:r>
              <a:rPr lang="en-US" sz="2200" smtClean="0"/>
              <a:t>There are no significant differences in infection levels between male and females</a:t>
            </a:r>
          </a:p>
          <a:p>
            <a:pPr eaLnBrk="1" hangingPunct="1">
              <a:buFont typeface="Wingdings 2" pitchFamily="18" charset="2"/>
              <a:buNone/>
            </a:pPr>
            <a:r>
              <a:rPr lang="en-US" sz="2200" smtClean="0"/>
              <a:t>	on a log scale.</a:t>
            </a:r>
          </a:p>
          <a:p>
            <a:pPr lvl="1" eaLnBrk="1" hangingPunct="1"/>
            <a:r>
              <a:rPr lang="en-US" sz="2000" smtClean="0"/>
              <a:t>(F=0.8215, df= 1, p= 0.36501)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With sealworm… </a:t>
            </a:r>
            <a:r>
              <a:rPr lang="en-US" smtClean="0">
                <a:sym typeface="Wingdings" pitchFamily="2" charset="2"/>
              </a:rPr>
              <a:t></a:t>
            </a:r>
            <a:endParaRPr lang="en-US" smtClean="0"/>
          </a:p>
        </p:txBody>
      </p:sp>
      <p:pic>
        <p:nvPicPr>
          <p:cNvPr id="54274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95400"/>
            <a:ext cx="25082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1295400"/>
            <a:ext cx="2667000" cy="202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381000" y="3124200"/>
            <a:ext cx="8991600" cy="355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latin typeface="Courier" pitchFamily="49" charset="0"/>
              </a:rPr>
              <a:t>Anova Table (Type III tests)</a:t>
            </a:r>
          </a:p>
          <a:p>
            <a:endParaRPr lang="en-US" sz="1500">
              <a:latin typeface="Courier" pitchFamily="49" charset="0"/>
            </a:endParaRPr>
          </a:p>
          <a:p>
            <a:r>
              <a:rPr lang="en-US" sz="1500">
                <a:latin typeface="Courier" pitchFamily="49" charset="0"/>
              </a:rPr>
              <a:t>Response: log10(tp + 1)</a:t>
            </a:r>
          </a:p>
          <a:p>
            <a:r>
              <a:rPr lang="en-US" sz="1500">
                <a:latin typeface="Courier" pitchFamily="49" charset="0"/>
              </a:rPr>
              <a:t>                 Sum Sq  Df F value   Pr(&gt;F)   </a:t>
            </a:r>
          </a:p>
          <a:p>
            <a:r>
              <a:rPr lang="en-US" sz="1500">
                <a:latin typeface="Courier" pitchFamily="49" charset="0"/>
              </a:rPr>
              <a:t>(Intercept)       0.000   1  0.0081 0.928210   </a:t>
            </a:r>
          </a:p>
          <a:p>
            <a:r>
              <a:rPr lang="en-US" sz="1500">
                <a:latin typeface="Courier" pitchFamily="49" charset="0"/>
              </a:rPr>
              <a:t>length            0.048   1  0.7899 0.374389   </a:t>
            </a:r>
          </a:p>
          <a:p>
            <a:r>
              <a:rPr lang="en-US" sz="1500">
                <a:latin typeface="Courier" pitchFamily="49" charset="0"/>
              </a:rPr>
              <a:t>stock             0.408   4  1.6897 0.150375   </a:t>
            </a:r>
          </a:p>
          <a:p>
            <a:r>
              <a:rPr lang="en-US" sz="1500">
                <a:latin typeface="Courier" pitchFamily="49" charset="0"/>
              </a:rPr>
              <a:t>sex               0.000   1  0.0049 0.943944   </a:t>
            </a:r>
          </a:p>
          <a:p>
            <a:r>
              <a:rPr lang="en-US" sz="1500" b="1">
                <a:solidFill>
                  <a:srgbClr val="FF0000"/>
                </a:solidFill>
                <a:latin typeface="Courier" pitchFamily="49" charset="0"/>
              </a:rPr>
              <a:t>length:stock      1.056   4  4.3721 0.001676 **</a:t>
            </a:r>
          </a:p>
          <a:p>
            <a:r>
              <a:rPr lang="en-US" sz="1500">
                <a:latin typeface="Courier" pitchFamily="49" charset="0"/>
              </a:rPr>
              <a:t>length:sex        0.001   1  0.0212 0.884260   </a:t>
            </a:r>
          </a:p>
          <a:p>
            <a:r>
              <a:rPr lang="en-US" sz="1500" b="1">
                <a:solidFill>
                  <a:srgbClr val="FF0000"/>
                </a:solidFill>
                <a:latin typeface="Courier" pitchFamily="49" charset="0"/>
              </a:rPr>
              <a:t>stock:sex         0.864   4  3.5763 0.006698 **</a:t>
            </a:r>
          </a:p>
          <a:p>
            <a:r>
              <a:rPr lang="en-US" sz="1500" b="1">
                <a:solidFill>
                  <a:srgbClr val="FF0000"/>
                </a:solidFill>
                <a:latin typeface="Courier" pitchFamily="49" charset="0"/>
              </a:rPr>
              <a:t>length:stock:sex  0.971   4  4.0180 0.003114 **</a:t>
            </a:r>
          </a:p>
          <a:p>
            <a:r>
              <a:rPr lang="en-US" sz="1500">
                <a:latin typeface="Courier" pitchFamily="49" charset="0"/>
              </a:rPr>
              <a:t>Residuals        47.585 788                    </a:t>
            </a:r>
          </a:p>
          <a:p>
            <a:r>
              <a:rPr lang="en-US" sz="1500">
                <a:latin typeface="Courier" pitchFamily="49" charset="0"/>
              </a:rPr>
              <a:t>---</a:t>
            </a:r>
          </a:p>
          <a:p>
            <a:r>
              <a:rPr lang="en-US" sz="1500">
                <a:latin typeface="Courier" pitchFamily="49" charset="0"/>
              </a:rPr>
              <a:t>Signif. codes:  0 ‘***’ 0.001 ‘**’ 0.01 ‘*’ 0.05 ‘.’ 0.1 ‘ ’ 1</a:t>
            </a:r>
          </a:p>
        </p:txBody>
      </p:sp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5943600" y="1970088"/>
            <a:ext cx="2133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latin typeface="Century Gothic" pitchFamily="34" charset="0"/>
              </a:rPr>
              <a:t>= TERRIBLE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024688" cy="1143000"/>
          </a:xfrm>
        </p:spPr>
        <p:txBody>
          <a:bodyPr/>
          <a:lstStyle/>
          <a:p>
            <a:pPr eaLnBrk="1" hangingPunct="1"/>
            <a:r>
              <a:rPr lang="en-US" b="1" smtClean="0"/>
              <a:t>6. Density as a variable</a:t>
            </a:r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001000" cy="4229100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en-US" smtClean="0"/>
              <a:t>lm&lt;-lm(den_pd~stock*sex,data=lcparasites)</a:t>
            </a:r>
          </a:p>
        </p:txBody>
      </p:sp>
      <p:pic>
        <p:nvPicPr>
          <p:cNvPr id="552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514600"/>
            <a:ext cx="3997325" cy="303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0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514600"/>
            <a:ext cx="3733800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2286000" y="5549900"/>
            <a:ext cx="43259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entury Gothic" pitchFamily="34" charset="0"/>
              </a:rPr>
              <a:t>BAD! </a:t>
            </a:r>
          </a:p>
          <a:p>
            <a:pPr algn="ctr"/>
            <a:r>
              <a:rPr lang="en-US">
                <a:latin typeface="Century Gothic" pitchFamily="34" charset="0"/>
              </a:rPr>
              <a:t>Look at output on next slide out of </a:t>
            </a:r>
            <a:r>
              <a:rPr lang="en-US" b="1">
                <a:latin typeface="Century Gothic" pitchFamily="34" charset="0"/>
              </a:rPr>
              <a:t>curiosity</a:t>
            </a:r>
            <a:r>
              <a:rPr lang="en-US">
                <a:latin typeface="Century Gothic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>
          <a:xfrm>
            <a:off x="533400" y="-127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R output - density</a:t>
            </a:r>
          </a:p>
        </p:txBody>
      </p:sp>
      <p:sp>
        <p:nvSpPr>
          <p:cNvPr id="56322" name="Rectangle 2"/>
          <p:cNvSpPr>
            <a:spLocks noChangeArrowheads="1"/>
          </p:cNvSpPr>
          <p:nvPr/>
        </p:nvSpPr>
        <p:spPr bwMode="auto">
          <a:xfrm>
            <a:off x="533400" y="990600"/>
            <a:ext cx="9372600" cy="547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i-FI" sz="1400">
                <a:latin typeface="Courier" pitchFamily="49" charset="0"/>
              </a:rPr>
              <a:t>Call: lm(formula = den_pd ~ stock * sex, data = lcparasites)</a:t>
            </a:r>
          </a:p>
          <a:p>
            <a:endParaRPr lang="fi-FI" sz="1400">
              <a:latin typeface="Courier" pitchFamily="49" charset="0"/>
            </a:endParaRPr>
          </a:p>
          <a:p>
            <a:r>
              <a:rPr lang="fi-FI" sz="1400">
                <a:latin typeface="Courier" pitchFamily="49" charset="0"/>
              </a:rPr>
              <a:t>Residuals:</a:t>
            </a:r>
          </a:p>
          <a:p>
            <a:r>
              <a:rPr lang="fi-FI" sz="1400">
                <a:latin typeface="Courier" pitchFamily="49" charset="0"/>
              </a:rPr>
              <a:t>      Min        1Q    Median        3Q       Max </a:t>
            </a:r>
          </a:p>
          <a:p>
            <a:r>
              <a:rPr lang="fi-FI" sz="1400">
                <a:latin typeface="Courier" pitchFamily="49" charset="0"/>
              </a:rPr>
              <a:t>-0.013935 -0.001989 -0.000665 -0.000222  0.135490 </a:t>
            </a:r>
          </a:p>
          <a:p>
            <a:endParaRPr lang="fi-FI" sz="1400">
              <a:latin typeface="Courier" pitchFamily="49" charset="0"/>
            </a:endParaRPr>
          </a:p>
          <a:p>
            <a:r>
              <a:rPr lang="fi-FI" sz="1400">
                <a:latin typeface="Courier" pitchFamily="49" charset="0"/>
              </a:rPr>
              <a:t>Coefficients:</a:t>
            </a:r>
          </a:p>
          <a:p>
            <a:r>
              <a:rPr lang="fi-FI" sz="1400">
                <a:latin typeface="Courier" pitchFamily="49" charset="0"/>
              </a:rPr>
              <a:t>                        Estimate Std. Error t value Pr(&gt;|t|)    </a:t>
            </a:r>
          </a:p>
          <a:p>
            <a:r>
              <a:rPr lang="fi-FI" sz="1400">
                <a:latin typeface="Courier" pitchFamily="49" charset="0"/>
              </a:rPr>
              <a:t>(Intercept)      4.663e-04  1.189e-03   0.392    0.695    </a:t>
            </a:r>
          </a:p>
          <a:p>
            <a:r>
              <a:rPr lang="fi-FI" sz="1400">
                <a:latin typeface="Courier" pitchFamily="49" charset="0"/>
              </a:rPr>
              <a:t>stock3M         -2.445e-04  1.930e-03  -0.127    0.899    </a:t>
            </a:r>
          </a:p>
          <a:p>
            <a:r>
              <a:rPr lang="fi-FI" sz="1400">
                <a:latin typeface="Courier" pitchFamily="49" charset="0"/>
              </a:rPr>
              <a:t>stock3NO         5.407e-04  1.691e-03   0.320    0.749    </a:t>
            </a:r>
          </a:p>
          <a:p>
            <a:r>
              <a:rPr lang="fi-FI" sz="1400">
                <a:latin typeface="Courier" pitchFamily="49" charset="0"/>
              </a:rPr>
              <a:t>stock3Ps         1.659e-03  1.600e-03   1.037    0.300    </a:t>
            </a:r>
          </a:p>
          <a:p>
            <a:r>
              <a:rPr lang="fi-FI" sz="1400">
                <a:latin typeface="Courier" pitchFamily="49" charset="0"/>
              </a:rPr>
              <a:t>stock4R3Pn       1.347e-02  1.677e-03   8.033  3.4e-15 ***</a:t>
            </a:r>
          </a:p>
          <a:p>
            <a:r>
              <a:rPr lang="fi-FI" sz="1400">
                <a:latin typeface="Courier" pitchFamily="49" charset="0"/>
              </a:rPr>
              <a:t>sexM            -8.865e-06  1.776e-03  -0.005    0.996    </a:t>
            </a:r>
          </a:p>
          <a:p>
            <a:r>
              <a:rPr lang="fi-FI" sz="1400">
                <a:latin typeface="Courier" pitchFamily="49" charset="0"/>
              </a:rPr>
              <a:t>stock3M:sexM    -2.037e-04  2.831e-03  -0.072    0.943    </a:t>
            </a:r>
          </a:p>
          <a:p>
            <a:r>
              <a:rPr lang="fi-FI" sz="1400">
                <a:latin typeface="Courier" pitchFamily="49" charset="0"/>
              </a:rPr>
              <a:t>stock3NO:sexM    6.877e-04  2.443e-03   0.281    0.778    </a:t>
            </a:r>
          </a:p>
          <a:p>
            <a:r>
              <a:rPr lang="fi-FI" sz="1400">
                <a:latin typeface="Courier" pitchFamily="49" charset="0"/>
              </a:rPr>
              <a:t>stock3Ps:sexM   -1.268e-04  2.378e-03  -0.053    0.957    </a:t>
            </a:r>
          </a:p>
          <a:p>
            <a:r>
              <a:rPr lang="fi-FI" sz="1400">
                <a:latin typeface="Courier" pitchFamily="49" charset="0"/>
              </a:rPr>
              <a:t>stock4R3Pn:sexM -2.753e-03  2.564e-03  -1.074    0.283    </a:t>
            </a:r>
          </a:p>
          <a:p>
            <a:r>
              <a:rPr lang="fi-FI" sz="1400">
                <a:latin typeface="Courier" pitchFamily="49" charset="0"/>
              </a:rPr>
              <a:t>---</a:t>
            </a:r>
          </a:p>
          <a:p>
            <a:r>
              <a:rPr lang="fi-FI" sz="1400">
                <a:latin typeface="Courier" pitchFamily="49" charset="0"/>
              </a:rPr>
              <a:t>Signif. codes:  0 ‘***’ 0.001 ‘**’ 0.01 ‘*’ 0.05 ‘.’ 0.1 ‘ ’ 1</a:t>
            </a:r>
          </a:p>
          <a:p>
            <a:endParaRPr lang="fi-FI" sz="1400">
              <a:latin typeface="Courier" pitchFamily="49" charset="0"/>
            </a:endParaRPr>
          </a:p>
          <a:p>
            <a:r>
              <a:rPr lang="fi-FI" sz="1400">
                <a:latin typeface="Courier" pitchFamily="49" charset="0"/>
              </a:rPr>
              <a:t>Residual standard error: 0.01128 on 798 degrees of freedom</a:t>
            </a:r>
          </a:p>
          <a:p>
            <a:r>
              <a:rPr lang="fi-FI" sz="1400">
                <a:latin typeface="Courier" pitchFamily="49" charset="0"/>
              </a:rPr>
              <a:t>  (4 observations deleted due to missingness)</a:t>
            </a:r>
          </a:p>
          <a:p>
            <a:r>
              <a:rPr lang="fi-FI" sz="1400">
                <a:latin typeface="Courier" pitchFamily="49" charset="0"/>
              </a:rPr>
              <a:t>Multiple R-squared:  0.1477,	Adjusted R-squared:  0.1381 </a:t>
            </a:r>
          </a:p>
          <a:p>
            <a:r>
              <a:rPr lang="fi-FI" sz="1400">
                <a:latin typeface="Courier" pitchFamily="49" charset="0"/>
              </a:rPr>
              <a:t>F-statistic: 15.36 on 9 and 798 DF,  p-value: &lt; 2.2e-16</a:t>
            </a:r>
            <a:endParaRPr lang="en-US" sz="1400"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7024688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>Next: Randomization Test!!	</a:t>
            </a:r>
            <a:endParaRPr lang="en-US" b="1" dirty="0"/>
          </a:p>
        </p:txBody>
      </p:sp>
      <p:sp>
        <p:nvSpPr>
          <p:cNvPr id="57346" name="Content Placeholder 2"/>
          <p:cNvSpPr>
            <a:spLocks noGrp="1"/>
          </p:cNvSpPr>
          <p:nvPr>
            <p:ph idx="1"/>
          </p:nvPr>
        </p:nvSpPr>
        <p:spPr>
          <a:xfrm>
            <a:off x="685800" y="1295400"/>
            <a:ext cx="8001000" cy="35083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The assumptions for the distributions are not holding for analysis of density data</a:t>
            </a:r>
          </a:p>
          <a:p>
            <a:pPr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So, we evaluate our statistic by constructing a frequency distribution of outcomes based on repeating sampling of outcomes when the null is made true by random sampling (to be done).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End result: A p value with no assumptions</a:t>
            </a:r>
          </a:p>
        </p:txBody>
      </p:sp>
      <p:pic>
        <p:nvPicPr>
          <p:cNvPr id="57347" name="Picture 3" descr="wormy fish 2 - from John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0"/>
            <a:ext cx="2819400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24400" y="228600"/>
            <a:ext cx="3313113" cy="17018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Prevalence data – binary response variable</a:t>
            </a:r>
            <a:endParaRPr lang="en-US" dirty="0"/>
          </a:p>
        </p:txBody>
      </p:sp>
      <p:pic>
        <p:nvPicPr>
          <p:cNvPr id="58370" name="Picture 4" descr="IMG-20130319-0294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228600"/>
            <a:ext cx="4527550" cy="603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152400"/>
            <a:ext cx="6019800" cy="502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4991100"/>
            <a:ext cx="8458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plot(ta~length,ylab="abundance",main="A.simplex abundance v. length")</a:t>
            </a:r>
          </a:p>
          <a:p>
            <a:r>
              <a:rPr lang="en-US">
                <a:latin typeface="Century Gothic" pitchFamily="34" charset="0"/>
              </a:rPr>
              <a:t>abline(lm(ta~length), col="red")</a:t>
            </a:r>
          </a:p>
          <a:p>
            <a:endParaRPr lang="en-CA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>
          <a:xfrm>
            <a:off x="609600" y="30163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Data inspection</a:t>
            </a:r>
          </a:p>
        </p:txBody>
      </p:sp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457200" y="1143000"/>
            <a:ext cx="86868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>
                <a:latin typeface="Courier" pitchFamily="49" charset="0"/>
              </a:rPr>
              <a:t>R code: table(inf_a,stock)</a:t>
            </a:r>
          </a:p>
          <a:p>
            <a:endParaRPr lang="pt-BR" sz="2000">
              <a:latin typeface="Courier" pitchFamily="49" charset="0"/>
            </a:endParaRPr>
          </a:p>
          <a:p>
            <a:r>
              <a:rPr lang="pt-BR" sz="2000">
                <a:latin typeface="Courier" pitchFamily="49" charset="0"/>
              </a:rPr>
              <a:t>   inf  2J3KL 3M  3NO  3Ps  4R3Pn</a:t>
            </a:r>
          </a:p>
          <a:p>
            <a:r>
              <a:rPr lang="pt-BR" sz="2000">
                <a:latin typeface="Courier" pitchFamily="49" charset="0"/>
              </a:rPr>
              <a:t>    0     35   2  55    9     4</a:t>
            </a:r>
          </a:p>
          <a:p>
            <a:r>
              <a:rPr lang="pt-BR" sz="2000">
                <a:latin typeface="Courier" pitchFamily="49" charset="0"/>
              </a:rPr>
              <a:t>    1    128 103  128  198   150</a:t>
            </a:r>
          </a:p>
          <a:p>
            <a:r>
              <a:rPr lang="pt-BR" sz="2000">
                <a:latin typeface="Courier" pitchFamily="49" charset="0"/>
              </a:rPr>
              <a:t>  total  163 105  183  207   154</a:t>
            </a:r>
          </a:p>
          <a:p>
            <a:endParaRPr lang="pt-BR" sz="2000">
              <a:latin typeface="Courier" pitchFamily="49" charset="0"/>
            </a:endParaRPr>
          </a:p>
          <a:p>
            <a:r>
              <a:rPr lang="pt-BR" sz="2000">
                <a:latin typeface="Courier" pitchFamily="49" charset="0"/>
              </a:rPr>
              <a:t>R code: </a:t>
            </a:r>
            <a:r>
              <a:rPr lang="en-US" sz="2000">
                <a:latin typeface="Courier" pitchFamily="49" charset="0"/>
              </a:rPr>
              <a:t>tapply(inf_a,stock,mean)</a:t>
            </a:r>
          </a:p>
          <a:p>
            <a:endParaRPr lang="en-US" sz="2000">
              <a:latin typeface="Courier" pitchFamily="49" charset="0"/>
            </a:endParaRPr>
          </a:p>
          <a:p>
            <a:r>
              <a:rPr lang="en-US" sz="2000">
                <a:latin typeface="Courier" pitchFamily="49" charset="0"/>
              </a:rPr>
              <a:t>2J3KL     3M     3NO     3Ps     4R3Pn </a:t>
            </a:r>
          </a:p>
          <a:p>
            <a:r>
              <a:rPr lang="en-US" sz="2000">
                <a:latin typeface="Courier" pitchFamily="49" charset="0"/>
              </a:rPr>
              <a:t>0.7853  0.9810  0.6995  0.9565  0.9740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457200" y="3200400"/>
            <a:ext cx="8229600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396" name="Rectangle 3"/>
          <p:cNvSpPr>
            <a:spLocks noChangeArrowheads="1"/>
          </p:cNvSpPr>
          <p:nvPr/>
        </p:nvSpPr>
        <p:spPr bwMode="auto">
          <a:xfrm>
            <a:off x="533400" y="4800600"/>
            <a:ext cx="685800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urier" pitchFamily="49" charset="0"/>
              </a:rPr>
              <a:t>R code: table(inf_a,sex)</a:t>
            </a:r>
          </a:p>
          <a:p>
            <a:r>
              <a:rPr lang="en-US" sz="2000">
                <a:latin typeface="Courier" pitchFamily="49" charset="0"/>
              </a:rPr>
              <a:t>     sex</a:t>
            </a:r>
          </a:p>
          <a:p>
            <a:r>
              <a:rPr lang="en-US" sz="2000">
                <a:latin typeface="Courier" pitchFamily="49" charset="0"/>
              </a:rPr>
              <a:t>   inf    F   M</a:t>
            </a:r>
          </a:p>
          <a:p>
            <a:r>
              <a:rPr lang="en-US" sz="2000">
                <a:latin typeface="Courier" pitchFamily="49" charset="0"/>
              </a:rPr>
              <a:t>    0    50  53</a:t>
            </a:r>
          </a:p>
          <a:p>
            <a:r>
              <a:rPr lang="en-US" sz="2000">
                <a:latin typeface="Courier" pitchFamily="49" charset="0"/>
              </a:rPr>
              <a:t>    1   385  320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304800" y="4800600"/>
            <a:ext cx="8229600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Prevalence model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533400" y="1600200"/>
            <a:ext cx="8153400" cy="4130675"/>
          </a:xfrm>
          <a:prstGeom prst="rect">
            <a:avLst/>
          </a:prstGeom>
        </p:spPr>
        <p:txBody>
          <a:bodyPr/>
          <a:lstStyle>
            <a:lvl1pPr marL="34290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2471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2588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517904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719072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19202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121408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6000"/>
              <a:buFont typeface="Wingdings 2" pitchFamily="18" charset="2"/>
              <a:buChar char="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sz="2200" dirty="0" smtClean="0"/>
              <a:t>Prevalence(yes/no) </a:t>
            </a:r>
            <a:r>
              <a:rPr lang="en-US" sz="2200" dirty="0" smtClean="0">
                <a:sym typeface="Wingdings"/>
              </a:rPr>
              <a:t> </a:t>
            </a:r>
            <a:r>
              <a:rPr lang="en-US" sz="2200" dirty="0" smtClean="0"/>
              <a:t>Binomial error (</a:t>
            </a:r>
            <a:r>
              <a:rPr lang="en-US" sz="2200" dirty="0" err="1" smtClean="0"/>
              <a:t>logit</a:t>
            </a:r>
            <a:r>
              <a:rPr lang="en-US" sz="2200" dirty="0" smtClean="0"/>
              <a:t>)</a:t>
            </a:r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endParaRPr lang="en-US" sz="22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/>
              <a:t>I = e</a:t>
            </a:r>
            <a:r>
              <a:rPr lang="en-US" sz="2200" baseline="30000" dirty="0" smtClean="0"/>
              <a:t>(</a:t>
            </a:r>
            <a:r>
              <a:rPr lang="el-GR" sz="2200" baseline="30000" dirty="0" smtClean="0"/>
              <a:t>η</a:t>
            </a:r>
            <a:r>
              <a:rPr lang="en-US" sz="2200" baseline="30000" dirty="0" smtClean="0"/>
              <a:t>) </a:t>
            </a:r>
            <a:r>
              <a:rPr lang="en-US" sz="2200" dirty="0" smtClean="0"/>
              <a:t>+ binomial error</a:t>
            </a:r>
            <a:endParaRPr lang="en-US" sz="2200" baseline="30000" dirty="0" smtClean="0"/>
          </a:p>
          <a:p>
            <a:pPr marL="0" indent="0" fontAlgn="auto">
              <a:lnSpc>
                <a:spcPct val="12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2200" dirty="0" smtClean="0"/>
              <a:t>η</a:t>
            </a:r>
            <a:r>
              <a:rPr lang="en-US" sz="2200" dirty="0" smtClean="0"/>
              <a:t> = </a:t>
            </a:r>
            <a:r>
              <a:rPr lang="el-GR" sz="2200" dirty="0" smtClean="0"/>
              <a:t>β</a:t>
            </a:r>
            <a:r>
              <a:rPr lang="en-US" sz="2200" baseline="-25000" dirty="0" smtClean="0"/>
              <a:t>o</a:t>
            </a:r>
            <a:r>
              <a:rPr lang="en-US" sz="2200" dirty="0" smtClean="0"/>
              <a:t> + </a:t>
            </a:r>
            <a:r>
              <a:rPr lang="el-GR" sz="2200" dirty="0" smtClean="0"/>
              <a:t>β</a:t>
            </a:r>
            <a:r>
              <a:rPr lang="en-US" sz="2200" baseline="-25000" dirty="0" smtClean="0"/>
              <a:t>L</a:t>
            </a:r>
            <a:r>
              <a:rPr lang="en-US" sz="2200" dirty="0" smtClean="0"/>
              <a:t>·L + </a:t>
            </a:r>
            <a:r>
              <a:rPr lang="el-GR" sz="2200" dirty="0" smtClean="0"/>
              <a:t>β</a:t>
            </a:r>
            <a:r>
              <a:rPr lang="en-US" sz="2200" baseline="-25000" dirty="0" smtClean="0"/>
              <a:t>S</a:t>
            </a:r>
            <a:r>
              <a:rPr lang="en-US" sz="2200" dirty="0" smtClean="0"/>
              <a:t>·S + </a:t>
            </a:r>
            <a:r>
              <a:rPr lang="el-GR" sz="2200" dirty="0" smtClean="0"/>
              <a:t>β</a:t>
            </a:r>
            <a:r>
              <a:rPr lang="en-US" sz="2200" baseline="-25000" dirty="0" smtClean="0"/>
              <a:t>C</a:t>
            </a:r>
            <a:r>
              <a:rPr lang="en-US" sz="2200" dirty="0" smtClean="0"/>
              <a:t>·C +</a:t>
            </a:r>
            <a:r>
              <a:rPr lang="el-GR" sz="2200" dirty="0" smtClean="0"/>
              <a:t>β</a:t>
            </a:r>
            <a:r>
              <a:rPr lang="en-US" sz="2200" baseline="-25000" dirty="0" smtClean="0"/>
              <a:t>L·S</a:t>
            </a:r>
            <a:r>
              <a:rPr lang="en-US" sz="2200" dirty="0" smtClean="0"/>
              <a:t>L·S +</a:t>
            </a:r>
            <a:r>
              <a:rPr lang="el-GR" sz="2200" dirty="0" smtClean="0"/>
              <a:t>β</a:t>
            </a:r>
            <a:r>
              <a:rPr lang="en-US" sz="2200" baseline="-25000" dirty="0" smtClean="0"/>
              <a:t>L·C</a:t>
            </a:r>
            <a:r>
              <a:rPr lang="en-US" sz="2200" dirty="0" smtClean="0"/>
              <a:t>L·C+</a:t>
            </a:r>
            <a:r>
              <a:rPr lang="el-GR" sz="2200" dirty="0" smtClean="0"/>
              <a:t>β</a:t>
            </a:r>
            <a:r>
              <a:rPr lang="en-US" sz="2200" baseline="-25000" dirty="0" smtClean="0"/>
              <a:t>C·S</a:t>
            </a:r>
            <a:r>
              <a:rPr lang="en-US" sz="2200" dirty="0" smtClean="0"/>
              <a:t>C·S+</a:t>
            </a:r>
            <a:r>
              <a:rPr lang="el-GR" sz="2200" dirty="0" smtClean="0"/>
              <a:t>β</a:t>
            </a:r>
            <a:r>
              <a:rPr lang="en-US" sz="2200" baseline="-25000" dirty="0" smtClean="0"/>
              <a:t>L·S·C</a:t>
            </a:r>
            <a:r>
              <a:rPr lang="en-US" sz="2200" dirty="0" smtClean="0"/>
              <a:t>·L·S·C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/>
              <a:t>I = Infection (response)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l-GR" sz="2200" dirty="0" smtClean="0"/>
              <a:t>Β</a:t>
            </a:r>
            <a:r>
              <a:rPr lang="en-US" sz="2200" baseline="-25000" dirty="0" smtClean="0"/>
              <a:t>o</a:t>
            </a:r>
            <a:r>
              <a:rPr lang="en-US" sz="2200" dirty="0" smtClean="0"/>
              <a:t> = Intercept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/>
              <a:t>L = Length (explanatory - control)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2200" dirty="0" smtClean="0"/>
              <a:t>C = Cod stock (explanatory)</a:t>
            </a:r>
            <a:br>
              <a:rPr lang="en-US" sz="2200" dirty="0" smtClean="0"/>
            </a:br>
            <a:r>
              <a:rPr lang="en-US" sz="2200" dirty="0" smtClean="0"/>
              <a:t>S= Sex (explanatory - control)</a:t>
            </a:r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/>
          </a:p>
          <a:p>
            <a:pPr marL="0" indent="0" fontAlgn="auto">
              <a:lnSpc>
                <a:spcPct val="110000"/>
              </a:lnSpc>
              <a:spcAft>
                <a:spcPts val="0"/>
              </a:spcAft>
              <a:buFont typeface="Wingdings 2" pitchFamily="18" charset="2"/>
              <a:buNone/>
              <a:defRPr/>
            </a:pPr>
            <a:endParaRPr lang="en-US" sz="2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Goodness of Fit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67200"/>
          </a:xfrm>
        </p:spPr>
        <p:txBody>
          <a:bodyPr rtlCol="0">
            <a:normAutofit fontScale="92500" lnSpcReduction="20000"/>
          </a:bodyPr>
          <a:lstStyle/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/>
                <a:cs typeface="Courier"/>
              </a:rPr>
              <a:t>&gt; </a:t>
            </a:r>
            <a:r>
              <a:rPr lang="en-US" dirty="0" err="1">
                <a:latin typeface="Courier"/>
                <a:cs typeface="Courier"/>
              </a:rPr>
              <a:t>anova</a:t>
            </a:r>
            <a:r>
              <a:rPr lang="en-US" dirty="0">
                <a:latin typeface="Courier"/>
                <a:cs typeface="Courier"/>
              </a:rPr>
              <a:t>(model1,model2,test="Chi")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/>
                <a:cs typeface="Courier"/>
              </a:rPr>
              <a:t>Analysis of Deviance Table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Courier"/>
              <a:cs typeface="Courier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/>
                <a:cs typeface="Courier"/>
              </a:rPr>
              <a:t>Model 1: </a:t>
            </a:r>
            <a:r>
              <a:rPr lang="en-US" dirty="0" err="1">
                <a:latin typeface="Courier"/>
                <a:cs typeface="Courier"/>
              </a:rPr>
              <a:t>inf_a</a:t>
            </a:r>
            <a:r>
              <a:rPr lang="en-US" dirty="0">
                <a:latin typeface="Courier"/>
                <a:cs typeface="Courier"/>
              </a:rPr>
              <a:t> ~ stock * length * sex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/>
                <a:cs typeface="Courier"/>
              </a:rPr>
              <a:t>Model 2: </a:t>
            </a:r>
            <a:r>
              <a:rPr lang="en-US" dirty="0" err="1">
                <a:latin typeface="Courier"/>
                <a:cs typeface="Courier"/>
              </a:rPr>
              <a:t>inf_a</a:t>
            </a:r>
            <a:r>
              <a:rPr lang="en-US" dirty="0">
                <a:latin typeface="Courier"/>
                <a:cs typeface="Courier"/>
              </a:rPr>
              <a:t> ~ stock * length + </a:t>
            </a:r>
            <a:r>
              <a:rPr lang="en-US" dirty="0" smtClean="0">
                <a:latin typeface="Courier"/>
                <a:cs typeface="Courier"/>
              </a:rPr>
              <a:t>sex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endParaRPr lang="en-US" dirty="0">
              <a:latin typeface="Courier"/>
              <a:cs typeface="Courier"/>
            </a:endParaRP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/>
                <a:cs typeface="Courier"/>
              </a:rPr>
              <a:t>  </a:t>
            </a:r>
            <a:r>
              <a:rPr lang="en-US" dirty="0" err="1">
                <a:latin typeface="Courier"/>
                <a:cs typeface="Courier"/>
              </a:rPr>
              <a:t>Resid</a:t>
            </a:r>
            <a:r>
              <a:rPr lang="en-US" dirty="0">
                <a:latin typeface="Courier"/>
                <a:cs typeface="Courier"/>
              </a:rPr>
              <a:t>. </a:t>
            </a:r>
            <a:r>
              <a:rPr lang="en-US" dirty="0" err="1">
                <a:latin typeface="Courier"/>
                <a:cs typeface="Courier"/>
              </a:rPr>
              <a:t>Df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Resid</a:t>
            </a:r>
            <a:r>
              <a:rPr lang="en-US" dirty="0">
                <a:latin typeface="Courier"/>
                <a:cs typeface="Courier"/>
              </a:rPr>
              <a:t>. </a:t>
            </a:r>
            <a:r>
              <a:rPr lang="en-US" dirty="0" err="1">
                <a:latin typeface="Courier"/>
                <a:cs typeface="Courier"/>
              </a:rPr>
              <a:t>Dev</a:t>
            </a:r>
            <a:r>
              <a:rPr lang="en-US" dirty="0">
                <a:latin typeface="Courier"/>
                <a:cs typeface="Courier"/>
              </a:rPr>
              <a:t> </a:t>
            </a:r>
            <a:r>
              <a:rPr lang="en-US" dirty="0" err="1">
                <a:latin typeface="Courier"/>
                <a:cs typeface="Courier"/>
              </a:rPr>
              <a:t>Df</a:t>
            </a:r>
            <a:r>
              <a:rPr lang="en-US" dirty="0">
                <a:latin typeface="Courier"/>
                <a:cs typeface="Courier"/>
              </a:rPr>
              <a:t> Deviance </a:t>
            </a:r>
            <a:r>
              <a:rPr lang="en-US" dirty="0" err="1">
                <a:latin typeface="Courier"/>
                <a:cs typeface="Courier"/>
              </a:rPr>
              <a:t>Pr</a:t>
            </a:r>
            <a:r>
              <a:rPr lang="en-US" dirty="0">
                <a:latin typeface="Courier"/>
                <a:cs typeface="Courier"/>
              </a:rPr>
              <a:t>(&gt;Chi)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/>
                <a:cs typeface="Courier"/>
              </a:rPr>
              <a:t>1       788     398.40                       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/>
                <a:cs typeface="Courier"/>
              </a:rPr>
              <a:t>2       797     413.57 -9  -15.175  </a:t>
            </a:r>
            <a:r>
              <a:rPr lang="en-US" b="1" dirty="0">
                <a:latin typeface="Courier"/>
                <a:cs typeface="Courier"/>
              </a:rPr>
              <a:t>0.08623</a:t>
            </a:r>
            <a:r>
              <a:rPr lang="en-US" dirty="0">
                <a:latin typeface="Courier"/>
                <a:cs typeface="Courier"/>
              </a:rPr>
              <a:t> .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>
                <a:latin typeface="Courier"/>
                <a:cs typeface="Courier"/>
              </a:rPr>
              <a:t>---</a:t>
            </a:r>
          </a:p>
          <a:p>
            <a:pPr marL="6858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dirty="0" err="1">
                <a:latin typeface="Courier"/>
                <a:cs typeface="Courier"/>
              </a:rPr>
              <a:t>Signif</a:t>
            </a:r>
            <a:r>
              <a:rPr lang="en-US" dirty="0">
                <a:latin typeface="Courier"/>
                <a:cs typeface="Courier"/>
              </a:rPr>
              <a:t>. codes:  0 ‘***’ 0.001 ‘**’ 0.01 ‘*’ 0.05 ‘.’ 0.1 ‘ ’ 1</a:t>
            </a:r>
          </a:p>
        </p:txBody>
      </p:sp>
      <p:sp>
        <p:nvSpPr>
          <p:cNvPr id="62467" name="TextBox 3"/>
          <p:cNvSpPr txBox="1">
            <a:spLocks noChangeArrowheads="1"/>
          </p:cNvSpPr>
          <p:nvPr/>
        </p:nvSpPr>
        <p:spPr bwMode="auto">
          <a:xfrm>
            <a:off x="457200" y="6019800"/>
            <a:ext cx="8153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1">
                <a:latin typeface="Century Gothic" pitchFamily="34" charset="0"/>
              </a:rPr>
              <a:t>Not significant so we accept model 2! </a:t>
            </a:r>
            <a:r>
              <a:rPr lang="en-US" sz="2200">
                <a:latin typeface="Century Gothic" pitchFamily="34" charset="0"/>
              </a:rPr>
              <a:t>(if assumptions met)</a:t>
            </a:r>
            <a:endParaRPr lang="en-US" sz="2200" b="1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59763" cy="1143000"/>
          </a:xfrm>
        </p:spPr>
        <p:txBody>
          <a:bodyPr/>
          <a:lstStyle/>
          <a:p>
            <a:pPr eaLnBrk="1" hangingPunct="1"/>
            <a:r>
              <a:rPr lang="en-US" smtClean="0"/>
              <a:t>R-output – prevalence</a:t>
            </a:r>
            <a:endParaRPr lang="en-US" sz="2200" smtClean="0"/>
          </a:p>
        </p:txBody>
      </p:sp>
      <p:sp>
        <p:nvSpPr>
          <p:cNvPr id="63490" name="Rectangle 3"/>
          <p:cNvSpPr>
            <a:spLocks noChangeArrowheads="1"/>
          </p:cNvSpPr>
          <p:nvPr/>
        </p:nvSpPr>
        <p:spPr bwMode="auto">
          <a:xfrm>
            <a:off x="457200" y="1066800"/>
            <a:ext cx="7086600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 b="1">
                <a:latin typeface="Century Gothic" pitchFamily="34" charset="0"/>
              </a:rPr>
              <a:t>glm(formula = inf_a ~ stock * length + sex, family = binomial, data = LCparasites26)</a:t>
            </a:r>
          </a:p>
          <a:p>
            <a:endParaRPr lang="en-US" sz="1300">
              <a:latin typeface="Century Gothic" pitchFamily="34" charset="0"/>
            </a:endParaRPr>
          </a:p>
          <a:p>
            <a:r>
              <a:rPr lang="en-US" sz="1300">
                <a:latin typeface="Courier" pitchFamily="49" charset="0"/>
              </a:rPr>
              <a:t>Deviance Residuals: </a:t>
            </a:r>
          </a:p>
          <a:p>
            <a:r>
              <a:rPr lang="en-US" sz="1300">
                <a:latin typeface="Courier" pitchFamily="49" charset="0"/>
              </a:rPr>
              <a:t>     Min        1Q    Median        3Q       Max  </a:t>
            </a:r>
          </a:p>
          <a:p>
            <a:r>
              <a:rPr lang="en-US" sz="1300">
                <a:latin typeface="Courier" pitchFamily="49" charset="0"/>
              </a:rPr>
              <a:t>-3.00278   0.07431   0.20625   0.40994   1.64307  </a:t>
            </a:r>
          </a:p>
          <a:p>
            <a:endParaRPr lang="en-US" sz="1300">
              <a:latin typeface="Courier" pitchFamily="49" charset="0"/>
            </a:endParaRPr>
          </a:p>
          <a:p>
            <a:r>
              <a:rPr lang="en-US" sz="1300">
                <a:latin typeface="Courier" pitchFamily="49" charset="0"/>
              </a:rPr>
              <a:t>Coefficients:</a:t>
            </a:r>
          </a:p>
          <a:p>
            <a:r>
              <a:rPr lang="en-US" sz="1300">
                <a:latin typeface="Courier" pitchFamily="49" charset="0"/>
              </a:rPr>
              <a:t>                   Estimate Std. Error z value Pr(&gt;|z|)    </a:t>
            </a:r>
          </a:p>
          <a:p>
            <a:r>
              <a:rPr lang="en-US" sz="1300">
                <a:latin typeface="Courier" pitchFamily="49" charset="0"/>
              </a:rPr>
              <a:t>(Intercept)       -3.472648   0.883234  -3.932 8.43e-05 ***</a:t>
            </a:r>
          </a:p>
          <a:p>
            <a:r>
              <a:rPr lang="en-US" sz="1300">
                <a:latin typeface="Courier" pitchFamily="49" charset="0"/>
              </a:rPr>
              <a:t>stock3M            4.123888   2.879948   1.432    0.152    </a:t>
            </a:r>
          </a:p>
          <a:p>
            <a:r>
              <a:rPr lang="en-US" sz="1300">
                <a:latin typeface="Courier" pitchFamily="49" charset="0"/>
              </a:rPr>
              <a:t>stock3NO          -0.213392   1.213776  -0.176    0.860    </a:t>
            </a:r>
          </a:p>
          <a:p>
            <a:r>
              <a:rPr lang="en-US" sz="1300">
                <a:latin typeface="Courier" pitchFamily="49" charset="0"/>
              </a:rPr>
              <a:t>stock3Ps           1.130513   1.902475   0.594    0.552    </a:t>
            </a:r>
          </a:p>
          <a:p>
            <a:r>
              <a:rPr lang="en-US" sz="1300">
                <a:latin typeface="Courier" pitchFamily="49" charset="0"/>
              </a:rPr>
              <a:t>stock4R3Pn        -4.741315   4.795454  -0.989    0.323    </a:t>
            </a:r>
          </a:p>
          <a:p>
            <a:r>
              <a:rPr lang="en-US" sz="1300">
                <a:latin typeface="Courier" pitchFamily="49" charset="0"/>
              </a:rPr>
              <a:t>length             0.091729   0.017859   5.136 2.80e-07 ***</a:t>
            </a:r>
          </a:p>
          <a:p>
            <a:r>
              <a:rPr lang="en-US" sz="1300">
                <a:latin typeface="Courier" pitchFamily="49" charset="0"/>
              </a:rPr>
              <a:t>sexM               0.037974   0.253119   0.150    0.881    </a:t>
            </a:r>
          </a:p>
          <a:p>
            <a:r>
              <a:rPr lang="en-US" sz="1300">
                <a:latin typeface="Courier" pitchFamily="49" charset="0"/>
              </a:rPr>
              <a:t>stock3M:length    -0.021996   0.068304  -0.322    0.747    </a:t>
            </a:r>
          </a:p>
          <a:p>
            <a:r>
              <a:rPr lang="en-US" sz="1300">
                <a:latin typeface="Courier" pitchFamily="49" charset="0"/>
              </a:rPr>
              <a:t>stock3NO:length    0.004583   0.025777   0.178    0.859    </a:t>
            </a:r>
          </a:p>
          <a:p>
            <a:r>
              <a:rPr lang="en-US" sz="1300">
                <a:latin typeface="Courier" pitchFamily="49" charset="0"/>
              </a:rPr>
              <a:t>stock3Ps:length    0.014434   0.040066   0.360    0.719    </a:t>
            </a:r>
          </a:p>
          <a:p>
            <a:r>
              <a:rPr lang="en-US" sz="1300">
                <a:latin typeface="Courier" pitchFamily="49" charset="0"/>
              </a:rPr>
              <a:t>stock4R3Pn:length  0.161736   0.111830   1.446    0.148    </a:t>
            </a:r>
          </a:p>
          <a:p>
            <a:r>
              <a:rPr lang="en-US" sz="1300">
                <a:latin typeface="Courier" pitchFamily="49" charset="0"/>
              </a:rPr>
              <a:t>---</a:t>
            </a:r>
          </a:p>
          <a:p>
            <a:r>
              <a:rPr lang="en-US" sz="1300">
                <a:latin typeface="Courier" pitchFamily="49" charset="0"/>
              </a:rPr>
              <a:t>(Dispersion parameter for binomial family taken to be 1)</a:t>
            </a:r>
          </a:p>
          <a:p>
            <a:endParaRPr lang="en-US" sz="1300">
              <a:latin typeface="Courier" pitchFamily="49" charset="0"/>
            </a:endParaRPr>
          </a:p>
          <a:p>
            <a:r>
              <a:rPr lang="en-US" sz="1300">
                <a:latin typeface="Courier" pitchFamily="49" charset="0"/>
              </a:rPr>
              <a:t>Null deviance: 616.60  on 807  degrees of freedom</a:t>
            </a:r>
          </a:p>
          <a:p>
            <a:r>
              <a:rPr lang="en-US" sz="1300">
                <a:latin typeface="Courier" pitchFamily="49" charset="0"/>
              </a:rPr>
              <a:t>Residual deviance: 413.57  on 797  degrees of freedom</a:t>
            </a:r>
          </a:p>
          <a:p>
            <a:r>
              <a:rPr lang="en-US" sz="1300">
                <a:latin typeface="Courier" pitchFamily="49" charset="0"/>
              </a:rPr>
              <a:t>AIC: 435.57</a:t>
            </a:r>
          </a:p>
          <a:p>
            <a:r>
              <a:rPr lang="en-US" sz="1300">
                <a:latin typeface="Courier" pitchFamily="49" charset="0"/>
              </a:rPr>
              <a:t>Number of Fisher Scoring iterations: 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Title 1"/>
          <p:cNvSpPr>
            <a:spLocks noGrp="1"/>
          </p:cNvSpPr>
          <p:nvPr>
            <p:ph type="title"/>
          </p:nvPr>
        </p:nvSpPr>
        <p:spPr>
          <a:xfrm>
            <a:off x="503238" y="381000"/>
            <a:ext cx="7024687" cy="1143000"/>
          </a:xfrm>
        </p:spPr>
        <p:txBody>
          <a:bodyPr/>
          <a:lstStyle/>
          <a:p>
            <a:pPr eaLnBrk="1" hangingPunct="1"/>
            <a:r>
              <a:rPr lang="en-US" sz="3000" smtClean="0"/>
              <a:t>Test of the fit of the logistic to data: Using Rugs</a:t>
            </a:r>
          </a:p>
        </p:txBody>
      </p:sp>
      <p:sp>
        <p:nvSpPr>
          <p:cNvPr id="64514" name="TextBox 5"/>
          <p:cNvSpPr txBox="1">
            <a:spLocks noChangeArrowheads="1"/>
          </p:cNvSpPr>
          <p:nvPr/>
        </p:nvSpPr>
        <p:spPr bwMode="auto">
          <a:xfrm>
            <a:off x="533400" y="1471613"/>
            <a:ext cx="80613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Courier New" pitchFamily="49" charset="0"/>
              <a:buChar char="o"/>
            </a:pPr>
            <a:r>
              <a:rPr lang="en-US" sz="1500">
                <a:latin typeface="Century Gothic" pitchFamily="34" charset="0"/>
              </a:rPr>
              <a:t>Rugs, one-D addition, showing locations of data points along x axis. 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500">
                <a:latin typeface="Century Gothic" pitchFamily="34" charset="0"/>
              </a:rPr>
              <a:t>Are values clustered at certain values of the regression explanatory variable vs evenly spaced out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500">
                <a:latin typeface="Century Gothic" pitchFamily="34" charset="0"/>
              </a:rPr>
              <a:t>Use “jitter” to spread out values</a:t>
            </a:r>
          </a:p>
          <a:p>
            <a:pPr marL="285750" indent="-285750">
              <a:buFont typeface="Courier New" pitchFamily="49" charset="0"/>
              <a:buChar char="o"/>
            </a:pPr>
            <a:r>
              <a:rPr lang="en-US" sz="1500">
                <a:latin typeface="Century Gothic" pitchFamily="34" charset="0"/>
              </a:rPr>
              <a:t>Data was cut into bins, plot empirical probabilities (with SE), for comparison to the logistic curve</a:t>
            </a:r>
          </a:p>
        </p:txBody>
      </p:sp>
      <p:pic>
        <p:nvPicPr>
          <p:cNvPr id="6451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2101850"/>
            <a:ext cx="723900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1"/>
          <p:cNvSpPr>
            <a:spLocks noChangeArrowheads="1"/>
          </p:cNvSpPr>
          <p:nvPr/>
        </p:nvSpPr>
        <p:spPr bwMode="auto">
          <a:xfrm>
            <a:off x="762000" y="1573213"/>
            <a:ext cx="7543800" cy="469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300">
                <a:latin typeface="Century Gothic" pitchFamily="34" charset="0"/>
              </a:rPr>
              <a:t>plot(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length,inf_a</a:t>
            </a:r>
            <a:r>
              <a:rPr lang="en-US" sz="1300">
                <a:latin typeface="Century Gothic" pitchFamily="34" charset="0"/>
              </a:rPr>
              <a:t>)</a:t>
            </a:r>
          </a:p>
          <a:p>
            <a:r>
              <a:rPr lang="en-US" sz="1300">
                <a:latin typeface="Century Gothic" pitchFamily="34" charset="0"/>
              </a:rPr>
              <a:t>rug(jitter(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length</a:t>
            </a:r>
            <a:r>
              <a:rPr lang="en-US" sz="1300">
                <a:latin typeface="Century Gothic" pitchFamily="34" charset="0"/>
              </a:rPr>
              <a:t>[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inf_a</a:t>
            </a:r>
            <a:r>
              <a:rPr lang="en-US" sz="1300">
                <a:latin typeface="Century Gothic" pitchFamily="34" charset="0"/>
              </a:rPr>
              <a:t>==0]))</a:t>
            </a:r>
          </a:p>
          <a:p>
            <a:r>
              <a:rPr lang="en-US" sz="1300">
                <a:latin typeface="Century Gothic" pitchFamily="34" charset="0"/>
              </a:rPr>
              <a:t>rug(jitter(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length</a:t>
            </a:r>
            <a:r>
              <a:rPr lang="en-US" sz="1300">
                <a:latin typeface="Century Gothic" pitchFamily="34" charset="0"/>
              </a:rPr>
              <a:t>[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inf_a</a:t>
            </a:r>
            <a:r>
              <a:rPr lang="en-US" sz="1300">
                <a:latin typeface="Century Gothic" pitchFamily="34" charset="0"/>
              </a:rPr>
              <a:t>==1]))</a:t>
            </a:r>
          </a:p>
          <a:p>
            <a:r>
              <a:rPr lang="en-US" sz="1300">
                <a:latin typeface="Century Gothic" pitchFamily="34" charset="0"/>
              </a:rPr>
              <a:t>rug(jitter(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length</a:t>
            </a:r>
            <a:r>
              <a:rPr lang="en-US" sz="1300">
                <a:latin typeface="Century Gothic" pitchFamily="34" charset="0"/>
              </a:rPr>
              <a:t>[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inf_a</a:t>
            </a:r>
            <a:r>
              <a:rPr lang="en-US" sz="1300">
                <a:latin typeface="Century Gothic" pitchFamily="34" charset="0"/>
              </a:rPr>
              <a:t>==1]),side=3)</a:t>
            </a:r>
          </a:p>
          <a:p>
            <a:r>
              <a:rPr lang="en-US" sz="1300">
                <a:latin typeface="Century Gothic" pitchFamily="34" charset="0"/>
              </a:rPr>
              <a:t>cutl&lt;-cut(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length</a:t>
            </a:r>
            <a:r>
              <a:rPr lang="en-US" sz="1300">
                <a:latin typeface="Century Gothic" pitchFamily="34" charset="0"/>
              </a:rPr>
              <a:t>,5)</a:t>
            </a:r>
          </a:p>
          <a:p>
            <a:r>
              <a:rPr lang="en-US" sz="1300">
                <a:latin typeface="Century Gothic" pitchFamily="34" charset="0"/>
              </a:rPr>
              <a:t>tapply(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inf_a</a:t>
            </a:r>
            <a:r>
              <a:rPr lang="en-US" sz="1300">
                <a:latin typeface="Century Gothic" pitchFamily="34" charset="0"/>
              </a:rPr>
              <a:t>,cutl,sum)</a:t>
            </a:r>
          </a:p>
          <a:p>
            <a:r>
              <a:rPr lang="en-US" sz="1300">
                <a:latin typeface="Century Gothic" pitchFamily="34" charset="0"/>
              </a:rPr>
              <a:t>table(cutl)</a:t>
            </a:r>
          </a:p>
          <a:p>
            <a:r>
              <a:rPr lang="en-US" sz="1300">
                <a:latin typeface="Century Gothic" pitchFamily="34" charset="0"/>
              </a:rPr>
              <a:t>probs&lt;-tapply(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inf_a</a:t>
            </a:r>
            <a:r>
              <a:rPr lang="en-US" sz="1300">
                <a:latin typeface="Century Gothic" pitchFamily="34" charset="0"/>
              </a:rPr>
              <a:t>,cutl,sum)/table(cutl)</a:t>
            </a:r>
          </a:p>
          <a:p>
            <a:r>
              <a:rPr lang="en-US" sz="1300">
                <a:latin typeface="Century Gothic" pitchFamily="34" charset="0"/>
              </a:rPr>
              <a:t>probs</a:t>
            </a:r>
          </a:p>
          <a:p>
            <a:r>
              <a:rPr lang="en-US" sz="1300">
                <a:latin typeface="Century Gothic" pitchFamily="34" charset="0"/>
              </a:rPr>
              <a:t>probs&lt;-as.vector(probs)</a:t>
            </a:r>
          </a:p>
          <a:p>
            <a:r>
              <a:rPr lang="en-US" sz="1300">
                <a:latin typeface="Century Gothic" pitchFamily="34" charset="0"/>
              </a:rPr>
              <a:t>resmeans&lt;-tapply(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length</a:t>
            </a:r>
            <a:r>
              <a:rPr lang="en-US" sz="1300">
                <a:latin typeface="Century Gothic" pitchFamily="34" charset="0"/>
              </a:rPr>
              <a:t>,cutl,mean)</a:t>
            </a:r>
          </a:p>
          <a:p>
            <a:r>
              <a:rPr lang="en-US" sz="1300">
                <a:latin typeface="Century Gothic" pitchFamily="34" charset="0"/>
              </a:rPr>
              <a:t>lenmeans&lt;-tapply(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length</a:t>
            </a:r>
            <a:r>
              <a:rPr lang="en-US" sz="1300">
                <a:latin typeface="Century Gothic" pitchFamily="34" charset="0"/>
              </a:rPr>
              <a:t>,cutl,mean)</a:t>
            </a:r>
          </a:p>
          <a:p>
            <a:r>
              <a:rPr lang="en-US" sz="1300">
                <a:latin typeface="Century Gothic" pitchFamily="34" charset="0"/>
              </a:rPr>
              <a:t>lenmeans&lt;as.vector(lenmeans)</a:t>
            </a:r>
          </a:p>
          <a:p>
            <a:r>
              <a:rPr lang="en-US" sz="1300">
                <a:latin typeface="Century Gothic" pitchFamily="34" charset="0"/>
              </a:rPr>
              <a:t>lenmeans&lt;-as.vector(lenmeans)</a:t>
            </a:r>
          </a:p>
          <a:p>
            <a:r>
              <a:rPr lang="en-US" sz="1300">
                <a:latin typeface="Century Gothic" pitchFamily="34" charset="0"/>
              </a:rPr>
              <a:t>model&lt;-glm(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inf_a</a:t>
            </a:r>
            <a:r>
              <a:rPr lang="en-US" sz="1300">
                <a:latin typeface="Century Gothic" pitchFamily="34" charset="0"/>
              </a:rPr>
              <a:t>~</a:t>
            </a:r>
            <a:r>
              <a:rPr lang="en-US" sz="1300">
                <a:solidFill>
                  <a:srgbClr val="0070C0"/>
                </a:solidFill>
                <a:latin typeface="Century Gothic" pitchFamily="34" charset="0"/>
              </a:rPr>
              <a:t>length</a:t>
            </a:r>
            <a:r>
              <a:rPr lang="en-US" sz="1300">
                <a:latin typeface="Century Gothic" pitchFamily="34" charset="0"/>
              </a:rPr>
              <a:t>,binomial)</a:t>
            </a:r>
          </a:p>
          <a:p>
            <a:r>
              <a:rPr lang="en-US" sz="1300">
                <a:latin typeface="Century Gothic" pitchFamily="34" charset="0"/>
              </a:rPr>
              <a:t>xv&lt;-0:150</a:t>
            </a:r>
          </a:p>
          <a:p>
            <a:r>
              <a:rPr lang="en-US" sz="1300">
                <a:latin typeface="Century Gothic" pitchFamily="34" charset="0"/>
              </a:rPr>
              <a:t>yv&lt;-predict(model,list(length=xv),type="response")</a:t>
            </a:r>
          </a:p>
          <a:p>
            <a:r>
              <a:rPr lang="en-US" sz="1300">
                <a:latin typeface="Century Gothic" pitchFamily="34" charset="0"/>
              </a:rPr>
              <a:t>lines(xv,yv)</a:t>
            </a:r>
          </a:p>
          <a:p>
            <a:r>
              <a:rPr lang="en-US" sz="1300">
                <a:latin typeface="Century Gothic" pitchFamily="34" charset="0"/>
              </a:rPr>
              <a:t>points(lenmeans,probs,pch=16,cex=2)</a:t>
            </a:r>
          </a:p>
          <a:p>
            <a:r>
              <a:rPr lang="en-US" sz="1300">
                <a:latin typeface="Century Gothic" pitchFamily="34" charset="0"/>
              </a:rPr>
              <a:t>se&lt;-sqrt(probs*(1-probs)/table(cutl))</a:t>
            </a:r>
          </a:p>
          <a:p>
            <a:r>
              <a:rPr lang="en-US" sz="1300">
                <a:latin typeface="Century Gothic" pitchFamily="34" charset="0"/>
              </a:rPr>
              <a:t>up&lt;-probs+as.vector(se)</a:t>
            </a:r>
          </a:p>
          <a:p>
            <a:r>
              <a:rPr lang="en-US" sz="1300">
                <a:latin typeface="Century Gothic" pitchFamily="34" charset="0"/>
              </a:rPr>
              <a:t>down&lt;-probs-as.vector(se)</a:t>
            </a:r>
          </a:p>
          <a:p>
            <a:r>
              <a:rPr lang="en-US" sz="1300">
                <a:latin typeface="Century Gothic" pitchFamily="34" charset="0"/>
              </a:rPr>
              <a:t>for(i in 1:5){lines(c(resmeans[i],resmeans[i]),c(up[i],down[i]))}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609600" y="261938"/>
            <a:ext cx="3313113" cy="1701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R code: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19600" y="2259013"/>
            <a:ext cx="4279900" cy="147796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My variables: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0070C0"/>
                </a:solidFill>
              </a:rPr>
              <a:t>length</a:t>
            </a:r>
            <a:r>
              <a:rPr lang="en-US" dirty="0"/>
              <a:t> – regression variable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>
                <a:solidFill>
                  <a:srgbClr val="0070C0"/>
                </a:solidFill>
              </a:rPr>
              <a:t>inf_a</a:t>
            </a:r>
            <a:r>
              <a:rPr lang="en-US" dirty="0"/>
              <a:t> – infected/uninfected (0 or 1)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In </a:t>
            </a:r>
            <a:r>
              <a:rPr lang="en-US" dirty="0">
                <a:solidFill>
                  <a:srgbClr val="0070C0"/>
                </a:solidFill>
              </a:rPr>
              <a:t>blue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is the code that I changed. 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5540" name="TextBox 4"/>
          <p:cNvSpPr txBox="1">
            <a:spLocks noChangeArrowheads="1"/>
          </p:cNvSpPr>
          <p:nvPr/>
        </p:nvSpPr>
        <p:spPr bwMode="auto">
          <a:xfrm>
            <a:off x="5880100" y="5943600"/>
            <a:ext cx="2819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Refer to Page 596-598 in “R Book” by Crawley</a:t>
            </a:r>
          </a:p>
        </p:txBody>
      </p:sp>
      <p:sp>
        <p:nvSpPr>
          <p:cNvPr id="65541" name="TextBox 6"/>
          <p:cNvSpPr txBox="1">
            <a:spLocks noChangeArrowheads="1"/>
          </p:cNvSpPr>
          <p:nvPr/>
        </p:nvSpPr>
        <p:spPr bwMode="auto">
          <a:xfrm>
            <a:off x="762000" y="1146175"/>
            <a:ext cx="5715000" cy="32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500">
                <a:latin typeface="Century Gothic" pitchFamily="34" charset="0"/>
              </a:rPr>
              <a:t>Make sure you attach your data file first: attach(</a:t>
            </a:r>
            <a:r>
              <a:rPr lang="en-US" sz="1500">
                <a:solidFill>
                  <a:srgbClr val="0070C0"/>
                </a:solidFill>
                <a:latin typeface="Century Gothic" pitchFamily="34" charset="0"/>
              </a:rPr>
              <a:t>lcparasites</a:t>
            </a:r>
            <a:r>
              <a:rPr lang="en-US" sz="1500">
                <a:latin typeface="Century Gothic" pitchFamily="34" charset="0"/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Title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Sealworm</a:t>
            </a:r>
          </a:p>
        </p:txBody>
      </p:sp>
      <p:sp>
        <p:nvSpPr>
          <p:cNvPr id="66562" name="Rectangle 3"/>
          <p:cNvSpPr>
            <a:spLocks noChangeArrowheads="1"/>
          </p:cNvSpPr>
          <p:nvPr/>
        </p:nvSpPr>
        <p:spPr bwMode="auto">
          <a:xfrm>
            <a:off x="533400" y="1828800"/>
            <a:ext cx="9906000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ourier" pitchFamily="49" charset="0"/>
              </a:rPr>
              <a:t>table(inf_p,stock)</a:t>
            </a:r>
          </a:p>
          <a:p>
            <a:endParaRPr lang="en-US" sz="2000">
              <a:latin typeface="Courier" pitchFamily="49" charset="0"/>
            </a:endParaRPr>
          </a:p>
          <a:p>
            <a:r>
              <a:rPr lang="en-US" sz="2000">
                <a:latin typeface="Courier" pitchFamily="49" charset="0"/>
              </a:rPr>
              <a:t>inf_p 2J3KL  3M 3NO 3Ps 4R3Pn</a:t>
            </a:r>
          </a:p>
          <a:p>
            <a:r>
              <a:rPr lang="en-US" sz="2000">
                <a:latin typeface="Courier" pitchFamily="49" charset="0"/>
              </a:rPr>
              <a:t>    0   135 102 160 123    17</a:t>
            </a:r>
          </a:p>
          <a:p>
            <a:r>
              <a:rPr lang="en-US" sz="2000">
                <a:latin typeface="Courier" pitchFamily="49" charset="0"/>
              </a:rPr>
              <a:t>    1    28   3  23  84   137</a:t>
            </a:r>
          </a:p>
          <a:p>
            <a:endParaRPr lang="en-US" sz="2000">
              <a:latin typeface="Courier" pitchFamily="49" charset="0"/>
            </a:endParaRPr>
          </a:p>
          <a:p>
            <a:endParaRPr lang="en-US" sz="2000">
              <a:latin typeface="Courier" pitchFamily="49" charset="0"/>
            </a:endParaRPr>
          </a:p>
          <a:p>
            <a:r>
              <a:rPr lang="en-US" sz="2000">
                <a:latin typeface="Courier" pitchFamily="49" charset="0"/>
              </a:rPr>
              <a:t>tapply(inf_p,stock,mean)</a:t>
            </a:r>
          </a:p>
          <a:p>
            <a:endParaRPr lang="en-US" sz="2000">
              <a:latin typeface="Courier" pitchFamily="49" charset="0"/>
            </a:endParaRPr>
          </a:p>
          <a:p>
            <a:r>
              <a:rPr lang="en-US" sz="2000">
                <a:latin typeface="Courier" pitchFamily="49" charset="0"/>
              </a:rPr>
              <a:t>2J3KL      3M        3NO     </a:t>
            </a:r>
            <a:r>
              <a:rPr lang="en-US" sz="2000" b="1">
                <a:latin typeface="Courier" pitchFamily="49" charset="0"/>
              </a:rPr>
              <a:t>3Ps</a:t>
            </a:r>
            <a:r>
              <a:rPr lang="en-US" sz="2000">
                <a:latin typeface="Courier" pitchFamily="49" charset="0"/>
              </a:rPr>
              <a:t>       </a:t>
            </a:r>
            <a:r>
              <a:rPr lang="en-US" sz="2000" b="1">
                <a:latin typeface="Courier" pitchFamily="49" charset="0"/>
              </a:rPr>
              <a:t>4R3Pn   </a:t>
            </a:r>
          </a:p>
          <a:p>
            <a:r>
              <a:rPr lang="en-US" sz="2000">
                <a:latin typeface="Courier" pitchFamily="49" charset="0"/>
              </a:rPr>
              <a:t>0.171779 0.028571 0.125683 </a:t>
            </a:r>
            <a:r>
              <a:rPr lang="en-US" sz="2000" b="1">
                <a:latin typeface="Courier" pitchFamily="49" charset="0"/>
              </a:rPr>
              <a:t>0.405797</a:t>
            </a:r>
            <a:r>
              <a:rPr lang="en-US" sz="2000">
                <a:latin typeface="Courier" pitchFamily="49" charset="0"/>
              </a:rPr>
              <a:t>   </a:t>
            </a:r>
            <a:r>
              <a:rPr lang="en-US" sz="2000" b="1">
                <a:latin typeface="Courier" pitchFamily="49" charset="0"/>
              </a:rPr>
              <a:t>0.889610</a:t>
            </a:r>
            <a:r>
              <a:rPr lang="en-US" sz="2000">
                <a:latin typeface="Courier" pitchFamily="49" charset="0"/>
              </a:rPr>
              <a:t> 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57200" y="3581400"/>
            <a:ext cx="8229600" cy="0"/>
          </a:xfrm>
          <a:prstGeom prst="line">
            <a:avLst/>
          </a:prstGeom>
          <a:ln w="57150" cmpd="sng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6564" name="Picture 2" descr="IMG-20120828-0233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762000"/>
            <a:ext cx="2819400" cy="375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R output - sealworm</a:t>
            </a:r>
          </a:p>
        </p:txBody>
      </p:sp>
      <p:sp>
        <p:nvSpPr>
          <p:cNvPr id="67586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9144000" cy="3508375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glm(formula = inf_p ~ stock * length + sex, family = binomial,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    data = lcparasites)</a:t>
            </a:r>
          </a:p>
          <a:p>
            <a:pPr marL="68263" indent="0" eaLnBrk="1" hangingPunct="1">
              <a:buFont typeface="Wingdings 2" pitchFamily="18" charset="2"/>
              <a:buNone/>
            </a:pPr>
            <a:endParaRPr lang="en-US" sz="1400" smtClean="0">
              <a:latin typeface="Courier" pitchFamily="49" charset="0"/>
              <a:ea typeface="Courier" pitchFamily="49" charset="0"/>
              <a:cs typeface="Courier" pitchFamily="49" charset="0"/>
            </a:endParaRP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Deviance Residuals: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    Min       1Q   Median       3Q      Max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-2.3849  -0.6254  -0.4311   0.4714   3.0123  </a:t>
            </a:r>
          </a:p>
          <a:p>
            <a:pPr marL="68263" indent="0" eaLnBrk="1" hangingPunct="1">
              <a:buFont typeface="Wingdings 2" pitchFamily="18" charset="2"/>
              <a:buNone/>
            </a:pPr>
            <a:endParaRPr lang="en-US" sz="1400" smtClean="0">
              <a:latin typeface="Courier" pitchFamily="49" charset="0"/>
              <a:ea typeface="Courier" pitchFamily="49" charset="0"/>
              <a:cs typeface="Courier" pitchFamily="49" charset="0"/>
            </a:endParaRP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Coefficients: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                    Estimate Std. Error z value Pr(&gt;|z|)  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(Intercept)       -2.9683810  0.7821365  -3.795 0.000148 ***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stock3M           -2.4639280  2.2165005  -1.112 0.266297  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stock3NO          -0.1618711  1.0326490  -0.157 0.875439  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stock3Ps           2.9116929  1.0705641   2.720 0.006533 **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stock4R3Pn         2.3761654  1.8461957   1.287 0.198073  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length             0.0227430  0.0117422   1.937 0.052763 .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sexM               0.0118247  0.1940257   0.061 0.951404  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stock3M:length     0.0074580  0.0312028   0.239 0.811091  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stock3NO:length   -0.0006478  0.0163626  -0.040 0.968419  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stock3Ps:length   -0.0286721  0.0174418  -1.644 0.100203    </a:t>
            </a:r>
          </a:p>
          <a:p>
            <a:pPr marL="68263" indent="0" eaLnBrk="1" hangingPunct="1">
              <a:buFont typeface="Wingdings 2" pitchFamily="18" charset="2"/>
              <a:buNone/>
            </a:pPr>
            <a:r>
              <a:rPr lang="en-US" sz="1400" smtClean="0">
                <a:latin typeface="Courier" pitchFamily="49" charset="0"/>
                <a:ea typeface="Courier" pitchFamily="49" charset="0"/>
                <a:cs typeface="Courier" pitchFamily="49" charset="0"/>
              </a:rPr>
              <a:t>stock4R3Pn:length  0.0290167  0.0349088   0.831 0.405854 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024688" cy="1143000"/>
          </a:xfrm>
        </p:spPr>
        <p:txBody>
          <a:bodyPr/>
          <a:lstStyle/>
          <a:p>
            <a:pPr eaLnBrk="1" hangingPunct="1"/>
            <a:r>
              <a:rPr lang="en-US" sz="2500" smtClean="0"/>
              <a:t>R output: sex and length first</a:t>
            </a:r>
            <a:br>
              <a:rPr lang="en-US" sz="2500" smtClean="0"/>
            </a:br>
            <a:r>
              <a:rPr lang="en-US" sz="2500" smtClean="0"/>
              <a:t>No change…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295400"/>
            <a:ext cx="7239000" cy="5181600"/>
          </a:xfrm>
        </p:spPr>
        <p:txBody>
          <a:bodyPr>
            <a:normAutofit/>
          </a:bodyPr>
          <a:lstStyle/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Call: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glm(formula = inf_p ~ sex + length * stock, family = binomial,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    data = parasites)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smtClean="0">
              <a:latin typeface="Courier" pitchFamily="49" charset="0"/>
            </a:endParaRP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Deviance Residuals: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    Min       1Q   Median       3Q      Max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-2.3849  -0.6254  -0.4311   0.4714   3.0123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smtClean="0">
              <a:latin typeface="Courier" pitchFamily="49" charset="0"/>
            </a:endParaRP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Coefficients: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                    Estimate Std. Error z value Pr(&gt;|z|)  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(Intercept)       -2.9683810  0.7821365  -3.795 0.000148 ***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sexM               0.0118247  0.1940257   0.061 0.951404  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length             0.0227430  0.0117422   1.937 0.052763 .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stock3M           -2.4639280  2.2165005  -1.112 0.266297  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stock3NO          -0.1618711  1.0326490  -0.157 0.875439  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stock3Ps           2.9116929  1.0705641   2.720 0.006533 **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stock4R3Pn         2.3761654  </a:t>
            </a:r>
            <a:r>
              <a:rPr lang="en-US" sz="1000" b="1" smtClean="0">
                <a:latin typeface="Courier New" pitchFamily="49" charset="0"/>
              </a:rPr>
              <a:t>1.8461957</a:t>
            </a:r>
            <a:r>
              <a:rPr lang="en-US" sz="1000" smtClean="0">
                <a:latin typeface="Courier New" pitchFamily="49" charset="0"/>
              </a:rPr>
              <a:t>   1.287 0.198073  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length:stock3M     0.0074580  0.0312028   0.239 0.811091  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length:stock3NO   -0.0006478  0.0163626  -0.040 0.968419  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length:stock3Ps   -0.0286721  0.0174418  -1.644 0.100203  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 New" pitchFamily="49" charset="0"/>
              </a:rPr>
              <a:t>length:stock4R3Pn  0.0290167  0.0349088   0.831 0.405854</a:t>
            </a:r>
            <a:r>
              <a:rPr lang="en-US" sz="1000" smtClean="0">
                <a:latin typeface="Courier" pitchFamily="49" charset="0"/>
              </a:rPr>
              <a:t>    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---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Signif. codes:  0 ‘***’ 0.001 ‘**’ 0.01 ‘*’ 0.05 ‘.’ 0.1 ‘ ’ 1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smtClean="0">
              <a:latin typeface="Courier" pitchFamily="49" charset="0"/>
            </a:endParaRP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(Dispersion parameter for binomial family taken to be 1)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smtClean="0">
              <a:latin typeface="Courier" pitchFamily="49" charset="0"/>
            </a:endParaRP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    Null deviance: 1034.96  on 807  degrees of freedom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Residual deviance:  687.04  on 797  degrees of freedom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  (4 observations deleted due to missingness)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AIC: 709.04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smtClean="0">
              <a:latin typeface="Courier" pitchFamily="49" charset="0"/>
            </a:endParaRP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en-US" sz="1000" smtClean="0">
                <a:latin typeface="Courier" pitchFamily="49" charset="0"/>
              </a:rPr>
              <a:t>Number of Fisher Scoring iterations: 6</a:t>
            </a:r>
          </a:p>
          <a:p>
            <a:pPr marL="68263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sz="1000" smtClean="0">
              <a:latin typeface="Courier" pitchFamily="49" charset="0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075" y="1143000"/>
            <a:ext cx="7024688" cy="6492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Table of results for </a:t>
            </a:r>
            <a:r>
              <a:rPr lang="en-US" dirty="0" err="1" smtClean="0"/>
              <a:t>sealworm</a:t>
            </a:r>
            <a:endParaRPr lang="en-US" dirty="0"/>
          </a:p>
        </p:txBody>
      </p:sp>
      <p:graphicFrame>
        <p:nvGraphicFramePr>
          <p:cNvPr id="69710" name="Group 78"/>
          <p:cNvGraphicFramePr>
            <a:graphicFrameLocks noGrp="1"/>
          </p:cNvGraphicFramePr>
          <p:nvPr/>
        </p:nvGraphicFramePr>
        <p:xfrm>
          <a:off x="539750" y="2362200"/>
          <a:ext cx="7994650" cy="1752600"/>
        </p:xfrm>
        <a:graphic>
          <a:graphicData uri="http://schemas.openxmlformats.org/drawingml/2006/table">
            <a:tbl>
              <a:tblPr/>
              <a:tblGrid>
                <a:gridCol w="663575"/>
                <a:gridCol w="917575"/>
                <a:gridCol w="915988"/>
                <a:gridCol w="915987"/>
                <a:gridCol w="915988"/>
                <a:gridCol w="915987"/>
                <a:gridCol w="917575"/>
                <a:gridCol w="915988"/>
                <a:gridCol w="915987"/>
              </a:tblGrid>
              <a:tr h="465138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Stock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total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 infected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Proportion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odds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OR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corrected OR**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z value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2J3KL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0.171779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0.207407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0.782137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-3.795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3M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0.028571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0.029412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0.141807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0.0851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2.216501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-1.112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3NO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0.125683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0.14375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0.69308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0.850551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1.032649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-0.157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3Ps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0.405797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0.682927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3.292683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18.3879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1.070564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2.72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4R3Pn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0.88961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8.058824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38.85504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10.76355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1.846196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1.287</a:t>
                      </a:r>
                      <a:endParaRPr kumimoji="0" lang="en-US" sz="15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b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706" name="Rectangle 3"/>
          <p:cNvSpPr>
            <a:spLocks noChangeArrowheads="1"/>
          </p:cNvSpPr>
          <p:nvPr/>
        </p:nvSpPr>
        <p:spPr bwMode="auto">
          <a:xfrm>
            <a:off x="600075" y="4287838"/>
            <a:ext cx="753110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"/>
            <a:r>
              <a:rPr lang="en-US">
                <a:latin typeface="Century Gothic" pitchFamily="34" charset="0"/>
              </a:rPr>
              <a:t>OR = odds ratio</a:t>
            </a:r>
          </a:p>
          <a:p>
            <a:pPr fontAlgn="b"/>
            <a:endParaRPr lang="en-US">
              <a:latin typeface="Century Gothic" pitchFamily="34" charset="0"/>
            </a:endParaRPr>
          </a:p>
          <a:p>
            <a:pPr fontAlgn="b"/>
            <a:r>
              <a:rPr lang="en-US">
                <a:latin typeface="Century Gothic" pitchFamily="34" charset="0"/>
              </a:rPr>
              <a:t>**Corrected odds (where length and sex were included in model) </a:t>
            </a:r>
          </a:p>
          <a:p>
            <a:pPr fontAlgn="b"/>
            <a:r>
              <a:rPr lang="en-US">
                <a:latin typeface="Century Gothic" pitchFamily="34" charset="0"/>
              </a:rPr>
              <a:t> 	= exp(Estimate)</a:t>
            </a:r>
          </a:p>
          <a:p>
            <a:pPr fontAlgn="b"/>
            <a:r>
              <a:rPr lang="en-US">
                <a:solidFill>
                  <a:srgbClr val="000000"/>
                </a:solidFill>
                <a:latin typeface="Calibri" pitchFamily="34" charset="0"/>
              </a:rPr>
              <a:t>Ex: for 3M </a:t>
            </a:r>
          </a:p>
          <a:p>
            <a:pPr fontAlgn="b"/>
            <a:r>
              <a:rPr lang="en-US">
                <a:solidFill>
                  <a:srgbClr val="000000"/>
                </a:solidFill>
                <a:latin typeface="Calibri" pitchFamily="34" charset="0"/>
              </a:rPr>
              <a:t>	coefficient = -2.4639 (previous slide)</a:t>
            </a:r>
          </a:p>
          <a:p>
            <a:pPr fontAlgn="b"/>
            <a:r>
              <a:rPr lang="en-US">
                <a:solidFill>
                  <a:srgbClr val="000000"/>
                </a:solidFill>
                <a:latin typeface="Calibri" pitchFamily="34" charset="0"/>
              </a:rPr>
              <a:t>	odds ratio corrected for length and sex = exp(-2.4639) = 0.0851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533400"/>
            <a:ext cx="5410200" cy="528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530225" y="5638800"/>
            <a:ext cx="81534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boxplot(ta~stock, data=lcparasites, col="red", xlab="stock", ylab="abundance", main="abundance by stock")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TO BE CONTINUED….</a:t>
            </a:r>
          </a:p>
        </p:txBody>
      </p:sp>
      <p:sp>
        <p:nvSpPr>
          <p:cNvPr id="70658" name="Content Placeholder 2"/>
          <p:cNvSpPr>
            <a:spLocks noGrp="1"/>
          </p:cNvSpPr>
          <p:nvPr>
            <p:ph idx="1"/>
          </p:nvPr>
        </p:nvSpPr>
        <p:spPr>
          <a:xfrm>
            <a:off x="990600" y="2286000"/>
            <a:ext cx="6777038" cy="3508375"/>
          </a:xfrm>
        </p:spPr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endParaRPr lang="en-US" sz="3000" smtClean="0"/>
          </a:p>
          <a:p>
            <a:pPr marL="68263" indent="0" algn="ctr" eaLnBrk="1" hangingPunct="1">
              <a:buFont typeface="Wingdings 2" pitchFamily="18" charset="2"/>
              <a:buNone/>
            </a:pPr>
            <a:r>
              <a:rPr lang="en-US" sz="3000" smtClean="0"/>
              <a:t>Thank you for listening!!!</a:t>
            </a:r>
          </a:p>
        </p:txBody>
      </p:sp>
      <p:pic>
        <p:nvPicPr>
          <p:cNvPr id="70659" name="Picture 3" descr="IMG-20130531-03123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3886200"/>
            <a:ext cx="3200400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Table of contents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263" indent="0" eaLnBrk="1" hangingPunct="1">
              <a:buFont typeface="Wingdings 2" pitchFamily="18" charset="2"/>
              <a:buNone/>
            </a:pPr>
            <a:r>
              <a:rPr lang="en-US" smtClean="0"/>
              <a:t>Abundance model</a:t>
            </a:r>
          </a:p>
          <a:p>
            <a:pPr marL="1096963" lvl="2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Poisson</a:t>
            </a:r>
          </a:p>
          <a:p>
            <a:pPr marL="1096963" lvl="2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Quasipoission</a:t>
            </a:r>
          </a:p>
          <a:p>
            <a:pPr marL="1096963" lvl="2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Negative binomial</a:t>
            </a:r>
          </a:p>
          <a:p>
            <a:pPr marL="1096963" lvl="2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Normal error with a residual variable</a:t>
            </a:r>
          </a:p>
          <a:p>
            <a:pPr marL="1096963" lvl="2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Log transformation of data</a:t>
            </a:r>
          </a:p>
          <a:p>
            <a:pPr marL="1096963" lvl="2" indent="-457200" eaLnBrk="1" hangingPunct="1">
              <a:buFont typeface="Century Gothic" pitchFamily="34" charset="0"/>
              <a:buAutoNum type="arabicPeriod"/>
            </a:pPr>
            <a:r>
              <a:rPr lang="en-US" smtClean="0"/>
              <a:t>Using density as a variable (sealworm)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8200" y="152400"/>
            <a:ext cx="317182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400800" cy="1143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First Step: Poisson	</a:t>
            </a:r>
          </a:p>
        </p:txBody>
      </p:sp>
      <p:sp>
        <p:nvSpPr>
          <p:cNvPr id="21507" name="Content Placeholder 3"/>
          <p:cNvSpPr>
            <a:spLocks noGrp="1"/>
          </p:cNvSpPr>
          <p:nvPr>
            <p:ph sz="quarter" idx="14"/>
          </p:nvPr>
        </p:nvSpPr>
        <p:spPr>
          <a:xfrm>
            <a:off x="609600" y="1600200"/>
            <a:ext cx="7924800" cy="4130675"/>
          </a:xfrm>
        </p:spPr>
        <p:txBody>
          <a:bodyPr/>
          <a:lstStyle/>
          <a:p>
            <a:pPr marL="0" indent="0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smtClean="0"/>
              <a:t>A = e</a:t>
            </a:r>
            <a:r>
              <a:rPr lang="en-US" baseline="30000" smtClean="0"/>
              <a:t>(</a:t>
            </a:r>
            <a:r>
              <a:rPr lang="el-GR" baseline="30000" smtClean="0"/>
              <a:t>η</a:t>
            </a:r>
            <a:r>
              <a:rPr lang="en-US" baseline="30000" smtClean="0"/>
              <a:t>) </a:t>
            </a:r>
            <a:r>
              <a:rPr lang="en-US" smtClean="0"/>
              <a:t>+ poisson error</a:t>
            </a:r>
          </a:p>
          <a:p>
            <a:pPr marL="0" indent="0" eaLnBrk="1" hangingPunct="1">
              <a:lnSpc>
                <a:spcPct val="120000"/>
              </a:lnSpc>
              <a:buFont typeface="Wingdings 2" pitchFamily="18" charset="2"/>
              <a:buNone/>
            </a:pPr>
            <a:endParaRPr lang="en-US" baseline="30000" smtClean="0"/>
          </a:p>
          <a:p>
            <a:pPr marL="0" indent="0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l-GR" smtClean="0"/>
              <a:t>η</a:t>
            </a:r>
            <a:r>
              <a:rPr lang="en-US" smtClean="0"/>
              <a:t> = </a:t>
            </a:r>
            <a:r>
              <a:rPr lang="el-GR" smtClean="0"/>
              <a:t>β</a:t>
            </a:r>
            <a:r>
              <a:rPr lang="en-US" baseline="-25000" smtClean="0"/>
              <a:t>o</a:t>
            </a:r>
            <a:r>
              <a:rPr lang="en-US" smtClean="0"/>
              <a:t> + </a:t>
            </a:r>
            <a:r>
              <a:rPr lang="el-GR" smtClean="0"/>
              <a:t>β</a:t>
            </a:r>
            <a:r>
              <a:rPr lang="en-US" baseline="-25000" smtClean="0"/>
              <a:t>L</a:t>
            </a:r>
            <a:r>
              <a:rPr lang="en-US" smtClean="0"/>
              <a:t>·L + </a:t>
            </a:r>
            <a:r>
              <a:rPr lang="el-GR" smtClean="0"/>
              <a:t>β</a:t>
            </a:r>
            <a:r>
              <a:rPr lang="en-US" baseline="-25000" smtClean="0"/>
              <a:t>S</a:t>
            </a:r>
            <a:r>
              <a:rPr lang="en-US" smtClean="0"/>
              <a:t>·S + </a:t>
            </a:r>
            <a:r>
              <a:rPr lang="el-GR" smtClean="0"/>
              <a:t>β</a:t>
            </a:r>
            <a:r>
              <a:rPr lang="en-US" baseline="-25000" smtClean="0"/>
              <a:t>C</a:t>
            </a:r>
            <a:r>
              <a:rPr lang="en-US" smtClean="0"/>
              <a:t>·C +</a:t>
            </a:r>
            <a:r>
              <a:rPr lang="el-GR" smtClean="0"/>
              <a:t>β</a:t>
            </a:r>
            <a:r>
              <a:rPr lang="en-US" baseline="-25000" smtClean="0"/>
              <a:t>L·S</a:t>
            </a:r>
            <a:r>
              <a:rPr lang="en-US" smtClean="0"/>
              <a:t>L·S +</a:t>
            </a:r>
            <a:r>
              <a:rPr lang="el-GR" smtClean="0"/>
              <a:t>β</a:t>
            </a:r>
            <a:r>
              <a:rPr lang="en-US" baseline="-25000" smtClean="0"/>
              <a:t>L·C</a:t>
            </a:r>
            <a:r>
              <a:rPr lang="en-US" smtClean="0"/>
              <a:t>L·C+</a:t>
            </a:r>
            <a:r>
              <a:rPr lang="el-GR" smtClean="0"/>
              <a:t>β</a:t>
            </a:r>
            <a:r>
              <a:rPr lang="en-US" baseline="-25000" smtClean="0"/>
              <a:t>C·S</a:t>
            </a:r>
            <a:r>
              <a:rPr lang="en-US" smtClean="0"/>
              <a:t>C·S+</a:t>
            </a:r>
            <a:r>
              <a:rPr lang="el-GR" smtClean="0"/>
              <a:t>β</a:t>
            </a:r>
            <a:r>
              <a:rPr lang="en-US" baseline="-25000" smtClean="0"/>
              <a:t>L·S·C</a:t>
            </a:r>
            <a:r>
              <a:rPr lang="en-US" smtClean="0"/>
              <a:t>·L·S·C</a:t>
            </a:r>
          </a:p>
          <a:p>
            <a:pPr marL="0" indent="0" eaLnBrk="1" hangingPunct="1">
              <a:lnSpc>
                <a:spcPct val="120000"/>
              </a:lnSpc>
              <a:buFont typeface="Wingdings 2" pitchFamily="18" charset="2"/>
              <a:buNone/>
            </a:pPr>
            <a:endParaRPr lang="en-US" smtClean="0"/>
          </a:p>
          <a:p>
            <a:pPr marL="0" indent="0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smtClean="0"/>
              <a:t>A = Abundance (response)</a:t>
            </a:r>
          </a:p>
          <a:p>
            <a:pPr marL="0" indent="0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l-GR" smtClean="0"/>
              <a:t>Β</a:t>
            </a:r>
            <a:r>
              <a:rPr lang="en-US" baseline="-25000" smtClean="0"/>
              <a:t>o</a:t>
            </a:r>
            <a:r>
              <a:rPr lang="en-US" smtClean="0"/>
              <a:t> = Intercept</a:t>
            </a:r>
          </a:p>
          <a:p>
            <a:pPr marL="0" indent="0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smtClean="0"/>
              <a:t>L = Length (explanatory - control)</a:t>
            </a:r>
          </a:p>
          <a:p>
            <a:pPr marL="0" indent="0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smtClean="0"/>
              <a:t>S= Sex (explanatory – control of interest)</a:t>
            </a:r>
          </a:p>
          <a:p>
            <a:pPr marL="0" indent="0" eaLnBrk="1" hangingPunct="1">
              <a:lnSpc>
                <a:spcPct val="120000"/>
              </a:lnSpc>
              <a:buFont typeface="Wingdings 2" pitchFamily="18" charset="2"/>
              <a:buNone/>
            </a:pPr>
            <a:r>
              <a:rPr lang="en-US" smtClean="0"/>
              <a:t>C = Cod stock (explanatory)</a:t>
            </a:r>
            <a:br>
              <a:rPr lang="en-US" smtClean="0"/>
            </a:b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7024688" cy="838200"/>
          </a:xfrm>
        </p:spPr>
        <p:txBody>
          <a:bodyPr/>
          <a:lstStyle/>
          <a:p>
            <a:pPr eaLnBrk="1" hangingPunct="1"/>
            <a:r>
              <a:rPr lang="en-US" smtClean="0"/>
              <a:t>1. Poisson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752600"/>
            <a:ext cx="3730625" cy="2835275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 smtClean="0"/>
              <a:t>R code: </a:t>
            </a:r>
            <a:r>
              <a:rPr lang="en-US" sz="1700" dirty="0" err="1" smtClean="0"/>
              <a:t>pois</a:t>
            </a:r>
            <a:r>
              <a:rPr lang="en-US" sz="1700" dirty="0" smtClean="0"/>
              <a:t>&lt;-</a:t>
            </a:r>
            <a:r>
              <a:rPr lang="en-US" sz="1700" dirty="0" err="1" smtClean="0"/>
              <a:t>glm</a:t>
            </a:r>
            <a:r>
              <a:rPr lang="en-US" sz="1700" dirty="0" smtClean="0"/>
              <a:t> (ta ~ length * sex * stock, </a:t>
            </a:r>
            <a:r>
              <a:rPr lang="en-US" sz="1700" dirty="0" err="1" smtClean="0"/>
              <a:t>poisson</a:t>
            </a:r>
            <a:r>
              <a:rPr lang="en-US" sz="1700" dirty="0" smtClean="0"/>
              <a:t>,  data= parasites)</a:t>
            </a:r>
            <a:endParaRPr lang="en-US" sz="1700" dirty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 Null deviance: 9505.1 on 807 </a:t>
            </a:r>
            <a:r>
              <a:rPr lang="en-US" sz="1700" dirty="0" err="1" smtClean="0"/>
              <a:t>df</a:t>
            </a:r>
            <a:endParaRPr lang="en-US" sz="17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Residual deviance: </a:t>
            </a:r>
            <a:r>
              <a:rPr lang="en-US" sz="1700" b="1" dirty="0" smtClean="0"/>
              <a:t>5062.6</a:t>
            </a:r>
            <a:r>
              <a:rPr lang="en-US" sz="1700" dirty="0" smtClean="0"/>
              <a:t> on </a:t>
            </a:r>
            <a:r>
              <a:rPr lang="en-US" sz="1700" b="1" dirty="0" smtClean="0"/>
              <a:t>788</a:t>
            </a:r>
            <a:r>
              <a:rPr lang="en-US" sz="1700" dirty="0" smtClean="0"/>
              <a:t> </a:t>
            </a:r>
            <a:r>
              <a:rPr lang="en-US" sz="1700" dirty="0" err="1" smtClean="0"/>
              <a:t>df</a:t>
            </a:r>
            <a:endParaRPr lang="en-US" sz="1700" dirty="0" smtClean="0"/>
          </a:p>
          <a:p>
            <a:pPr indent="-274320" eaLnBrk="1" fontAlgn="auto" hangingPunct="1">
              <a:spcAft>
                <a:spcPts val="0"/>
              </a:spcAft>
              <a:defRPr/>
            </a:pPr>
            <a:r>
              <a:rPr lang="en-US" sz="1700" dirty="0" smtClean="0"/>
              <a:t>AIC: 7617.7</a:t>
            </a:r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dirty="0" smtClean="0"/>
              <a:t>Residual deviance much greater than res. </a:t>
            </a:r>
            <a:r>
              <a:rPr lang="en-US" sz="1700" dirty="0" err="1" smtClean="0"/>
              <a:t>Df</a:t>
            </a:r>
            <a:endParaRPr lang="en-US" sz="1700" dirty="0" smtClean="0"/>
          </a:p>
          <a:p>
            <a:pPr marL="0" indent="0" eaLnBrk="1" fontAlgn="auto" hangingPunct="1">
              <a:spcAft>
                <a:spcPts val="0"/>
              </a:spcAft>
              <a:buFont typeface="Wingdings 2" pitchFamily="18" charset="2"/>
              <a:buNone/>
              <a:defRPr/>
            </a:pPr>
            <a:r>
              <a:rPr lang="en-US" sz="1700" b="1" dirty="0" smtClean="0"/>
              <a:t>Res. Dev/res. </a:t>
            </a:r>
            <a:r>
              <a:rPr lang="en-US" sz="1700" b="1" dirty="0" err="1" smtClean="0"/>
              <a:t>Df</a:t>
            </a:r>
            <a:r>
              <a:rPr lang="en-US" sz="1700" b="1" dirty="0" smtClean="0"/>
              <a:t> = 6.42</a:t>
            </a:r>
          </a:p>
        </p:txBody>
      </p:sp>
      <p:sp>
        <p:nvSpPr>
          <p:cNvPr id="22531" name="Rectangle 7"/>
          <p:cNvSpPr>
            <a:spLocks noChangeArrowheads="1"/>
          </p:cNvSpPr>
          <p:nvPr/>
        </p:nvSpPr>
        <p:spPr bwMode="auto">
          <a:xfrm>
            <a:off x="914400" y="5500688"/>
            <a:ext cx="2530475" cy="61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700" b="1">
                <a:solidFill>
                  <a:schemeClr val="tx2"/>
                </a:solidFill>
                <a:latin typeface="Century Gothic" pitchFamily="34" charset="0"/>
              </a:rPr>
              <a:t>Overdispersion, so we try quasipoisson…</a:t>
            </a:r>
          </a:p>
        </p:txBody>
      </p:sp>
      <p:pic>
        <p:nvPicPr>
          <p:cNvPr id="2253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228600"/>
            <a:ext cx="4475163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/>
          <p:nvPr/>
        </p:nvCxnSpPr>
        <p:spPr>
          <a:xfrm flipH="1">
            <a:off x="5181600" y="1219200"/>
            <a:ext cx="2667000" cy="990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105400" y="2286000"/>
            <a:ext cx="2743200" cy="3810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535" name="Picture 1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733800"/>
            <a:ext cx="4343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>
          <a:xfrm>
            <a:off x="838200" y="609600"/>
            <a:ext cx="7024688" cy="1143000"/>
          </a:xfrm>
        </p:spPr>
        <p:txBody>
          <a:bodyPr/>
          <a:lstStyle/>
          <a:p>
            <a:pPr eaLnBrk="1" hangingPunct="1"/>
            <a:r>
              <a:rPr lang="en-US" smtClean="0"/>
              <a:t>2. Quasipoisson</a:t>
            </a:r>
          </a:p>
        </p:txBody>
      </p:sp>
      <p:sp>
        <p:nvSpPr>
          <p:cNvPr id="23554" name="Content Placeholder 3"/>
          <p:cNvSpPr txBox="1">
            <a:spLocks/>
          </p:cNvSpPr>
          <p:nvPr/>
        </p:nvSpPr>
        <p:spPr bwMode="auto">
          <a:xfrm>
            <a:off x="1066800" y="2133600"/>
            <a:ext cx="7391400" cy="395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 typeface="Arial" charset="0"/>
              <a:buNone/>
            </a:pPr>
            <a:r>
              <a:rPr lang="en-US" sz="1700">
                <a:solidFill>
                  <a:schemeClr val="tx2"/>
                </a:solidFill>
                <a:latin typeface="Century Gothic" pitchFamily="34" charset="0"/>
              </a:rPr>
              <a:t>R code: glm(ta~length*sex*stock, quasipoisson, data=parasites)</a:t>
            </a:r>
          </a:p>
          <a:p>
            <a:pPr>
              <a:spcBef>
                <a:spcPct val="20000"/>
              </a:spcBef>
              <a:buFont typeface="Arial" charset="0"/>
              <a:buNone/>
            </a:pPr>
            <a:endParaRPr lang="en-US" sz="1700">
              <a:solidFill>
                <a:schemeClr val="tx2"/>
              </a:solidFill>
              <a:latin typeface="Century Gothic" pitchFamily="34" charset="0"/>
            </a:endParaRPr>
          </a:p>
        </p:txBody>
      </p:sp>
      <p:pic>
        <p:nvPicPr>
          <p:cNvPr id="23555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685800"/>
            <a:ext cx="21812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3418</TotalTime>
  <Words>2747</Words>
  <Application>Microsoft Office PowerPoint</Application>
  <PresentationFormat>On-screen Show (4:3)</PresentationFormat>
  <Paragraphs>668</Paragraphs>
  <Slides>50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Design Template</vt:lpstr>
      </vt:variant>
      <vt:variant>
        <vt:i4>4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Arial</vt:lpstr>
      <vt:lpstr>Century Gothic</vt:lpstr>
      <vt:lpstr>Wingdings 2</vt:lpstr>
      <vt:lpstr>Calibri</vt:lpstr>
      <vt:lpstr>Courier</vt:lpstr>
      <vt:lpstr>Wingdings</vt:lpstr>
      <vt:lpstr>Courier New</vt:lpstr>
      <vt:lpstr>Times New Roman</vt:lpstr>
      <vt:lpstr>Austin</vt:lpstr>
      <vt:lpstr>Austin</vt:lpstr>
      <vt:lpstr>Austin</vt:lpstr>
      <vt:lpstr>Austin</vt:lpstr>
      <vt:lpstr>Do infection levels of A. simplex differ between cod stocks of the Northwest Atlantic?</vt:lpstr>
      <vt:lpstr>The data - parasites</vt:lpstr>
      <vt:lpstr>Abundance data </vt:lpstr>
      <vt:lpstr>Slide 4</vt:lpstr>
      <vt:lpstr>Slide 5</vt:lpstr>
      <vt:lpstr>Table of contents</vt:lpstr>
      <vt:lpstr>First Step: Poisson </vt:lpstr>
      <vt:lpstr>1. Poisson</vt:lpstr>
      <vt:lpstr>2. Quasipoisson</vt:lpstr>
      <vt:lpstr>Slide 10</vt:lpstr>
      <vt:lpstr>Out of curiosity…</vt:lpstr>
      <vt:lpstr>R output – quasipoisson</vt:lpstr>
      <vt:lpstr>Comparison of models: removal of interaction terms (1 of 2) – classical </vt:lpstr>
      <vt:lpstr>Comparison of models: removal of interaction terms (2 of 2) opposite</vt:lpstr>
      <vt:lpstr>3. Negative Binomial</vt:lpstr>
      <vt:lpstr>Slide 16</vt:lpstr>
      <vt:lpstr>Out of curiosity..</vt:lpstr>
      <vt:lpstr>Negative binomial Error – testing models</vt:lpstr>
      <vt:lpstr>Negative Binomial – showing AIC method</vt:lpstr>
      <vt:lpstr>F test vs AIC</vt:lpstr>
      <vt:lpstr>R output – neg.binom</vt:lpstr>
      <vt:lpstr>Comparison of error structures</vt:lpstr>
      <vt:lpstr>Dealing with a  significant interaction</vt:lpstr>
      <vt:lpstr>4. Length adjusted parasite load</vt:lpstr>
      <vt:lpstr>Counts by length for each stock</vt:lpstr>
      <vt:lpstr>R code for each stock:</vt:lpstr>
      <vt:lpstr>Coefficients for each regression</vt:lpstr>
      <vt:lpstr>Assumptions</vt:lpstr>
      <vt:lpstr>lm&lt;-lm(residuals~stock*sex,data=parasites)</vt:lpstr>
      <vt:lpstr>5. Log transformation of data </vt:lpstr>
      <vt:lpstr>Assumptions met?</vt:lpstr>
      <vt:lpstr>R output: log transformation</vt:lpstr>
      <vt:lpstr>Anova – Type III</vt:lpstr>
      <vt:lpstr>Conclusions </vt:lpstr>
      <vt:lpstr>With sealworm… </vt:lpstr>
      <vt:lpstr>6. Density as a variable</vt:lpstr>
      <vt:lpstr>R output - density</vt:lpstr>
      <vt:lpstr>Next: Randomization Test!! </vt:lpstr>
      <vt:lpstr>Prevalence data – binary response variable</vt:lpstr>
      <vt:lpstr>Data inspection</vt:lpstr>
      <vt:lpstr>Prevalence model</vt:lpstr>
      <vt:lpstr>Goodness of Fit</vt:lpstr>
      <vt:lpstr>R-output – prevalence</vt:lpstr>
      <vt:lpstr>Test of the fit of the logistic to data: Using Rugs</vt:lpstr>
      <vt:lpstr>Slide 45</vt:lpstr>
      <vt:lpstr>Sealworm</vt:lpstr>
      <vt:lpstr>R output - sealworm</vt:lpstr>
      <vt:lpstr>R output: sex and length first No change…</vt:lpstr>
      <vt:lpstr> Table of results for sealworm</vt:lpstr>
      <vt:lpstr>TO BE CONTINUED….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infection levels differ between cod stocks of the Northwest Atlantic?</dc:title>
  <dc:creator>Laura Carmanico</dc:creator>
  <cp:lastModifiedBy>DCS</cp:lastModifiedBy>
  <cp:revision>132</cp:revision>
  <cp:lastPrinted>2014-10-03T16:58:14Z</cp:lastPrinted>
  <dcterms:created xsi:type="dcterms:W3CDTF">2014-09-22T14:12:57Z</dcterms:created>
  <dcterms:modified xsi:type="dcterms:W3CDTF">2014-10-20T01:40:24Z</dcterms:modified>
</cp:coreProperties>
</file>