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2" r:id="rId6"/>
    <p:sldId id="263" r:id="rId7"/>
    <p:sldId id="268" r:id="rId8"/>
    <p:sldId id="265" r:id="rId9"/>
    <p:sldId id="258" r:id="rId10"/>
    <p:sldId id="270" r:id="rId11"/>
    <p:sldId id="269" r:id="rId12"/>
    <p:sldId id="261" r:id="rId13"/>
    <p:sldId id="272" r:id="rId14"/>
    <p:sldId id="273" r:id="rId15"/>
    <p:sldId id="275" r:id="rId16"/>
    <p:sldId id="276" r:id="rId17"/>
    <p:sldId id="278" r:id="rId18"/>
    <p:sldId id="280" r:id="rId19"/>
    <p:sldId id="282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11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A6B79-8808-4C97-90A8-365458B3D869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10325-4CC2-44C3-A463-1F5D867225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745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DFB8-A7F0-44E5-B336-25D4B4D66CE9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BE13-5E42-40D6-959A-4A8656F013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103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DFB8-A7F0-44E5-B336-25D4B4D66CE9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BE13-5E42-40D6-959A-4A8656F013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696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DFB8-A7F0-44E5-B336-25D4B4D66CE9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BE13-5E42-40D6-959A-4A8656F013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004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DFB8-A7F0-44E5-B336-25D4B4D66CE9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BE13-5E42-40D6-959A-4A8656F013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993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DFB8-A7F0-44E5-B336-25D4B4D66CE9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BE13-5E42-40D6-959A-4A8656F013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465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DFB8-A7F0-44E5-B336-25D4B4D66CE9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BE13-5E42-40D6-959A-4A8656F013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584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DFB8-A7F0-44E5-B336-25D4B4D66CE9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BE13-5E42-40D6-959A-4A8656F013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112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DFB8-A7F0-44E5-B336-25D4B4D66CE9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BE13-5E42-40D6-959A-4A8656F013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460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DFB8-A7F0-44E5-B336-25D4B4D66CE9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BE13-5E42-40D6-959A-4A8656F013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921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DFB8-A7F0-44E5-B336-25D4B4D66CE9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BE13-5E42-40D6-959A-4A8656F013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276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DFB8-A7F0-44E5-B336-25D4B4D66CE9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BE13-5E42-40D6-959A-4A8656F013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385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6DFB8-A7F0-44E5-B336-25D4B4D66CE9}" type="datetimeFigureOut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4BE13-5E42-40D6-959A-4A8656F013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003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Sulfur Isotopes in Sulfides using Secondary Ion Mass Spectrometry (SIMS)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Glenn Piercey</a:t>
            </a:r>
          </a:p>
          <a:p>
            <a:r>
              <a:rPr lang="en-US" dirty="0" smtClean="0"/>
              <a:t>SIMS Lab - CREAIT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3" y="3667343"/>
            <a:ext cx="3966575" cy="2974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30" y="4715180"/>
            <a:ext cx="2465540" cy="184915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702" y="4715180"/>
            <a:ext cx="2020865" cy="198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S-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550" y="3480061"/>
            <a:ext cx="2375248" cy="189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3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522" y="175364"/>
            <a:ext cx="9367382" cy="1143000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latin typeface="+mn-lt"/>
              </a:rPr>
              <a:t>Sample Analysis: Sulfur Stable </a:t>
            </a:r>
            <a:r>
              <a:rPr lang="en-US" altLang="en-US" b="1" dirty="0">
                <a:latin typeface="+mn-lt"/>
              </a:rPr>
              <a:t>Isotopes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13637" r="52777" b="50000"/>
          <a:stretch>
            <a:fillRect/>
          </a:stretch>
        </p:blipFill>
        <p:spPr bwMode="auto">
          <a:xfrm>
            <a:off x="2373835" y="1318364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8" r="66875" b="34375"/>
          <a:stretch>
            <a:fillRect/>
          </a:stretch>
        </p:blipFill>
        <p:spPr bwMode="auto">
          <a:xfrm>
            <a:off x="7218124" y="156210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053008" y="3932129"/>
            <a:ext cx="4299254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aseline="30000" dirty="0">
                <a:cs typeface="Arial" panose="020B0604020202020204" pitchFamily="34" charset="0"/>
              </a:rPr>
              <a:t>34</a:t>
            </a:r>
            <a:r>
              <a:rPr lang="en-US" altLang="en-US" dirty="0">
                <a:cs typeface="Arial" panose="020B0604020202020204" pitchFamily="34" charset="0"/>
              </a:rPr>
              <a:t>S/</a:t>
            </a:r>
            <a:r>
              <a:rPr lang="en-US" altLang="en-US" baseline="30000" dirty="0">
                <a:cs typeface="Arial" panose="020B0604020202020204" pitchFamily="34" charset="0"/>
              </a:rPr>
              <a:t>32</a:t>
            </a:r>
            <a:r>
              <a:rPr lang="en-US" altLang="en-US" dirty="0">
                <a:cs typeface="Arial" panose="020B0604020202020204" pitchFamily="34" charset="0"/>
              </a:rPr>
              <a:t>S = ratio of heavy isotope to light</a:t>
            </a:r>
          </a:p>
          <a:p>
            <a:r>
              <a:rPr lang="en-US" altLang="en-US" dirty="0"/>
              <a:t> </a:t>
            </a:r>
            <a:r>
              <a:rPr lang="el-GR" altLang="en-US" dirty="0"/>
              <a:t>δ</a:t>
            </a:r>
            <a:r>
              <a:rPr lang="en-US" altLang="en-US" baseline="30000" dirty="0"/>
              <a:t>34</a:t>
            </a:r>
            <a:r>
              <a:rPr lang="en-US" altLang="en-US" dirty="0"/>
              <a:t>S	= </a:t>
            </a:r>
            <a:r>
              <a:rPr lang="en-US" altLang="en-US" dirty="0">
                <a:cs typeface="Arial" panose="020B0604020202020204" pitchFamily="34" charset="0"/>
              </a:rPr>
              <a:t>‰</a:t>
            </a:r>
            <a:r>
              <a:rPr lang="en-US" altLang="en-US" dirty="0"/>
              <a:t> ( per mil)</a:t>
            </a:r>
          </a:p>
          <a:p>
            <a:r>
              <a:rPr lang="en-US" altLang="en-US" dirty="0"/>
              <a:t>	= difference in isotope </a:t>
            </a:r>
          </a:p>
          <a:p>
            <a:r>
              <a:rPr lang="en-US" altLang="en-US" dirty="0"/>
              <a:t>	composition of sample relative to </a:t>
            </a:r>
          </a:p>
          <a:p>
            <a:r>
              <a:rPr lang="en-US" altLang="en-US" dirty="0"/>
              <a:t>	international </a:t>
            </a:r>
            <a:r>
              <a:rPr lang="en-US" altLang="en-US" dirty="0" smtClean="0"/>
              <a:t>standard, VCDT.</a:t>
            </a:r>
            <a:endParaRPr lang="en-US" altLang="en-US" dirty="0"/>
          </a:p>
          <a:p>
            <a:endParaRPr lang="en-US" altLang="en-US" dirty="0"/>
          </a:p>
          <a:p>
            <a:r>
              <a:rPr lang="el-GR" altLang="en-US" dirty="0"/>
              <a:t>δ</a:t>
            </a:r>
            <a:r>
              <a:rPr lang="en-US" altLang="en-US" baseline="30000" dirty="0"/>
              <a:t>34</a:t>
            </a:r>
            <a:r>
              <a:rPr lang="en-US" altLang="en-US" dirty="0"/>
              <a:t>S = R </a:t>
            </a:r>
            <a:r>
              <a:rPr lang="en-US" altLang="en-US" baseline="-25000" dirty="0"/>
              <a:t>sample</a:t>
            </a:r>
            <a:r>
              <a:rPr lang="en-US" altLang="en-US" dirty="0"/>
              <a:t> – R </a:t>
            </a:r>
            <a:r>
              <a:rPr lang="en-US" altLang="en-US" baseline="-25000" dirty="0"/>
              <a:t>standard</a:t>
            </a:r>
            <a:r>
              <a:rPr lang="en-US" altLang="en-US" dirty="0"/>
              <a:t>/ </a:t>
            </a:r>
            <a:r>
              <a:rPr lang="en-US" altLang="en-US" dirty="0" err="1"/>
              <a:t>R</a:t>
            </a:r>
            <a:r>
              <a:rPr lang="en-US" altLang="en-US" baseline="-25000" dirty="0" err="1"/>
              <a:t>standard</a:t>
            </a:r>
            <a:r>
              <a:rPr lang="en-US" altLang="en-US" dirty="0"/>
              <a:t> x 1000</a:t>
            </a:r>
            <a:endParaRPr lang="en-US" altLang="en-US" dirty="0">
              <a:cs typeface="Arial" panose="020B0604020202020204" pitchFamily="34" charset="0"/>
            </a:endParaRPr>
          </a:p>
          <a:p>
            <a:endParaRPr lang="el-GR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48259" y="102078"/>
            <a:ext cx="10515600" cy="1325563"/>
          </a:xfrm>
        </p:spPr>
        <p:txBody>
          <a:bodyPr/>
          <a:lstStyle/>
          <a:p>
            <a:r>
              <a:rPr lang="en-US" altLang="en-US" b="1" dirty="0" smtClean="0">
                <a:latin typeface="+mn-lt"/>
              </a:rPr>
              <a:t>Sample Analysis: Standard </a:t>
            </a:r>
            <a:r>
              <a:rPr lang="en-US" altLang="en-US" b="1" dirty="0">
                <a:latin typeface="+mn-lt"/>
              </a:rPr>
              <a:t>Development</a:t>
            </a:r>
          </a:p>
        </p:txBody>
      </p:sp>
      <p:pic>
        <p:nvPicPr>
          <p:cNvPr id="40964" name="Picture 3" descr="C:\Users\Donald\Documents\EASC 9000\Photos\March 19 presentation\norilsk USGS milled_1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1" y="1905001"/>
            <a:ext cx="2447925" cy="195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5" name="Picture 3" descr="C:\Users\Donald\Documents\EASC 9000\Photos\jpeg\SPRM3_1 (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748259" y="1314189"/>
            <a:ext cx="6118168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/>
              <a:t>SIMS, Solution ICP-MS, Laser </a:t>
            </a:r>
            <a:r>
              <a:rPr lang="en-US" altLang="en-US" sz="2800" dirty="0" smtClean="0"/>
              <a:t>ICP-MS, IRMS</a:t>
            </a:r>
            <a:endParaRPr lang="en-US" altLang="en-US" sz="2800" dirty="0"/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Matrix </a:t>
            </a:r>
            <a:r>
              <a:rPr lang="en-US" altLang="en-US" sz="2800" dirty="0"/>
              <a:t>match, homogenous</a:t>
            </a:r>
          </a:p>
          <a:p>
            <a:endParaRPr lang="en-US" altLang="en-US" sz="2800" dirty="0"/>
          </a:p>
          <a:p>
            <a:r>
              <a:rPr lang="en-US" altLang="en-US" sz="2800" dirty="0" smtClean="0"/>
              <a:t>Chalcopyrite = Norilsk (8.4</a:t>
            </a:r>
            <a:r>
              <a:rPr lang="en-US" altLang="en-US" sz="2800" baseline="30000" dirty="0"/>
              <a:t> </a:t>
            </a: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‰</a:t>
            </a:r>
            <a:r>
              <a:rPr lang="en-US" altLang="en-US" sz="2800" dirty="0" smtClean="0"/>
              <a:t> VCDT)</a:t>
            </a:r>
            <a:endParaRPr lang="en-US" altLang="en-US" sz="2800" baseline="-25000" dirty="0" smtClean="0"/>
          </a:p>
          <a:p>
            <a:r>
              <a:rPr lang="en-US" altLang="en-US" sz="2800" dirty="0" err="1" smtClean="0"/>
              <a:t>Pyrrhotite</a:t>
            </a:r>
            <a:r>
              <a:rPr lang="en-US" altLang="en-US" sz="2800" dirty="0" smtClean="0"/>
              <a:t> 	= PoW1 (3.0 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‰ </a:t>
            </a:r>
            <a:r>
              <a:rPr lang="en-US" altLang="en-US" sz="2800" dirty="0" smtClean="0"/>
              <a:t>VCDT)</a:t>
            </a:r>
          </a:p>
          <a:p>
            <a:r>
              <a:rPr lang="en-US" altLang="en-US" sz="2800" dirty="0"/>
              <a:t>	</a:t>
            </a:r>
            <a:r>
              <a:rPr lang="en-US" altLang="en-US" sz="2800" dirty="0" smtClean="0"/>
              <a:t>	= TrW1 (-2.6 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‰ </a:t>
            </a:r>
            <a:r>
              <a:rPr lang="en-US" altLang="en-US" sz="2800" dirty="0" smtClean="0"/>
              <a:t>VCDT)</a:t>
            </a:r>
            <a:endParaRPr lang="en-US" altLang="en-US" sz="2800" dirty="0"/>
          </a:p>
          <a:p>
            <a:r>
              <a:rPr lang="en-US" altLang="en-US" sz="2800" dirty="0" smtClean="0"/>
              <a:t>Pyrite = UL9 (16.3 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‰ </a:t>
            </a:r>
            <a:r>
              <a:rPr lang="en-US" altLang="en-US" sz="2800" dirty="0" smtClean="0"/>
              <a:t>VCDT)</a:t>
            </a:r>
          </a:p>
          <a:p>
            <a:r>
              <a:rPr lang="en-US" altLang="en-US" sz="2800" dirty="0"/>
              <a:t>	</a:t>
            </a:r>
            <a:r>
              <a:rPr lang="en-US" altLang="en-US" sz="2800" dirty="0" smtClean="0"/>
              <a:t>= KH87 (0.4 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‰ </a:t>
            </a:r>
            <a:r>
              <a:rPr lang="en-US" altLang="en-US" sz="2800" dirty="0" smtClean="0"/>
              <a:t>VCDT)</a:t>
            </a:r>
            <a:endParaRPr lang="en-US" altLang="en-US" sz="2800" dirty="0"/>
          </a:p>
          <a:p>
            <a:r>
              <a:rPr lang="en-US" altLang="en-US" sz="2800" dirty="0" smtClean="0"/>
              <a:t>Galena = </a:t>
            </a:r>
            <a:r>
              <a:rPr lang="en-US" altLang="en-US" sz="2800" dirty="0"/>
              <a:t>HT10 </a:t>
            </a:r>
            <a:r>
              <a:rPr lang="en-US" altLang="en-US" sz="2800" dirty="0" smtClean="0"/>
              <a:t>(14.6 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‰ </a:t>
            </a:r>
            <a:r>
              <a:rPr lang="en-US" altLang="en-US" sz="2800" dirty="0"/>
              <a:t>VCDT)</a:t>
            </a:r>
          </a:p>
          <a:p>
            <a:r>
              <a:rPr lang="en-US" altLang="en-US" sz="2800" dirty="0" err="1" smtClean="0"/>
              <a:t>Arsenopyrite</a:t>
            </a:r>
            <a:r>
              <a:rPr lang="en-US" altLang="en-US" sz="2800" dirty="0" smtClean="0"/>
              <a:t> = </a:t>
            </a:r>
            <a:r>
              <a:rPr lang="en-US" sz="2800" dirty="0" smtClean="0">
                <a:latin typeface="Times New Roman" pitchFamily="18" charset="0"/>
                <a:ea typeface="Adobe Heiti Std R"/>
                <a:cs typeface="Times New Roman" pitchFamily="18" charset="0"/>
              </a:rPr>
              <a:t>(ARSPY57 3.1</a:t>
            </a: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VCDT)</a:t>
            </a: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837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38" y="752251"/>
            <a:ext cx="6018870" cy="61057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4193" y="460439"/>
            <a:ext cx="75827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Sulfur (S) Isotope Geochemistry</a:t>
            </a:r>
            <a:endParaRPr lang="en-CA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8474" y="2107334"/>
            <a:ext cx="39040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Information gained from variations in isotopic </a:t>
            </a:r>
            <a:r>
              <a:rPr lang="en-US" sz="2400" baseline="30000" dirty="0" smtClean="0"/>
              <a:t>34</a:t>
            </a:r>
            <a:r>
              <a:rPr lang="en-US" sz="2400" dirty="0" smtClean="0"/>
              <a:t>S/</a:t>
            </a:r>
            <a:r>
              <a:rPr lang="en-US" sz="2400" baseline="30000" dirty="0" smtClean="0"/>
              <a:t>32</a:t>
            </a:r>
            <a:r>
              <a:rPr lang="en-US" sz="2400" dirty="0" smtClean="0"/>
              <a:t>S composition of sulfide minerals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Variation caused by temperature and oxidation and reduction reactions on S.</a:t>
            </a:r>
          </a:p>
        </p:txBody>
      </p:sp>
    </p:spTree>
    <p:extLst>
      <p:ext uri="{BB962C8B-B14F-4D97-AF65-F5344CB8AC3E}">
        <p14:creationId xmlns:p14="http://schemas.microsoft.com/office/powerpoint/2010/main" val="31988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094" y="501041"/>
            <a:ext cx="9483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Main Sulfur Sources in an Ore Deposit:</a:t>
            </a:r>
            <a:endParaRPr lang="en-CA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9972" y="1603331"/>
            <a:ext cx="9569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Sulfide minerals such as pyrite (FeS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), galena (</a:t>
            </a:r>
            <a:r>
              <a:rPr lang="en-US" sz="2000" dirty="0" err="1" smtClean="0"/>
              <a:t>PbS</a:t>
            </a:r>
            <a:r>
              <a:rPr lang="en-US" sz="2000" dirty="0" smtClean="0"/>
              <a:t>), and </a:t>
            </a:r>
            <a:r>
              <a:rPr lang="en-US" sz="2000" dirty="0"/>
              <a:t>c</a:t>
            </a:r>
            <a:r>
              <a:rPr lang="en-US" sz="2000" dirty="0" smtClean="0"/>
              <a:t>halcopyrite (CuFeS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are formed by binding metal with sulfide. </a:t>
            </a:r>
            <a:endParaRPr lang="en-C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89972" y="2793304"/>
            <a:ext cx="88056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Sulfur sources within these sulfides are:</a:t>
            </a:r>
          </a:p>
          <a:p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Magmatic sources– fractionation restricted (0+/-3per mil)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Thermochemical sulfate reduction (TSR) of seawater sulfate 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Bacterial sulfate reduction (BSR) – anaerobic bacteria reducing seawater sulfate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Igneous, metamorphic and/or sedimentary wall rock.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810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796" y="446222"/>
            <a:ext cx="116177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CASE STUDY 1: </a:t>
            </a:r>
          </a:p>
          <a:p>
            <a:r>
              <a:rPr lang="en-US" sz="2400" dirty="0" smtClean="0"/>
              <a:t>Multiple Sulphur and lead sources recorded in hydrothermal </a:t>
            </a:r>
            <a:r>
              <a:rPr lang="en-US" sz="2400" dirty="0" err="1" smtClean="0"/>
              <a:t>exhalites</a:t>
            </a:r>
            <a:r>
              <a:rPr lang="en-US" sz="2400" dirty="0" smtClean="0"/>
              <a:t> associated with the </a:t>
            </a:r>
            <a:r>
              <a:rPr lang="en-US" sz="2400" dirty="0" err="1" smtClean="0"/>
              <a:t>Lemarchant</a:t>
            </a:r>
            <a:r>
              <a:rPr lang="en-US" sz="2400" dirty="0" smtClean="0"/>
              <a:t> volcanogenic </a:t>
            </a:r>
            <a:r>
              <a:rPr lang="en-US" sz="2400" dirty="0"/>
              <a:t>m</a:t>
            </a:r>
            <a:r>
              <a:rPr lang="en-US" sz="2400" dirty="0" smtClean="0"/>
              <a:t>assive sulfide (VMS) deposit, central Newfoundland, Canada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Lode, Piercey, Layne, Piercey and </a:t>
            </a:r>
            <a:r>
              <a:rPr lang="en-US" dirty="0" err="1" smtClean="0"/>
              <a:t>Cloutier</a:t>
            </a:r>
            <a:r>
              <a:rPr lang="en-US" dirty="0" smtClean="0"/>
              <a:t>, 2017. </a:t>
            </a:r>
            <a:r>
              <a:rPr lang="en-US" dirty="0" err="1" smtClean="0"/>
              <a:t>Mineralium</a:t>
            </a:r>
            <a:r>
              <a:rPr lang="en-US" dirty="0" smtClean="0"/>
              <a:t> </a:t>
            </a:r>
            <a:r>
              <a:rPr lang="en-US" dirty="0" err="1" smtClean="0"/>
              <a:t>Deposita</a:t>
            </a:r>
            <a:r>
              <a:rPr lang="en-US" dirty="0" smtClean="0"/>
              <a:t> 52: 105-128.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65100" y="2666001"/>
            <a:ext cx="32397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34</a:t>
            </a:r>
            <a:r>
              <a:rPr lang="en-US" dirty="0" smtClean="0"/>
              <a:t>S systematics indicate sulfur predominantly </a:t>
            </a:r>
            <a:r>
              <a:rPr lang="en-US" dirty="0" err="1" smtClean="0"/>
              <a:t>biogenically</a:t>
            </a:r>
            <a:r>
              <a:rPr lang="en-US" dirty="0" smtClean="0"/>
              <a:t> derived from </a:t>
            </a:r>
            <a:r>
              <a:rPr lang="en-US" dirty="0" err="1" smtClean="0"/>
              <a:t>Baterial</a:t>
            </a:r>
            <a:r>
              <a:rPr lang="en-US" dirty="0" smtClean="0"/>
              <a:t> sulfate reduction (BSR) of seawater sulfate.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Some sulfides near vent contain a higher proportional of sulfur from thermochemical sulfate reduction (TSR).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839" y="2477547"/>
            <a:ext cx="8787161" cy="432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7546" y="1490597"/>
            <a:ext cx="3728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Thermochemical  S source for sulfides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4913258" y="4553957"/>
            <a:ext cx="2902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Biogenic S source for sulfides</a:t>
            </a:r>
            <a:endParaRPr lang="en-CA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28265" y="1980985"/>
            <a:ext cx="618562" cy="18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913258" y="5044345"/>
            <a:ext cx="584140" cy="59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7" y="386213"/>
            <a:ext cx="3393731" cy="2947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94" y="3715180"/>
            <a:ext cx="3410584" cy="24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35" y="413359"/>
            <a:ext cx="116876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CASE </a:t>
            </a:r>
            <a:r>
              <a:rPr lang="en-US" sz="2800" b="1" dirty="0"/>
              <a:t>STUDY 2</a:t>
            </a:r>
            <a:r>
              <a:rPr lang="en-US" sz="2800" b="1" dirty="0" smtClean="0"/>
              <a:t>: </a:t>
            </a:r>
          </a:p>
          <a:p>
            <a:r>
              <a:rPr lang="en-US" sz="2400" dirty="0" smtClean="0"/>
              <a:t>Variations </a:t>
            </a:r>
            <a:r>
              <a:rPr lang="en-US" sz="2400" dirty="0"/>
              <a:t>of </a:t>
            </a:r>
            <a:r>
              <a:rPr lang="en-US" sz="2400" dirty="0" err="1"/>
              <a:t>sulphur</a:t>
            </a:r>
            <a:r>
              <a:rPr lang="en-US" sz="2400" dirty="0"/>
              <a:t> isotope signatures </a:t>
            </a:r>
            <a:r>
              <a:rPr lang="en-US" sz="2400" dirty="0" smtClean="0"/>
              <a:t>in </a:t>
            </a:r>
            <a:r>
              <a:rPr lang="en-US" sz="2400" dirty="0" err="1" smtClean="0"/>
              <a:t>sulphides</a:t>
            </a:r>
            <a:r>
              <a:rPr lang="en-US" sz="2400" dirty="0" smtClean="0"/>
              <a:t> </a:t>
            </a:r>
            <a:r>
              <a:rPr lang="en-US" sz="2400" dirty="0"/>
              <a:t>from the metamorphosed </a:t>
            </a:r>
            <a:r>
              <a:rPr lang="en-US" sz="2400" dirty="0" smtClean="0"/>
              <a:t>Ming Cu</a:t>
            </a:r>
            <a:r>
              <a:rPr lang="en-US" sz="2400" dirty="0"/>
              <a:t>(−Au) volcanogenic massive </a:t>
            </a:r>
            <a:r>
              <a:rPr lang="en-US" sz="2400" dirty="0" err="1" smtClean="0"/>
              <a:t>sulphide</a:t>
            </a:r>
            <a:r>
              <a:rPr lang="en-US" sz="2400" dirty="0" smtClean="0"/>
              <a:t> (VMS) deposit</a:t>
            </a:r>
            <a:r>
              <a:rPr lang="en-US" sz="2400" dirty="0"/>
              <a:t>, Newfoundland </a:t>
            </a:r>
            <a:r>
              <a:rPr lang="en-US" sz="2400" dirty="0" smtClean="0"/>
              <a:t>Appalachians, Canada </a:t>
            </a:r>
          </a:p>
          <a:p>
            <a:endParaRPr lang="en-US" dirty="0"/>
          </a:p>
          <a:p>
            <a:r>
              <a:rPr lang="en-CA" dirty="0" err="1" smtClean="0"/>
              <a:t>Brueckner</a:t>
            </a:r>
            <a:r>
              <a:rPr lang="en-CA" dirty="0"/>
              <a:t>, </a:t>
            </a:r>
            <a:r>
              <a:rPr lang="en-CA" dirty="0" smtClean="0"/>
              <a:t>Piercey</a:t>
            </a:r>
            <a:r>
              <a:rPr lang="en-CA" dirty="0"/>
              <a:t>, </a:t>
            </a:r>
            <a:r>
              <a:rPr lang="en-CA" dirty="0" smtClean="0"/>
              <a:t>Layne, Piercey </a:t>
            </a:r>
            <a:r>
              <a:rPr lang="en-CA" dirty="0"/>
              <a:t>&amp; </a:t>
            </a:r>
            <a:r>
              <a:rPr lang="en-CA" dirty="0" smtClean="0"/>
              <a:t>Sylvester (2014) 50(5): 619-640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841326" y="2379945"/>
            <a:ext cx="863095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Sources of Sulfur at Ming VMS Deposit: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Thermochemical sulfate reduction (TSR)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 smtClean="0"/>
              <a:t>	-Silicified </a:t>
            </a:r>
            <a:r>
              <a:rPr lang="en-US" sz="2400" dirty="0"/>
              <a:t>horizon consistent with sulfur from TSR.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AutoNum type="arabicPeriod" startAt="2"/>
            </a:pPr>
            <a:r>
              <a:rPr lang="en-US" sz="2400" dirty="0" smtClean="0"/>
              <a:t>Sulfur leached from igneous wall of magmatic fluids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Mixing of reduced seawater sulfate with igneous sulfur.</a:t>
            </a:r>
          </a:p>
          <a:p>
            <a:r>
              <a:rPr lang="en-US" sz="2400" dirty="0" smtClean="0"/>
              <a:t>	- The </a:t>
            </a:r>
            <a:r>
              <a:rPr lang="en-US" sz="2400" dirty="0"/>
              <a:t>influence of igneous sulfur increases with </a:t>
            </a:r>
            <a:r>
              <a:rPr lang="en-US" sz="2400" dirty="0" smtClean="0"/>
              <a:t>temperature.</a:t>
            </a:r>
            <a:endParaRPr lang="en-US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8603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63" y="50180"/>
            <a:ext cx="9813073" cy="675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7469" y="2806851"/>
            <a:ext cx="772529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 </a:t>
            </a:r>
            <a:r>
              <a:rPr lang="en-US" sz="2400" dirty="0" smtClean="0"/>
              <a:t>Sources </a:t>
            </a:r>
            <a:r>
              <a:rPr lang="en-US" sz="2400" dirty="0"/>
              <a:t>in Magmatic </a:t>
            </a:r>
            <a:r>
              <a:rPr lang="en-US" sz="2400" dirty="0" smtClean="0"/>
              <a:t>Ni-Cu (</a:t>
            </a:r>
            <a:r>
              <a:rPr lang="en-US" sz="2400" dirty="0" err="1" smtClean="0"/>
              <a:t>Voisey’s</a:t>
            </a:r>
            <a:r>
              <a:rPr lang="en-US" sz="2400" dirty="0" smtClean="0"/>
              <a:t> Bay):</a:t>
            </a:r>
          </a:p>
          <a:p>
            <a:endParaRPr lang="en-US" sz="2400" dirty="0"/>
          </a:p>
          <a:p>
            <a:r>
              <a:rPr lang="en-US" sz="2400" dirty="0" smtClean="0"/>
              <a:t>• The </a:t>
            </a:r>
            <a:r>
              <a:rPr lang="en-US" sz="2400" dirty="0" err="1" smtClean="0"/>
              <a:t>Tasiuyak</a:t>
            </a:r>
            <a:r>
              <a:rPr lang="en-US" sz="2400" dirty="0" smtClean="0"/>
              <a:t> Gneiss (country rock) more deplete S signature range (produced </a:t>
            </a:r>
            <a:r>
              <a:rPr lang="en-US" sz="2400" dirty="0"/>
              <a:t>by BSR= -2 to -17</a:t>
            </a:r>
            <a:r>
              <a:rPr lang="en-US" sz="2400" dirty="0" smtClean="0"/>
              <a:t>‰).</a:t>
            </a:r>
          </a:p>
          <a:p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 smtClean="0"/>
              <a:t>Enderbitic</a:t>
            </a:r>
            <a:r>
              <a:rPr lang="en-US" sz="2400" dirty="0" smtClean="0"/>
              <a:t> gneiss (country rock), S signature around 0‰</a:t>
            </a:r>
          </a:p>
          <a:p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smtClean="0"/>
              <a:t>Mantle </a:t>
            </a:r>
            <a:r>
              <a:rPr lang="en-US" sz="2400" dirty="0"/>
              <a:t>d</a:t>
            </a:r>
            <a:r>
              <a:rPr lang="en-US" sz="2400" dirty="0" smtClean="0"/>
              <a:t>erived sulfur (0 +/- 3‰)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en-C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74356" y="547957"/>
            <a:ext cx="84918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CASE STUDY 3</a:t>
            </a:r>
            <a:r>
              <a:rPr lang="en-US" sz="2800" dirty="0" smtClean="0"/>
              <a:t>: </a:t>
            </a:r>
          </a:p>
          <a:p>
            <a:r>
              <a:rPr lang="en-US" sz="2400" dirty="0" smtClean="0"/>
              <a:t>Sulfur and oxygen isotopic evidence of country rock contamination</a:t>
            </a:r>
          </a:p>
          <a:p>
            <a:r>
              <a:rPr lang="en-US" sz="2400" dirty="0" smtClean="0"/>
              <a:t> in the </a:t>
            </a:r>
            <a:r>
              <a:rPr lang="en-US" sz="2400" dirty="0" err="1" smtClean="0"/>
              <a:t>Voisey’s</a:t>
            </a:r>
            <a:r>
              <a:rPr lang="en-US" sz="2400" dirty="0" smtClean="0"/>
              <a:t> Bay Ni-Cu-Co deposit, Labrador, Canada </a:t>
            </a:r>
          </a:p>
          <a:p>
            <a:endParaRPr lang="en-US" dirty="0"/>
          </a:p>
          <a:p>
            <a:r>
              <a:rPr lang="en-US" dirty="0" smtClean="0"/>
              <a:t>Ripley, Park, Li and </a:t>
            </a:r>
            <a:r>
              <a:rPr lang="en-US" dirty="0" err="1" smtClean="0"/>
              <a:t>Naldrett</a:t>
            </a:r>
            <a:r>
              <a:rPr lang="en-US" dirty="0" smtClean="0"/>
              <a:t> (1999) </a:t>
            </a:r>
            <a:r>
              <a:rPr lang="en-US" dirty="0" err="1" smtClean="0"/>
              <a:t>Lithos</a:t>
            </a:r>
            <a:r>
              <a:rPr lang="en-US" dirty="0" smtClean="0"/>
              <a:t> 47: 53-68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49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01" y="1208428"/>
            <a:ext cx="8012928" cy="478271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25585" y="2360815"/>
            <a:ext cx="3956859" cy="284295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/>
          <p:cNvSpPr/>
          <p:nvPr/>
        </p:nvSpPr>
        <p:spPr>
          <a:xfrm>
            <a:off x="7365076" y="1164157"/>
            <a:ext cx="2842953" cy="48712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3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374" y="2379945"/>
            <a:ext cx="8730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Sample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SIMS Instrument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Case Studies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- </a:t>
            </a:r>
            <a:r>
              <a:rPr lang="en-US" sz="3600" dirty="0" err="1" smtClean="0"/>
              <a:t>Lemarchant</a:t>
            </a:r>
            <a:r>
              <a:rPr lang="en-US" sz="3600" dirty="0" smtClean="0"/>
              <a:t> Deposit – Central NL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- Ming Deposit – Central NL</a:t>
            </a:r>
          </a:p>
          <a:p>
            <a:r>
              <a:rPr lang="en-US" sz="3600" dirty="0" smtClean="0"/>
              <a:t>	- </a:t>
            </a:r>
            <a:r>
              <a:rPr lang="en-US" sz="3600" dirty="0" err="1" smtClean="0"/>
              <a:t>Voisey’s</a:t>
            </a:r>
            <a:r>
              <a:rPr lang="en-US" sz="3600" dirty="0" smtClean="0"/>
              <a:t> Bay – Northern Labrador</a:t>
            </a:r>
            <a:endParaRPr lang="en-CA" sz="3600" dirty="0"/>
          </a:p>
        </p:txBody>
      </p:sp>
      <p:sp>
        <p:nvSpPr>
          <p:cNvPr id="4" name="Rectangle 3"/>
          <p:cNvSpPr/>
          <p:nvPr/>
        </p:nvSpPr>
        <p:spPr>
          <a:xfrm>
            <a:off x="1979113" y="964504"/>
            <a:ext cx="9256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Sulfur Isotopes in </a:t>
            </a:r>
            <a:r>
              <a:rPr lang="en-US" sz="4400" b="1" dirty="0" smtClean="0"/>
              <a:t>Sulfides using SIMS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28865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22" y="452092"/>
            <a:ext cx="7458689" cy="6405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5694" y="1596044"/>
            <a:ext cx="4472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Reid </a:t>
            </a:r>
            <a:r>
              <a:rPr lang="en-US" sz="2400" dirty="0" smtClean="0"/>
              <a:t>Brook = 50% S from country rock</a:t>
            </a:r>
          </a:p>
          <a:p>
            <a:endParaRPr lang="en-US" sz="2400" dirty="0" smtClean="0"/>
          </a:p>
          <a:p>
            <a:r>
              <a:rPr lang="en-US" sz="2400" dirty="0" smtClean="0"/>
              <a:t>Eastern Deeps N </a:t>
            </a:r>
            <a:r>
              <a:rPr lang="en-US" sz="2400" dirty="0" err="1" smtClean="0"/>
              <a:t>Troctolite</a:t>
            </a:r>
            <a:r>
              <a:rPr lang="en-US" sz="2400" dirty="0" smtClean="0"/>
              <a:t> = Mantle Derived 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Eastern Deeps, Discovery Hill, Ovoid = mixing between mantle and country rock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7383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036" y="438411"/>
            <a:ext cx="4801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Sample Preparation</a:t>
            </a:r>
            <a:endParaRPr lang="en-CA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42" y="1302708"/>
            <a:ext cx="3351808" cy="246486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935255" y="1979112"/>
            <a:ext cx="1515649" cy="901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800" y="715736"/>
            <a:ext cx="3939614" cy="2962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8850" y="160978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Drill Rig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210763" y="1609780"/>
            <a:ext cx="105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Drill Core</a:t>
            </a:r>
            <a:endParaRPr lang="en-CA" dirty="0"/>
          </a:p>
        </p:txBody>
      </p:sp>
      <p:sp>
        <p:nvSpPr>
          <p:cNvPr id="8" name="Down Arrow 7"/>
          <p:cNvSpPr/>
          <p:nvPr/>
        </p:nvSpPr>
        <p:spPr>
          <a:xfrm>
            <a:off x="9290456" y="3995802"/>
            <a:ext cx="670626" cy="789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64" y="4784942"/>
            <a:ext cx="2495550" cy="18288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0800000">
            <a:off x="7902802" y="5317298"/>
            <a:ext cx="726509" cy="764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970" y="3995802"/>
            <a:ext cx="1950123" cy="1521458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0800000">
            <a:off x="3746086" y="5147742"/>
            <a:ext cx="726509" cy="764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10346499" y="4196219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Selecting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7698126" y="4393968"/>
            <a:ext cx="1258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Sectioning/</a:t>
            </a:r>
          </a:p>
          <a:p>
            <a:r>
              <a:rPr lang="en-US" dirty="0"/>
              <a:t>e</a:t>
            </a:r>
            <a:r>
              <a:rPr lang="en-US" dirty="0" smtClean="0"/>
              <a:t>poxy/</a:t>
            </a:r>
          </a:p>
          <a:p>
            <a:r>
              <a:rPr lang="en-US" dirty="0" smtClean="0"/>
              <a:t>polishing</a:t>
            </a:r>
            <a:endParaRPr lang="en-CA" dirty="0"/>
          </a:p>
        </p:txBody>
      </p:sp>
      <p:pic>
        <p:nvPicPr>
          <p:cNvPr id="16" name="Picture 5" descr="S-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32" y="5197846"/>
            <a:ext cx="1927969" cy="15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12" y="3767576"/>
            <a:ext cx="1483831" cy="145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2" y="4565551"/>
            <a:ext cx="2487871" cy="18310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25003" y="4433365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gold</a:t>
            </a:r>
          </a:p>
          <a:p>
            <a:r>
              <a:rPr lang="en-US" dirty="0" smtClean="0"/>
              <a:t>    coating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5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562" y="438411"/>
            <a:ext cx="71722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Sample Preparation: Mapping</a:t>
            </a:r>
            <a:endParaRPr lang="en-CA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47" y="1803748"/>
            <a:ext cx="2105967" cy="2188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99" y="1983009"/>
            <a:ext cx="2772427" cy="20793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29425" y="3231715"/>
            <a:ext cx="488515" cy="3256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2617940" y="3118981"/>
            <a:ext cx="1415441" cy="2755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11" y="1975842"/>
            <a:ext cx="2874863" cy="215614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102258" y="2693096"/>
            <a:ext cx="821524" cy="125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131474" y="2317315"/>
            <a:ext cx="175365" cy="175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9770302" y="2317315"/>
            <a:ext cx="187890" cy="175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10045874" y="2705622"/>
            <a:ext cx="162838" cy="187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1052187" y="4525120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SIMS Sulfide Puck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4658521" y="4525120"/>
            <a:ext cx="17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4x Image Galena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8611551" y="4582311"/>
            <a:ext cx="185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10x Image Galena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75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m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0"/>
            <a:ext cx="7620000" cy="6813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6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m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1" t="6918" r="53609"/>
          <a:stretch>
            <a:fillRect/>
          </a:stretch>
        </p:blipFill>
        <p:spPr bwMode="auto">
          <a:xfrm>
            <a:off x="6764055" y="417534"/>
            <a:ext cx="3513551" cy="615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0" y="1828800"/>
            <a:ext cx="5380974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en-US" sz="2000" dirty="0"/>
              <a:t>Two sources used to produce primary ions</a:t>
            </a:r>
            <a:r>
              <a:rPr lang="en-US" altLang="en-US" sz="2000" dirty="0" smtClean="0"/>
              <a:t>:</a:t>
            </a:r>
          </a:p>
          <a:p>
            <a:endParaRPr lang="en-US" altLang="en-US" sz="2000" dirty="0"/>
          </a:p>
          <a:p>
            <a:r>
              <a:rPr lang="en-US" altLang="en-US" sz="2000" dirty="0"/>
              <a:t>1. </a:t>
            </a:r>
            <a:r>
              <a:rPr lang="en-US" altLang="en-US" sz="2000" dirty="0" err="1"/>
              <a:t>Duoplasmatron</a:t>
            </a:r>
            <a:r>
              <a:rPr lang="en-US" altLang="en-US" sz="2000" dirty="0"/>
              <a:t> (DP)- uses oxygen to </a:t>
            </a:r>
          </a:p>
          <a:p>
            <a:r>
              <a:rPr lang="en-US" altLang="en-US" sz="2000" dirty="0"/>
              <a:t>produce O</a:t>
            </a:r>
            <a:r>
              <a:rPr lang="en-US" altLang="en-US" sz="2000" baseline="30000" dirty="0"/>
              <a:t>-</a:t>
            </a:r>
            <a:r>
              <a:rPr lang="en-US" altLang="en-US" sz="2000" dirty="0"/>
              <a:t> or O</a:t>
            </a:r>
            <a:r>
              <a:rPr lang="en-US" altLang="en-US" sz="2000" baseline="-25000" dirty="0"/>
              <a:t>2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 ions.</a:t>
            </a:r>
          </a:p>
          <a:p>
            <a:r>
              <a:rPr lang="en-US" altLang="en-US" sz="2000" dirty="0"/>
              <a:t>2. Cesium Ionization Source – produces Cs+ </a:t>
            </a:r>
          </a:p>
          <a:p>
            <a:r>
              <a:rPr lang="en-US" altLang="en-US" sz="2000" dirty="0"/>
              <a:t>ions.</a:t>
            </a:r>
          </a:p>
          <a:p>
            <a:endParaRPr lang="en-US" altLang="en-US" sz="2000" dirty="0"/>
          </a:p>
          <a:p>
            <a:r>
              <a:rPr lang="en-US" altLang="en-US" sz="2000" dirty="0"/>
              <a:t>Ions extracted from sources pass through a </a:t>
            </a:r>
          </a:p>
          <a:p>
            <a:r>
              <a:rPr lang="en-US" altLang="en-US" sz="2000" dirty="0"/>
              <a:t>primary beam mass filter (PBMF) to remove </a:t>
            </a:r>
          </a:p>
          <a:p>
            <a:r>
              <a:rPr lang="en-US" altLang="en-US" sz="2000" dirty="0"/>
              <a:t>unwanted species from beam.</a:t>
            </a:r>
          </a:p>
          <a:p>
            <a:endParaRPr lang="en-US" altLang="en-US" sz="2000" dirty="0"/>
          </a:p>
          <a:p>
            <a:r>
              <a:rPr lang="en-US" altLang="en-US" sz="2000" dirty="0"/>
              <a:t>Electrostatic lenses and apertures control </a:t>
            </a:r>
          </a:p>
          <a:p>
            <a:r>
              <a:rPr lang="en-US" altLang="en-US" sz="2000" dirty="0"/>
              <a:t>the intensity and size of the primary beam </a:t>
            </a:r>
          </a:p>
          <a:p>
            <a:r>
              <a:rPr lang="en-US" altLang="en-US" sz="2000" dirty="0"/>
              <a:t>hitting the sample.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41325" y="1103313"/>
            <a:ext cx="4283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3725" y="1255713"/>
            <a:ext cx="4283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685160" y="700584"/>
            <a:ext cx="45882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/>
              <a:t>Primary Column</a:t>
            </a:r>
          </a:p>
        </p:txBody>
      </p:sp>
    </p:spTree>
    <p:extLst>
      <p:ext uri="{BB962C8B-B14F-4D97-AF65-F5344CB8AC3E}">
        <p14:creationId xmlns:p14="http://schemas.microsoft.com/office/powerpoint/2010/main" val="27900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6642" y="1212666"/>
            <a:ext cx="4242148" cy="4819138"/>
          </a:xfrm>
          <a:noFill/>
          <a:ln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7" y="1943100"/>
            <a:ext cx="4114800" cy="30861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043825" y="2818357"/>
            <a:ext cx="4025747" cy="12275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43825" y="4211955"/>
            <a:ext cx="4025747" cy="3725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Mass Spectrometer</a:t>
            </a:r>
          </a:p>
        </p:txBody>
      </p:sp>
      <p:pic>
        <p:nvPicPr>
          <p:cNvPr id="11268" name="Picture 4" descr="camec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5" t="20204"/>
          <a:stretch>
            <a:fillRect/>
          </a:stretch>
        </p:blipFill>
        <p:spPr>
          <a:xfrm>
            <a:off x="6301636" y="805518"/>
            <a:ext cx="4840288" cy="5668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7134" y="2367418"/>
            <a:ext cx="41210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Electrostatic Analyzer (ESA) </a:t>
            </a:r>
            <a:r>
              <a:rPr lang="en-US" sz="2800" dirty="0" smtClean="0"/>
              <a:t>and </a:t>
            </a:r>
            <a:r>
              <a:rPr lang="en-US" sz="2800" b="1" dirty="0" smtClean="0"/>
              <a:t>Magnet</a:t>
            </a:r>
            <a:r>
              <a:rPr lang="en-US" sz="2800" dirty="0" smtClean="0"/>
              <a:t> work to separate secondary ions by mass, charge and energy resulting in only ions of interest hitting the detection/counting system.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6081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244" y="576197"/>
            <a:ext cx="484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Video Tour of SIMS Lab (5 minutes) 500MB video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0248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755</Words>
  <Application>Microsoft Office PowerPoint</Application>
  <PresentationFormat>Widescreen</PresentationFormat>
  <Paragraphs>122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Adobe Heiti Std R</vt:lpstr>
      <vt:lpstr>Arial</vt:lpstr>
      <vt:lpstr>Calibri</vt:lpstr>
      <vt:lpstr>Calibri Light</vt:lpstr>
      <vt:lpstr>Symbol</vt:lpstr>
      <vt:lpstr>Times New Roman</vt:lpstr>
      <vt:lpstr>Office Theme</vt:lpstr>
      <vt:lpstr>Sulfur Isotopes in Sulfides using Secondary Ion Mass Spectrometry (SIMS)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Mass Spectrometer</vt:lpstr>
      <vt:lpstr>PowerPoint Presentation</vt:lpstr>
      <vt:lpstr>Sample Analysis: Sulfur Stable Isotopes</vt:lpstr>
      <vt:lpstr>Sample Analysis: Standard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Sulfur Isotopes in Sulfides using Secondary Ion Mass Spectrometry (SIMS)</dc:title>
  <dc:creator>Piercey, Glenn</dc:creator>
  <cp:lastModifiedBy>Piercey, Glenn</cp:lastModifiedBy>
  <cp:revision>47</cp:revision>
  <dcterms:created xsi:type="dcterms:W3CDTF">2020-11-17T13:31:33Z</dcterms:created>
  <dcterms:modified xsi:type="dcterms:W3CDTF">2020-11-25T15:20:28Z</dcterms:modified>
</cp:coreProperties>
</file>