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8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77763"/>
  </p:normalViewPr>
  <p:slideViewPr>
    <p:cSldViewPr snapToGrid="0" snapToObjects="1">
      <p:cViewPr varScale="1">
        <p:scale>
          <a:sx n="100" d="100"/>
          <a:sy n="100" d="100"/>
        </p:scale>
        <p:origin x="1304" y="176"/>
      </p:cViewPr>
      <p:guideLst/>
    </p:cSldViewPr>
  </p:slideViewPr>
  <p:notesTextViewPr>
    <p:cViewPr>
      <p:scale>
        <a:sx n="215" d="100"/>
        <a:sy n="21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CF0E8-F7AC-A54A-A769-AD4D47FEB18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F372C-B08D-9D49-A5F3-AE0B0BF36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372C-B08D-9D49-A5F3-AE0B0BF365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5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b="0" baseline="0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372C-B08D-9D49-A5F3-AE0B0BF365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372C-B08D-9D49-A5F3-AE0B0BF365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0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1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0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EB0F-672A-2C4B-A884-D8A65B708B0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3305-28A7-C346-BF07-55FE9363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media" Target="../media/media7.m4a"/><Relationship Id="rId12" Type="http://schemas.openxmlformats.org/officeDocument/2006/relationships/audio" Target="../media/media7.m4a"/><Relationship Id="rId13" Type="http://schemas.microsoft.com/office/2007/relationships/media" Target="../media/media8.m4a"/><Relationship Id="rId14" Type="http://schemas.openxmlformats.org/officeDocument/2006/relationships/audio" Target="../media/media8.m4a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2.xml"/><Relationship Id="rId17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Relationship Id="rId3" Type="http://schemas.microsoft.com/office/2007/relationships/media" Target="../media/media3.m4a"/><Relationship Id="rId4" Type="http://schemas.openxmlformats.org/officeDocument/2006/relationships/audio" Target="../media/media3.m4a"/><Relationship Id="rId5" Type="http://schemas.microsoft.com/office/2007/relationships/media" Target="../media/media4.m4a"/><Relationship Id="rId6" Type="http://schemas.openxmlformats.org/officeDocument/2006/relationships/audio" Target="../media/media4.m4a"/><Relationship Id="rId7" Type="http://schemas.microsoft.com/office/2007/relationships/media" Target="../media/media5.m4a"/><Relationship Id="rId8" Type="http://schemas.openxmlformats.org/officeDocument/2006/relationships/audio" Target="../media/media5.m4a"/><Relationship Id="rId9" Type="http://schemas.microsoft.com/office/2007/relationships/media" Target="../media/media6.m4a"/><Relationship Id="rId10" Type="http://schemas.openxmlformats.org/officeDocument/2006/relationships/audio" Target="../media/media6.m4a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media" Target="../media/media14.m4a"/><Relationship Id="rId12" Type="http://schemas.openxmlformats.org/officeDocument/2006/relationships/audio" Target="../media/media14.m4a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Relationship Id="rId15" Type="http://schemas.openxmlformats.org/officeDocument/2006/relationships/image" Target="../media/image1.png"/><Relationship Id="rId1" Type="http://schemas.microsoft.com/office/2007/relationships/media" Target="../media/media9.m4a"/><Relationship Id="rId2" Type="http://schemas.openxmlformats.org/officeDocument/2006/relationships/audio" Target="../media/media9.m4a"/><Relationship Id="rId3" Type="http://schemas.microsoft.com/office/2007/relationships/media" Target="../media/media10.m4a"/><Relationship Id="rId4" Type="http://schemas.openxmlformats.org/officeDocument/2006/relationships/audio" Target="../media/media10.m4a"/><Relationship Id="rId5" Type="http://schemas.microsoft.com/office/2007/relationships/media" Target="../media/media11.m4a"/><Relationship Id="rId6" Type="http://schemas.openxmlformats.org/officeDocument/2006/relationships/audio" Target="../media/media11.m4a"/><Relationship Id="rId7" Type="http://schemas.microsoft.com/office/2007/relationships/media" Target="../media/media12.m4a"/><Relationship Id="rId8" Type="http://schemas.openxmlformats.org/officeDocument/2006/relationships/audio" Target="../media/media12.m4a"/><Relationship Id="rId9" Type="http://schemas.microsoft.com/office/2007/relationships/media" Target="../media/media13.m4a"/><Relationship Id="rId10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irst Sl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939" y="1482659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5365"/>
            <a:ext cx="9144000" cy="2387600"/>
          </a:xfrm>
        </p:spPr>
        <p:txBody>
          <a:bodyPr/>
          <a:lstStyle/>
          <a:p>
            <a:r>
              <a:rPr lang="en-US" b="1" dirty="0" smtClean="0"/>
              <a:t>Gene mapping by a</a:t>
            </a:r>
            <a:br>
              <a:rPr lang="en-US" b="1" dirty="0" smtClean="0"/>
            </a:br>
            <a:r>
              <a:rPr lang="en-US" b="1" dirty="0" smtClean="0"/>
              <a:t>Three-Point Test-Cross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578" y="3025053"/>
            <a:ext cx="10592656" cy="19784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want to determine the</a:t>
            </a:r>
          </a:p>
          <a:p>
            <a:r>
              <a:rPr lang="en-US" dirty="0" smtClean="0"/>
              <a:t>relative </a:t>
            </a:r>
            <a:r>
              <a:rPr lang="en-US" sz="2600" b="1" i="1" dirty="0" smtClean="0"/>
              <a:t>order</a:t>
            </a:r>
            <a:r>
              <a:rPr lang="en-US" sz="2600" dirty="0" smtClean="0"/>
              <a:t> </a:t>
            </a:r>
            <a:r>
              <a:rPr lang="en-US" dirty="0" smtClean="0"/>
              <a:t>of &amp; recombination </a:t>
            </a:r>
            <a:r>
              <a:rPr lang="en-US" sz="2600" b="1" i="1" dirty="0" smtClean="0"/>
              <a:t>distances</a:t>
            </a:r>
            <a:r>
              <a:rPr lang="en-US" sz="2600" b="1" dirty="0" smtClean="0"/>
              <a:t> </a:t>
            </a:r>
            <a:endParaRPr lang="en-US" b="1" dirty="0" smtClean="0"/>
          </a:p>
          <a:p>
            <a:r>
              <a:rPr lang="en-US" dirty="0" smtClean="0"/>
              <a:t>among three linked gene loci.</a:t>
            </a:r>
          </a:p>
          <a:p>
            <a:endParaRPr lang="en-US" dirty="0" smtClean="0"/>
          </a:p>
          <a:p>
            <a:r>
              <a:rPr lang="en-US" dirty="0" smtClean="0"/>
              <a:t>Consider three loci </a:t>
            </a:r>
            <a:r>
              <a:rPr lang="en-US" sz="3000" b="1" dirty="0" smtClean="0"/>
              <a:t>E</a:t>
            </a:r>
            <a:r>
              <a:rPr lang="en-US" sz="3000" dirty="0" smtClean="0"/>
              <a:t>,</a:t>
            </a:r>
            <a:r>
              <a:rPr lang="en-US" sz="3000" b="1" dirty="0" smtClean="0"/>
              <a:t> F</a:t>
            </a:r>
            <a:r>
              <a:rPr lang="en-US" sz="3000" dirty="0" smtClean="0"/>
              <a:t>,</a:t>
            </a:r>
            <a:r>
              <a:rPr lang="en-US" sz="3000" b="1" dirty="0" smtClean="0"/>
              <a:t> </a:t>
            </a:r>
            <a:r>
              <a:rPr lang="en-US" sz="2200" dirty="0" smtClean="0"/>
              <a:t>&amp;</a:t>
            </a:r>
            <a:r>
              <a:rPr lang="en-US" sz="3000" b="1" dirty="0" smtClean="0"/>
              <a:t> G</a:t>
            </a:r>
            <a:r>
              <a:rPr lang="en-US" sz="3000" dirty="0" smtClean="0"/>
              <a:t>,</a:t>
            </a:r>
            <a:r>
              <a:rPr lang="en-US" dirty="0" smtClean="0"/>
              <a:t> whose order is unknown.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13870" y="6488668"/>
            <a:ext cx="256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© 2016 </a:t>
            </a:r>
            <a:r>
              <a:rPr lang="de-DE" dirty="0" err="1" smtClean="0"/>
              <a:t>by</a:t>
            </a:r>
            <a:r>
              <a:rPr lang="de-DE" dirty="0" smtClean="0"/>
              <a:t> Steven M Carr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82217" y="5003514"/>
            <a:ext cx="6082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[ To run the animation with commentary:</a:t>
            </a:r>
          </a:p>
          <a:p>
            <a:pPr algn="ctr"/>
            <a:r>
              <a:rPr lang="en-US" b="1" dirty="0" smtClean="0"/>
              <a:t>Click</a:t>
            </a:r>
            <a:r>
              <a:rPr lang="en-US" dirty="0" smtClean="0"/>
              <a:t> to advance the text, then </a:t>
            </a:r>
            <a:r>
              <a:rPr lang="en-US" b="1" dirty="0" smtClean="0"/>
              <a:t>click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7030A0"/>
                </a:solidFill>
              </a:rPr>
              <a:t>r</a:t>
            </a:r>
            <a:r>
              <a:rPr lang="en-US" dirty="0" smtClean="0"/>
              <a:t>-coded audio box]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70" y="0"/>
            <a:ext cx="8686801" cy="89467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</a:t>
            </a:r>
            <a:r>
              <a:rPr lang="en-US" sz="5400" dirty="0" smtClean="0"/>
              <a:t>: </a:t>
            </a:r>
            <a:r>
              <a:rPr lang="en-US" sz="5400" b="1" dirty="0" smtClean="0"/>
              <a:t>EEFFGG   </a:t>
            </a:r>
            <a:r>
              <a:rPr lang="en-US" sz="5400" dirty="0" smtClean="0"/>
              <a:t>x</a:t>
            </a:r>
            <a:r>
              <a:rPr lang="en-US" sz="5400" b="1" dirty="0" smtClean="0"/>
              <a:t>   </a:t>
            </a:r>
            <a:r>
              <a:rPr lang="en-US" sz="5400" b="1" dirty="0" err="1" smtClean="0"/>
              <a:t>eeffgg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5109" y="2853565"/>
            <a:ext cx="6946564" cy="917326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rgbClr val="00B0F0"/>
                </a:solidFill>
              </a:rPr>
              <a:t>EF</a:t>
            </a:r>
            <a:r>
              <a:rPr lang="en-US" sz="2800" b="1" dirty="0" smtClean="0"/>
              <a:t> = # </a:t>
            </a:r>
            <a:r>
              <a:rPr lang="en-US" sz="2800" b="1" dirty="0" err="1" smtClean="0"/>
              <a:t>Ef</a:t>
            </a:r>
            <a:r>
              <a:rPr lang="en-US" sz="2800" b="1" dirty="0" smtClean="0"/>
              <a:t> + # </a:t>
            </a:r>
            <a:r>
              <a:rPr lang="en-US" sz="2800" b="1" dirty="0" err="1" smtClean="0"/>
              <a:t>eF</a:t>
            </a:r>
            <a:endParaRPr lang="en-US" sz="2800" b="1" dirty="0" smtClean="0"/>
          </a:p>
          <a:p>
            <a:pPr algn="l"/>
            <a:r>
              <a:rPr lang="en-US" sz="2800" dirty="0" smtClean="0"/>
              <a:t>= 37 + 95 + 85 + 43 = 260 = 260/1000 = </a:t>
            </a:r>
            <a:r>
              <a:rPr lang="en-US" sz="2800" b="1" dirty="0" smtClean="0"/>
              <a:t>26 </a:t>
            </a:r>
            <a:r>
              <a:rPr lang="en-US" sz="2800" b="1" dirty="0" err="1" smtClean="0"/>
              <a:t>cM</a:t>
            </a: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254" y="1357183"/>
            <a:ext cx="882478" cy="50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100" dirty="0"/>
          </a:p>
          <a:p>
            <a:pPr algn="l"/>
            <a:r>
              <a:rPr lang="en-US" sz="4100" dirty="0" err="1" smtClean="0"/>
              <a:t>efg</a:t>
            </a:r>
            <a:endParaRPr lang="en-US" sz="4100" dirty="0" smtClean="0"/>
          </a:p>
          <a:p>
            <a:pPr algn="l"/>
            <a:r>
              <a:rPr lang="en-US" sz="4100" dirty="0" err="1"/>
              <a:t>e</a:t>
            </a:r>
            <a:r>
              <a:rPr lang="en-US" sz="4100" dirty="0" err="1" smtClean="0"/>
              <a:t>fg</a:t>
            </a:r>
            <a:endParaRPr lang="en-US" sz="4100" dirty="0" smtClean="0"/>
          </a:p>
          <a:p>
            <a:pPr algn="l"/>
            <a:r>
              <a:rPr lang="en-US" sz="4100" dirty="0" err="1"/>
              <a:t>e</a:t>
            </a:r>
            <a:r>
              <a:rPr lang="en-US" sz="4100" dirty="0" err="1" smtClean="0"/>
              <a:t>fg</a:t>
            </a:r>
            <a:endParaRPr lang="en-US" sz="4100" dirty="0" smtClean="0"/>
          </a:p>
          <a:p>
            <a:pPr algn="l"/>
            <a:r>
              <a:rPr lang="en-US" sz="4100" dirty="0" err="1"/>
              <a:t>e</a:t>
            </a:r>
            <a:r>
              <a:rPr lang="en-US" sz="4100" dirty="0" err="1" smtClean="0"/>
              <a:t>fg</a:t>
            </a:r>
            <a:endParaRPr lang="en-US" sz="4100" dirty="0" smtClean="0"/>
          </a:p>
          <a:p>
            <a:pPr algn="l"/>
            <a:r>
              <a:rPr lang="en-US" sz="4100" dirty="0" err="1"/>
              <a:t>e</a:t>
            </a:r>
            <a:r>
              <a:rPr lang="en-US" sz="4100" dirty="0" err="1" smtClean="0"/>
              <a:t>fg</a:t>
            </a:r>
            <a:endParaRPr lang="en-US" sz="4100" dirty="0" smtClean="0"/>
          </a:p>
          <a:p>
            <a:pPr algn="l"/>
            <a:r>
              <a:rPr lang="en-US" sz="4100" dirty="0" err="1" smtClean="0"/>
              <a:t>efg</a:t>
            </a:r>
            <a:endParaRPr lang="en-US" sz="4100" dirty="0" smtClean="0"/>
          </a:p>
          <a:p>
            <a:pPr algn="l"/>
            <a:r>
              <a:rPr lang="en-US" sz="4100" dirty="0" err="1"/>
              <a:t>e</a:t>
            </a:r>
            <a:r>
              <a:rPr lang="en-US" sz="4100" dirty="0" err="1" smtClean="0"/>
              <a:t>fg</a:t>
            </a:r>
            <a:endParaRPr lang="en-US" sz="4100" dirty="0" smtClean="0"/>
          </a:p>
          <a:p>
            <a:pPr algn="l"/>
            <a:r>
              <a:rPr lang="en-US" sz="4100" dirty="0" err="1" smtClean="0">
                <a:solidFill>
                  <a:srgbClr val="7030A0"/>
                </a:solidFill>
              </a:rPr>
              <a:t>efg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4018" y="1472380"/>
            <a:ext cx="1069892" cy="5535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100" dirty="0"/>
          </a:p>
          <a:p>
            <a:pPr algn="l"/>
            <a:r>
              <a:rPr lang="en-US" sz="4100" b="1" dirty="0" smtClean="0"/>
              <a:t>F</a:t>
            </a:r>
            <a:r>
              <a:rPr lang="en-US" sz="4100" b="1" baseline="-25000" dirty="0" smtClean="0"/>
              <a:t>2</a:t>
            </a:r>
            <a:r>
              <a:rPr lang="en-US" sz="4100" b="1" dirty="0" smtClean="0"/>
              <a:t>:</a:t>
            </a:r>
          </a:p>
          <a:p>
            <a:pPr algn="l"/>
            <a:endParaRPr lang="en-US" sz="4100" b="1" dirty="0" smtClean="0"/>
          </a:p>
          <a:p>
            <a:pPr algn="l"/>
            <a:r>
              <a:rPr lang="en-US" sz="4400" b="1" dirty="0" smtClean="0"/>
              <a:t>EFG</a:t>
            </a:r>
          </a:p>
          <a:p>
            <a:pPr algn="l"/>
            <a:r>
              <a:rPr lang="en-US" sz="4400" b="1" dirty="0" err="1" smtClean="0"/>
              <a:t>EFg</a:t>
            </a:r>
            <a:endParaRPr lang="en-US" sz="4400" b="1" dirty="0" smtClean="0"/>
          </a:p>
          <a:p>
            <a:pPr algn="l"/>
            <a:r>
              <a:rPr lang="en-US" sz="4400" b="1" dirty="0" err="1" smtClean="0"/>
              <a:t>EfG</a:t>
            </a:r>
            <a:endParaRPr lang="en-US" sz="4400" b="1" dirty="0" smtClean="0"/>
          </a:p>
          <a:p>
            <a:pPr algn="l"/>
            <a:r>
              <a:rPr lang="en-US" sz="4400" b="1" dirty="0" err="1" smtClean="0"/>
              <a:t>Efg</a:t>
            </a:r>
            <a:endParaRPr lang="en-US" sz="4400" b="1" dirty="0" smtClean="0"/>
          </a:p>
          <a:p>
            <a:pPr algn="l"/>
            <a:r>
              <a:rPr lang="en-US" sz="4400" b="1" dirty="0" err="1" smtClean="0"/>
              <a:t>eFG</a:t>
            </a:r>
            <a:endParaRPr lang="en-US" sz="4400" b="1" dirty="0" smtClean="0"/>
          </a:p>
          <a:p>
            <a:pPr algn="l"/>
            <a:r>
              <a:rPr lang="en-US" sz="4400" b="1" dirty="0" err="1" smtClean="0"/>
              <a:t>eFg</a:t>
            </a:r>
            <a:endParaRPr lang="en-US" sz="4400" b="1" dirty="0" smtClean="0"/>
          </a:p>
          <a:p>
            <a:pPr algn="l"/>
            <a:r>
              <a:rPr lang="en-US" sz="4400" b="1" dirty="0" err="1" smtClean="0"/>
              <a:t>efG</a:t>
            </a:r>
            <a:endParaRPr lang="en-US" sz="4400" b="1" dirty="0" smtClean="0"/>
          </a:p>
          <a:p>
            <a:pPr algn="l"/>
            <a:r>
              <a:rPr lang="en-US" sz="4400" b="1" dirty="0" err="1"/>
              <a:t>e</a:t>
            </a:r>
            <a:r>
              <a:rPr lang="en-US" sz="4400" b="1" dirty="0" err="1" smtClean="0"/>
              <a:t>fg</a:t>
            </a:r>
            <a:endParaRPr lang="en-US" sz="4400" b="1" dirty="0" smtClean="0"/>
          </a:p>
          <a:p>
            <a:pPr algn="l"/>
            <a:endParaRPr lang="en-US" b="1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837601" y="2384789"/>
            <a:ext cx="1583732" cy="524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dirty="0" smtClean="0"/>
              <a:t>arental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13870" y="6488668"/>
            <a:ext cx="256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© 2016 </a:t>
            </a:r>
            <a:r>
              <a:rPr lang="de-DE" dirty="0" err="1" smtClean="0"/>
              <a:t>by</a:t>
            </a:r>
            <a:r>
              <a:rPr lang="de-DE" dirty="0" smtClean="0"/>
              <a:t> Steven M Carr</a:t>
            </a:r>
            <a:endParaRPr lang="en-US" dirty="0"/>
          </a:p>
        </p:txBody>
      </p:sp>
      <p:pic>
        <p:nvPicPr>
          <p:cNvPr id="18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46301" y="267338"/>
            <a:ext cx="360000" cy="360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26301" y="754778"/>
            <a:ext cx="10322873" cy="909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b="1" dirty="0" smtClean="0">
                <a:solidFill>
                  <a:srgbClr val="FFC000"/>
                </a:solidFill>
              </a:rPr>
              <a:t>F</a:t>
            </a:r>
            <a:r>
              <a:rPr lang="en-US" sz="5500" b="1" baseline="-25000" dirty="0" smtClean="0"/>
              <a:t>1</a:t>
            </a:r>
            <a:r>
              <a:rPr lang="en-US" sz="5500" dirty="0" smtClean="0"/>
              <a:t>:             </a:t>
            </a:r>
            <a:r>
              <a:rPr lang="en-US" sz="5500" b="1" dirty="0" err="1" smtClean="0"/>
              <a:t>EeFfGg</a:t>
            </a:r>
            <a:r>
              <a:rPr lang="en-US" sz="5500" b="1" dirty="0" smtClean="0"/>
              <a:t>    </a:t>
            </a:r>
            <a:r>
              <a:rPr lang="en-US" sz="5500" dirty="0" smtClean="0"/>
              <a:t>x   </a:t>
            </a:r>
            <a:r>
              <a:rPr lang="en-US" sz="5500" b="1" dirty="0" err="1" smtClean="0"/>
              <a:t>eeffgg</a:t>
            </a:r>
            <a:endParaRPr lang="en-US" sz="5500" b="1" dirty="0"/>
          </a:p>
        </p:txBody>
      </p:sp>
      <p:pic>
        <p:nvPicPr>
          <p:cNvPr id="19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96110" y="1070386"/>
            <a:ext cx="360000" cy="360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56099" y="2083908"/>
            <a:ext cx="1258902" cy="47494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100" dirty="0" smtClean="0"/>
              <a:t>  370</a:t>
            </a:r>
          </a:p>
          <a:p>
            <a:pPr algn="l"/>
            <a:r>
              <a:rPr lang="en-US" sz="4100" dirty="0"/>
              <a:t> </a:t>
            </a:r>
            <a:r>
              <a:rPr lang="en-US" sz="4100" dirty="0" smtClean="0"/>
              <a:t>     8</a:t>
            </a:r>
          </a:p>
          <a:p>
            <a:pPr algn="l"/>
            <a:r>
              <a:rPr lang="en-US" sz="4100" dirty="0" smtClean="0"/>
              <a:t>    37</a:t>
            </a:r>
          </a:p>
          <a:p>
            <a:pPr algn="l"/>
            <a:r>
              <a:rPr lang="en-US" sz="4100" dirty="0" smtClean="0"/>
              <a:t>    95</a:t>
            </a:r>
          </a:p>
          <a:p>
            <a:pPr algn="l"/>
            <a:r>
              <a:rPr lang="en-US" sz="4100" dirty="0" smtClean="0"/>
              <a:t>    85</a:t>
            </a:r>
          </a:p>
          <a:p>
            <a:pPr algn="l"/>
            <a:r>
              <a:rPr lang="en-US" sz="4100" dirty="0" smtClean="0"/>
              <a:t>    43</a:t>
            </a:r>
          </a:p>
          <a:p>
            <a:pPr algn="l"/>
            <a:r>
              <a:rPr lang="en-US" sz="4100" dirty="0" smtClean="0"/>
              <a:t>    12</a:t>
            </a:r>
          </a:p>
          <a:p>
            <a:pPr algn="l"/>
            <a:r>
              <a:rPr lang="en-US" sz="4100" dirty="0" smtClean="0"/>
              <a:t>  350 1000</a:t>
            </a:r>
            <a:endParaRPr lang="en-US" dirty="0"/>
          </a:p>
        </p:txBody>
      </p:sp>
      <p:pic>
        <p:nvPicPr>
          <p:cNvPr id="20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1567" y="1500249"/>
            <a:ext cx="360000" cy="360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926301" y="5745508"/>
            <a:ext cx="1583732" cy="524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Parental</a:t>
            </a:r>
            <a:endParaRPr lang="en-US" b="1" dirty="0"/>
          </a:p>
        </p:txBody>
      </p:sp>
      <p:pic>
        <p:nvPicPr>
          <p:cNvPr id="21" name="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26301" y="2031677"/>
            <a:ext cx="360000" cy="36000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2" name="5&amp;6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510033" y="2935301"/>
            <a:ext cx="36000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975109" y="3999962"/>
            <a:ext cx="6761213" cy="917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 smtClean="0">
                <a:solidFill>
                  <a:srgbClr val="9D8FE6"/>
                </a:solidFill>
              </a:rPr>
              <a:t>FG</a:t>
            </a:r>
            <a:r>
              <a:rPr lang="en-US" sz="2800" b="1" dirty="0" smtClean="0"/>
              <a:t> = # </a:t>
            </a:r>
            <a:r>
              <a:rPr lang="en-US" sz="2800" b="1" dirty="0" err="1" smtClean="0"/>
              <a:t>Fg</a:t>
            </a:r>
            <a:r>
              <a:rPr lang="en-US" sz="2800" b="1" dirty="0" smtClean="0"/>
              <a:t> + # </a:t>
            </a:r>
            <a:r>
              <a:rPr lang="en-US" sz="2800" b="1" dirty="0" err="1" smtClean="0"/>
              <a:t>fG</a:t>
            </a:r>
            <a:endParaRPr lang="en-US" sz="2800" b="1" dirty="0" smtClean="0"/>
          </a:p>
          <a:p>
            <a:pPr algn="l"/>
            <a:r>
              <a:rPr lang="en-US" sz="2800" dirty="0" smtClean="0"/>
              <a:t>= 8 + 37 + 43 + 12 = 100 = 100/1000 = </a:t>
            </a:r>
            <a:r>
              <a:rPr lang="en-US" sz="2800" b="1" dirty="0" smtClean="0"/>
              <a:t>10 </a:t>
            </a:r>
            <a:r>
              <a:rPr lang="en-US" sz="2800" b="1" dirty="0" err="1" smtClean="0"/>
              <a:t>cM</a:t>
            </a:r>
            <a:endParaRPr lang="en-US" sz="2800" b="1" dirty="0"/>
          </a:p>
        </p:txBody>
      </p:sp>
      <p:pic>
        <p:nvPicPr>
          <p:cNvPr id="23" name="7&amp;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537614" y="4074435"/>
            <a:ext cx="360000" cy="360000"/>
          </a:xfrm>
          <a:prstGeom prst="rect">
            <a:avLst/>
          </a:prstGeom>
          <a:solidFill>
            <a:srgbClr val="9D8FE6"/>
          </a:solidFill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897614" y="5146359"/>
            <a:ext cx="6761213" cy="917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 smtClean="0">
                <a:solidFill>
                  <a:srgbClr val="7030A0"/>
                </a:solidFill>
              </a:rPr>
              <a:t>EG</a:t>
            </a:r>
            <a:r>
              <a:rPr lang="en-US" sz="2800" b="1" dirty="0" smtClean="0"/>
              <a:t> = # </a:t>
            </a:r>
            <a:r>
              <a:rPr lang="en-US" sz="2800" b="1" dirty="0" err="1" smtClean="0"/>
              <a:t>Eg</a:t>
            </a:r>
            <a:r>
              <a:rPr lang="en-US" sz="2800" b="1" dirty="0" smtClean="0"/>
              <a:t> + # </a:t>
            </a:r>
            <a:r>
              <a:rPr lang="en-US" sz="2800" b="1" dirty="0" err="1" smtClean="0"/>
              <a:t>eG</a:t>
            </a:r>
            <a:endParaRPr lang="en-US" sz="2800" b="1" dirty="0" smtClean="0"/>
          </a:p>
          <a:p>
            <a:pPr algn="l"/>
            <a:r>
              <a:rPr lang="en-US" sz="2800" dirty="0" smtClean="0"/>
              <a:t>= 8 + 95 + 85 + 12 = 200 = 200/1000 = </a:t>
            </a:r>
            <a:r>
              <a:rPr lang="en-US" sz="2800" b="1" dirty="0" smtClean="0"/>
              <a:t>20 </a:t>
            </a:r>
            <a:r>
              <a:rPr lang="en-US" sz="2800" b="1" dirty="0" err="1" smtClean="0"/>
              <a:t>cM</a:t>
            </a:r>
            <a:endParaRPr lang="en-US" sz="2800" b="1" dirty="0"/>
          </a:p>
        </p:txBody>
      </p:sp>
      <p:pic>
        <p:nvPicPr>
          <p:cNvPr id="24" name="9 &amp; 10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534141" y="5197735"/>
            <a:ext cx="360000" cy="36000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3343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5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4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/>
      <p:bldP spid="11" grpId="0"/>
      <p:bldP spid="15" grpId="0"/>
      <p:bldP spid="6" grpId="0"/>
      <p:bldP spid="12" grpId="0"/>
      <p:bldP spid="16" grpId="0"/>
      <p:bldP spid="13" grpId="0" uiExpand="1" build="p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" y="212657"/>
            <a:ext cx="12192000" cy="1804731"/>
          </a:xfrm>
        </p:spPr>
        <p:txBody>
          <a:bodyPr>
            <a:normAutofit/>
          </a:bodyPr>
          <a:lstStyle/>
          <a:p>
            <a:r>
              <a:rPr lang="en-US" b="1" dirty="0" smtClean="0"/>
              <a:t>E</a:t>
            </a:r>
            <a:r>
              <a:rPr lang="en-US" dirty="0" smtClean="0"/>
              <a:t> ---------</a:t>
            </a:r>
            <a:r>
              <a:rPr lang="en-US" sz="3600" b="1" dirty="0" smtClean="0">
                <a:solidFill>
                  <a:srgbClr val="FF0000"/>
                </a:solidFill>
              </a:rPr>
              <a:t>26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cM</a:t>
            </a:r>
            <a:r>
              <a:rPr lang="en-US" dirty="0" smtClean="0"/>
              <a:t>------------ </a:t>
            </a:r>
            <a:r>
              <a:rPr lang="en-US" b="1" dirty="0" smtClean="0"/>
              <a:t>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-----------</a:t>
            </a:r>
            <a:r>
              <a:rPr lang="en-US" sz="3600" b="1" dirty="0" smtClean="0"/>
              <a:t>20 </a:t>
            </a:r>
            <a:r>
              <a:rPr lang="en-US" sz="3600" b="1" dirty="0" err="1" smtClean="0"/>
              <a:t>cM</a:t>
            </a:r>
            <a:r>
              <a:rPr lang="en-US" dirty="0" smtClean="0"/>
              <a:t>----------</a:t>
            </a:r>
            <a:r>
              <a:rPr lang="en-US" b="1" dirty="0" smtClean="0"/>
              <a:t>G</a:t>
            </a:r>
            <a:r>
              <a:rPr lang="en-US" dirty="0" smtClean="0"/>
              <a:t> ---</a:t>
            </a:r>
            <a:r>
              <a:rPr lang="en-US" sz="3600" b="1" dirty="0" smtClean="0"/>
              <a:t>10 </a:t>
            </a:r>
            <a:r>
              <a:rPr lang="en-US" sz="3600" b="1" dirty="0" err="1" smtClean="0"/>
              <a:t>cM</a:t>
            </a:r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99378" y="2187279"/>
            <a:ext cx="11147461" cy="917326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rgbClr val="FF0000"/>
                </a:solidFill>
              </a:rPr>
              <a:t>e</a:t>
            </a:r>
            <a:r>
              <a:rPr lang="en-US" sz="3600" dirty="0" err="1" smtClean="0"/>
              <a:t>fg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EFg</a:t>
            </a:r>
            <a:r>
              <a:rPr lang="en-US" sz="3600" b="1" dirty="0" smtClean="0"/>
              <a:t> =   8     </a:t>
            </a:r>
            <a:r>
              <a:rPr lang="en-US" sz="2800" dirty="0" smtClean="0"/>
              <a:t>rewrite as</a:t>
            </a:r>
            <a:r>
              <a:rPr lang="en-US" sz="3600" b="1" dirty="0" smtClean="0"/>
              <a:t>	</a:t>
            </a:r>
            <a:r>
              <a:rPr lang="en-US" sz="3600" b="1" dirty="0" err="1" smtClean="0"/>
              <a:t>E</a:t>
            </a:r>
            <a:r>
              <a:rPr lang="en-US" sz="3600" b="1" dirty="0" err="1" smtClean="0">
                <a:solidFill>
                  <a:srgbClr val="FF0000"/>
                </a:solidFill>
              </a:rPr>
              <a:t>g</a:t>
            </a:r>
            <a:r>
              <a:rPr lang="en-US" sz="3600" b="1" dirty="0" err="1" smtClean="0"/>
              <a:t>F</a:t>
            </a:r>
            <a:r>
              <a:rPr lang="en-US" sz="3600" b="1" dirty="0" smtClean="0"/>
              <a:t>		</a:t>
            </a:r>
            <a:r>
              <a:rPr lang="en-US" sz="3600" b="1" i="1" dirty="0" smtClean="0"/>
              <a:t>Double recombination</a:t>
            </a:r>
          </a:p>
          <a:p>
            <a:pPr algn="l"/>
            <a:r>
              <a:rPr lang="en-US" sz="3600" dirty="0" err="1" smtClean="0">
                <a:solidFill>
                  <a:srgbClr val="FFC000"/>
                </a:solidFill>
              </a:rPr>
              <a:t>e</a:t>
            </a:r>
            <a:r>
              <a:rPr lang="en-US" sz="3600" dirty="0" err="1" smtClean="0"/>
              <a:t>fg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efG</a:t>
            </a:r>
            <a:r>
              <a:rPr lang="en-US" sz="3600" b="1" dirty="0" smtClean="0"/>
              <a:t> = 12</a:t>
            </a:r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2800" dirty="0" smtClean="0"/>
              <a:t>rewrite as</a:t>
            </a:r>
            <a:r>
              <a:rPr lang="en-US" sz="3600" b="1" dirty="0" smtClean="0"/>
              <a:t>	</a:t>
            </a:r>
            <a:r>
              <a:rPr lang="en-US" sz="3600" b="1" dirty="0" err="1" smtClean="0"/>
              <a:t>e</a:t>
            </a:r>
            <a:r>
              <a:rPr lang="en-US" sz="3600" b="1" dirty="0" err="1" smtClean="0">
                <a:solidFill>
                  <a:srgbClr val="FF0000"/>
                </a:solidFill>
              </a:rPr>
              <a:t>G</a:t>
            </a:r>
            <a:r>
              <a:rPr lang="en-US" sz="3600" b="1" dirty="0" err="1" smtClean="0"/>
              <a:t>f</a:t>
            </a:r>
            <a:r>
              <a:rPr lang="en-US" sz="3600" b="1" dirty="0" smtClean="0"/>
              <a:t>		</a:t>
            </a:r>
            <a:r>
              <a:rPr lang="en-US" sz="3600" b="1" i="1" dirty="0" smtClean="0"/>
              <a:t>“</a:t>
            </a:r>
            <a:r>
              <a:rPr lang="en-US" sz="3600" b="1" i="1" dirty="0" smtClean="0">
                <a:solidFill>
                  <a:srgbClr val="FF0000"/>
                </a:solidFill>
              </a:rPr>
              <a:t>flips</a:t>
            </a:r>
            <a:r>
              <a:rPr lang="en-US" sz="3600" b="1" i="1" dirty="0" smtClean="0"/>
              <a:t>” middle locus</a:t>
            </a:r>
            <a:endParaRPr lang="en-US" sz="3600" b="1" i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68417" y="3622508"/>
            <a:ext cx="9969851" cy="917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u="sng" dirty="0" smtClean="0">
                <a:solidFill>
                  <a:srgbClr val="00B050"/>
                </a:solidFill>
              </a:rPr>
              <a:t>EF</a:t>
            </a:r>
            <a:r>
              <a:rPr lang="en-US" sz="3200" b="1" i="1" dirty="0" smtClean="0">
                <a:solidFill>
                  <a:srgbClr val="00B050"/>
                </a:solidFill>
              </a:rPr>
              <a:t>’ </a:t>
            </a:r>
            <a:r>
              <a:rPr lang="en-US" sz="3200" b="1" dirty="0" smtClean="0"/>
              <a:t>= # </a:t>
            </a:r>
            <a:r>
              <a:rPr lang="en-US" sz="3200" b="1" dirty="0" err="1" smtClean="0"/>
              <a:t>Ef</a:t>
            </a:r>
            <a:r>
              <a:rPr lang="en-US" sz="3200" b="1" dirty="0" smtClean="0"/>
              <a:t> + # </a:t>
            </a:r>
            <a:r>
              <a:rPr lang="en-US" sz="3200" b="1" dirty="0" err="1" smtClean="0"/>
              <a:t>eF</a:t>
            </a:r>
            <a:r>
              <a:rPr lang="en-US" sz="3200" b="1" dirty="0" smtClean="0"/>
              <a:t> +  (# </a:t>
            </a:r>
            <a:r>
              <a:rPr lang="en-US" sz="3200" b="1" dirty="0" err="1" smtClean="0"/>
              <a:t>E</a:t>
            </a:r>
            <a:r>
              <a:rPr lang="en-US" sz="3200" b="1" dirty="0" err="1" smtClean="0">
                <a:solidFill>
                  <a:srgbClr val="FF0000"/>
                </a:solidFill>
              </a:rPr>
              <a:t>g</a:t>
            </a:r>
            <a:r>
              <a:rPr lang="en-US" sz="3200" b="1" dirty="0" err="1" smtClean="0"/>
              <a:t>F</a:t>
            </a:r>
            <a:r>
              <a:rPr lang="en-US" sz="3200" b="1" dirty="0" smtClean="0"/>
              <a:t> + # </a:t>
            </a:r>
            <a:r>
              <a:rPr lang="en-US" sz="3200" b="1" dirty="0" err="1" smtClean="0"/>
              <a:t>e</a:t>
            </a:r>
            <a:r>
              <a:rPr lang="en-US" sz="3200" b="1" dirty="0" err="1" smtClean="0">
                <a:solidFill>
                  <a:srgbClr val="FF0000"/>
                </a:solidFill>
              </a:rPr>
              <a:t>G</a:t>
            </a:r>
            <a:r>
              <a:rPr lang="en-US" sz="3200" b="1" dirty="0" err="1" smtClean="0"/>
              <a:t>f</a:t>
            </a:r>
            <a:r>
              <a:rPr lang="en-US" sz="3200" b="1" dirty="0" smtClean="0"/>
              <a:t>)(2) </a:t>
            </a:r>
          </a:p>
          <a:p>
            <a:pPr algn="l"/>
            <a:r>
              <a:rPr lang="en-US" sz="3200" dirty="0" smtClean="0"/>
              <a:t>      = 260 + (</a:t>
            </a:r>
            <a:r>
              <a:rPr lang="en-US" sz="3200" b="1" dirty="0" smtClean="0">
                <a:solidFill>
                  <a:srgbClr val="FF0000"/>
                </a:solidFill>
              </a:rPr>
              <a:t>8 + 12</a:t>
            </a:r>
            <a:r>
              <a:rPr lang="en-US" sz="3200" dirty="0" smtClean="0"/>
              <a:t>) (</a:t>
            </a:r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) = 300 = 300/1000 = </a:t>
            </a:r>
            <a:r>
              <a:rPr lang="en-US" sz="3200" b="1" dirty="0" smtClean="0">
                <a:solidFill>
                  <a:srgbClr val="00B0F0"/>
                </a:solidFill>
              </a:rPr>
              <a:t>30 </a:t>
            </a:r>
            <a:r>
              <a:rPr lang="en-US" sz="3200" b="1" dirty="0" err="1" smtClean="0">
                <a:solidFill>
                  <a:srgbClr val="00B0F0"/>
                </a:solidFill>
              </a:rPr>
              <a:t>cM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9616" y="5067974"/>
            <a:ext cx="96327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E --------</a:t>
            </a:r>
            <a:r>
              <a:rPr lang="en-US" sz="4000" b="1" dirty="0" smtClean="0">
                <a:solidFill>
                  <a:srgbClr val="9D8FE6"/>
                </a:solidFill>
              </a:rPr>
              <a:t>20cM</a:t>
            </a:r>
            <a:r>
              <a:rPr lang="en-US" sz="6000" dirty="0" smtClean="0"/>
              <a:t>-------- G ---</a:t>
            </a:r>
            <a:r>
              <a:rPr lang="en-US" sz="4000" b="1" dirty="0" smtClean="0">
                <a:solidFill>
                  <a:srgbClr val="9D8FE6"/>
                </a:solidFill>
              </a:rPr>
              <a:t>10cM</a:t>
            </a:r>
            <a:r>
              <a:rPr lang="en-US" sz="6000" dirty="0" smtClean="0"/>
              <a:t>--- F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513870" y="6488668"/>
            <a:ext cx="256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© 2016 </a:t>
            </a:r>
            <a:r>
              <a:rPr lang="de-DE" dirty="0" err="1" smtClean="0"/>
              <a:t>by</a:t>
            </a:r>
            <a:r>
              <a:rPr lang="de-DE" dirty="0" smtClean="0"/>
              <a:t> Steven M Carr</a:t>
            </a:r>
            <a:endParaRPr lang="en-US" dirty="0"/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422" y="401804"/>
            <a:ext cx="36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2277947"/>
            <a:ext cx="360000" cy="360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9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422" y="2936143"/>
            <a:ext cx="360000" cy="360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" name="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3745714"/>
            <a:ext cx="360000" cy="36000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1" name="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" y="4359834"/>
            <a:ext cx="360000" cy="3600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3" name="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5423525"/>
            <a:ext cx="360000" cy="360000"/>
          </a:xfrm>
          <a:prstGeom prst="rect">
            <a:avLst/>
          </a:prstGeom>
          <a:solidFill>
            <a:srgbClr val="9D8FE6"/>
          </a:solidFill>
        </p:spPr>
      </p:pic>
    </p:spTree>
    <p:extLst>
      <p:ext uri="{BB962C8B-B14F-4D97-AF65-F5344CB8AC3E}">
        <p14:creationId xmlns:p14="http://schemas.microsoft.com/office/powerpoint/2010/main" val="19800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9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9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18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248</Words>
  <Application>Microsoft Macintosh PowerPoint</Application>
  <PresentationFormat>Widescreen</PresentationFormat>
  <Paragraphs>58</Paragraphs>
  <Slides>3</Slides>
  <Notes>3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Gene mapping by a Three-Point Test-Cross</vt:lpstr>
      <vt:lpstr>P: EEFFGG   x   eeffgg</vt:lpstr>
      <vt:lpstr>E ---------26 cM------------ F  -----------20 cM----------G ---10 cM---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Three-Point Test-Cross</dc:title>
  <dc:creator>Dr Steven M Carr</dc:creator>
  <cp:lastModifiedBy>Dr Steven M Carr</cp:lastModifiedBy>
  <cp:revision>51</cp:revision>
  <cp:lastPrinted>2016-10-31T17:54:19Z</cp:lastPrinted>
  <dcterms:created xsi:type="dcterms:W3CDTF">2016-10-31T14:46:13Z</dcterms:created>
  <dcterms:modified xsi:type="dcterms:W3CDTF">2016-11-02T19:08:14Z</dcterms:modified>
</cp:coreProperties>
</file>