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y="5143500" cx="9144000"/>
  <p:notesSz cx="6858000" cy="9144000"/>
  <p:embeddedFontLst>
    <p:embeddedFont>
      <p:font typeface="Proxima Nova"/>
      <p:regular r:id="rId62"/>
      <p:bold r:id="rId63"/>
      <p:italic r:id="rId64"/>
      <p:boldItalic r:id="rId65"/>
    </p:embeddedFont>
    <p:embeddedFont>
      <p:font typeface="Average"/>
      <p:regular r:id="rId66"/>
    </p:embeddedFont>
    <p:embeddedFont>
      <p:font typeface="Oswald"/>
      <p:regular r:id="rId67"/>
      <p:bold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ProximaNova-regular.fntdata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ProximaNova-italic.fntdata"/><Relationship Id="rId63" Type="http://schemas.openxmlformats.org/officeDocument/2006/relationships/font" Target="fonts/ProximaNova-bold.fntdata"/><Relationship Id="rId22" Type="http://schemas.openxmlformats.org/officeDocument/2006/relationships/slide" Target="slides/slide18.xml"/><Relationship Id="rId66" Type="http://schemas.openxmlformats.org/officeDocument/2006/relationships/font" Target="fonts/Average-regular.fntdata"/><Relationship Id="rId21" Type="http://schemas.openxmlformats.org/officeDocument/2006/relationships/slide" Target="slides/slide17.xml"/><Relationship Id="rId65" Type="http://schemas.openxmlformats.org/officeDocument/2006/relationships/font" Target="fonts/ProximaNova-boldItalic.fntdata"/><Relationship Id="rId24" Type="http://schemas.openxmlformats.org/officeDocument/2006/relationships/slide" Target="slides/slide20.xml"/><Relationship Id="rId68" Type="http://schemas.openxmlformats.org/officeDocument/2006/relationships/font" Target="fonts/Oswald-bold.fntdata"/><Relationship Id="rId23" Type="http://schemas.openxmlformats.org/officeDocument/2006/relationships/slide" Target="slides/slide19.xml"/><Relationship Id="rId67" Type="http://schemas.openxmlformats.org/officeDocument/2006/relationships/font" Target="fonts/Oswald-regular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028950" y="4767262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25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Relationship Id="rId4" Type="http://schemas.openxmlformats.org/officeDocument/2006/relationships/image" Target="../media/image3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7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1.jpg"/><Relationship Id="rId5" Type="http://schemas.openxmlformats.org/officeDocument/2006/relationships/image" Target="../media/image0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gif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gif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2.gif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mun.ca/biology/scarr/4241_Suppressor_mutation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Proxima Nova"/>
                <a:ea typeface="Proxima Nova"/>
                <a:cs typeface="Proxima Nova"/>
                <a:sym typeface="Proxima Nova"/>
              </a:rPr>
              <a:t>The Rna Code and Protein Synthesis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Ryan Collins, Gerissa Fowler, Sean Gamberg, Josselyn Hudasek, &amp; Victoria Mackey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1963 Cold Spring Harbor Meeting 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28650" y="124255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33350" lvl="0" marL="139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Central Dogma and properties of the RNA code</a:t>
            </a: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Questions raised about the fine structure of RNA 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Shape 142"/>
          <p:cNvGrpSpPr/>
          <p:nvPr/>
        </p:nvGrpSpPr>
        <p:grpSpPr>
          <a:xfrm>
            <a:off x="1707708" y="2421525"/>
            <a:ext cx="6091651" cy="905568"/>
            <a:chOff x="2897" y="2105621"/>
            <a:chExt cx="8122202" cy="1207424"/>
          </a:xfrm>
        </p:grpSpPr>
        <p:sp>
          <p:nvSpPr>
            <p:cNvPr id="143" name="Shape 143"/>
            <p:cNvSpPr/>
            <p:nvPr/>
          </p:nvSpPr>
          <p:spPr>
            <a:xfrm>
              <a:off x="2897" y="2111772"/>
              <a:ext cx="2884896" cy="119512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0500F"/>
                </a:gs>
                <a:gs pos="48000">
                  <a:srgbClr val="ED8037"/>
                </a:gs>
                <a:gs pos="100000">
                  <a:srgbClr val="F4B08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600458" y="2111772"/>
              <a:ext cx="1689775" cy="1195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000" lIns="117000" rIns="39000" tIns="3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DNA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2661973" y="2113393"/>
              <a:ext cx="2809449" cy="1179520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0500F"/>
                </a:gs>
                <a:gs pos="48000">
                  <a:srgbClr val="ED8037"/>
                </a:gs>
                <a:gs pos="100000">
                  <a:srgbClr val="F4B08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3251733" y="2113393"/>
              <a:ext cx="1629927" cy="1179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000" lIns="117000" rIns="39000" tIns="3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RNA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245601" y="2105621"/>
              <a:ext cx="2879499" cy="120742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B0500F"/>
                </a:gs>
                <a:gs pos="48000">
                  <a:srgbClr val="ED8037"/>
                </a:gs>
                <a:gs pos="100000">
                  <a:srgbClr val="F4B08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68575" lIns="68575" rIns="68575" tIns="6857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5849312" y="2105621"/>
              <a:ext cx="1672074" cy="1207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000" lIns="117000" rIns="39000" tIns="39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en" sz="29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513950" y="0"/>
            <a:ext cx="61161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Formation of codon-ribosome-AA-sRNA complexes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0" y="981900"/>
            <a:ext cx="3605099" cy="416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Base sequence assay requires the following:</a:t>
            </a:r>
          </a:p>
          <a:p>
            <a:pPr indent="-330200" lvl="0" marL="457200" rtl="0">
              <a:spcBef>
                <a:spcPts val="0"/>
              </a:spcBef>
              <a:buSzPct val="100000"/>
              <a:buAutoNum type="romanLcPeriod"/>
            </a:pPr>
            <a:r>
              <a:rPr lang="en" sz="1600"/>
              <a:t>trinucleotides are able to serve as templates for AA-sRNA-ribosome binding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AutoNum type="romanLcPeriod"/>
            </a:pPr>
            <a:r>
              <a:rPr lang="en" sz="1600"/>
              <a:t>codon-ribosome-AA-sRNA complexes can be retained by cellulose nitrate filters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200" y="1009974"/>
            <a:ext cx="5104874" cy="37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1513950" y="0"/>
            <a:ext cx="61161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Formation of codon-ribosome-AA-sRNA complexes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0" y="1009975"/>
            <a:ext cx="3591599" cy="416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Poly U</a:t>
            </a:r>
            <a:r>
              <a:rPr lang="en" sz="1600"/>
              <a:t>: codon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Ribosome</a:t>
            </a:r>
            <a:r>
              <a:rPr lang="en" sz="1600"/>
              <a:t>: translational apparatus. Sourced from </a:t>
            </a:r>
            <a:r>
              <a:rPr i="1" lang="en" sz="1600"/>
              <a:t>E. coli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Mg++</a:t>
            </a:r>
            <a:r>
              <a:rPr lang="en" sz="1600"/>
              <a:t>: Critical for Aminoacyl tRNA synthetase action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deacylated sRNA</a:t>
            </a:r>
            <a:r>
              <a:rPr lang="en" sz="1600"/>
              <a:t>: Competitively binds to ribosome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200" y="1009974"/>
            <a:ext cx="5104874" cy="37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575550" y="227400"/>
            <a:ext cx="7992899" cy="533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Formation of codon-ribosome-AA-sRNA complexes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0" y="932250"/>
            <a:ext cx="3442200" cy="327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Oligionucleotides</a:t>
            </a:r>
            <a:r>
              <a:rPr lang="en" sz="1600"/>
              <a:t> synthesized using two methods: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AutoNum type="romanLcPeriod"/>
            </a:pPr>
            <a:r>
              <a:rPr lang="en" sz="1600"/>
              <a:t>Polynucleotide phosphorylase (PNPase)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UpU + pUp = UpUpU + Pi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AutoNum type="romanLcPeriod"/>
            </a:pPr>
            <a:r>
              <a:rPr lang="en" sz="1600"/>
              <a:t>Pancreatic RNase catalysis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uridine- or cytidine-2’,3’ cyclic phosphate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450" y="839312"/>
            <a:ext cx="3059649" cy="39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751500" y="359675"/>
            <a:ext cx="7640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Template Activity of Oligonucleotides with Terminal and Internal Substitutions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0" y="1302650"/>
            <a:ext cx="3442200" cy="36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600"/>
              <a:t>Trinucleotides </a:t>
            </a:r>
            <a:r>
              <a:rPr lang="en" sz="1600"/>
              <a:t>stimulate binding of respective sRNA to a much greater degree than corresponding dinucleotides</a:t>
            </a:r>
          </a:p>
          <a:p>
            <a:pPr indent="-330200" lvl="0" marL="914400" rtl="0">
              <a:spcBef>
                <a:spcPts val="0"/>
              </a:spcBef>
              <a:buSzPct val="100000"/>
              <a:buChar char="↪"/>
            </a:pPr>
            <a:r>
              <a:rPr lang="en" sz="1600"/>
              <a:t>Demonstrates </a:t>
            </a:r>
            <a:r>
              <a:rPr b="1" lang="en" sz="1600"/>
              <a:t>triplet code, </a:t>
            </a:r>
            <a:r>
              <a:rPr lang="en" sz="1600"/>
              <a:t>3 sequential bases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575" y="1602375"/>
            <a:ext cx="5117500" cy="30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751500" y="359650"/>
            <a:ext cx="7640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Template Activity of Oligonucleotides with Terminal and Internal Substitutions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0" y="1302650"/>
            <a:ext cx="3765600" cy="36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Triplets with 5’ terminal phosphate have greater activity than those with 3’ terminal phosphates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Hexa-A nucleotides </a:t>
            </a:r>
            <a:r>
              <a:rPr b="1" lang="en" sz="1600"/>
              <a:t>more active </a:t>
            </a:r>
            <a:r>
              <a:rPr lang="en" sz="1600"/>
              <a:t>than penta-A</a:t>
            </a:r>
          </a:p>
          <a:p>
            <a:pPr indent="-330200" lvl="0" marL="914400" rtl="0">
              <a:spcBef>
                <a:spcPts val="0"/>
              </a:spcBef>
              <a:buSzPct val="100000"/>
              <a:buChar char="↪"/>
            </a:pPr>
            <a:r>
              <a:rPr lang="en" sz="1600"/>
              <a:t>Two Lys-sRNA bind to hexa-A, only one to penta-A </a:t>
            </a:r>
          </a:p>
          <a:p>
            <a:pPr indent="-330200" lvl="0" marL="914400" rtl="0">
              <a:spcBef>
                <a:spcPts val="0"/>
              </a:spcBef>
              <a:buSzPct val="100000"/>
              <a:buChar char="↪"/>
            </a:pPr>
            <a:r>
              <a:rPr lang="en" sz="1600"/>
              <a:t>Multiples of 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475" y="1602375"/>
            <a:ext cx="5117500" cy="30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751500" y="359675"/>
            <a:ext cx="7640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Template Activity of Oligonucleotides with Terminal and Internal Substitutions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0" y="1302650"/>
            <a:ext cx="3442200" cy="36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Doublet with a 5’ phosphate pUpC templates for Ser-sRNA but </a:t>
            </a:r>
            <a:r>
              <a:rPr b="1" lang="en" sz="1600"/>
              <a:t>not </a:t>
            </a:r>
            <a:r>
              <a:rPr lang="en" sz="1600"/>
              <a:t>Leu-sRNA or Ile-sRNA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Ser: UCx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Leu: UCG &gt; UCx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Ile: AUC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UpCpU </a:t>
            </a:r>
            <a:r>
              <a:rPr b="1" lang="en" sz="1600"/>
              <a:t>&gt;</a:t>
            </a:r>
            <a:r>
              <a:rPr lang="en" sz="1600"/>
              <a:t> pUpC </a:t>
            </a:r>
            <a:r>
              <a:rPr b="1" lang="en" sz="1600"/>
              <a:t>&gt;&gt;&gt; </a:t>
            </a:r>
            <a:r>
              <a:rPr lang="en" sz="1600"/>
              <a:t>UpC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550" y="1602375"/>
            <a:ext cx="5117500" cy="30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751500" y="359625"/>
            <a:ext cx="7640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Template Activity of Oligonucleotides with Terminal and Internal Substitutions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0" y="1302650"/>
            <a:ext cx="3765600" cy="36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A doublet with a 5’ phosphate can serve as a </a:t>
            </a:r>
            <a:r>
              <a:rPr b="1" lang="en" sz="1600"/>
              <a:t>specific</a:t>
            </a:r>
            <a:r>
              <a:rPr lang="en" sz="1600"/>
              <a:t> (though weak) template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Implications</a:t>
            </a:r>
            <a:r>
              <a:rPr lang="en" sz="1600"/>
              <a:t>: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Occasional recognition of only </a:t>
            </a:r>
            <a:r>
              <a:rPr b="1" lang="en" sz="1600"/>
              <a:t>2 of 3</a:t>
            </a:r>
            <a:r>
              <a:rPr lang="en" sz="1600"/>
              <a:t> bases during translation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triplet code made have evolved from a primitive </a:t>
            </a:r>
            <a:r>
              <a:rPr b="1" lang="en" sz="1600"/>
              <a:t>doublet code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550" y="1602375"/>
            <a:ext cx="5117500" cy="304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751500" y="359625"/>
            <a:ext cx="7640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Template Activity of Oligonucleotides with Terminal and Internal Substitutions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0" y="1115325"/>
            <a:ext cx="3765600" cy="36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Three classes of codons, differing in structure: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b="1" lang="en" sz="1600"/>
              <a:t>5’-terminal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b="1" lang="en" sz="1600"/>
              <a:t>internal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b="1" lang="en" sz="1600"/>
              <a:t>3’-terminal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The first base of 5’-terminal and last of 3’-terminal may be recognized with </a:t>
            </a:r>
            <a:r>
              <a:rPr b="1" lang="en" sz="1600"/>
              <a:t>less fidelity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Greater freedom of movement in the absence of a ‘neighbor’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Terminal bases may serve as operator regions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1887" y="1115325"/>
            <a:ext cx="2914724" cy="379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818300" y="-66125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Nucleotide Sequences of RNA Codons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0" y="982050"/>
            <a:ext cx="4240499" cy="416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Determined by stimulating </a:t>
            </a:r>
            <a:r>
              <a:rPr i="1" lang="en" sz="1600"/>
              <a:t>E. coli</a:t>
            </a:r>
            <a:r>
              <a:rPr lang="en" sz="1600"/>
              <a:t> AA-sRNA binding to </a:t>
            </a:r>
            <a:r>
              <a:rPr i="1" lang="en" sz="1600"/>
              <a:t>E. coli </a:t>
            </a:r>
            <a:r>
              <a:rPr lang="en" sz="1600"/>
              <a:t>ribosomes with trinucleotide templates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Forty-six </a:t>
            </a:r>
            <a:r>
              <a:rPr lang="en" sz="1600"/>
              <a:t>codon base compositions confirmed using trinucleotide studies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Almost all triplets correspond to amino acids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849" y="1180525"/>
            <a:ext cx="3471749" cy="376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289450"/>
            <a:ext cx="56828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Timeline Leading up to Nirenberg's 1966 paper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400275"/>
            <a:ext cx="5005799" cy="349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1859: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Charles Darwin published his book “The Origin of Species”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87" y="2582775"/>
            <a:ext cx="1331624" cy="175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6461" y="0"/>
            <a:ext cx="307752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818300" y="-66125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Nucleotide Sequences of RNA Codons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0" y="982050"/>
            <a:ext cx="3377700" cy="416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Alternate bases of degenerate codons usually occupy the third position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Triplet pairs with </a:t>
            </a:r>
            <a:r>
              <a:rPr b="1" lang="en" sz="1600"/>
              <a:t>3’ pyrimidines</a:t>
            </a:r>
            <a:r>
              <a:rPr lang="en" sz="1600"/>
              <a:t> (XYU and XYC) usually correspond to the same amino acid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Triplet pairs with </a:t>
            </a:r>
            <a:r>
              <a:rPr b="1" lang="en" sz="1600"/>
              <a:t>3’ purines</a:t>
            </a:r>
            <a:r>
              <a:rPr lang="en" sz="1600"/>
              <a:t> (XYA and XYG) often correspond with the same amino acid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100" y="1438050"/>
            <a:ext cx="4969599" cy="3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818300" y="-66125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Nucleotide Sequences of RNA Codons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0" y="982050"/>
            <a:ext cx="3738899" cy="416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Implications</a:t>
            </a:r>
            <a:r>
              <a:rPr lang="en" sz="1600"/>
              <a:t>: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Single base replacements may be </a:t>
            </a:r>
            <a:r>
              <a:rPr b="1" lang="en" sz="1600"/>
              <a:t>silent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b="1" lang="en" sz="1600"/>
              <a:t>Structurally/metabolically related </a:t>
            </a:r>
            <a:r>
              <a:rPr lang="en" sz="1600"/>
              <a:t>amino acids have similar codons</a:t>
            </a:r>
          </a:p>
          <a:p>
            <a:pPr indent="-330200" lvl="1" marL="914400" rtl="0">
              <a:spcBef>
                <a:spcPts val="0"/>
              </a:spcBef>
              <a:buSzPct val="100000"/>
            </a:pPr>
            <a:r>
              <a:rPr lang="en" sz="1600"/>
              <a:t>Asp (GAU and GAC) similar to Glu (GAA GAG)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100" y="1438050"/>
            <a:ext cx="4969599" cy="30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1818300" y="-66125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Nucleotide Sequences of RNA Codons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0" y="612650"/>
            <a:ext cx="3738899" cy="416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Grouping by </a:t>
            </a:r>
            <a:r>
              <a:rPr b="1" lang="en" sz="1600"/>
              <a:t>biosynthetic precursor </a:t>
            </a:r>
            <a:r>
              <a:rPr lang="en" sz="1600"/>
              <a:t>suggest codon relationships: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Asp: GAU, GAC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Asn: AAU, AAC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Lys: AAA, AAG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Thr: ACU, ACC, ACA, ACG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Ile: AUU, AUC, AUA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Met: AUG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/>
              <a:t>Aromatic amino acids </a:t>
            </a:r>
            <a:r>
              <a:rPr lang="en" sz="1600"/>
              <a:t>often begin with U: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Phe: UUU, UUC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Tyr: UAU, UAC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Trp: UUG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3598" y="915150"/>
            <a:ext cx="4466452" cy="38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1818300" y="-66125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Nucleotide Sequences of RNA Codons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0" y="1635112"/>
            <a:ext cx="4066499" cy="252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These relationships may be artifacts of evolution or be evidence of </a:t>
            </a:r>
            <a:r>
              <a:rPr b="1" lang="en" sz="1600"/>
              <a:t>direct</a:t>
            </a:r>
            <a:r>
              <a:rPr lang="en" sz="1600"/>
              <a:t> interaction between amino acids and codon bases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0500" y="1050087"/>
            <a:ext cx="4507425" cy="36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818300" y="93625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Patterns of Synonym Codons Recognized by Purified sRNA Fractions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-40125" y="1457550"/>
            <a:ext cx="4742100" cy="311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Degenerate codons for the same amino acid may be recognized by specific sRNAs (referred to as </a:t>
            </a:r>
            <a:r>
              <a:rPr b="1" lang="en" sz="1600"/>
              <a:t>sRNA fractions</a:t>
            </a:r>
            <a:r>
              <a:rPr lang="en" sz="16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Fractions were purified using </a:t>
            </a:r>
            <a:r>
              <a:rPr b="1" lang="en" sz="1600"/>
              <a:t>column chromatography </a:t>
            </a:r>
            <a:r>
              <a:rPr lang="en" sz="1600"/>
              <a:t>and </a:t>
            </a:r>
            <a:r>
              <a:rPr b="1" lang="en" sz="1600"/>
              <a:t>countercurrent distribution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150" y="1053986"/>
            <a:ext cx="3191425" cy="392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1818300" y="93625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Patterns of Synonym Codons Recognized by Purified sRNA Fractions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-40125" y="1457550"/>
            <a:ext cx="3886200" cy="294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Discernable patterns of recognition in third position synonym codons: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lang="en" sz="1600"/>
              <a:t>C = U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lang="en" sz="1600"/>
              <a:t>A = G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lang="en" sz="1600"/>
              <a:t>G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lang="en" sz="1600"/>
              <a:t>U =C = A</a:t>
            </a:r>
          </a:p>
          <a:p>
            <a:pPr indent="-285750" lvl="0" marL="457200" rtl="0">
              <a:spcBef>
                <a:spcPts val="0"/>
              </a:spcBef>
              <a:buSzPct val="56250"/>
              <a:buChar char="●"/>
            </a:pPr>
            <a:r>
              <a:rPr lang="en" sz="1600"/>
              <a:t>A = G = (U)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/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400" y="1803321"/>
            <a:ext cx="5469325" cy="24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575" y="3983675"/>
            <a:ext cx="2533924" cy="105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Mechanism of Codon Recognition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-40125" y="1457550"/>
            <a:ext cx="3886200" cy="294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Crick (1966) suggests certain anticodon bases form alternate hydrogen bonds with corresponding mRNA bases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“Wobble mechanism”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/>
          </a:p>
        </p:txBody>
      </p:sp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575" y="1457537"/>
            <a:ext cx="4630150" cy="25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800" y="3960250"/>
            <a:ext cx="2533924" cy="10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3350" y="3960250"/>
            <a:ext cx="2122595" cy="10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Crick’s Wobble Hypothesis 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Pairings in between two nucleotides that do not follow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Watson-Crick base pair rules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Guanine-Uracil, Hypoxanthine-Uracil, Hypoxanthine-Adenine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       and Hypoxanthine-Cytoseine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/>
        </p:nvSpPr>
        <p:spPr>
          <a:xfrm>
            <a:off x="1373850" y="1909825"/>
            <a:ext cx="1371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2875" y="281375"/>
            <a:ext cx="2275924" cy="45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Mechanism of Codon Recognition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-40125" y="1457550"/>
            <a:ext cx="3979799" cy="2943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Purified yeast (Fig. 2) and unfractionated </a:t>
            </a:r>
            <a:r>
              <a:rPr i="1" lang="en" sz="1600"/>
              <a:t>E. coli</a:t>
            </a:r>
            <a:r>
              <a:rPr lang="en" sz="1600"/>
              <a:t> (Fig. 3) C</a:t>
            </a:r>
            <a:r>
              <a:rPr baseline="30000" lang="en" sz="1600"/>
              <a:t>14</a:t>
            </a:r>
            <a:r>
              <a:rPr lang="en" sz="1600"/>
              <a:t>-Ala-sRNA response to synonym Ala-codons as a function of [Mg++]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Different codons may elicit divergent responses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600"/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050" y="1003275"/>
            <a:ext cx="2629761" cy="339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300" y="1003275"/>
            <a:ext cx="2562187" cy="339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3050" y="4401150"/>
            <a:ext cx="775025" cy="2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7296" y="4401150"/>
            <a:ext cx="775024" cy="19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8075" y="4383500"/>
            <a:ext cx="1854724" cy="22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8875" y="4401150"/>
            <a:ext cx="1820625" cy="1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Mechanism of Codon Recognition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-40125" y="1457550"/>
            <a:ext cx="4126799" cy="317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At </a:t>
            </a:r>
            <a:r>
              <a:rPr b="1" lang="en" sz="1600"/>
              <a:t>limiting </a:t>
            </a:r>
            <a:r>
              <a:rPr lang="en" sz="1600"/>
              <a:t>concentrations of C</a:t>
            </a:r>
            <a:r>
              <a:rPr baseline="30000" lang="en" sz="1600"/>
              <a:t>14</a:t>
            </a:r>
            <a:r>
              <a:rPr lang="en" sz="1600"/>
              <a:t>-Ala sRNA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Yeast: 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GCU - </a:t>
            </a:r>
            <a:r>
              <a:rPr b="1" lang="en" sz="1600"/>
              <a:t>59%;</a:t>
            </a:r>
            <a:r>
              <a:rPr lang="en" sz="1600"/>
              <a:t> GCC - </a:t>
            </a:r>
            <a:r>
              <a:rPr b="1" lang="en" sz="1600"/>
              <a:t>45%</a:t>
            </a:r>
            <a:r>
              <a:rPr lang="en" sz="1600"/>
              <a:t>; GCA - </a:t>
            </a:r>
            <a:r>
              <a:rPr b="1" lang="en" sz="1600"/>
              <a:t>45%</a:t>
            </a:r>
            <a:r>
              <a:rPr lang="en" sz="1600"/>
              <a:t>; GCG - </a:t>
            </a:r>
            <a:r>
              <a:rPr b="1" lang="en" sz="1600"/>
              <a:t>3%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en" sz="1600"/>
              <a:t>E. coli</a:t>
            </a:r>
            <a:r>
              <a:rPr lang="en" sz="1600"/>
              <a:t>: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GCU - </a:t>
            </a:r>
            <a:r>
              <a:rPr b="1" lang="en" sz="1600"/>
              <a:t>18%</a:t>
            </a:r>
            <a:r>
              <a:rPr lang="en" sz="1600"/>
              <a:t>; GCC - </a:t>
            </a:r>
            <a:r>
              <a:rPr b="1" lang="en" sz="1600"/>
              <a:t>2%</a:t>
            </a:r>
            <a:r>
              <a:rPr lang="en" sz="1600"/>
              <a:t>; GCA - </a:t>
            </a:r>
            <a:r>
              <a:rPr b="1" lang="en" sz="1600"/>
              <a:t>38%</a:t>
            </a:r>
            <a:r>
              <a:rPr lang="en" sz="1600"/>
              <a:t>; GCG - </a:t>
            </a:r>
            <a:r>
              <a:rPr b="1" lang="en" sz="1600"/>
              <a:t>64%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872" y="1492950"/>
            <a:ext cx="5006624" cy="28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875" y="4305024"/>
            <a:ext cx="960049" cy="20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6475" y="4305025"/>
            <a:ext cx="4080024" cy="2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235400"/>
            <a:ext cx="6858600" cy="469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1866:</a:t>
            </a:r>
          </a:p>
          <a:p>
            <a:pPr indent="-355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●"/>
            </a:pPr>
            <a:r>
              <a:rPr lang="en" sz="2000"/>
              <a:t>Gregor Mendel completed his experiments on pea plants, thus marking the beginning of genetics as a science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1868: </a:t>
            </a:r>
          </a:p>
          <a:p>
            <a:pPr indent="-355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000"/>
              <a:t>Friedrich Miescher isolated nuclein from the cell nuclei 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0300" y="2552699"/>
            <a:ext cx="1800174" cy="237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425" y="1382950"/>
            <a:ext cx="2019150" cy="20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Mechanism of Codon Recognition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-40125" y="1457550"/>
            <a:ext cx="4126799" cy="317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The purity of the yeast Ala-sRNA used in these experiments was &gt; 95%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This implies that </a:t>
            </a:r>
            <a:r>
              <a:rPr b="1" lang="en" sz="1600"/>
              <a:t>one specific molecule </a:t>
            </a:r>
            <a:r>
              <a:rPr lang="en" sz="1600"/>
              <a:t>of Ala-sRNA recognizes at least 3 synonym codons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Additionally, there are disparate responses to synonym codons between yeast (Eukaryota) and </a:t>
            </a:r>
            <a:r>
              <a:rPr i="1" lang="en" sz="1600"/>
              <a:t>E. coli</a:t>
            </a:r>
            <a:r>
              <a:rPr lang="en" sz="1600"/>
              <a:t> (Bacteria)</a:t>
            </a:r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872" y="1492950"/>
            <a:ext cx="5006624" cy="28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875" y="4305024"/>
            <a:ext cx="960049" cy="20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6475" y="4305025"/>
            <a:ext cx="4080024" cy="2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Mechanism of Codon Recognition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0" y="1129825"/>
            <a:ext cx="4454699" cy="377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To further derive information about the structure of Ala-sRNA and the mechanism of codon recognition, we may relate it to its conjugate mRNA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Possible anticodon sequences: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-</a:t>
            </a:r>
            <a:r>
              <a:rPr b="1" lang="en" sz="1600"/>
              <a:t>IGC</a:t>
            </a:r>
            <a:r>
              <a:rPr lang="en" sz="1600"/>
              <a:t> MeI-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or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DiHU-</a:t>
            </a:r>
            <a:r>
              <a:rPr b="1" lang="en" sz="1600"/>
              <a:t>CGG</a:t>
            </a:r>
            <a:r>
              <a:rPr lang="en" sz="1600"/>
              <a:t>-DiHU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* I = hypoxanthine/inosine; DiHU = dihydrouracil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100" y="2009900"/>
            <a:ext cx="2128699" cy="233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253" y="2009900"/>
            <a:ext cx="1800445" cy="23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Mechanism of Codon Recognition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0" y="1163250"/>
            <a:ext cx="4126799" cy="3645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If CGG is the anticodon we will observe: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b="1" lang="en" sz="1600"/>
              <a:t>parallel </a:t>
            </a:r>
            <a:r>
              <a:rPr lang="en" sz="1600"/>
              <a:t>hydrogen bonding with GCU, GCC, and GCA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If IGC is the anticodon we will observe: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b="1" lang="en" sz="1600"/>
              <a:t>antiparallel </a:t>
            </a:r>
            <a:r>
              <a:rPr lang="en" sz="1600"/>
              <a:t>hydrogen bonds between GC in the anticodon and GC in the first and second position anticodons</a:t>
            </a:r>
          </a:p>
          <a:p>
            <a:pPr indent="-285750" lvl="0" marL="457200" rtl="0">
              <a:spcBef>
                <a:spcPts val="0"/>
              </a:spcBef>
              <a:buSzPct val="56250"/>
            </a:pPr>
            <a:r>
              <a:rPr lang="en" sz="1600"/>
              <a:t>alternate pairing of I in the anticodon with U, C, and A (but not G) in the third position of the Ala-codon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100" y="2009900"/>
            <a:ext cx="2128699" cy="233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700" y="1699937"/>
            <a:ext cx="4246575" cy="26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Mechanism of Codon Recognition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0" y="1163250"/>
            <a:ext cx="4126799" cy="3645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Evidence is consistent with an IGC Ala-anticodon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Patterns of codon recognition support wobble hypothesis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Suggest only 2 of 3 bases may be recognized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925" y="1016425"/>
            <a:ext cx="3280850" cy="39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Universality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0" y="1163250"/>
            <a:ext cx="4126799" cy="3645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RNA code is largely universal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Cell may may differ in specificity of codon translation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Near identical translations in bacteria, mammalia and amphibia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↪"/>
            </a:pPr>
            <a:r>
              <a:rPr lang="en" sz="1600"/>
              <a:t>Similarity suggests functional genetic code may be &gt; 3 billion years old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977" y="1163250"/>
            <a:ext cx="3354750" cy="376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818300" y="0"/>
            <a:ext cx="5507400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Universality</a:t>
            </a:r>
          </a:p>
        </p:txBody>
      </p:sp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526" y="868987"/>
            <a:ext cx="3172949" cy="419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715500" y="262375"/>
            <a:ext cx="7821900" cy="89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Unusual Aspects of Codon Recognition as potential                      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1648200" y="796750"/>
            <a:ext cx="5744999" cy="587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indicators of special codon functions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221125" y="1470950"/>
            <a:ext cx="8710199" cy="346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Introduction</a:t>
            </a:r>
          </a:p>
          <a:p>
            <a:pPr indent="-3810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Codon Frequency and Distribution </a:t>
            </a:r>
          </a:p>
          <a:p>
            <a:pPr indent="-3810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Codon Position </a:t>
            </a:r>
          </a:p>
          <a:p>
            <a:pPr indent="-3810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Template Activity</a:t>
            </a:r>
          </a:p>
          <a:p>
            <a:pPr indent="-3810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Codon Specificity </a:t>
            </a:r>
          </a:p>
          <a:p>
            <a:pPr indent="-381000" lvl="0" marL="45720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311700" y="1488975"/>
            <a:ext cx="8520599" cy="2029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Codons can serve multiple functions other than corresponding to amino acids; such as initiation &amp; termination codons or the regulation of protein synthesis.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Some codons can exhibit special properties related to codon position, template activity/specificity, stability of codon-ribosome-tRNA complexes, etc.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These topics will be discussed to explain how they are possible indicators of special codon function. 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Codon Frequency and Distribution 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311700" y="1604325"/>
            <a:ext cx="8520599" cy="17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Multiple species of tRNA can correspond to the same amino acid, differing only in the 3rd base of the anticodon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Since a different tRNA is required for each codon it can be concluded that protein synthesis may be regulated by the frequency and distribution of codons (as there's a limited abundance of each tRNA) as well as recognition of degeneracies.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Codon Position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They discussed how reading of the mRNA is probably initiated at the 5’ terminal end to the 3’ end.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N-formyl-Met-tRNA may act as an initiator of protein synthesis (done in </a:t>
            </a:r>
            <a:r>
              <a:rPr i="1" lang="en"/>
              <a:t>E. coli</a:t>
            </a:r>
            <a:r>
              <a:rPr lang="en"/>
              <a:t>), binding primarily to AUG.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</a:t>
            </a:r>
            <a:r>
              <a:rPr i="1" lang="en"/>
              <a:t>E. coli </a:t>
            </a:r>
            <a:r>
              <a:rPr lang="en"/>
              <a:t>protein synthesis can be initiated by start codons specifying the N-formyl-Met-tRNA or by other means that do not involve the N-formyl-Met-tRNA (possibly codons with a high Mg</a:t>
            </a:r>
            <a:r>
              <a:rPr lang="en" sz="1400"/>
              <a:t>++</a:t>
            </a:r>
            <a:r>
              <a:rPr lang="en"/>
              <a:t> concentration).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UAA and UAG trinucleotides seem to function as terminator codons because they do not stimulate binding of the tRNA to the ribosomes.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302550" y="456900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000" u="none" cap="none" strike="noStrike"/>
              <a:t>1944: Avery discovered DNA and suggested that it responsible for the transforming principle</a:t>
            </a:r>
            <a:br>
              <a:rPr lang="en" sz="2000"/>
            </a:b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50" y="1845875"/>
            <a:ext cx="3999899" cy="2316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idx="2" type="body"/>
          </p:nvPr>
        </p:nvSpPr>
        <p:spPr>
          <a:xfrm>
            <a:off x="4612675" y="2988750"/>
            <a:ext cx="4109699" cy="141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165100" lvl="0" marL="177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lang="en" sz="2000"/>
              <a:t>1950: Chargaff’s rules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2675" y="1097525"/>
            <a:ext cx="4109699" cy="14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Codon Position Continued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Extragenic suppressors can affect the specificity of these terminator codons (UAA and UAG).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Amber mutation - UAG codon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Ochre mutation - UAA codon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amber suppressor mutates the tRNA to override the stop codon (UAG) and continue reading the strand (ochre suppressors working in much the same way). The amber suppressor has a higher efficiency than the ochre suppressor, therefore ochre mutations (UAA codons) are more frequent in vivo.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Protein synthesis can be regulated by the position of the codon in respect to the amber suppressors.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Template Activity 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311700" y="1440900"/>
            <a:ext cx="8520599" cy="1799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UAA, UAG, &amp; UUA show little template activity for AA-tRNA, while other codons are active templates for tRNA in some organisms but not others.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Possible explanations for low template activity can be: codon position, abundance of appropriate tRNA, high ratio of deacylated to AA-tRNA, low Mg++ concentrations, special codon function, etc.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Codon Specificity 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311700" y="1575500"/>
            <a:ext cx="8520599" cy="222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SzPct val="100000"/>
            </a:pPr>
            <a:r>
              <a:rPr lang="en" sz="1900"/>
              <a:t>Synonym trinucleotides differ in template specificity and can change depending on the concentration of Mg++ present (Shown in Table 9). </a:t>
            </a:r>
          </a:p>
          <a:p>
            <a:pPr indent="-349250" lvl="0" marL="457200" rtl="0">
              <a:spcBef>
                <a:spcPts val="0"/>
              </a:spcBef>
              <a:buSzPct val="100000"/>
            </a:pPr>
            <a:r>
              <a:rPr lang="en" sz="1900"/>
              <a:t>At 0.010-0.015M Mg ++ trinucleotide specificity is high but at 0.03M Mg ++ there's so much Mg++ present that the specificity is reduced resulting in recognition of trinucleotides becoming ambiguous.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237000" y="1855500"/>
            <a:ext cx="5595300" cy="24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some cases one or two codons in a synonym set are active at 0.01 m Mg++ and all degeneracies are active at 0.03 m Mg++. Other times all synonym trinucleotides are active at both concentrations (ex: Valine) or only active at the 0.03 m Mg++ concentration (ex: Tyrosine).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Codon-ribosome-AA-tRNA complexes (formed with degeneracies) therefore have varying stability.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23" y="357787"/>
            <a:ext cx="2741075" cy="442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676" y="357800"/>
            <a:ext cx="3594325" cy="11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Codons can have alternate meanings, in that the location of the codon in the strand will affect what amino acid is produced.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 codon can have multiple functions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These functions are subject to change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Degenerate codons usually exhibit differences in their template properties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311700" y="445025"/>
            <a:ext cx="8520599" cy="105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MODIFICATION OF CODON RECOGNITION DUE TO PHAGE INFECTION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4162750" y="1774300"/>
            <a:ext cx="4569900" cy="279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Discovering the changes that a bacteriophage can make in a host cell’s protein synthesis.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25" y="2065725"/>
            <a:ext cx="2514600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Noboru Sueoka - Molecular Biologist</a:t>
            </a:r>
          </a:p>
        </p:txBody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0" y="1116200"/>
            <a:ext cx="6419400" cy="137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born April 12 1929 in Kyoto Japan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Undergraduate (1953) and Master’s degrees from Kyoto University, PhD (1955) from California Institute of Technology </a:t>
            </a:r>
          </a:p>
        </p:txBody>
      </p:sp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050" y="808025"/>
            <a:ext cx="200025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0" y="2392325"/>
            <a:ext cx="64494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Research fellow at Harvard, Cambridge and Massachusetts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Professor at The University of Illinois, Princeton and Colorado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Member of the American Academy of Arts and Science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Contributor to over 140 articles on genetics and molecular biology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0" y="4296225"/>
            <a:ext cx="6130499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Daughter and Wife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Enjoys Fly Fishing and Skiing in his spare time </a:t>
            </a:r>
          </a:p>
        </p:txBody>
      </p:sp>
      <p:pic>
        <p:nvPicPr>
          <p:cNvPr id="411" name="Shape 4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300" y="4121175"/>
            <a:ext cx="30480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Original Experiment That led to Helping Nirenberg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311700" y="1017725"/>
            <a:ext cx="8520599" cy="112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Completed at Princeton University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Knew that phage infection causes differentiation in gene expression within the host cell, but How? 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299050" y="2003575"/>
            <a:ext cx="8520599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Maybe sRNAs are involved! Using E.coli as the host cell Sueoka compared the aminoacyl-sRNAs for 17 amino acids before and after infection 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Used the MAK (methylated albumin-kieselguhr) column fractionation technique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Only leucyl-sRNA showed a significant change after infection, and with even closer analysis only certain components of the sRNAs were being altered 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311700" y="3588500"/>
            <a:ext cx="8460300" cy="134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With further experimentation, it was also found that the phage DNA must be injected into the host and protein synthesis from the host cell must continue for a short time after the infection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 the end, the host cell’s protein synthesis was inhibited and the virus’ continued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Sueoka &amp; Nirenberg working together </a:t>
            </a:r>
          </a:p>
        </p:txBody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does this mean for the modified Leu-sRNAs codon recognition?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sRNAs were isolated from the E. coli host cell before the phage infection and at 1 minute and 8 minutes after the infection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sRNA was then acylated with H</a:t>
            </a:r>
            <a:r>
              <a:rPr baseline="30000" lang="en"/>
              <a:t>3 </a:t>
            </a:r>
            <a:r>
              <a:rPr lang="en"/>
              <a:t>leucine by </a:t>
            </a:r>
            <a:r>
              <a:rPr i="1" lang="en"/>
              <a:t>E. coli</a:t>
            </a:r>
            <a:r>
              <a:rPr lang="en"/>
              <a:t> or Yeast synthetase (yeast allows both anticodon recognition and enzyme recognition sites to be monitored)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MAK chromatography was then used to purify the Leu-sRNA preparations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allowed the observation of the differential binding to ribosome templates between each of the fractions of Leu-sRNA</a:t>
            </a:r>
          </a:p>
        </p:txBody>
      </p:sp>
      <p:sp>
        <p:nvSpPr>
          <p:cNvPr id="426" name="Shape 426"/>
          <p:cNvSpPr/>
          <p:nvPr/>
        </p:nvSpPr>
        <p:spPr>
          <a:xfrm>
            <a:off x="6180200" y="382025"/>
            <a:ext cx="684900" cy="635699"/>
          </a:xfrm>
          <a:prstGeom prst="hear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3760525" y="115800"/>
            <a:ext cx="2361000" cy="1429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- after 1 minute of infection, Leu-sRNA</a:t>
            </a:r>
            <a:r>
              <a:rPr baseline="-25000"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decreased in its response to CUG </a:t>
            </a:r>
          </a:p>
        </p:txBody>
      </p:sp>
      <p:pic>
        <p:nvPicPr>
          <p:cNvPr id="433" name="Shape 4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9390" y="0"/>
            <a:ext cx="386843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1947" y="0"/>
            <a:ext cx="314205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 txBox="1"/>
          <p:nvPr/>
        </p:nvSpPr>
        <p:spPr>
          <a:xfrm>
            <a:off x="3760525" y="1545000"/>
            <a:ext cx="2010900" cy="108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</a:rPr>
              <a:t>- correspondingly, Leu-sRNA</a:t>
            </a:r>
            <a:r>
              <a:rPr baseline="-25000" lang="en" sz="1800">
                <a:solidFill>
                  <a:srgbClr val="EFEFEF"/>
                </a:solidFill>
              </a:rPr>
              <a:t>1</a:t>
            </a:r>
            <a:r>
              <a:rPr lang="en" sz="1800">
                <a:solidFill>
                  <a:srgbClr val="EFEFEF"/>
                </a:solidFill>
              </a:rPr>
              <a:t> had an increase in response to poly UG but not to the trinucleotides and was completely undetected after 8 minutes</a:t>
            </a:r>
          </a:p>
        </p:txBody>
      </p:sp>
      <p:sp>
        <p:nvSpPr>
          <p:cNvPr id="436" name="Shape 436"/>
          <p:cNvSpPr/>
          <p:nvPr/>
        </p:nvSpPr>
        <p:spPr>
          <a:xfrm>
            <a:off x="1425450" y="3628375"/>
            <a:ext cx="179399" cy="1991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1016750" y="4764725"/>
            <a:ext cx="139500" cy="16949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6399475" y="1744400"/>
            <a:ext cx="717599" cy="508499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"/>
              <a:t>where’d you go?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128125" y="246400"/>
            <a:ext cx="27272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/>
              <a:t>1952: Photo 51 by Franklin and Gosling 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3003700" y="1297050"/>
            <a:ext cx="2888400" cy="25493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/>
              <a:t>1952: Hershey &amp; Chase blender experiment </a:t>
            </a: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3699" y="2077550"/>
            <a:ext cx="2888400" cy="276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850" y="1031600"/>
            <a:ext cx="2509849" cy="25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0750" y="699590"/>
            <a:ext cx="2630400" cy="264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2" type="body"/>
          </p:nvPr>
        </p:nvSpPr>
        <p:spPr>
          <a:xfrm>
            <a:off x="6280750" y="3662800"/>
            <a:ext cx="2630400" cy="11786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1953: Watson &amp; Crick’s DNA model</a:t>
            </a:r>
          </a:p>
          <a:p>
            <a:pPr indent="-171450" lvl="0" marL="17780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3948750" y="119525"/>
            <a:ext cx="2004600" cy="260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- an increase in Leu-sRNA</a:t>
            </a:r>
            <a:r>
              <a:rPr baseline="-25000" lang="en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" sz="16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response to UUG was observed at 1 minute after infection and was even greater at 8 minutes 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386843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347" y="0"/>
            <a:ext cx="314205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/>
          <p:nvPr/>
        </p:nvSpPr>
        <p:spPr>
          <a:xfrm>
            <a:off x="2318875" y="4267200"/>
            <a:ext cx="179399" cy="19139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7841125" y="2175425"/>
            <a:ext cx="131400" cy="19139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 txBox="1"/>
          <p:nvPr/>
        </p:nvSpPr>
        <p:spPr>
          <a:xfrm>
            <a:off x="3992275" y="2498175"/>
            <a:ext cx="1850999" cy="240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EFEFEF"/>
                </a:solidFill>
              </a:rPr>
              <a:t>- both Leu-sRNA</a:t>
            </a:r>
            <a:r>
              <a:rPr baseline="-25000" lang="en" sz="1600">
                <a:solidFill>
                  <a:srgbClr val="EFEFEF"/>
                </a:solidFill>
              </a:rPr>
              <a:t>3</a:t>
            </a:r>
            <a:r>
              <a:rPr lang="en" sz="1600">
                <a:solidFill>
                  <a:srgbClr val="EFEFEF"/>
                </a:solidFill>
              </a:rPr>
              <a:t> and Leu-sRNA</a:t>
            </a:r>
            <a:r>
              <a:rPr baseline="-25000" lang="en" sz="1600">
                <a:solidFill>
                  <a:srgbClr val="EFEFEF"/>
                </a:solidFill>
              </a:rPr>
              <a:t>4a,b </a:t>
            </a:r>
            <a:r>
              <a:rPr lang="en" sz="1600">
                <a:solidFill>
                  <a:srgbClr val="EFEFEF"/>
                </a:solidFill>
              </a:rPr>
              <a:t>had greater response to poly UC 8 minutes after infection but they also had varying responses in yeast and </a:t>
            </a:r>
            <a:r>
              <a:rPr i="1" lang="en" sz="1600">
                <a:solidFill>
                  <a:srgbClr val="EFEFEF"/>
                </a:solidFill>
              </a:rPr>
              <a:t>E. coli</a:t>
            </a:r>
          </a:p>
        </p:txBody>
      </p:sp>
      <p:sp>
        <p:nvSpPr>
          <p:cNvPr id="450" name="Shape 450"/>
          <p:cNvSpPr/>
          <p:nvPr/>
        </p:nvSpPr>
        <p:spPr>
          <a:xfrm>
            <a:off x="8128000" y="1709275"/>
            <a:ext cx="418200" cy="657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8008475" y="4219400"/>
            <a:ext cx="645600" cy="800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x="311700" y="5070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suggests that a fraction of Leu-sRNA</a:t>
            </a:r>
            <a:r>
              <a:rPr baseline="-25000" lang="en"/>
              <a:t>3</a:t>
            </a:r>
            <a:r>
              <a:rPr lang="en"/>
              <a:t> must differ from the Leu-sRNA</a:t>
            </a:r>
            <a:r>
              <a:rPr baseline="-25000" lang="en"/>
              <a:t>4a,b </a:t>
            </a:r>
            <a:r>
              <a:rPr lang="en"/>
              <a:t>even though they both respond to poly UC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and the multiple responses of Leu-sRNA</a:t>
            </a:r>
            <a:r>
              <a:rPr baseline="-25000" lang="en"/>
              <a:t>4a,b </a:t>
            </a:r>
            <a:r>
              <a:rPr lang="en"/>
              <a:t>to poly U, poly UC and the trinucleotides CUU and CUC suggests that the fractions may be from two different species of Leu-sRNA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 b="0" l="0" r="2600" t="52079"/>
          <a:stretch/>
        </p:blipFill>
        <p:spPr>
          <a:xfrm>
            <a:off x="581850" y="2400487"/>
            <a:ext cx="3721200" cy="24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Shape 458"/>
          <p:cNvSpPr/>
          <p:nvPr/>
        </p:nvSpPr>
        <p:spPr>
          <a:xfrm>
            <a:off x="2665525" y="2517800"/>
            <a:ext cx="430199" cy="1028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4">
            <a:alphaModFix/>
          </a:blip>
          <a:srcRect b="47014" l="0" r="0" t="0"/>
          <a:stretch/>
        </p:blipFill>
        <p:spPr>
          <a:xfrm>
            <a:off x="5290050" y="2254987"/>
            <a:ext cx="3142049" cy="27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/>
          <p:nvPr/>
        </p:nvSpPr>
        <p:spPr>
          <a:xfrm>
            <a:off x="7123950" y="2487950"/>
            <a:ext cx="645600" cy="1087799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type="title"/>
          </p:nvPr>
        </p:nvSpPr>
        <p:spPr>
          <a:xfrm>
            <a:off x="311700" y="1940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are these fractions responding so differently?</a:t>
            </a:r>
          </a:p>
        </p:txBody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311700" y="959587"/>
            <a:ext cx="8520599" cy="120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Leu-sRNA fractions 1,2 and 3 respond to both E. coli and Yeast Leu-sRNA synthetase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Leu-sRNA</a:t>
            </a:r>
            <a:r>
              <a:rPr baseline="-25000" lang="en"/>
              <a:t>5 </a:t>
            </a:r>
            <a:r>
              <a:rPr lang="en"/>
              <a:t>and Leu-sRNA</a:t>
            </a:r>
            <a:r>
              <a:rPr baseline="-25000" lang="en"/>
              <a:t>4a,b </a:t>
            </a:r>
            <a:r>
              <a:rPr lang="en"/>
              <a:t>are only recognized by E. coli synthetase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311700" y="2042175"/>
            <a:ext cx="74937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This suggests that there are two separate cistrons for Leu-sRNA</a:t>
            </a:r>
          </a:p>
          <a:p>
            <a:pPr indent="-342900" lvl="0" marL="457200" rtl="0"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fractions 1, 2 and 3 in one cistron and fractions  4 a, b and 5 in another 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383425" y="2988225"/>
            <a:ext cx="4959600" cy="1757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rgbClr val="EFEFEF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the corresponding decrease in Leu-sRNA</a:t>
            </a:r>
            <a:r>
              <a:rPr baseline="-25000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2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and increase in Leu-sRNA</a:t>
            </a:r>
            <a:r>
              <a:rPr baseline="-25000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1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suggests that Leu-sRNA</a:t>
            </a:r>
            <a:r>
              <a:rPr baseline="-25000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2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is the precursor of Leu-sRNA</a:t>
            </a:r>
            <a:r>
              <a:rPr baseline="-25000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1</a:t>
            </a:r>
            <a:r>
              <a:rPr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 and the data also suggests it is the precursor of Leu-sRNA</a:t>
            </a:r>
            <a:r>
              <a:rPr baseline="-25000" lang="en" sz="18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3</a:t>
            </a:r>
          </a:p>
        </p:txBody>
      </p:sp>
      <p:pic>
        <p:nvPicPr>
          <p:cNvPr id="469" name="Shape 4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700" y="2694175"/>
            <a:ext cx="3548049" cy="2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Cistron “A” includes the Leu-sRNA  fractions 1, 2 and 3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4733375" y="1152475"/>
            <a:ext cx="4098899" cy="353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Leu-sRNA</a:t>
            </a:r>
            <a:r>
              <a:rPr baseline="-25000" lang="en"/>
              <a:t>2</a:t>
            </a:r>
            <a:r>
              <a:rPr lang="en"/>
              <a:t> shows a relationship with the CUG codon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Leu-sRNA</a:t>
            </a:r>
            <a:r>
              <a:rPr baseline="-25000" lang="en"/>
              <a:t>3 </a:t>
            </a:r>
            <a:r>
              <a:rPr lang="en"/>
              <a:t> to the CU(-) codons, (can be substituted with multiple end bases)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Leu-sRNA</a:t>
            </a:r>
            <a:r>
              <a:rPr baseline="-25000" lang="en"/>
              <a:t>1</a:t>
            </a:r>
            <a:r>
              <a:rPr lang="en"/>
              <a:t> to the (-)UG codons </a:t>
            </a:r>
          </a:p>
        </p:txBody>
      </p:sp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2475"/>
            <a:ext cx="374332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Cistron “B” includes the Leu-sRNA fractions 4 a, b and 5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311700" y="1152475"/>
            <a:ext cx="4218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Leu-sRNA</a:t>
            </a:r>
            <a:r>
              <a:rPr baseline="-25000" lang="en"/>
              <a:t>5</a:t>
            </a:r>
            <a:r>
              <a:rPr lang="en"/>
              <a:t> differs from Leu-sRNA</a:t>
            </a:r>
            <a:r>
              <a:rPr baseline="-25000" lang="en"/>
              <a:t>2</a:t>
            </a:r>
            <a:r>
              <a:rPr lang="en"/>
              <a:t> in both anticodon and synthetase recognition sites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Data suggests that Leu-sRNA</a:t>
            </a:r>
            <a:r>
              <a:rPr baseline="-25000" lang="en"/>
              <a:t>5</a:t>
            </a:r>
            <a:r>
              <a:rPr lang="en"/>
              <a:t> is the precursor to Leu-sRNA</a:t>
            </a:r>
            <a:r>
              <a:rPr baseline="-25000" lang="en"/>
              <a:t>4a, b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Leu-sRNA</a:t>
            </a:r>
            <a:r>
              <a:rPr baseline="-25000" lang="en"/>
              <a:t>5</a:t>
            </a:r>
            <a:r>
              <a:rPr lang="en"/>
              <a:t> demonstrates a relationship with the codon UUG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Leu-sRNA</a:t>
            </a:r>
            <a:r>
              <a:rPr baseline="-25000" lang="en"/>
              <a:t>4</a:t>
            </a:r>
            <a:r>
              <a:rPr lang="en"/>
              <a:t> with the codons UU(-), UC(-), UA(-), CU(-), and AU(-) </a:t>
            </a:r>
          </a:p>
        </p:txBody>
      </p:sp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962" y="1068300"/>
            <a:ext cx="374332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82850" y="44505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 does this mean? </a:t>
            </a: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305650" y="1624412"/>
            <a:ext cx="8520599" cy="122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 know that modification of Leu-sRNA after infection requires protein synthesis to occur (from Sueoka’s prior experiment), which suggests that specific enzymes may be needed to modify the Leu-sRNA fractions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311700" y="2719025"/>
            <a:ext cx="8414699" cy="97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inhibition of the E.coli’s protein synthesis but not the virus’ suggests that the modifications to Leu-sRNA may be to blame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358600" y="3457200"/>
            <a:ext cx="8414699" cy="76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initiator of protein synthesis in E. coli responds to the same trinucleotides as the Leu-sRNA fractions (UUG and CUG) </a:t>
            </a:r>
          </a:p>
        </p:txBody>
      </p:sp>
      <p:pic>
        <p:nvPicPr>
          <p:cNvPr id="492" name="Shape 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800" y="111525"/>
            <a:ext cx="5088349" cy="15128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346625" y="4219500"/>
            <a:ext cx="8414699" cy="8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modification of Leu-sRNA must result in the prevention of E. coli protein synthesis initiation but must leave the viral protein synthesis unaffected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Further studies were required… </a:t>
            </a:r>
          </a:p>
        </p:txBody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314450"/>
            <a:ext cx="28575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Carr, S. (2016, Feb). Suppressor mutations: "</a:t>
            </a:r>
            <a:r>
              <a:rPr i="1" lang="en" sz="1000"/>
              <a:t>Two wrongs make a right</a:t>
            </a:r>
            <a:r>
              <a:rPr lang="en" sz="1000"/>
              <a:t>". Retrieved from: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https://www.mun.ca/biology/scarr/4241_Suppressor_mutation.html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Carr, S. (2015). Cracking the code. Retrieved from https://www.mun.ca/biology/scarr/4241_Cracking_the_Code.html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Cold Spring Harbor Laboratory. (2016). Retrieved from http://www.cshl.edu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Leder, P., M.F. Singer and R.L.C. Brimacombe. 1965. Synthesis of trinucleotide diphosphates with poly-nucleotide phosphorylase. Biochem. </a:t>
            </a:r>
            <a:r>
              <a:rPr i="1" lang="en" sz="1000"/>
              <a:t>4: 		</a:t>
            </a:r>
            <a:r>
              <a:rPr lang="en" sz="1000"/>
              <a:t>1561-1567.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Nirenberg, M., Caskey, T., Marshall, R., Brimacombe, R., Kellogg, D., Doctor, B., Hatfield, D., Levin, J., Rottman, F., Pestka, S., Wilcox, M., &amp; 		  Anderson, F. (1966). The RNA code and Protein Synthesis. </a:t>
            </a:r>
            <a:r>
              <a:rPr i="1" lang="en" sz="1000"/>
              <a:t>Cold Spring Harb Symp Quant Biol, 31: 11-24.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Nobelprize.org. (2016). Retrieved from http://www.nobelprize.org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Office of NIH history. (2016, February 1). Retrieved from https://history.nih.gov/index.html  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Sueoka, N., and T. Kano-Sueoka. 1964. A specific modification of Leueyl-sRNA of Escherichia cell after phage T2 infection. </a:t>
            </a:r>
            <a:r>
              <a:rPr i="1" lang="en" sz="1000"/>
              <a:t>Prec. Natl. Acad. Sci. 52: 	 1535- 1540.</a:t>
            </a:r>
            <a:r>
              <a:rPr lang="en" sz="1000"/>
              <a:t> </a:t>
            </a:r>
          </a:p>
          <a:p>
            <a:pPr indent="-292100" lvl="0" marL="457200" rtl="0">
              <a:spcBef>
                <a:spcPts val="0"/>
              </a:spcBef>
              <a:buSzPct val="100000"/>
              <a:buChar char="●"/>
            </a:pPr>
            <a:r>
              <a:rPr lang="en" sz="1000"/>
              <a:t>Wacker, W. E. C. (1969), The Biochemisty of Magnesium. Annals of the New York Academy of Sciences, 162: 717–726. doi: 10.1111/j.1749-6632.1969.tb13003.x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i="1" sz="1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15875" y="418163"/>
            <a:ext cx="38040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1958: DNA is </a:t>
            </a: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Semiconservative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875" y="1186950"/>
            <a:ext cx="3804000" cy="267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" type="body"/>
          </p:nvPr>
        </p:nvSpPr>
        <p:spPr>
          <a:xfrm>
            <a:off x="4768250" y="1388500"/>
            <a:ext cx="3866099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1961</a:t>
            </a: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: </a:t>
            </a:r>
          </a:p>
          <a:p>
            <a: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Brenner, Jacod, Crick &amp; Monod discovers mRNA</a:t>
            </a:r>
          </a:p>
          <a:p>
            <a: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Gamow suggests triplet code</a:t>
            </a:r>
          </a:p>
          <a:p>
            <a: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</a:pP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Nirenberg and Matthaei identify the amino acid for poly-U</a:t>
            </a:r>
            <a:r>
              <a:rPr lang="en" sz="200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Dr. Marshall Nirenberg (1927-2010)</a:t>
            </a: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4370675" y="1212575"/>
            <a:ext cx="4296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•Born in NY city and grew up in Florida</a:t>
            </a:r>
          </a:p>
          <a:p>
            <a:pPr indent="457200" lv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•Interest in bird-watching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•University of Florida</a:t>
            </a:r>
          </a:p>
          <a:p>
            <a:pPr indent="457200" lv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•B.Sc. and master’s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•University of Michigan</a:t>
            </a:r>
          </a:p>
          <a:p>
            <a:pPr indent="457200" lv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•Ph.D. 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•National Institute of Health</a:t>
            </a:r>
          </a:p>
          <a:p>
            <a:pPr indent="457200" lvl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•Interested in fundamentality of life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099" y="1152462"/>
            <a:ext cx="2994200" cy="3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Poly-U Experiment 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E. Coli bacteria is ground up to produce a cell-free system</a:t>
            </a:r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Treated with DNase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4999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165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20 test tubes were used, one radioactively labeled, containing:  </a:t>
            </a:r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E. Coli extract </a:t>
            </a:r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Synthetic RNA made of uracil</a:t>
            </a:r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Amino acids</a:t>
            </a: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5885" y="1009055"/>
            <a:ext cx="1333500" cy="101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6510" y="2889647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Results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28650" y="12680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Average"/>
              <a:buChar char="•"/>
            </a:pP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When radiolabeled Phenylalanine was added to the test tube with synthetic RNA composed of only uracil they found polypeptides made of only Phenylalanine</a:t>
            </a:r>
          </a:p>
          <a:p>
            <a:pPr indent="-171450" lvl="0" marL="177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4999"/>
              <a:buFont typeface="Arial"/>
              <a:buChar char="•"/>
            </a:pPr>
            <a:r>
              <a:rPr lang="en" sz="2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 code can be broken!!</a:t>
            </a:r>
            <a:r>
              <a:rPr b="0" i="0" lang="en" sz="2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 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5426" y="2006700"/>
            <a:ext cx="45798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