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13"/>
  </p:notesMasterIdLst>
  <p:sldIdLst>
    <p:sldId id="539" r:id="rId3"/>
    <p:sldId id="571" r:id="rId4"/>
    <p:sldId id="562" r:id="rId5"/>
    <p:sldId id="566" r:id="rId6"/>
    <p:sldId id="565" r:id="rId7"/>
    <p:sldId id="282" r:id="rId8"/>
    <p:sldId id="585" r:id="rId9"/>
    <p:sldId id="582" r:id="rId10"/>
    <p:sldId id="581" r:id="rId11"/>
    <p:sldId id="586" r:id="rId1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E86"/>
    <a:srgbClr val="EEB500"/>
    <a:srgbClr val="72350C"/>
    <a:srgbClr val="FF99CC"/>
    <a:srgbClr val="00CC99"/>
    <a:srgbClr val="D86516"/>
    <a:srgbClr val="FF6699"/>
    <a:srgbClr val="FFCC00"/>
    <a:srgbClr val="FF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86393"/>
  </p:normalViewPr>
  <p:slideViewPr>
    <p:cSldViewPr snapToGrid="0">
      <p:cViewPr varScale="1">
        <p:scale>
          <a:sx n="152" d="100"/>
          <a:sy n="152" d="100"/>
        </p:scale>
        <p:origin x="1100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69779"/>
          </a:xfrm>
          <a:prstGeom prst="rect">
            <a:avLst/>
          </a:prstGeom>
        </p:spPr>
        <p:txBody>
          <a:bodyPr vert="horz" lIns="93935" tIns="46968" rIns="93935" bIns="46968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1"/>
            <a:ext cx="3066733" cy="469779"/>
          </a:xfrm>
          <a:prstGeom prst="rect">
            <a:avLst/>
          </a:prstGeom>
        </p:spPr>
        <p:txBody>
          <a:bodyPr vert="horz" lIns="93935" tIns="46968" rIns="93935" bIns="46968" rtlCol="0"/>
          <a:lstStyle>
            <a:lvl1pPr algn="r">
              <a:defRPr sz="1300"/>
            </a:lvl1pPr>
          </a:lstStyle>
          <a:p>
            <a:fld id="{966716B9-6F8F-4AD7-ACD8-22D4BA2652FD}" type="datetimeFigureOut">
              <a:rPr lang="en-CA" smtClean="0"/>
              <a:t>2024-04-23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5" tIns="46968" rIns="93935" bIns="4696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5" tIns="46968" rIns="93935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8"/>
          </a:xfrm>
          <a:prstGeom prst="rect">
            <a:avLst/>
          </a:prstGeom>
        </p:spPr>
        <p:txBody>
          <a:bodyPr vert="horz" lIns="93935" tIns="46968" rIns="93935" bIns="46968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3297"/>
            <a:ext cx="3066733" cy="469778"/>
          </a:xfrm>
          <a:prstGeom prst="rect">
            <a:avLst/>
          </a:prstGeom>
        </p:spPr>
        <p:txBody>
          <a:bodyPr vert="horz" lIns="93935" tIns="46968" rIns="93935" bIns="46968" rtlCol="0" anchor="b"/>
          <a:lstStyle>
            <a:lvl1pPr algn="r">
              <a:defRPr sz="1300"/>
            </a:lvl1pPr>
          </a:lstStyle>
          <a:p>
            <a:fld id="{5115E865-485E-495E-84F6-7AD8268321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796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5E865-485E-495E-84F6-7AD82683211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461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Eusocial, colonial Hymenoptera; Haplo-Diploid mating system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5E865-485E-495E-84F6-7AD82683211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592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317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3225" indent="-293548" defTabSz="99317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4192" indent="-234838" defTabSz="99317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3869" indent="-234838" defTabSz="99317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3546" indent="-234838" defTabSz="99317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3223" indent="-234838" defTabSz="993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2900" indent="-234838" defTabSz="993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2577" indent="-234838" defTabSz="993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92254" indent="-234838" defTabSz="9931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1A9FD97-9358-4D3A-BF9F-8C3DD9DF6F80}" type="slidenum">
              <a:rPr lang="en-US" smtClean="0"/>
              <a:pPr eaLnBrk="1" hangingPunct="1"/>
              <a:t>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738188"/>
            <a:ext cx="4913312" cy="36861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Two genomes. mtDNA genome extranuclear, maternally inherited, rapidly evolving. </a:t>
            </a:r>
            <a:r>
              <a:rPr lang="en-US" i="1" dirty="0"/>
              <a:t>Apis</a:t>
            </a:r>
            <a:r>
              <a:rPr lang="en-US" dirty="0"/>
              <a:t> nucDNA is 0.227 vs 3.088 Gb in </a:t>
            </a:r>
            <a:r>
              <a:rPr lang="en-US" i="1" dirty="0"/>
              <a:t>Homo</a:t>
            </a:r>
            <a:r>
              <a:rPr lang="en-US" dirty="0"/>
              <a:t>; 2N=16 chromosomes</a:t>
            </a:r>
          </a:p>
        </p:txBody>
      </p:sp>
    </p:spTree>
    <p:extLst>
      <p:ext uri="{BB962C8B-B14F-4D97-AF65-F5344CB8AC3E}">
        <p14:creationId xmlns:p14="http://schemas.microsoft.com/office/powerpoint/2010/main" val="19297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6B4DCF-DB56-4B56-A7CF-0EAB8AC85E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412EBC-6F1A-4771-9647-10009130C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62D96-8547-4EA3-91B7-5303C20AE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B0B12-69F1-42E6-A524-E0655062EE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3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F4EAA-F7F7-44F1-A757-2DC9F9ACB9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1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6B4DCF-DB56-4B56-A7CF-0EAB8AC85E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2412EBC-6F1A-4771-9647-10009130C4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7C62D96-8547-4EA3-91B7-5303C20AE4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E27738-6FC4-4A31-BE56-78879895008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8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0AD8BF-55D3-4BD1-BAE8-E77C5231EDD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2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647C5C-8D4E-4D9E-AB29-6E068EFB8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7199" y="233363"/>
            <a:ext cx="8229600" cy="176022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CA" altLang="en-US" sz="4800" b="1" i="1" dirty="0"/>
              <a:t>“Things Fall Apart”:</a:t>
            </a:r>
            <a:br>
              <a:rPr lang="en-CA" altLang="en-US" sz="3600" b="1" dirty="0"/>
            </a:br>
            <a:r>
              <a:rPr lang="en-CA" altLang="en-US" sz="2800" dirty="0"/>
              <a:t>a mitogenomic challenge to the “</a:t>
            </a:r>
            <a:r>
              <a:rPr lang="en-CA" altLang="en-US" sz="2800" b="1" i="1" dirty="0"/>
              <a:t>Out of Africa</a:t>
            </a:r>
            <a:r>
              <a:rPr lang="en-CA" altLang="en-US" sz="2800" dirty="0"/>
              <a:t>” theory of Honey Bee evolution (</a:t>
            </a:r>
            <a:r>
              <a:rPr lang="en-CA" altLang="en-US" sz="2800" i="1" dirty="0"/>
              <a:t>Apis mellifera</a:t>
            </a:r>
            <a:r>
              <a:rPr lang="en-CA" altLang="en-US" sz="2800" dirty="0"/>
              <a:t>)</a:t>
            </a:r>
            <a:endParaRPr lang="en-US" altLang="en-US" sz="36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A75A01B-3CB5-4C84-9908-C6AFAD438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4521723"/>
            <a:ext cx="8229600" cy="1486172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Dr Steven M Carr</a:t>
            </a:r>
          </a:p>
          <a:p>
            <a:pPr marL="0" indent="0" algn="ctr">
              <a:buNone/>
            </a:pPr>
            <a:r>
              <a:rPr lang="en-CA" sz="2000" dirty="0"/>
              <a:t>Genetics, Evolution, &amp; Molecular Systematics Lab</a:t>
            </a:r>
          </a:p>
          <a:p>
            <a:pPr marL="0" indent="0" algn="ctr">
              <a:buNone/>
            </a:pPr>
            <a:r>
              <a:rPr lang="en-CA" sz="1800" dirty="0"/>
              <a:t>Department of Biology, Memorial University of Newfoundland</a:t>
            </a:r>
          </a:p>
          <a:p>
            <a:pPr marL="0" indent="0" algn="ctr">
              <a:buNone/>
            </a:pPr>
            <a:r>
              <a:rPr lang="en-CA" sz="1800" i="1" dirty="0"/>
              <a:t>Nature Science Reports </a:t>
            </a:r>
            <a:r>
              <a:rPr lang="en-CA" sz="1800" dirty="0"/>
              <a:t>(2023) 13:9386-9398</a:t>
            </a:r>
          </a:p>
        </p:txBody>
      </p:sp>
    </p:spTree>
    <p:extLst>
      <p:ext uri="{BB962C8B-B14F-4D97-AF65-F5344CB8AC3E}">
        <p14:creationId xmlns:p14="http://schemas.microsoft.com/office/powerpoint/2010/main" val="212271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ee on a honeycomb&#10;&#10;Description automatically generated with medium confidence">
            <a:extLst>
              <a:ext uri="{FF2B5EF4-FFF2-40B4-BE49-F238E27FC236}">
                <a16:creationId xmlns:a16="http://schemas.microsoft.com/office/drawing/2014/main" id="{EE93445B-7D0C-41FC-BF6B-78CFED4E6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535A83-C915-5451-4984-D74D803E6B8B}"/>
              </a:ext>
            </a:extLst>
          </p:cNvPr>
          <p:cNvSpPr txBox="1"/>
          <p:nvPr/>
        </p:nvSpPr>
        <p:spPr>
          <a:xfrm>
            <a:off x="309283" y="448697"/>
            <a:ext cx="8229599" cy="5960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Bumble Bee 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CA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Bombus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root for </a:t>
            </a: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Honey Bees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CA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Apis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confirms </a:t>
            </a:r>
          </a:p>
          <a:p>
            <a:pPr lvl="0"/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Dwarf bees 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outgroup to </a:t>
            </a: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Giant &amp; Cavity-Nesting forms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0"/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including </a:t>
            </a: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Western Honey Bees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CA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mellifera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CA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   </a:t>
            </a: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Whole Coding Region mitogenome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analysis of </a:t>
            </a: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individuals 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CA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ssp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says</a:t>
            </a:r>
          </a:p>
          <a:p>
            <a:pPr lvl="0"/>
            <a:r>
              <a:rPr lang="en-CA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Things Fall Apart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 of Africa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(or </a:t>
            </a: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Asia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hypotheses.</a:t>
            </a:r>
          </a:p>
          <a:p>
            <a:pPr lvl="0"/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   </a:t>
            </a: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Phylogeographic Model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basal </a:t>
            </a:r>
            <a:r>
              <a:rPr lang="en-CA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Apis m. mellifera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Northern Europe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recognizable </a:t>
            </a: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clades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 indent="-285750">
              <a:buFont typeface="+mj-lt"/>
              <a:buAutoNum type="alphaLcPeriod"/>
            </a:pP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Occupy </a:t>
            </a:r>
            <a:r>
              <a:rPr lang="en-CA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Southeast Europe</a:t>
            </a:r>
            <a:r>
              <a:rPr lang="en-CA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CA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 ligustica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 indent="-285750">
              <a:buFont typeface="+mj-lt"/>
              <a:buAutoNum type="alphaLcPeriod"/>
            </a:pP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Extend eastward into </a:t>
            </a:r>
            <a:r>
              <a:rPr lang="en-CA" sz="16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Asia Minor</a:t>
            </a:r>
            <a:endParaRPr lang="en-CA" sz="16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 indent="-285750">
              <a:buFont typeface="+mj-lt"/>
              <a:buAutoNum type="alphaLcPeriod"/>
            </a:pP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Spread via the </a:t>
            </a:r>
            <a:r>
              <a:rPr lang="en-CA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Levant, Nilotic East Africa &amp; Arabia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 indent="-285750">
              <a:buFont typeface="+mj-lt"/>
              <a:buAutoNum type="alphaLcPeriod"/>
            </a:pP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Diversification in </a:t>
            </a:r>
            <a:r>
              <a:rPr lang="en-CA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sub-Saharan Africa</a:t>
            </a:r>
            <a:r>
              <a:rPr lang="en-CA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(six </a:t>
            </a:r>
            <a:r>
              <a:rPr lang="en-CA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ssubspecies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CA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 scutellata</a:t>
            </a:r>
            <a:r>
              <a:rPr lang="en-CA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 indent="-285750">
              <a:buFont typeface="+mj-lt"/>
              <a:buAutoNum type="alphaLcPeriod"/>
            </a:pPr>
            <a:r>
              <a:rPr lang="en-CA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Mediterranean</a:t>
            </a:r>
            <a:r>
              <a:rPr lang="en-CA" sz="16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clade re-established in </a:t>
            </a:r>
            <a:r>
              <a:rPr lang="en-CA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Iberia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CA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Malta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&amp; </a:t>
            </a:r>
            <a:r>
              <a:rPr lang="en-CA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Sicily’</a:t>
            </a:r>
            <a:r>
              <a:rPr lang="en-CA" sz="16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thence </a:t>
            </a:r>
            <a:r>
              <a:rPr lang="en-CA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Africa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2">
              <a:spcAft>
                <a:spcPts val="800"/>
              </a:spcAft>
            </a:pP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Sicily’’</a:t>
            </a:r>
            <a:r>
              <a:rPr lang="en-CA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CA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Crete</a:t>
            </a:r>
            <a:r>
              <a:rPr lang="en-CA" sz="1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occupied from </a:t>
            </a:r>
            <a:r>
              <a:rPr lang="en-CA" sz="16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Europe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4"/>
            </a:pP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exemplars / subspecies indicates </a:t>
            </a: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paraphyly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artefacts from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Mis-assignment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type subspecies 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</a:t>
            </a: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atypical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and/or </a:t>
            </a: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faulty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sequences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Faulty / suspect phylogenetic inference 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4"/>
            </a:pP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MtDNA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does </a:t>
            </a:r>
            <a:r>
              <a:rPr lang="en-CA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support </a:t>
            </a: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morphology-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(or) </a:t>
            </a: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nucDNA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-based biogeographic models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ACMO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too rigidly Continental?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P-distances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bx SE European, Asia Minor, &amp; Mediterranean </a:t>
            </a:r>
            <a:r>
              <a:rPr lang="en-CA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ssp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&lt;&lt;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w/in </a:t>
            </a:r>
            <a:r>
              <a:rPr lang="en-CA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ssp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distances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800"/>
              </a:spcAft>
              <a:buFont typeface="+mj-lt"/>
              <a:buAutoNum type="alphaLcPeriod"/>
            </a:pP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Re-consideration of the </a:t>
            </a:r>
            <a:r>
              <a:rPr lang="en-C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gamma taxonomy 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indicated.</a:t>
            </a: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3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ee on a honeycomb&#10;&#10;Description automatically generated with medium confidence">
            <a:extLst>
              <a:ext uri="{FF2B5EF4-FFF2-40B4-BE49-F238E27FC236}">
                <a16:creationId xmlns:a16="http://schemas.microsoft.com/office/drawing/2014/main" id="{EE93445B-7D0C-41FC-BF6B-78CFED4E6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62D946-1964-4CED-FF6C-65E8FF6B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2413"/>
            <a:ext cx="8229600" cy="1143000"/>
          </a:xfrm>
          <a:solidFill>
            <a:srgbClr val="FFC000">
              <a:alpha val="50000"/>
            </a:srgbClr>
          </a:solidFill>
        </p:spPr>
        <p:txBody>
          <a:bodyPr/>
          <a:lstStyle/>
          <a:p>
            <a:r>
              <a:rPr lang="en-CA" sz="3600" b="1" dirty="0"/>
              <a:t>Distribution of </a:t>
            </a:r>
            <a:r>
              <a:rPr lang="en-CA" sz="3600" b="1" i="1" dirty="0"/>
              <a:t>Apis</a:t>
            </a:r>
            <a:r>
              <a:rPr lang="en-CA" sz="3600" b="1" dirty="0"/>
              <a:t> honey bees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2E057-BFE7-DB40-21DD-2BBFB42E3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100" y="103390"/>
            <a:ext cx="7265586" cy="51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5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ee on a honeycomb&#10;&#10;Description automatically generated with medium confidence">
            <a:extLst>
              <a:ext uri="{FF2B5EF4-FFF2-40B4-BE49-F238E27FC236}">
                <a16:creationId xmlns:a16="http://schemas.microsoft.com/office/drawing/2014/main" id="{EE93445B-7D0C-41FC-BF6B-78CFED4E6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00">
              <a:alpha val="50000"/>
            </a:srgb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62D946-1964-4CED-FF6C-65E8FF6B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7EDBC695-4341-9A7D-AD0D-5CE488DD2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6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ee on a honeycomb&#10;&#10;Description automatically generated with medium confidence">
            <a:extLst>
              <a:ext uri="{FF2B5EF4-FFF2-40B4-BE49-F238E27FC236}">
                <a16:creationId xmlns:a16="http://schemas.microsoft.com/office/drawing/2014/main" id="{EE93445B-7D0C-41FC-BF6B-78CFED4E6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62D946-1964-4CED-FF6C-65E8FF6B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79" y="5477320"/>
            <a:ext cx="6187441" cy="1143000"/>
          </a:xfrm>
          <a:solidFill>
            <a:srgbClr val="FFC000">
              <a:alpha val="50000"/>
            </a:srgbClr>
          </a:solidFill>
        </p:spPr>
        <p:txBody>
          <a:bodyPr/>
          <a:lstStyle/>
          <a:p>
            <a:r>
              <a:rPr lang="en-CA" sz="3600" b="1" dirty="0"/>
              <a:t>European Dark Honey Bee,</a:t>
            </a:r>
            <a:br>
              <a:rPr lang="en-CA" sz="3600" b="1" dirty="0"/>
            </a:br>
            <a:r>
              <a:rPr lang="en-CA" sz="3600" b="1" i="1" dirty="0"/>
              <a:t>Apis mellifera mellifera</a:t>
            </a:r>
            <a:r>
              <a:rPr lang="en-CA" sz="3600" b="1" dirty="0"/>
              <a:t> 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C6619-C44A-3BBC-DDF0-0951A6F22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4120" y="73990"/>
            <a:ext cx="4191000" cy="51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3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ee on a honeycomb&#10;&#10;Description automatically generated with medium confidence">
            <a:extLst>
              <a:ext uri="{FF2B5EF4-FFF2-40B4-BE49-F238E27FC236}">
                <a16:creationId xmlns:a16="http://schemas.microsoft.com/office/drawing/2014/main" id="{EE93445B-7D0C-41FC-BF6B-78CFED4E6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62D946-1964-4CED-FF6C-65E8FF6B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2413"/>
            <a:ext cx="8229600" cy="1143000"/>
          </a:xfrm>
          <a:solidFill>
            <a:srgbClr val="FFC000">
              <a:alpha val="50000"/>
            </a:srgbClr>
          </a:solidFill>
        </p:spPr>
        <p:txBody>
          <a:bodyPr/>
          <a:lstStyle/>
          <a:p>
            <a:r>
              <a:rPr lang="en-CA" sz="3600" b="1" dirty="0"/>
              <a:t>Italian honey bee,</a:t>
            </a:r>
            <a:br>
              <a:rPr lang="en-CA" sz="3600" b="1" dirty="0"/>
            </a:br>
            <a:r>
              <a:rPr lang="en-CA" sz="3600" b="1" i="1" dirty="0"/>
              <a:t>A. m. ligustica </a:t>
            </a:r>
            <a:r>
              <a:rPr lang="en-CA" sz="3600" b="1" dirty="0" err="1"/>
              <a:t>Spinola</a:t>
            </a:r>
            <a:r>
              <a:rPr lang="en-CA" sz="3600" b="1" dirty="0"/>
              <a:t> 1806</a:t>
            </a:r>
          </a:p>
        </p:txBody>
      </p:sp>
      <p:pic>
        <p:nvPicPr>
          <p:cNvPr id="4" name="Picture 3" descr="A bee on a purple surface&#10;&#10;Description automatically generated with medium confidence">
            <a:extLst>
              <a:ext uri="{FF2B5EF4-FFF2-40B4-BE49-F238E27FC236}">
                <a16:creationId xmlns:a16="http://schemas.microsoft.com/office/drawing/2014/main" id="{4980BFCF-61E0-710C-DE07-7253C87A6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34" y="523954"/>
            <a:ext cx="5850731" cy="461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orial09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Two Genomes</a:t>
            </a:r>
          </a:p>
        </p:txBody>
      </p:sp>
      <p:pic>
        <p:nvPicPr>
          <p:cNvPr id="4100" name="Picture 9" descr="FISH chromoso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31" y="700088"/>
            <a:ext cx="6916737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31" name="Picture 11" descr="mtDNA genome colou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2160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3463" y="3975024"/>
            <a:ext cx="32830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nucDNA genome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227,093 </a:t>
            </a:r>
            <a:r>
              <a:rPr lang="en-US" sz="3200" dirty="0" err="1">
                <a:solidFill>
                  <a:srgbClr val="FF0000"/>
                </a:solidFill>
              </a:rPr>
              <a:t>Mbp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10,546 genes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9452" y="3975024"/>
            <a:ext cx="3077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mtDNA genome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~16,343 bp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38 genes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E4D97-65F0-9A2C-5885-92AEC4105B91}"/>
              </a:ext>
            </a:extLst>
          </p:cNvPr>
          <p:cNvSpPr txBox="1"/>
          <p:nvPr/>
        </p:nvSpPr>
        <p:spPr>
          <a:xfrm>
            <a:off x="1344925" y="2188499"/>
            <a:ext cx="2900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2N = 16</a:t>
            </a:r>
            <a:endParaRPr lang="en-CA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78575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ee on a honeycomb&#10;&#10;Description automatically generated with medium confidence">
            <a:extLst>
              <a:ext uri="{FF2B5EF4-FFF2-40B4-BE49-F238E27FC236}">
                <a16:creationId xmlns:a16="http://schemas.microsoft.com/office/drawing/2014/main" id="{EE93445B-7D0C-41FC-BF6B-78CFED4E6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62D946-1964-4CED-FF6C-65E8FF6B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5372101"/>
            <a:ext cx="8572500" cy="1143000"/>
          </a:xfrm>
          <a:solidFill>
            <a:srgbClr val="FFC000">
              <a:alpha val="50000"/>
            </a:srgbClr>
          </a:solidFill>
        </p:spPr>
        <p:txBody>
          <a:bodyPr/>
          <a:lstStyle/>
          <a:p>
            <a:r>
              <a:rPr lang="en-CA" sz="4000" b="1" dirty="0"/>
              <a:t>Organization of </a:t>
            </a:r>
            <a:r>
              <a:rPr lang="en-CA" sz="4000" b="1" i="1" dirty="0"/>
              <a:t>Apis</a:t>
            </a:r>
            <a:r>
              <a:rPr lang="en-CA" sz="4000" b="1" dirty="0"/>
              <a:t> mitogenome</a:t>
            </a:r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C34D21F-B514-CDEC-0CAC-24EF7FF1B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5" y="914399"/>
            <a:ext cx="8401730" cy="41878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A59ADD-EA53-A62B-4579-BBE3197F7843}"/>
              </a:ext>
            </a:extLst>
          </p:cNvPr>
          <p:cNvSpPr/>
          <p:nvPr/>
        </p:nvSpPr>
        <p:spPr bwMode="auto">
          <a:xfrm>
            <a:off x="696286" y="1757494"/>
            <a:ext cx="3905075" cy="5159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11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ee on a honeycomb&#10;&#10;Description automatically generated with medium confidence">
            <a:extLst>
              <a:ext uri="{FF2B5EF4-FFF2-40B4-BE49-F238E27FC236}">
                <a16:creationId xmlns:a16="http://schemas.microsoft.com/office/drawing/2014/main" id="{EE93445B-7D0C-41FC-BF6B-78CFED4E6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62D946-1964-4CED-FF6C-65E8FF6B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4" y="767556"/>
            <a:ext cx="2459523" cy="2034367"/>
          </a:xfrm>
          <a:solidFill>
            <a:srgbClr val="FFC000">
              <a:alpha val="50000"/>
            </a:srgbClr>
          </a:solidFill>
        </p:spPr>
        <p:txBody>
          <a:bodyPr/>
          <a:lstStyle/>
          <a:p>
            <a:r>
              <a:rPr lang="en-US" sz="2400" b="1" dirty="0"/>
              <a:t>Maximum Parsimony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n = 86 bees</a:t>
            </a:r>
            <a:br>
              <a:rPr lang="en-US" sz="1800" dirty="0"/>
            </a:br>
            <a:r>
              <a:rPr lang="en-US" sz="1800" dirty="0"/>
              <a:t>Pairwise differences,</a:t>
            </a:r>
            <a:br>
              <a:rPr lang="en-US" sz="1800" dirty="0"/>
            </a:br>
            <a:r>
              <a:rPr lang="en-US" sz="1800" dirty="0"/>
              <a:t>SPR search,</a:t>
            </a:r>
            <a:br>
              <a:rPr lang="en-US" sz="1800" dirty="0"/>
            </a:br>
            <a:r>
              <a:rPr lang="en-US" sz="1800" dirty="0"/>
              <a:t>3,000 bootstrap reps</a:t>
            </a:r>
            <a:endParaRPr lang="en-CA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8E851-C436-2C13-4D9A-F32DDE5F9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3892" y="281685"/>
            <a:ext cx="5128568" cy="63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9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ee on a honeycomb&#10;&#10;Description automatically generated with medium confidence">
            <a:extLst>
              <a:ext uri="{FF2B5EF4-FFF2-40B4-BE49-F238E27FC236}">
                <a16:creationId xmlns:a16="http://schemas.microsoft.com/office/drawing/2014/main" id="{EE93445B-7D0C-41FC-BF6B-78CFED4E6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964A7BB-7AE9-8244-3141-E7E230250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465" y="85725"/>
            <a:ext cx="3979069" cy="5305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62D946-1964-4CED-FF6C-65E8FF6B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5476875"/>
            <a:ext cx="8229600" cy="1143000"/>
          </a:xfrm>
          <a:solidFill>
            <a:srgbClr val="FFC000">
              <a:alpha val="50000"/>
            </a:srgbClr>
          </a:solidFill>
        </p:spPr>
        <p:txBody>
          <a:bodyPr/>
          <a:lstStyle/>
          <a:p>
            <a:r>
              <a:rPr lang="en-CA" sz="2400" dirty="0"/>
              <a:t>Phylogeographic evolution of Honey Bees (</a:t>
            </a:r>
            <a:r>
              <a:rPr lang="en-CA" sz="2400" i="1" dirty="0"/>
              <a:t>Apis mellifera</a:t>
            </a:r>
            <a:r>
              <a:rPr lang="en-CA" sz="2400" dirty="0"/>
              <a:t>): a new </a:t>
            </a:r>
            <a:r>
              <a:rPr lang="en-CA" sz="2400" b="1" dirty="0"/>
              <a:t>North – South </a:t>
            </a:r>
            <a:r>
              <a:rPr lang="en-CA" sz="2400" dirty="0"/>
              <a:t>hypothesis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4A6D6D-F507-E712-C795-7A14A0A662A4}"/>
              </a:ext>
            </a:extLst>
          </p:cNvPr>
          <p:cNvSpPr txBox="1"/>
          <p:nvPr/>
        </p:nvSpPr>
        <p:spPr>
          <a:xfrm>
            <a:off x="4819731" y="45505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n w="6350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SE Europe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20594-A699-F2FA-B63E-6C186620B0AB}"/>
              </a:ext>
            </a:extLst>
          </p:cNvPr>
          <p:cNvSpPr txBox="1"/>
          <p:nvPr/>
        </p:nvSpPr>
        <p:spPr>
          <a:xfrm>
            <a:off x="5872162" y="943332"/>
            <a:ext cx="1494320" cy="40011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2000" b="1" dirty="0">
                <a:ln w="6350">
                  <a:solidFill>
                    <a:schemeClr val="tx1"/>
                  </a:solidFill>
                </a:ln>
                <a:solidFill>
                  <a:srgbClr val="B4DE86"/>
                </a:solidFill>
              </a:rPr>
              <a:t>Asia Minor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EA0DA-FC75-153C-A20A-6C6062398167}"/>
              </a:ext>
            </a:extLst>
          </p:cNvPr>
          <p:cNvSpPr txBox="1"/>
          <p:nvPr/>
        </p:nvSpPr>
        <p:spPr>
          <a:xfrm>
            <a:off x="5495557" y="1603236"/>
            <a:ext cx="148963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n w="6350">
                  <a:solidFill>
                    <a:schemeClr val="tx1"/>
                  </a:solidFill>
                </a:ln>
                <a:solidFill>
                  <a:srgbClr val="3366FF"/>
                </a:solidFill>
              </a:rPr>
              <a:t>Levant &gt;</a:t>
            </a:r>
          </a:p>
          <a:p>
            <a:r>
              <a:rPr lang="en-CA" sz="2000" b="1" dirty="0">
                <a:ln w="6350">
                  <a:solidFill>
                    <a:schemeClr val="tx1"/>
                  </a:solidFill>
                </a:ln>
                <a:solidFill>
                  <a:srgbClr val="3366FF"/>
                </a:solidFill>
              </a:rPr>
              <a:t>  E Africa </a:t>
            </a:r>
            <a:r>
              <a:rPr lang="en-CA" b="1" dirty="0">
                <a:ln w="6350">
                  <a:solidFill>
                    <a:schemeClr val="tx1"/>
                  </a:solidFill>
                </a:ln>
                <a:solidFill>
                  <a:srgbClr val="3366FF"/>
                </a:solidFill>
              </a:rPr>
              <a:t>&gt;</a:t>
            </a:r>
          </a:p>
          <a:p>
            <a:r>
              <a:rPr lang="en-CA" b="1" dirty="0">
                <a:ln w="6350">
                  <a:solidFill>
                    <a:schemeClr val="tx1"/>
                  </a:solidFill>
                </a:ln>
                <a:solidFill>
                  <a:srgbClr val="3366FF"/>
                </a:solidFill>
              </a:rPr>
              <a:t>    Arabia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38F08-60FD-039A-BDE9-8A7208265BAA}"/>
              </a:ext>
            </a:extLst>
          </p:cNvPr>
          <p:cNvSpPr txBox="1"/>
          <p:nvPr/>
        </p:nvSpPr>
        <p:spPr>
          <a:xfrm>
            <a:off x="5425033" y="2847916"/>
            <a:ext cx="1826269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CA" sz="2000" b="1" i="1" dirty="0">
                <a:ln w="6350">
                  <a:solidFill>
                    <a:schemeClr val="tx1"/>
                  </a:solidFill>
                </a:ln>
                <a:solidFill>
                  <a:srgbClr val="FF66FF"/>
                </a:solidFill>
              </a:rPr>
              <a:t>A m simensis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BEA935-883D-7C3E-2343-CC9CF62DB74B}"/>
              </a:ext>
            </a:extLst>
          </p:cNvPr>
          <p:cNvSpPr txBox="1"/>
          <p:nvPr/>
        </p:nvSpPr>
        <p:spPr>
          <a:xfrm>
            <a:off x="5816268" y="3749784"/>
            <a:ext cx="1741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i="1" dirty="0">
                <a:ln w="6350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A m unicolor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611E7-E382-4807-2A09-5B7DEBD7BD4E}"/>
              </a:ext>
            </a:extLst>
          </p:cNvPr>
          <p:cNvSpPr txBox="1"/>
          <p:nvPr/>
        </p:nvSpPr>
        <p:spPr>
          <a:xfrm>
            <a:off x="2656037" y="3749784"/>
            <a:ext cx="205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i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 m scutellata </a:t>
            </a:r>
            <a:r>
              <a:rPr lang="en-CA" sz="2000" i="1" dirty="0">
                <a:ln w="6350">
                  <a:solidFill>
                    <a:schemeClr val="tx1"/>
                  </a:solidFill>
                </a:ln>
              </a:rPr>
              <a:t>/</a:t>
            </a:r>
          </a:p>
          <a:p>
            <a:pPr algn="ctr"/>
            <a:r>
              <a:rPr lang="en-CA" sz="2000" b="1" i="1" dirty="0">
                <a:ln w="6350">
                  <a:solidFill>
                    <a:schemeClr val="tx1"/>
                  </a:solidFill>
                </a:ln>
                <a:solidFill>
                  <a:srgbClr val="D86516"/>
                </a:solidFill>
              </a:rPr>
              <a:t>A m capensis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8B30BC-39DC-18E0-ED2E-829086DD0EBA}"/>
              </a:ext>
            </a:extLst>
          </p:cNvPr>
          <p:cNvSpPr txBox="1"/>
          <p:nvPr/>
        </p:nvSpPr>
        <p:spPr>
          <a:xfrm>
            <a:off x="4191080" y="0"/>
            <a:ext cx="162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i="1" dirty="0"/>
              <a:t>A m mellifera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E7FA39-E2A9-2128-6F7F-2319089B3B3B}"/>
              </a:ext>
            </a:extLst>
          </p:cNvPr>
          <p:cNvSpPr txBox="1"/>
          <p:nvPr/>
        </p:nvSpPr>
        <p:spPr>
          <a:xfrm>
            <a:off x="2520298" y="1128296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ln w="6350">
                  <a:solidFill>
                    <a:schemeClr val="tx1"/>
                  </a:solidFill>
                </a:ln>
                <a:solidFill>
                  <a:srgbClr val="FFCC00"/>
                </a:solidFill>
              </a:rPr>
              <a:t>Mediterranean</a:t>
            </a:r>
          </a:p>
        </p:txBody>
      </p:sp>
    </p:spTree>
    <p:extLst>
      <p:ext uri="{BB962C8B-B14F-4D97-AF65-F5344CB8AC3E}">
        <p14:creationId xmlns:p14="http://schemas.microsoft.com/office/powerpoint/2010/main" val="107963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  <p:bldP spid="11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38559</TotalTime>
  <Words>410</Words>
  <Application>Microsoft Office PowerPoint</Application>
  <PresentationFormat>On-screen Show (4:3)</PresentationFormat>
  <Paragraphs>59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Default Design</vt:lpstr>
      <vt:lpstr>1_Default Design</vt:lpstr>
      <vt:lpstr>“Things Fall Apart”: a mitogenomic challenge to the “Out of Africa” theory of Honey Bee evolution (Apis mellifera)</vt:lpstr>
      <vt:lpstr>Distribution of Apis honey bees</vt:lpstr>
      <vt:lpstr>PowerPoint Presentation</vt:lpstr>
      <vt:lpstr>European Dark Honey Bee, Apis mellifera mellifera L.</vt:lpstr>
      <vt:lpstr>Italian honey bee, A. m. ligustica Spinola 1806</vt:lpstr>
      <vt:lpstr>Two Genomes</vt:lpstr>
      <vt:lpstr>Organization of Apis mitogenome</vt:lpstr>
      <vt:lpstr>Maximum Parsimony: n = 86 bees Pairwise differences, SPR search, 3,000 bootstrap reps</vt:lpstr>
      <vt:lpstr>Phylogeographic evolution of Honey Bees (Apis mellifera): a new North – South hypothesis</vt:lpstr>
      <vt:lpstr>PowerPoint Presentation</vt:lpstr>
    </vt:vector>
  </TitlesOfParts>
  <Company>Memorial University of Newfoundland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in the mitochondrial DNA genome of Newfoundlanders, Past &amp; Present – Genetic insights into  the island’s human history</dc:title>
  <dc:creator>Dawn Marshall</dc:creator>
  <cp:lastModifiedBy>Steven M Carr</cp:lastModifiedBy>
  <cp:revision>237</cp:revision>
  <cp:lastPrinted>2022-06-29T22:15:22Z</cp:lastPrinted>
  <dcterms:created xsi:type="dcterms:W3CDTF">2018-03-16T13:27:58Z</dcterms:created>
  <dcterms:modified xsi:type="dcterms:W3CDTF">2024-04-23T15:09:27Z</dcterms:modified>
</cp:coreProperties>
</file>