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 id="2147483698" r:id="rId2"/>
  </p:sldMasterIdLst>
  <p:notesMasterIdLst>
    <p:notesMasterId r:id="rId17"/>
  </p:notesMasterIdLst>
  <p:sldIdLst>
    <p:sldId id="559" r:id="rId3"/>
    <p:sldId id="558" r:id="rId4"/>
    <p:sldId id="557" r:id="rId5"/>
    <p:sldId id="279" r:id="rId6"/>
    <p:sldId id="567" r:id="rId7"/>
    <p:sldId id="544" r:id="rId8"/>
    <p:sldId id="568" r:id="rId9"/>
    <p:sldId id="401" r:id="rId10"/>
    <p:sldId id="569" r:id="rId11"/>
    <p:sldId id="565" r:id="rId12"/>
    <p:sldId id="564" r:id="rId13"/>
    <p:sldId id="562" r:id="rId14"/>
    <p:sldId id="563" r:id="rId15"/>
    <p:sldId id="566" r:id="rId16"/>
  </p:sldIdLst>
  <p:sldSz cx="9144000" cy="6858000" type="screen4x3"/>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8517"/>
    <a:srgbClr val="FFC000"/>
    <a:srgbClr val="3366FF"/>
    <a:srgbClr val="5C8E26"/>
    <a:srgbClr val="B88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60" autoAdjust="0"/>
    <p:restoredTop sz="86393"/>
  </p:normalViewPr>
  <p:slideViewPr>
    <p:cSldViewPr snapToGrid="0">
      <p:cViewPr varScale="1">
        <p:scale>
          <a:sx n="97" d="100"/>
          <a:sy n="97" d="100"/>
        </p:scale>
        <p:origin x="78" y="804"/>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3066733" cy="469779"/>
          </a:xfrm>
          <a:prstGeom prst="rect">
            <a:avLst/>
          </a:prstGeom>
        </p:spPr>
        <p:txBody>
          <a:bodyPr vert="horz" lIns="93924" tIns="46962" rIns="93924" bIns="46962" rtlCol="0"/>
          <a:lstStyle>
            <a:lvl1pPr algn="l">
              <a:defRPr sz="1300"/>
            </a:lvl1pPr>
          </a:lstStyle>
          <a:p>
            <a:endParaRPr lang="en-CA"/>
          </a:p>
        </p:txBody>
      </p:sp>
      <p:sp>
        <p:nvSpPr>
          <p:cNvPr id="3" name="Date Placeholder 2"/>
          <p:cNvSpPr>
            <a:spLocks noGrp="1"/>
          </p:cNvSpPr>
          <p:nvPr>
            <p:ph type="dt" idx="1"/>
          </p:nvPr>
        </p:nvSpPr>
        <p:spPr>
          <a:xfrm>
            <a:off x="4008705" y="2"/>
            <a:ext cx="3066733" cy="469779"/>
          </a:xfrm>
          <a:prstGeom prst="rect">
            <a:avLst/>
          </a:prstGeom>
        </p:spPr>
        <p:txBody>
          <a:bodyPr vert="horz" lIns="93924" tIns="46962" rIns="93924" bIns="46962" rtlCol="0"/>
          <a:lstStyle>
            <a:lvl1pPr algn="r">
              <a:defRPr sz="1300"/>
            </a:lvl1pPr>
          </a:lstStyle>
          <a:p>
            <a:fld id="{966716B9-6F8F-4AD7-ACD8-22D4BA2652FD}" type="datetimeFigureOut">
              <a:rPr lang="en-CA" smtClean="0"/>
              <a:t>2026-01-14</a:t>
            </a:fld>
            <a:endParaRPr lang="en-CA"/>
          </a:p>
        </p:txBody>
      </p:sp>
      <p:sp>
        <p:nvSpPr>
          <p:cNvPr id="4" name="Slide Image Placeholder 3"/>
          <p:cNvSpPr>
            <a:spLocks noGrp="1" noRot="1" noChangeAspect="1"/>
          </p:cNvSpPr>
          <p:nvPr>
            <p:ph type="sldImg" idx="2"/>
          </p:nvPr>
        </p:nvSpPr>
        <p:spPr>
          <a:xfrm>
            <a:off x="1431925" y="1169988"/>
            <a:ext cx="4213225" cy="3160712"/>
          </a:xfrm>
          <a:prstGeom prst="rect">
            <a:avLst/>
          </a:prstGeom>
          <a:noFill/>
          <a:ln w="12700">
            <a:solidFill>
              <a:prstClr val="black"/>
            </a:solidFill>
          </a:ln>
        </p:spPr>
        <p:txBody>
          <a:bodyPr vert="horz" lIns="93924" tIns="46962" rIns="93924" bIns="46962" rtlCol="0" anchor="ctr"/>
          <a:lstStyle/>
          <a:p>
            <a:endParaRPr lang="en-CA"/>
          </a:p>
        </p:txBody>
      </p:sp>
      <p:sp>
        <p:nvSpPr>
          <p:cNvPr id="5" name="Notes Placeholder 4"/>
          <p:cNvSpPr>
            <a:spLocks noGrp="1"/>
          </p:cNvSpPr>
          <p:nvPr>
            <p:ph type="body" sz="quarter" idx="3"/>
          </p:nvPr>
        </p:nvSpPr>
        <p:spPr>
          <a:xfrm>
            <a:off x="707708" y="4505981"/>
            <a:ext cx="5661660" cy="3686711"/>
          </a:xfrm>
          <a:prstGeom prst="rect">
            <a:avLst/>
          </a:prstGeom>
        </p:spPr>
        <p:txBody>
          <a:bodyPr vert="horz" lIns="93924" tIns="46962" rIns="93924" bIns="469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1" y="8893297"/>
            <a:ext cx="3066733" cy="469778"/>
          </a:xfrm>
          <a:prstGeom prst="rect">
            <a:avLst/>
          </a:prstGeom>
        </p:spPr>
        <p:txBody>
          <a:bodyPr vert="horz" lIns="93924" tIns="46962" rIns="93924" bIns="46962" rtlCol="0" anchor="b"/>
          <a:lstStyle>
            <a:lvl1pPr algn="l">
              <a:defRPr sz="1300"/>
            </a:lvl1pPr>
          </a:lstStyle>
          <a:p>
            <a:endParaRPr lang="en-CA"/>
          </a:p>
        </p:txBody>
      </p:sp>
      <p:sp>
        <p:nvSpPr>
          <p:cNvPr id="7" name="Slide Number Placeholder 6"/>
          <p:cNvSpPr>
            <a:spLocks noGrp="1"/>
          </p:cNvSpPr>
          <p:nvPr>
            <p:ph type="sldNum" sz="quarter" idx="5"/>
          </p:nvPr>
        </p:nvSpPr>
        <p:spPr>
          <a:xfrm>
            <a:off x="4008705" y="8893297"/>
            <a:ext cx="3066733" cy="469778"/>
          </a:xfrm>
          <a:prstGeom prst="rect">
            <a:avLst/>
          </a:prstGeom>
        </p:spPr>
        <p:txBody>
          <a:bodyPr vert="horz" lIns="93924" tIns="46962" rIns="93924" bIns="46962" rtlCol="0" anchor="b"/>
          <a:lstStyle>
            <a:lvl1pPr algn="r">
              <a:defRPr sz="1300"/>
            </a:lvl1pPr>
          </a:lstStyle>
          <a:p>
            <a:fld id="{5115E865-485E-495E-84F6-7AD82683211D}" type="slidenum">
              <a:rPr lang="en-CA" smtClean="0"/>
              <a:t>‹#›</a:t>
            </a:fld>
            <a:endParaRPr lang="en-CA"/>
          </a:p>
        </p:txBody>
      </p:sp>
    </p:spTree>
    <p:extLst>
      <p:ext uri="{BB962C8B-B14F-4D97-AF65-F5344CB8AC3E}">
        <p14:creationId xmlns:p14="http://schemas.microsoft.com/office/powerpoint/2010/main" val="21279648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Do </a:t>
            </a:r>
            <a:r>
              <a:rPr lang="en-CA" b="1" i="1" dirty="0"/>
              <a:t>not</a:t>
            </a:r>
            <a:r>
              <a:rPr lang="en-CA" dirty="0"/>
              <a:t> use </a:t>
            </a:r>
            <a:r>
              <a:rPr lang="en-CA" b="1" dirty="0"/>
              <a:t>blocks of text</a:t>
            </a:r>
            <a:r>
              <a:rPr lang="en-CA" dirty="0"/>
              <a:t> in slides, even if they are your own and not </a:t>
            </a:r>
            <a:r>
              <a:rPr lang="en-CA" b="1" dirty="0">
                <a:solidFill>
                  <a:srgbClr val="FF0000"/>
                </a:solidFill>
              </a:rPr>
              <a:t>plagiarized</a:t>
            </a:r>
            <a:r>
              <a:rPr lang="en-CA" dirty="0"/>
              <a:t> as here.</a:t>
            </a:r>
          </a:p>
          <a:p>
            <a:r>
              <a:rPr lang="en-CA" dirty="0"/>
              <a:t>You do not want your audience </a:t>
            </a:r>
            <a:r>
              <a:rPr lang="en-CA" b="1" dirty="0"/>
              <a:t>reading</a:t>
            </a:r>
            <a:r>
              <a:rPr lang="en-CA" dirty="0"/>
              <a:t> when they would be </a:t>
            </a:r>
            <a:r>
              <a:rPr lang="en-CA" b="1" dirty="0"/>
              <a:t>listening</a:t>
            </a:r>
            <a:r>
              <a:rPr lang="en-CA" dirty="0"/>
              <a:t> to what you have to say</a:t>
            </a:r>
            <a:endParaRPr lang="en-US" dirty="0"/>
          </a:p>
        </p:txBody>
      </p:sp>
      <p:sp>
        <p:nvSpPr>
          <p:cNvPr id="4" name="Slide Number Placeholder 3"/>
          <p:cNvSpPr>
            <a:spLocks noGrp="1"/>
          </p:cNvSpPr>
          <p:nvPr>
            <p:ph type="sldNum" sz="quarter" idx="5"/>
          </p:nvPr>
        </p:nvSpPr>
        <p:spPr/>
        <p:txBody>
          <a:bodyPr/>
          <a:lstStyle/>
          <a:p>
            <a:fld id="{5115E865-485E-495E-84F6-7AD82683211D}" type="slidenum">
              <a:rPr lang="en-CA" smtClean="0"/>
              <a:t>3</a:t>
            </a:fld>
            <a:endParaRPr lang="en-CA"/>
          </a:p>
        </p:txBody>
      </p:sp>
    </p:spTree>
    <p:extLst>
      <p:ext uri="{BB962C8B-B14F-4D97-AF65-F5344CB8AC3E}">
        <p14:creationId xmlns:p14="http://schemas.microsoft.com/office/powerpoint/2010/main" val="3196069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Historical note on “slides”</a:t>
            </a:r>
            <a:endParaRPr lang="en-US" dirty="0"/>
          </a:p>
        </p:txBody>
      </p:sp>
      <p:sp>
        <p:nvSpPr>
          <p:cNvPr id="4" name="Slide Number Placeholder 3"/>
          <p:cNvSpPr>
            <a:spLocks noGrp="1"/>
          </p:cNvSpPr>
          <p:nvPr>
            <p:ph type="sldNum" sz="quarter" idx="5"/>
          </p:nvPr>
        </p:nvSpPr>
        <p:spPr/>
        <p:txBody>
          <a:bodyPr/>
          <a:lstStyle/>
          <a:p>
            <a:fld id="{5115E865-485E-495E-84F6-7AD82683211D}" type="slidenum">
              <a:rPr lang="en-CA" smtClean="0"/>
              <a:t>13</a:t>
            </a:fld>
            <a:endParaRPr lang="en-CA"/>
          </a:p>
        </p:txBody>
      </p:sp>
    </p:spTree>
    <p:extLst>
      <p:ext uri="{BB962C8B-B14F-4D97-AF65-F5344CB8AC3E}">
        <p14:creationId xmlns:p14="http://schemas.microsoft.com/office/powerpoint/2010/main" val="25706765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15E865-485E-495E-84F6-7AD82683211D}" type="slidenum">
              <a:rPr lang="en-CA" smtClean="0"/>
              <a:t>14</a:t>
            </a:fld>
            <a:endParaRPr lang="en-CA"/>
          </a:p>
        </p:txBody>
      </p:sp>
    </p:spTree>
    <p:extLst>
      <p:ext uri="{BB962C8B-B14F-4D97-AF65-F5344CB8AC3E}">
        <p14:creationId xmlns:p14="http://schemas.microsoft.com/office/powerpoint/2010/main" val="2213876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Use of </a:t>
            </a:r>
            <a:r>
              <a:rPr lang="en-CA" b="1" dirty="0"/>
              <a:t>bullet points </a:t>
            </a:r>
            <a:r>
              <a:rPr lang="en-CA" dirty="0"/>
              <a:t>in a summary slide. </a:t>
            </a:r>
            <a:r>
              <a:rPr lang="en-CA" b="1" dirty="0"/>
              <a:t>Title</a:t>
            </a:r>
            <a:r>
              <a:rPr lang="en-CA" dirty="0"/>
              <a:t> in largest font. Major points in smaller font. Each </a:t>
            </a:r>
            <a:r>
              <a:rPr lang="en-CA" b="1" dirty="0"/>
              <a:t>idea</a:t>
            </a:r>
            <a:r>
              <a:rPr lang="en-CA" dirty="0"/>
              <a:t> fits on </a:t>
            </a:r>
            <a:r>
              <a:rPr lang="en-CA" b="1" dirty="0"/>
              <a:t>single</a:t>
            </a:r>
            <a:r>
              <a:rPr lang="en-CA" dirty="0"/>
              <a:t> line: exception is first line, where phrase is split in two at natural point. Note </a:t>
            </a:r>
            <a:r>
              <a:rPr lang="en-CA" b="1" dirty="0"/>
              <a:t>telegraphic style</a:t>
            </a:r>
            <a:r>
              <a:rPr lang="en-CA" dirty="0"/>
              <a:t>: no “</a:t>
            </a:r>
            <a:r>
              <a:rPr lang="en-CA" i="1" dirty="0"/>
              <a:t>a</a:t>
            </a:r>
            <a:r>
              <a:rPr lang="en-CA" dirty="0"/>
              <a:t>”, “</a:t>
            </a:r>
            <a:r>
              <a:rPr lang="en-CA" i="1" dirty="0"/>
              <a:t>an</a:t>
            </a:r>
            <a:r>
              <a:rPr lang="en-CA" dirty="0"/>
              <a:t>”, “</a:t>
            </a:r>
            <a:r>
              <a:rPr lang="en-CA" i="1" dirty="0"/>
              <a:t>the</a:t>
            </a:r>
            <a:r>
              <a:rPr lang="en-CA" dirty="0"/>
              <a:t>”; substitute </a:t>
            </a:r>
            <a:r>
              <a:rPr lang="en-CA" b="0" dirty="0"/>
              <a:t>“&amp;”</a:t>
            </a:r>
            <a:r>
              <a:rPr lang="en-CA" dirty="0"/>
              <a:t> for “</a:t>
            </a:r>
            <a:r>
              <a:rPr lang="en-CA" i="1" dirty="0"/>
              <a:t>and</a:t>
            </a:r>
            <a:r>
              <a:rPr lang="en-CA" dirty="0"/>
              <a:t>.” Eliminate all unnecessary extra words. Note use of </a:t>
            </a:r>
            <a:r>
              <a:rPr lang="en-CA" b="1" dirty="0"/>
              <a:t>Bold</a:t>
            </a:r>
            <a:r>
              <a:rPr lang="en-CA" dirty="0"/>
              <a:t> for main terms. Note use of </a:t>
            </a:r>
            <a:r>
              <a:rPr lang="en-CA" b="1" i="1" dirty="0"/>
              <a:t>italics</a:t>
            </a:r>
            <a:r>
              <a:rPr lang="en-CA" dirty="0"/>
              <a:t> for </a:t>
            </a:r>
            <a:r>
              <a:rPr lang="en-CA" i="0" dirty="0"/>
              <a:t>Latin</a:t>
            </a:r>
            <a:r>
              <a:rPr lang="en-CA" dirty="0"/>
              <a:t>, journal name, </a:t>
            </a:r>
            <a:r>
              <a:rPr lang="en-CA" i="1" dirty="0"/>
              <a:t>key verbs</a:t>
            </a:r>
            <a:r>
              <a:rPr lang="en-CA" dirty="0"/>
              <a:t>. Note use of </a:t>
            </a:r>
            <a:r>
              <a:rPr lang="en-CA" b="1" dirty="0">
                <a:solidFill>
                  <a:srgbClr val="FF0000"/>
                </a:solidFill>
              </a:rPr>
              <a:t>colour</a:t>
            </a:r>
            <a:r>
              <a:rPr lang="en-CA" dirty="0"/>
              <a:t> to distinguish four recurring terms: in this case ethnic groups &amp; First Nations. </a:t>
            </a:r>
            <a:endParaRPr lang="en-US" dirty="0"/>
          </a:p>
        </p:txBody>
      </p:sp>
      <p:sp>
        <p:nvSpPr>
          <p:cNvPr id="4" name="Slide Number Placeholder 3"/>
          <p:cNvSpPr>
            <a:spLocks noGrp="1"/>
          </p:cNvSpPr>
          <p:nvPr>
            <p:ph type="sldNum" sz="quarter" idx="5"/>
          </p:nvPr>
        </p:nvSpPr>
        <p:spPr/>
        <p:txBody>
          <a:bodyPr/>
          <a:lstStyle/>
          <a:p>
            <a:fld id="{5115E865-485E-495E-84F6-7AD82683211D}" type="slidenum">
              <a:rPr lang="en-CA" smtClean="0"/>
              <a:t>4</a:t>
            </a:fld>
            <a:endParaRPr lang="en-CA"/>
          </a:p>
        </p:txBody>
      </p:sp>
    </p:spTree>
    <p:extLst>
      <p:ext uri="{BB962C8B-B14F-4D97-AF65-F5344CB8AC3E}">
        <p14:creationId xmlns:p14="http://schemas.microsoft.com/office/powerpoint/2010/main" val="20889591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Consider the use of some picture as a background, rather than plain color. Fade out the background picture so it doesn’t interfere with text &amp; foreground pictures. Text boxes are by default 100% transparent, which lets the background show through &amp; may interfere with readability. I find 30% transparency provides a light background, allows easy text readability, and lets background show through.</a:t>
            </a:r>
            <a:endParaRPr lang="en-US" dirty="0"/>
          </a:p>
        </p:txBody>
      </p:sp>
      <p:sp>
        <p:nvSpPr>
          <p:cNvPr id="4" name="Slide Number Placeholder 3"/>
          <p:cNvSpPr>
            <a:spLocks noGrp="1"/>
          </p:cNvSpPr>
          <p:nvPr>
            <p:ph type="sldNum" sz="quarter" idx="5"/>
          </p:nvPr>
        </p:nvSpPr>
        <p:spPr/>
        <p:txBody>
          <a:bodyPr/>
          <a:lstStyle/>
          <a:p>
            <a:fld id="{5115E865-485E-495E-84F6-7AD82683211D}" type="slidenum">
              <a:rPr lang="en-CA" smtClean="0"/>
              <a:t>6</a:t>
            </a:fld>
            <a:endParaRPr lang="en-CA"/>
          </a:p>
        </p:txBody>
      </p:sp>
    </p:spTree>
    <p:extLst>
      <p:ext uri="{BB962C8B-B14F-4D97-AF65-F5344CB8AC3E}">
        <p14:creationId xmlns:p14="http://schemas.microsoft.com/office/powerpoint/2010/main" val="252587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Consider the use of some picture as a background, rather than plain color. Fade out the background picture so it doesn’t interfere with text &amp; foreground pictures. Text boxes are by default 100% transparent, which lets the background show through &amp; may interfere with readability. I find 30% transparency provides a light background, allows easy text readability, and lets background show through.</a:t>
            </a:r>
            <a:endParaRPr lang="en-US" dirty="0"/>
          </a:p>
        </p:txBody>
      </p:sp>
      <p:sp>
        <p:nvSpPr>
          <p:cNvPr id="4" name="Slide Number Placeholder 3"/>
          <p:cNvSpPr>
            <a:spLocks noGrp="1"/>
          </p:cNvSpPr>
          <p:nvPr>
            <p:ph type="sldNum" sz="quarter" idx="5"/>
          </p:nvPr>
        </p:nvSpPr>
        <p:spPr/>
        <p:txBody>
          <a:bodyPr/>
          <a:lstStyle/>
          <a:p>
            <a:fld id="{5115E865-485E-495E-84F6-7AD82683211D}" type="slidenum">
              <a:rPr lang="en-CA" smtClean="0"/>
              <a:t>7</a:t>
            </a:fld>
            <a:endParaRPr lang="en-CA"/>
          </a:p>
        </p:txBody>
      </p:sp>
    </p:spTree>
    <p:extLst>
      <p:ext uri="{BB962C8B-B14F-4D97-AF65-F5344CB8AC3E}">
        <p14:creationId xmlns:p14="http://schemas.microsoft.com/office/powerpoint/2010/main" val="19279106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39417" eaLnBrk="0" hangingPunct="0">
              <a:defRPr>
                <a:solidFill>
                  <a:schemeClr val="tx1"/>
                </a:solidFill>
                <a:latin typeface="Arial" charset="0"/>
                <a:cs typeface="Arial" charset="0"/>
              </a:defRPr>
            </a:lvl1pPr>
            <a:lvl2pPr marL="721916" indent="-277660" defTabSz="939417" eaLnBrk="0" hangingPunct="0">
              <a:defRPr>
                <a:solidFill>
                  <a:schemeClr val="tx1"/>
                </a:solidFill>
                <a:latin typeface="Arial" charset="0"/>
                <a:cs typeface="Arial" charset="0"/>
              </a:defRPr>
            </a:lvl2pPr>
            <a:lvl3pPr marL="1110639" indent="-222127" defTabSz="939417" eaLnBrk="0" hangingPunct="0">
              <a:defRPr>
                <a:solidFill>
                  <a:schemeClr val="tx1"/>
                </a:solidFill>
                <a:latin typeface="Arial" charset="0"/>
                <a:cs typeface="Arial" charset="0"/>
              </a:defRPr>
            </a:lvl3pPr>
            <a:lvl4pPr marL="1554896" indent="-222127" defTabSz="939417" eaLnBrk="0" hangingPunct="0">
              <a:defRPr>
                <a:solidFill>
                  <a:schemeClr val="tx1"/>
                </a:solidFill>
                <a:latin typeface="Arial" charset="0"/>
                <a:cs typeface="Arial" charset="0"/>
              </a:defRPr>
            </a:lvl4pPr>
            <a:lvl5pPr marL="1999151" indent="-222127" defTabSz="939417" eaLnBrk="0" hangingPunct="0">
              <a:defRPr>
                <a:solidFill>
                  <a:schemeClr val="tx1"/>
                </a:solidFill>
                <a:latin typeface="Arial" charset="0"/>
                <a:cs typeface="Arial" charset="0"/>
              </a:defRPr>
            </a:lvl5pPr>
            <a:lvl6pPr marL="2443407" indent="-222127" defTabSz="939417" eaLnBrk="0" fontAlgn="base" hangingPunct="0">
              <a:spcBef>
                <a:spcPct val="0"/>
              </a:spcBef>
              <a:spcAft>
                <a:spcPct val="0"/>
              </a:spcAft>
              <a:defRPr>
                <a:solidFill>
                  <a:schemeClr val="tx1"/>
                </a:solidFill>
                <a:latin typeface="Arial" charset="0"/>
                <a:cs typeface="Arial" charset="0"/>
              </a:defRPr>
            </a:lvl6pPr>
            <a:lvl7pPr marL="2887663" indent="-222127" defTabSz="939417" eaLnBrk="0" fontAlgn="base" hangingPunct="0">
              <a:spcBef>
                <a:spcPct val="0"/>
              </a:spcBef>
              <a:spcAft>
                <a:spcPct val="0"/>
              </a:spcAft>
              <a:defRPr>
                <a:solidFill>
                  <a:schemeClr val="tx1"/>
                </a:solidFill>
                <a:latin typeface="Arial" charset="0"/>
                <a:cs typeface="Arial" charset="0"/>
              </a:defRPr>
            </a:lvl7pPr>
            <a:lvl8pPr marL="3331919" indent="-222127" defTabSz="939417" eaLnBrk="0" fontAlgn="base" hangingPunct="0">
              <a:spcBef>
                <a:spcPct val="0"/>
              </a:spcBef>
              <a:spcAft>
                <a:spcPct val="0"/>
              </a:spcAft>
              <a:defRPr>
                <a:solidFill>
                  <a:schemeClr val="tx1"/>
                </a:solidFill>
                <a:latin typeface="Arial" charset="0"/>
                <a:cs typeface="Arial" charset="0"/>
              </a:defRPr>
            </a:lvl8pPr>
            <a:lvl9pPr marL="3776175" indent="-222127" defTabSz="939417" eaLnBrk="0" fontAlgn="base" hangingPunct="0">
              <a:spcBef>
                <a:spcPct val="0"/>
              </a:spcBef>
              <a:spcAft>
                <a:spcPct val="0"/>
              </a:spcAft>
              <a:defRPr>
                <a:solidFill>
                  <a:schemeClr val="tx1"/>
                </a:solidFill>
                <a:latin typeface="Arial" charset="0"/>
                <a:cs typeface="Arial" charset="0"/>
              </a:defRPr>
            </a:lvl9pPr>
          </a:lstStyle>
          <a:p>
            <a:pPr eaLnBrk="1" hangingPunct="1"/>
            <a:fld id="{51A9FD97-9358-4D3A-BF9F-8C3DD9DF6F80}" type="slidenum">
              <a:rPr lang="en-US" smtClean="0"/>
              <a:pPr eaLnBrk="1" hangingPunct="1"/>
              <a:t>8</a:t>
            </a:fld>
            <a:endParaRPr lang="en-US"/>
          </a:p>
        </p:txBody>
      </p:sp>
      <p:sp>
        <p:nvSpPr>
          <p:cNvPr id="27651" name="Rectangle 2"/>
          <p:cNvSpPr>
            <a:spLocks noGrp="1" noRot="1" noChangeAspect="1" noChangeArrowheads="1" noTextEdit="1"/>
          </p:cNvSpPr>
          <p:nvPr>
            <p:ph type="sldImg"/>
          </p:nvPr>
        </p:nvSpPr>
        <p:spPr>
          <a:xfrm>
            <a:off x="1200150" y="703263"/>
            <a:ext cx="4679950" cy="3509962"/>
          </a:xfrm>
          <a:ln/>
        </p:spPr>
        <p:txBody>
          <a:bodyPr/>
          <a:lstStyle/>
          <a:p>
            <a:endParaRPr lang="en-CA"/>
          </a:p>
        </p:txBody>
      </p:sp>
      <p:sp>
        <p:nvSpPr>
          <p:cNvPr id="2765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en-CA" dirty="0"/>
              <a:t>Complicated idea presented simultaneously: the human nuclear genome vs the mitochondrial genome. Use of color makes complicated ideas simpler. Note that “red” “floats”</a:t>
            </a:r>
            <a:endParaRPr lang="en-US" dirty="0"/>
          </a:p>
        </p:txBody>
      </p:sp>
    </p:spTree>
    <p:extLst>
      <p:ext uri="{BB962C8B-B14F-4D97-AF65-F5344CB8AC3E}">
        <p14:creationId xmlns:p14="http://schemas.microsoft.com/office/powerpoint/2010/main" val="3064308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11332-D776-583A-235A-67E3CA2F75E2}"/>
            </a:ext>
          </a:extLst>
        </p:cNvPr>
        <p:cNvGrpSpPr/>
        <p:nvPr/>
      </p:nvGrpSpPr>
      <p:grpSpPr>
        <a:xfrm>
          <a:off x="0" y="0"/>
          <a:ext cx="0" cy="0"/>
          <a:chOff x="0" y="0"/>
          <a:chExt cx="0" cy="0"/>
        </a:xfrm>
      </p:grpSpPr>
      <p:sp>
        <p:nvSpPr>
          <p:cNvPr id="27650" name="Rectangle 7">
            <a:extLst>
              <a:ext uri="{FF2B5EF4-FFF2-40B4-BE49-F238E27FC236}">
                <a16:creationId xmlns:a16="http://schemas.microsoft.com/office/drawing/2014/main" id="{C6D77BB2-863D-378D-5D24-D0C90968F666}"/>
              </a:ext>
            </a:extLst>
          </p:cNvPr>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9417" eaLnBrk="0" hangingPunct="0">
              <a:defRPr>
                <a:solidFill>
                  <a:schemeClr val="tx1"/>
                </a:solidFill>
                <a:latin typeface="Arial" charset="0"/>
                <a:cs typeface="Arial" charset="0"/>
              </a:defRPr>
            </a:lvl1pPr>
            <a:lvl2pPr marL="721916" indent="-277660" defTabSz="939417" eaLnBrk="0" hangingPunct="0">
              <a:defRPr>
                <a:solidFill>
                  <a:schemeClr val="tx1"/>
                </a:solidFill>
                <a:latin typeface="Arial" charset="0"/>
                <a:cs typeface="Arial" charset="0"/>
              </a:defRPr>
            </a:lvl2pPr>
            <a:lvl3pPr marL="1110639" indent="-222127" defTabSz="939417" eaLnBrk="0" hangingPunct="0">
              <a:defRPr>
                <a:solidFill>
                  <a:schemeClr val="tx1"/>
                </a:solidFill>
                <a:latin typeface="Arial" charset="0"/>
                <a:cs typeface="Arial" charset="0"/>
              </a:defRPr>
            </a:lvl3pPr>
            <a:lvl4pPr marL="1554896" indent="-222127" defTabSz="939417" eaLnBrk="0" hangingPunct="0">
              <a:defRPr>
                <a:solidFill>
                  <a:schemeClr val="tx1"/>
                </a:solidFill>
                <a:latin typeface="Arial" charset="0"/>
                <a:cs typeface="Arial" charset="0"/>
              </a:defRPr>
            </a:lvl4pPr>
            <a:lvl5pPr marL="1999151" indent="-222127" defTabSz="939417" eaLnBrk="0" hangingPunct="0">
              <a:defRPr>
                <a:solidFill>
                  <a:schemeClr val="tx1"/>
                </a:solidFill>
                <a:latin typeface="Arial" charset="0"/>
                <a:cs typeface="Arial" charset="0"/>
              </a:defRPr>
            </a:lvl5pPr>
            <a:lvl6pPr marL="2443407" indent="-222127" defTabSz="939417" eaLnBrk="0" fontAlgn="base" hangingPunct="0">
              <a:spcBef>
                <a:spcPct val="0"/>
              </a:spcBef>
              <a:spcAft>
                <a:spcPct val="0"/>
              </a:spcAft>
              <a:defRPr>
                <a:solidFill>
                  <a:schemeClr val="tx1"/>
                </a:solidFill>
                <a:latin typeface="Arial" charset="0"/>
                <a:cs typeface="Arial" charset="0"/>
              </a:defRPr>
            </a:lvl6pPr>
            <a:lvl7pPr marL="2887663" indent="-222127" defTabSz="939417" eaLnBrk="0" fontAlgn="base" hangingPunct="0">
              <a:spcBef>
                <a:spcPct val="0"/>
              </a:spcBef>
              <a:spcAft>
                <a:spcPct val="0"/>
              </a:spcAft>
              <a:defRPr>
                <a:solidFill>
                  <a:schemeClr val="tx1"/>
                </a:solidFill>
                <a:latin typeface="Arial" charset="0"/>
                <a:cs typeface="Arial" charset="0"/>
              </a:defRPr>
            </a:lvl7pPr>
            <a:lvl8pPr marL="3331919" indent="-222127" defTabSz="939417" eaLnBrk="0" fontAlgn="base" hangingPunct="0">
              <a:spcBef>
                <a:spcPct val="0"/>
              </a:spcBef>
              <a:spcAft>
                <a:spcPct val="0"/>
              </a:spcAft>
              <a:defRPr>
                <a:solidFill>
                  <a:schemeClr val="tx1"/>
                </a:solidFill>
                <a:latin typeface="Arial" charset="0"/>
                <a:cs typeface="Arial" charset="0"/>
              </a:defRPr>
            </a:lvl8pPr>
            <a:lvl9pPr marL="3776175" indent="-222127" defTabSz="939417" eaLnBrk="0" fontAlgn="base" hangingPunct="0">
              <a:spcBef>
                <a:spcPct val="0"/>
              </a:spcBef>
              <a:spcAft>
                <a:spcPct val="0"/>
              </a:spcAft>
              <a:defRPr>
                <a:solidFill>
                  <a:schemeClr val="tx1"/>
                </a:solidFill>
                <a:latin typeface="Arial" charset="0"/>
                <a:cs typeface="Arial" charset="0"/>
              </a:defRPr>
            </a:lvl9pPr>
          </a:lstStyle>
          <a:p>
            <a:pPr eaLnBrk="1" hangingPunct="1"/>
            <a:fld id="{51A9FD97-9358-4D3A-BF9F-8C3DD9DF6F80}" type="slidenum">
              <a:rPr lang="en-US" smtClean="0"/>
              <a:pPr eaLnBrk="1" hangingPunct="1"/>
              <a:t>9</a:t>
            </a:fld>
            <a:endParaRPr lang="en-US"/>
          </a:p>
        </p:txBody>
      </p:sp>
      <p:sp>
        <p:nvSpPr>
          <p:cNvPr id="27651" name="Rectangle 2">
            <a:extLst>
              <a:ext uri="{FF2B5EF4-FFF2-40B4-BE49-F238E27FC236}">
                <a16:creationId xmlns:a16="http://schemas.microsoft.com/office/drawing/2014/main" id="{393CE6FA-692C-31C4-2009-713EACCEB855}"/>
              </a:ext>
            </a:extLst>
          </p:cNvPr>
          <p:cNvSpPr>
            <a:spLocks noGrp="1" noRot="1" noChangeAspect="1" noChangeArrowheads="1" noTextEdit="1"/>
          </p:cNvSpPr>
          <p:nvPr>
            <p:ph type="sldImg"/>
          </p:nvPr>
        </p:nvSpPr>
        <p:spPr>
          <a:xfrm>
            <a:off x="1200150" y="703263"/>
            <a:ext cx="4679950" cy="3509962"/>
          </a:xfrm>
          <a:ln/>
        </p:spPr>
        <p:txBody>
          <a:bodyPr/>
          <a:lstStyle/>
          <a:p>
            <a:endParaRPr lang="en-CA"/>
          </a:p>
        </p:txBody>
      </p:sp>
      <p:sp>
        <p:nvSpPr>
          <p:cNvPr id="27652" name="Rectangle 3">
            <a:extLst>
              <a:ext uri="{FF2B5EF4-FFF2-40B4-BE49-F238E27FC236}">
                <a16:creationId xmlns:a16="http://schemas.microsoft.com/office/drawing/2014/main" id="{28F4A920-8BCE-CC01-F61C-D62B4B2B75C4}"/>
              </a:ext>
            </a:extLst>
          </p:cNvPr>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CA" dirty="0"/>
              <a:t>Animation introduces second concept as parallel to first</a:t>
            </a:r>
            <a:endParaRPr lang="en-US" dirty="0"/>
          </a:p>
        </p:txBody>
      </p:sp>
    </p:spTree>
    <p:extLst>
      <p:ext uri="{BB962C8B-B14F-4D97-AF65-F5344CB8AC3E}">
        <p14:creationId xmlns:p14="http://schemas.microsoft.com/office/powerpoint/2010/main" val="1078357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Best available map of Mi’kmaq districts does not show Taqamgug (NL):</a:t>
            </a:r>
          </a:p>
          <a:p>
            <a:r>
              <a:rPr lang="en-CA" dirty="0"/>
              <a:t>Add arrows (many people don’t know where island of Newfoundland is)</a:t>
            </a:r>
            <a:endParaRPr lang="en-US" dirty="0"/>
          </a:p>
        </p:txBody>
      </p:sp>
      <p:sp>
        <p:nvSpPr>
          <p:cNvPr id="4" name="Slide Number Placeholder 3"/>
          <p:cNvSpPr>
            <a:spLocks noGrp="1"/>
          </p:cNvSpPr>
          <p:nvPr>
            <p:ph type="sldNum" sz="quarter" idx="10"/>
          </p:nvPr>
        </p:nvSpPr>
        <p:spPr/>
        <p:txBody>
          <a:bodyPr/>
          <a:lstStyle/>
          <a:p>
            <a:fld id="{5115E865-485E-495E-84F6-7AD82683211D}" type="slidenum">
              <a:rPr lang="en-CA" smtClean="0"/>
              <a:t>10</a:t>
            </a:fld>
            <a:endParaRPr lang="en-CA"/>
          </a:p>
        </p:txBody>
      </p:sp>
    </p:spTree>
    <p:extLst>
      <p:ext uri="{BB962C8B-B14F-4D97-AF65-F5344CB8AC3E}">
        <p14:creationId xmlns:p14="http://schemas.microsoft.com/office/powerpoint/2010/main" val="32505780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Used of Animation emphasizes successive events:</a:t>
            </a:r>
          </a:p>
          <a:p>
            <a:r>
              <a:rPr lang="en-CA" dirty="0"/>
              <a:t>Origin of humans from </a:t>
            </a:r>
            <a:r>
              <a:rPr lang="en-CA" b="1" dirty="0"/>
              <a:t>upper left corner</a:t>
            </a:r>
            <a:r>
              <a:rPr lang="en-CA" dirty="0"/>
              <a:t>, differentiation in Africa</a:t>
            </a:r>
          </a:p>
          <a:p>
            <a:r>
              <a:rPr lang="en-CA" dirty="0"/>
              <a:t>Subsequent movement “</a:t>
            </a:r>
            <a:r>
              <a:rPr lang="en-CA" u="sng" dirty="0"/>
              <a:t>Out of Africa</a:t>
            </a:r>
            <a:r>
              <a:rPr lang="en-CA" dirty="0"/>
              <a:t>”, from </a:t>
            </a:r>
            <a:r>
              <a:rPr lang="en-CA" b="1" dirty="0"/>
              <a:t>left</a:t>
            </a:r>
          </a:p>
          <a:p>
            <a:r>
              <a:rPr lang="en-CA" dirty="0"/>
              <a:t>Europeans “</a:t>
            </a:r>
            <a:r>
              <a:rPr lang="en-CA" b="1" i="1" dirty="0"/>
              <a:t>appear</a:t>
            </a:r>
            <a:r>
              <a:rPr lang="en-CA" dirty="0"/>
              <a:t>” within non-African box.</a:t>
            </a:r>
            <a:endParaRPr lang="en-US" dirty="0"/>
          </a:p>
        </p:txBody>
      </p:sp>
      <p:sp>
        <p:nvSpPr>
          <p:cNvPr id="4" name="Slide Number Placeholder 3"/>
          <p:cNvSpPr>
            <a:spLocks noGrp="1"/>
          </p:cNvSpPr>
          <p:nvPr>
            <p:ph type="sldNum" sz="quarter" idx="5"/>
          </p:nvPr>
        </p:nvSpPr>
        <p:spPr/>
        <p:txBody>
          <a:bodyPr/>
          <a:lstStyle/>
          <a:p>
            <a:fld id="{5115E865-485E-495E-84F6-7AD82683211D}" type="slidenum">
              <a:rPr lang="en-CA" smtClean="0"/>
              <a:t>11</a:t>
            </a:fld>
            <a:endParaRPr lang="en-CA"/>
          </a:p>
        </p:txBody>
      </p:sp>
    </p:spTree>
    <p:extLst>
      <p:ext uri="{BB962C8B-B14F-4D97-AF65-F5344CB8AC3E}">
        <p14:creationId xmlns:p14="http://schemas.microsoft.com/office/powerpoint/2010/main" val="25188838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Never use red text on blue background, or vice versa. The human eye cannot focus on both simultaneously</a:t>
            </a:r>
            <a:endParaRPr lang="en-US" dirty="0"/>
          </a:p>
        </p:txBody>
      </p:sp>
      <p:sp>
        <p:nvSpPr>
          <p:cNvPr id="4" name="Slide Number Placeholder 3"/>
          <p:cNvSpPr>
            <a:spLocks noGrp="1"/>
          </p:cNvSpPr>
          <p:nvPr>
            <p:ph type="sldNum" sz="quarter" idx="5"/>
          </p:nvPr>
        </p:nvSpPr>
        <p:spPr/>
        <p:txBody>
          <a:bodyPr/>
          <a:lstStyle/>
          <a:p>
            <a:fld id="{5115E865-485E-495E-84F6-7AD82683211D}" type="slidenum">
              <a:rPr lang="en-CA" smtClean="0"/>
              <a:t>12</a:t>
            </a:fld>
            <a:endParaRPr lang="en-CA"/>
          </a:p>
        </p:txBody>
      </p:sp>
    </p:spTree>
    <p:extLst>
      <p:ext uri="{BB962C8B-B14F-4D97-AF65-F5344CB8AC3E}">
        <p14:creationId xmlns:p14="http://schemas.microsoft.com/office/powerpoint/2010/main" val="17921155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BC05EA2-89D3-43C2-BAB7-1B4F75BB2792}"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2716216181"/>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4D6F4EAA-F7F7-44F1-A757-2DC9F9ACB993}"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86303784"/>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4"/>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defRPr/>
            </a:pPr>
            <a:fld id="{91BBE30E-3461-4E57-8DEC-058223F38FEE}" type="slidenum">
              <a:rPr lang="en-US" altLang="en-US">
                <a:solidFill>
                  <a:srgbClr val="000000"/>
                </a:solidFill>
              </a:rPr>
              <a:pPr fontAlgn="base">
                <a:spcBef>
                  <a:spcPct val="0"/>
                </a:spcBef>
                <a:spcAft>
                  <a:spcPct val="0"/>
                </a:spcAft>
                <a:defRPr/>
              </a:pPr>
              <a:t>‹#›</a:t>
            </a:fld>
            <a:endParaRPr lang="en-US" altLang="en-US">
              <a:solidFill>
                <a:srgbClr val="000000"/>
              </a:solidFill>
            </a:endParaRPr>
          </a:p>
        </p:txBody>
      </p:sp>
    </p:spTree>
    <p:extLst>
      <p:ext uri="{BB962C8B-B14F-4D97-AF65-F5344CB8AC3E}">
        <p14:creationId xmlns:p14="http://schemas.microsoft.com/office/powerpoint/2010/main" val="4126192686"/>
      </p:ext>
    </p:extLst>
  </p:cSld>
  <p:clrMap bg1="lt1" tx1="dk1" bg2="lt2" tx2="dk2" accent1="accent1" accent2="accent2" accent3="accent3" accent4="accent4" accent5="accent5" accent6="accent6" hlink="hlink" folHlink="folHlink"/>
  <p:sldLayoutIdLst>
    <p:sldLayoutId id="2147483671" r:id="rId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189" algn="ctr" rtl="0" fontAlgn="base">
        <a:spcBef>
          <a:spcPct val="0"/>
        </a:spcBef>
        <a:spcAft>
          <a:spcPct val="0"/>
        </a:spcAft>
        <a:defRPr sz="4400">
          <a:solidFill>
            <a:schemeClr val="tx2"/>
          </a:solidFill>
          <a:latin typeface="Arial" charset="0"/>
          <a:cs typeface="Arial" charset="0"/>
        </a:defRPr>
      </a:lvl6pPr>
      <a:lvl7pPr marL="914377" algn="ctr" rtl="0" fontAlgn="base">
        <a:spcBef>
          <a:spcPct val="0"/>
        </a:spcBef>
        <a:spcAft>
          <a:spcPct val="0"/>
        </a:spcAft>
        <a:defRPr sz="4400">
          <a:solidFill>
            <a:schemeClr val="tx2"/>
          </a:solidFill>
          <a:latin typeface="Arial" charset="0"/>
          <a:cs typeface="Arial" charset="0"/>
        </a:defRPr>
      </a:lvl7pPr>
      <a:lvl8pPr marL="1371566" algn="ctr" rtl="0" fontAlgn="base">
        <a:spcBef>
          <a:spcPct val="0"/>
        </a:spcBef>
        <a:spcAft>
          <a:spcPct val="0"/>
        </a:spcAft>
        <a:defRPr sz="4400">
          <a:solidFill>
            <a:schemeClr val="tx2"/>
          </a:solidFill>
          <a:latin typeface="Arial" charset="0"/>
          <a:cs typeface="Arial" charset="0"/>
        </a:defRPr>
      </a:lvl8pPr>
      <a:lvl9pPr marL="1828754" algn="ctr" rtl="0" fontAlgn="base">
        <a:spcBef>
          <a:spcPct val="0"/>
        </a:spcBef>
        <a:spcAft>
          <a:spcPct val="0"/>
        </a:spcAft>
        <a:defRPr sz="4400">
          <a:solidFill>
            <a:schemeClr val="tx2"/>
          </a:solidFill>
          <a:latin typeface="Arial" charset="0"/>
          <a:cs typeface="Arial" charset="0"/>
        </a:defRPr>
      </a:lvl9pPr>
    </p:titleStyle>
    <p:bodyStyle>
      <a:lvl1pPr marL="342891" indent="-342891" algn="l" rtl="0" eaLnBrk="0" fontAlgn="base" hangingPunct="0">
        <a:spcBef>
          <a:spcPct val="20000"/>
        </a:spcBef>
        <a:spcAft>
          <a:spcPct val="0"/>
        </a:spcAft>
        <a:buChar char="•"/>
        <a:defRPr sz="3200">
          <a:solidFill>
            <a:schemeClr val="tx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cs typeface="+mn-cs"/>
        </a:defRPr>
      </a:lvl2pPr>
      <a:lvl3pPr marL="1142971" indent="-228594" algn="l" rtl="0" eaLnBrk="0" fontAlgn="base" hangingPunct="0">
        <a:spcBef>
          <a:spcPct val="20000"/>
        </a:spcBef>
        <a:spcAft>
          <a:spcPct val="0"/>
        </a:spcAft>
        <a:buChar char="•"/>
        <a:defRPr sz="2400">
          <a:solidFill>
            <a:schemeClr val="tx1"/>
          </a:solidFill>
          <a:latin typeface="+mn-lt"/>
          <a:cs typeface="+mn-cs"/>
        </a:defRPr>
      </a:lvl3pPr>
      <a:lvl4pPr marL="1600160" indent="-228594" algn="l" rtl="0" eaLnBrk="0" fontAlgn="base" hangingPunct="0">
        <a:spcBef>
          <a:spcPct val="20000"/>
        </a:spcBef>
        <a:spcAft>
          <a:spcPct val="0"/>
        </a:spcAft>
        <a:buChar char="–"/>
        <a:defRPr sz="2000">
          <a:solidFill>
            <a:schemeClr val="tx1"/>
          </a:solidFill>
          <a:latin typeface="+mn-lt"/>
          <a:cs typeface="+mn-cs"/>
        </a:defRPr>
      </a:lvl4pPr>
      <a:lvl5pPr marL="2057349" indent="-228594" algn="l" rtl="0" eaLnBrk="0" fontAlgn="base" hangingPunct="0">
        <a:spcBef>
          <a:spcPct val="20000"/>
        </a:spcBef>
        <a:spcAft>
          <a:spcPct val="0"/>
        </a:spcAft>
        <a:buChar char="»"/>
        <a:defRPr sz="2000">
          <a:solidFill>
            <a:schemeClr val="tx1"/>
          </a:solidFill>
          <a:latin typeface="+mn-lt"/>
          <a:cs typeface="+mn-cs"/>
        </a:defRPr>
      </a:lvl5pPr>
      <a:lvl6pPr marL="2514537" indent="-228594" algn="l" rtl="0" fontAlgn="base">
        <a:spcBef>
          <a:spcPct val="20000"/>
        </a:spcBef>
        <a:spcAft>
          <a:spcPct val="0"/>
        </a:spcAft>
        <a:buChar char="»"/>
        <a:defRPr sz="2000">
          <a:solidFill>
            <a:schemeClr val="tx1"/>
          </a:solidFill>
          <a:latin typeface="+mn-lt"/>
          <a:cs typeface="+mn-cs"/>
        </a:defRPr>
      </a:lvl6pPr>
      <a:lvl7pPr marL="2971726" indent="-228594" algn="l" rtl="0" fontAlgn="base">
        <a:spcBef>
          <a:spcPct val="20000"/>
        </a:spcBef>
        <a:spcAft>
          <a:spcPct val="0"/>
        </a:spcAft>
        <a:buChar char="»"/>
        <a:defRPr sz="2000">
          <a:solidFill>
            <a:schemeClr val="tx1"/>
          </a:solidFill>
          <a:latin typeface="+mn-lt"/>
          <a:cs typeface="+mn-cs"/>
        </a:defRPr>
      </a:lvl7pPr>
      <a:lvl8pPr marL="3428914" indent="-228594" algn="l" rtl="0" fontAlgn="base">
        <a:spcBef>
          <a:spcPct val="20000"/>
        </a:spcBef>
        <a:spcAft>
          <a:spcPct val="0"/>
        </a:spcAft>
        <a:buChar char="»"/>
        <a:defRPr sz="2000">
          <a:solidFill>
            <a:schemeClr val="tx1"/>
          </a:solidFill>
          <a:latin typeface="+mn-lt"/>
          <a:cs typeface="+mn-cs"/>
        </a:defRPr>
      </a:lvl8pPr>
      <a:lvl9pPr marL="3886103" indent="-228594"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atin typeface="Arial" charset="0"/>
                <a:cs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Arial" charset="0"/>
              </a:defRPr>
            </a:lvl1pPr>
          </a:lstStyle>
          <a:p>
            <a:pPr algn="ct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040AD8BF-55D3-4BD1-BAE8-E77C5231EDD1}" type="slidenum">
              <a:rPr lang="en-US" altLang="en-US">
                <a:solidFill>
                  <a:srgbClr val="000000"/>
                </a:solidFill>
              </a:rPr>
              <a:pPr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5560137"/>
      </p:ext>
    </p:extLst>
  </p:cSld>
  <p:clrMap bg1="lt1" tx1="dk1" bg2="lt2" tx2="dk2" accent1="accent1" accent2="accent2" accent3="accent3" accent4="accent4" accent5="accent5" accent6="accent6" hlink="hlink" folHlink="folHlink"/>
  <p:sldLayoutIdLst>
    <p:sldLayoutId id="2147483699" r:id="rId1"/>
  </p:sldLayoutIdLst>
  <p:transition spd="slow">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lum bright="20000" contrast="-20000"/>
            <a:extLst>
              <a:ext uri="{28A0092B-C50C-407E-A947-70E740481C1C}">
                <a14:useLocalDpi xmlns:a14="http://schemas.microsoft.com/office/drawing/2010/main" val="0"/>
              </a:ext>
            </a:extLst>
          </a:blip>
          <a:srcRect/>
          <a:stretch>
            <a:fillRect/>
          </a:stretch>
        </p:blipFill>
        <p:spPr bwMode="auto">
          <a:xfrm>
            <a:off x="1" y="1"/>
            <a:ext cx="9163051" cy="6877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itle 1"/>
          <p:cNvSpPr>
            <a:spLocks noGrp="1" noChangeArrowheads="1"/>
          </p:cNvSpPr>
          <p:nvPr>
            <p:ph type="title"/>
          </p:nvPr>
        </p:nvSpPr>
        <p:spPr>
          <a:xfrm>
            <a:off x="457200" y="1332023"/>
            <a:ext cx="8229600" cy="1092017"/>
          </a:xfrm>
          <a:solidFill>
            <a:schemeClr val="bg1">
              <a:alpha val="70000"/>
            </a:schemeClr>
          </a:solidFill>
        </p:spPr>
        <p:txBody>
          <a:bodyPr/>
          <a:lstStyle/>
          <a:p>
            <a:r>
              <a:rPr lang="en-CA" sz="3600" b="1" dirty="0"/>
              <a:t>Guidelines for Communication</a:t>
            </a:r>
            <a:br>
              <a:rPr lang="en-CA" sz="3600" b="1" dirty="0"/>
            </a:br>
            <a:r>
              <a:rPr lang="en-CA" sz="3600" b="1" dirty="0"/>
              <a:t>with PowerPoint</a:t>
            </a:r>
            <a:br>
              <a:rPr lang="en-CA" sz="1600" b="1" dirty="0"/>
            </a:br>
            <a:endParaRPr lang="en-US" altLang="en-US" sz="1600" b="1" dirty="0"/>
          </a:p>
        </p:txBody>
      </p:sp>
      <p:sp>
        <p:nvSpPr>
          <p:cNvPr id="5" name="Title 1">
            <a:extLst>
              <a:ext uri="{FF2B5EF4-FFF2-40B4-BE49-F238E27FC236}">
                <a16:creationId xmlns:a16="http://schemas.microsoft.com/office/drawing/2014/main" id="{5A1C512A-0AB6-47FA-967E-3A59BCBB0C36}"/>
              </a:ext>
            </a:extLst>
          </p:cNvPr>
          <p:cNvSpPr>
            <a:spLocks noGrp="1"/>
          </p:cNvSpPr>
          <p:nvPr>
            <p:ph idx="1"/>
          </p:nvPr>
        </p:nvSpPr>
        <p:spPr>
          <a:xfrm>
            <a:off x="466726" y="2696329"/>
            <a:ext cx="8229600" cy="1465341"/>
          </a:xfrm>
          <a:solidFill>
            <a:schemeClr val="bg1">
              <a:alpha val="0"/>
            </a:schemeClr>
          </a:solidFill>
        </p:spPr>
        <p:txBody>
          <a:bodyPr/>
          <a:lstStyle/>
          <a:p>
            <a:pPr marL="0" indent="0" algn="ctr">
              <a:buNone/>
            </a:pPr>
            <a:r>
              <a:rPr lang="en-US" sz="2000" b="1" dirty="0"/>
              <a:t>Dr Steven M Carr</a:t>
            </a:r>
            <a:endParaRPr lang="en-CA" sz="2000" b="1" dirty="0"/>
          </a:p>
          <a:p>
            <a:pPr marL="0" indent="0" algn="ctr">
              <a:buNone/>
            </a:pPr>
            <a:r>
              <a:rPr lang="en-US" sz="2000" b="1" dirty="0"/>
              <a:t>Dept of Biology</a:t>
            </a:r>
          </a:p>
          <a:p>
            <a:pPr marL="0" indent="0" algn="ctr">
              <a:buNone/>
            </a:pPr>
            <a:r>
              <a:rPr lang="en-US" sz="2000" b="1" dirty="0"/>
              <a:t>Memorial University of Newfound</a:t>
            </a:r>
          </a:p>
          <a:p>
            <a:pPr marL="0" indent="0" algn="ctr">
              <a:buNone/>
            </a:pPr>
            <a:r>
              <a:rPr lang="en-CA" sz="1600" b="1" dirty="0"/>
              <a:t>Biol 4241 – Advanced Genetics</a:t>
            </a:r>
          </a:p>
          <a:p>
            <a:pPr marL="0" indent="0" algn="ctr">
              <a:buNone/>
            </a:pPr>
            <a:r>
              <a:rPr lang="en-CA" sz="1600" b="1" dirty="0"/>
              <a:t>Winter 2026</a:t>
            </a:r>
            <a:endParaRPr lang="en-US" altLang="en-US" sz="1600" b="1" dirty="0"/>
          </a:p>
        </p:txBody>
      </p:sp>
    </p:spTree>
    <p:extLst>
      <p:ext uri="{BB962C8B-B14F-4D97-AF65-F5344CB8AC3E}">
        <p14:creationId xmlns:p14="http://schemas.microsoft.com/office/powerpoint/2010/main" val="3797660073"/>
      </p:ext>
    </p:extLst>
  </p:cSld>
  <p:clrMapOvr>
    <a:masterClrMapping/>
  </p:clrMapOvr>
  <p:transition>
    <p:newsflash/>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920E5F4-941A-442D-AF59-A28CECB58A0A}"/>
              </a:ext>
            </a:extLst>
          </p:cNvPr>
          <p:cNvPicPr>
            <a:picLocks noChangeAspect="1"/>
          </p:cNvPicPr>
          <p:nvPr/>
        </p:nvPicPr>
        <p:blipFill>
          <a:blip r:embed="rId3"/>
          <a:stretch>
            <a:fillRect/>
          </a:stretch>
        </p:blipFill>
        <p:spPr>
          <a:xfrm>
            <a:off x="0" y="0"/>
            <a:ext cx="9143999" cy="6857999"/>
          </a:xfrm>
          <a:prstGeom prst="rect">
            <a:avLst/>
          </a:prstGeom>
        </p:spPr>
      </p:pic>
      <p:sp>
        <p:nvSpPr>
          <p:cNvPr id="22531" name="Title 1"/>
          <p:cNvSpPr>
            <a:spLocks noGrp="1"/>
          </p:cNvSpPr>
          <p:nvPr>
            <p:ph type="title"/>
          </p:nvPr>
        </p:nvSpPr>
        <p:spPr>
          <a:xfrm>
            <a:off x="547158" y="0"/>
            <a:ext cx="8068734" cy="914399"/>
          </a:xfrm>
          <a:solidFill>
            <a:schemeClr val="bg1">
              <a:alpha val="70195"/>
            </a:schemeClr>
          </a:solidFill>
        </p:spPr>
        <p:txBody>
          <a:bodyPr/>
          <a:lstStyle/>
          <a:p>
            <a:r>
              <a:rPr lang="en-CA" altLang="en-US" sz="2800" b="1" dirty="0"/>
              <a:t>Improve pictures for your purpose</a:t>
            </a:r>
            <a:br>
              <a:rPr lang="en-CA" altLang="en-US" sz="2800" b="1" dirty="0"/>
            </a:br>
            <a:r>
              <a:rPr lang="en-CA" altLang="en-US" sz="2000" b="1" dirty="0"/>
              <a:t>Distribution of Mi’kmaq Districts, including Newfoundland</a:t>
            </a:r>
            <a:endParaRPr lang="en-US" altLang="en-US" sz="1800" dirty="0"/>
          </a:p>
        </p:txBody>
      </p:sp>
      <p:sp>
        <p:nvSpPr>
          <p:cNvPr id="2" name="Content Placeholder 1"/>
          <p:cNvSpPr>
            <a:spLocks noGrp="1"/>
          </p:cNvSpPr>
          <p:nvPr>
            <p:ph idx="1"/>
          </p:nvPr>
        </p:nvSpPr>
        <p:spPr>
          <a:xfrm>
            <a:off x="372427" y="5413840"/>
            <a:ext cx="8399144" cy="1059969"/>
          </a:xfrm>
          <a:solidFill>
            <a:schemeClr val="bg1">
              <a:alpha val="70000"/>
            </a:schemeClr>
          </a:solidFill>
        </p:spPr>
        <p:txBody>
          <a:bodyPr/>
          <a:lstStyle/>
          <a:p>
            <a:r>
              <a:rPr lang="en-CA" sz="1800" b="1" dirty="0"/>
              <a:t>Miawpukek First Nation, </a:t>
            </a:r>
            <a:r>
              <a:rPr lang="en-CA" sz="1800" b="1" dirty="0" err="1"/>
              <a:t>Samiajij</a:t>
            </a:r>
            <a:r>
              <a:rPr lang="en-CA" sz="1800" b="1" dirty="0"/>
              <a:t> reserve</a:t>
            </a:r>
            <a:r>
              <a:rPr lang="en-CA" sz="1800" dirty="0"/>
              <a:t> (1987), </a:t>
            </a:r>
            <a:r>
              <a:rPr lang="en-CA" sz="1800" b="1" dirty="0"/>
              <a:t>Bay </a:t>
            </a:r>
            <a:r>
              <a:rPr lang="en-CA" sz="1800" b="1" dirty="0" err="1"/>
              <a:t>d’Espoir</a:t>
            </a:r>
            <a:r>
              <a:rPr lang="en-CA" sz="1800" b="1" dirty="0"/>
              <a:t> </a:t>
            </a:r>
            <a:r>
              <a:rPr lang="en-CA" sz="1800" dirty="0"/>
              <a:t>(NL)</a:t>
            </a:r>
          </a:p>
          <a:p>
            <a:r>
              <a:rPr lang="en-CA" sz="1800" b="1" dirty="0"/>
              <a:t>Qalipu First Nation </a:t>
            </a:r>
            <a:r>
              <a:rPr lang="en-CA" sz="1800" dirty="0"/>
              <a:t>(2011), all of insular </a:t>
            </a:r>
            <a:r>
              <a:rPr lang="en-CA" sz="1800" b="1" dirty="0"/>
              <a:t>Newfoundland</a:t>
            </a:r>
            <a:r>
              <a:rPr lang="en-CA" sz="1800" dirty="0"/>
              <a:t> (landless) </a:t>
            </a:r>
          </a:p>
          <a:p>
            <a:r>
              <a:rPr lang="en-CA" sz="1800" b="1" dirty="0">
                <a:solidFill>
                  <a:srgbClr val="E98517"/>
                </a:solidFill>
              </a:rPr>
              <a:t>Taqamgug</a:t>
            </a:r>
            <a:r>
              <a:rPr lang="en-CA" sz="1800" dirty="0"/>
              <a:t> (NL) historically associated w/ </a:t>
            </a:r>
            <a:r>
              <a:rPr lang="en-CA" sz="1800" b="1" dirty="0">
                <a:solidFill>
                  <a:srgbClr val="92D050"/>
                </a:solidFill>
              </a:rPr>
              <a:t>Onamag</a:t>
            </a:r>
            <a:r>
              <a:rPr lang="en-CA" sz="1800" b="1" dirty="0"/>
              <a:t> </a:t>
            </a:r>
            <a:r>
              <a:rPr lang="en-CA" sz="1800" dirty="0"/>
              <a:t>(NS) &amp; </a:t>
            </a:r>
            <a:r>
              <a:rPr lang="en-CA" sz="1800" b="1" dirty="0">
                <a:solidFill>
                  <a:srgbClr val="00B050"/>
                </a:solidFill>
              </a:rPr>
              <a:t>Pigtogeoag</a:t>
            </a:r>
            <a:r>
              <a:rPr lang="en-CA" sz="1800" dirty="0"/>
              <a:t> (PEI) </a:t>
            </a:r>
          </a:p>
        </p:txBody>
      </p:sp>
      <p:pic>
        <p:nvPicPr>
          <p:cNvPr id="4" name="Picture 3">
            <a:extLst>
              <a:ext uri="{FF2B5EF4-FFF2-40B4-BE49-F238E27FC236}">
                <a16:creationId xmlns:a16="http://schemas.microsoft.com/office/drawing/2014/main" id="{49D9C9B7-0957-43B9-9E71-CD88BE9A66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6037" y="1098316"/>
            <a:ext cx="6171924" cy="4315524"/>
          </a:xfrm>
          <a:prstGeom prst="rect">
            <a:avLst/>
          </a:prstGeom>
        </p:spPr>
      </p:pic>
      <p:cxnSp>
        <p:nvCxnSpPr>
          <p:cNvPr id="5" name="Straight Arrow Connector 4">
            <a:extLst>
              <a:ext uri="{FF2B5EF4-FFF2-40B4-BE49-F238E27FC236}">
                <a16:creationId xmlns:a16="http://schemas.microsoft.com/office/drawing/2014/main" id="{42C83AF5-4B69-46B8-96F7-8316C8F41733}"/>
              </a:ext>
            </a:extLst>
          </p:cNvPr>
          <p:cNvCxnSpPr>
            <a:cxnSpLocks/>
          </p:cNvCxnSpPr>
          <p:nvPr/>
        </p:nvCxnSpPr>
        <p:spPr bwMode="auto">
          <a:xfrm flipV="1">
            <a:off x="4399005" y="2341605"/>
            <a:ext cx="2695266" cy="963829"/>
          </a:xfrm>
          <a:prstGeom prst="straightConnector1">
            <a:avLst/>
          </a:prstGeom>
          <a:solidFill>
            <a:schemeClr val="accent1"/>
          </a:solidFill>
          <a:ln w="9525" cap="flat" cmpd="sng" algn="ctr">
            <a:solidFill>
              <a:srgbClr val="E98517"/>
            </a:solidFill>
            <a:prstDash val="solid"/>
            <a:round/>
            <a:headEnd type="none" w="med" len="med"/>
            <a:tailEnd type="triangle"/>
          </a:ln>
          <a:effectLst/>
        </p:spPr>
      </p:cxnSp>
      <p:cxnSp>
        <p:nvCxnSpPr>
          <p:cNvPr id="8" name="Straight Arrow Connector 7">
            <a:extLst>
              <a:ext uri="{FF2B5EF4-FFF2-40B4-BE49-F238E27FC236}">
                <a16:creationId xmlns:a16="http://schemas.microsoft.com/office/drawing/2014/main" id="{BD5FE067-2B0B-44F5-A0D3-C6CD6EE25E6B}"/>
              </a:ext>
            </a:extLst>
          </p:cNvPr>
          <p:cNvCxnSpPr>
            <a:cxnSpLocks/>
          </p:cNvCxnSpPr>
          <p:nvPr/>
        </p:nvCxnSpPr>
        <p:spPr bwMode="auto">
          <a:xfrm flipV="1">
            <a:off x="5303107" y="2341605"/>
            <a:ext cx="1851455" cy="1043563"/>
          </a:xfrm>
          <a:prstGeom prst="straightConnector1">
            <a:avLst/>
          </a:prstGeom>
          <a:solidFill>
            <a:schemeClr val="accent1"/>
          </a:solidFill>
          <a:ln w="9525" cap="flat" cmpd="sng" algn="ctr">
            <a:solidFill>
              <a:srgbClr val="E98517"/>
            </a:solidFill>
            <a:prstDash val="solid"/>
            <a:round/>
            <a:headEnd type="none" w="med" len="med"/>
            <a:tailEnd type="triangle"/>
          </a:ln>
          <a:effectLst/>
        </p:spPr>
      </p:cxnSp>
      <p:sp>
        <p:nvSpPr>
          <p:cNvPr id="3" name="TextBox 2">
            <a:extLst>
              <a:ext uri="{FF2B5EF4-FFF2-40B4-BE49-F238E27FC236}">
                <a16:creationId xmlns:a16="http://schemas.microsoft.com/office/drawing/2014/main" id="{14AACE7D-D7F1-0683-7820-C43A9F68B536}"/>
              </a:ext>
            </a:extLst>
          </p:cNvPr>
          <p:cNvSpPr txBox="1"/>
          <p:nvPr/>
        </p:nvSpPr>
        <p:spPr>
          <a:xfrm>
            <a:off x="6990694" y="2522254"/>
            <a:ext cx="1334533" cy="369332"/>
          </a:xfrm>
          <a:prstGeom prst="rect">
            <a:avLst/>
          </a:prstGeom>
          <a:noFill/>
        </p:spPr>
        <p:txBody>
          <a:bodyPr wrap="none" rtlCol="0">
            <a:spAutoFit/>
          </a:bodyPr>
          <a:lstStyle/>
          <a:p>
            <a:r>
              <a:rPr lang="en-CA" b="1" dirty="0">
                <a:solidFill>
                  <a:srgbClr val="E98517"/>
                </a:solidFill>
              </a:rPr>
              <a:t>Taqamgug</a:t>
            </a:r>
            <a:endParaRPr lang="en-CA" dirty="0"/>
          </a:p>
        </p:txBody>
      </p:sp>
    </p:spTree>
    <p:extLst>
      <p:ext uri="{BB962C8B-B14F-4D97-AF65-F5344CB8AC3E}">
        <p14:creationId xmlns:p14="http://schemas.microsoft.com/office/powerpoint/2010/main" val="80092501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20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2000"/>
                                        <p:tgtEl>
                                          <p:spTgt spid="5"/>
                                        </p:tgtEl>
                                      </p:cBhvr>
                                    </p:animEffect>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CDD7AF8-DF0C-4668-AC1C-7D64542426C3}"/>
              </a:ext>
            </a:extLst>
          </p:cNvPr>
          <p:cNvPicPr>
            <a:picLocks noChangeAspect="1"/>
          </p:cNvPicPr>
          <p:nvPr/>
        </p:nvPicPr>
        <p:blipFill>
          <a:blip r:embed="rId3"/>
          <a:stretch>
            <a:fillRect/>
          </a:stretch>
        </p:blipFill>
        <p:spPr>
          <a:xfrm>
            <a:off x="0" y="0"/>
            <a:ext cx="9143999" cy="6857999"/>
          </a:xfrm>
          <a:prstGeom prst="rect">
            <a:avLst/>
          </a:prstGeom>
        </p:spPr>
      </p:pic>
      <p:sp>
        <p:nvSpPr>
          <p:cNvPr id="34819" name="Title 1">
            <a:extLst>
              <a:ext uri="{FF2B5EF4-FFF2-40B4-BE49-F238E27FC236}">
                <a16:creationId xmlns:a16="http://schemas.microsoft.com/office/drawing/2014/main" id="{5BC8F929-EA86-4C64-8106-43E9C1C222DF}"/>
              </a:ext>
            </a:extLst>
          </p:cNvPr>
          <p:cNvSpPr>
            <a:spLocks noGrp="1" noChangeArrowheads="1"/>
          </p:cNvSpPr>
          <p:nvPr>
            <p:ph type="title"/>
          </p:nvPr>
        </p:nvSpPr>
        <p:spPr>
          <a:solidFill>
            <a:schemeClr val="bg1">
              <a:alpha val="70195"/>
            </a:schemeClr>
          </a:solidFill>
        </p:spPr>
        <p:txBody>
          <a:bodyPr/>
          <a:lstStyle/>
          <a:p>
            <a:r>
              <a:rPr lang="en-US" altLang="en-US" sz="4000" b="1" dirty="0"/>
              <a:t>Draw simplicity from complexity:</a:t>
            </a:r>
            <a:br>
              <a:rPr lang="en-US" altLang="en-US" sz="3200" b="1" dirty="0"/>
            </a:br>
            <a:r>
              <a:rPr lang="en-US" altLang="en-US" sz="2400" dirty="0"/>
              <a:t>Global Genetic Structure of Humans</a:t>
            </a:r>
            <a:endParaRPr lang="en-US" altLang="en-US" dirty="0"/>
          </a:p>
        </p:txBody>
      </p:sp>
      <p:pic>
        <p:nvPicPr>
          <p:cNvPr id="34820" name="Content Placeholder 6" descr="Tishkoff et al 2009 Fig 1b.tiff">
            <a:extLst>
              <a:ext uri="{FF2B5EF4-FFF2-40B4-BE49-F238E27FC236}">
                <a16:creationId xmlns:a16="http://schemas.microsoft.com/office/drawing/2014/main" id="{9FC44FEF-F0F1-465B-93C7-BF58EB035E7E}"/>
              </a:ext>
            </a:extLst>
          </p:cNvPr>
          <p:cNvPicPr>
            <a:picLocks noGrp="1" noChangeAspect="1" noChangeArrowheads="1"/>
          </p:cNvPicPr>
          <p:nvPr>
            <p:ph idx="1"/>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587375" y="1600200"/>
            <a:ext cx="7969250" cy="4525963"/>
          </a:xfrm>
          <a:solidFill>
            <a:schemeClr val="bg1">
              <a:alpha val="79999"/>
            </a:schemeClr>
          </a:solidFill>
        </p:spPr>
      </p:pic>
      <p:sp>
        <p:nvSpPr>
          <p:cNvPr id="2" name="Rectangle 1">
            <a:extLst>
              <a:ext uri="{FF2B5EF4-FFF2-40B4-BE49-F238E27FC236}">
                <a16:creationId xmlns:a16="http://schemas.microsoft.com/office/drawing/2014/main" id="{787D9E2D-1911-4618-9EA1-F9A83E13F8E9}"/>
              </a:ext>
            </a:extLst>
          </p:cNvPr>
          <p:cNvSpPr/>
          <p:nvPr/>
        </p:nvSpPr>
        <p:spPr bwMode="auto">
          <a:xfrm>
            <a:off x="587375" y="1532238"/>
            <a:ext cx="5418009" cy="3651421"/>
          </a:xfrm>
          <a:prstGeom prst="rect">
            <a:avLst/>
          </a:prstGeom>
          <a:noFill/>
          <a:ln w="25400"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cs typeface="Arial" charset="0"/>
            </a:endParaRPr>
          </a:p>
        </p:txBody>
      </p:sp>
      <p:sp>
        <p:nvSpPr>
          <p:cNvPr id="6" name="Rectangle 5">
            <a:extLst>
              <a:ext uri="{FF2B5EF4-FFF2-40B4-BE49-F238E27FC236}">
                <a16:creationId xmlns:a16="http://schemas.microsoft.com/office/drawing/2014/main" id="{B2362B28-7E64-49C2-8B8B-2C4389435FC9}"/>
              </a:ext>
            </a:extLst>
          </p:cNvPr>
          <p:cNvSpPr/>
          <p:nvPr/>
        </p:nvSpPr>
        <p:spPr bwMode="auto">
          <a:xfrm>
            <a:off x="6005384" y="2540645"/>
            <a:ext cx="2681416" cy="3651421"/>
          </a:xfrm>
          <a:prstGeom prst="rect">
            <a:avLst/>
          </a:prstGeom>
          <a:noFill/>
          <a:ln w="254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cs typeface="Arial" charset="0"/>
            </a:endParaRPr>
          </a:p>
        </p:txBody>
      </p:sp>
      <p:sp>
        <p:nvSpPr>
          <p:cNvPr id="7" name="Rectangle 6">
            <a:extLst>
              <a:ext uri="{FF2B5EF4-FFF2-40B4-BE49-F238E27FC236}">
                <a16:creationId xmlns:a16="http://schemas.microsoft.com/office/drawing/2014/main" id="{2840B9EF-A3E4-4819-A03A-BEC40ED9FA5B}"/>
              </a:ext>
            </a:extLst>
          </p:cNvPr>
          <p:cNvSpPr/>
          <p:nvPr/>
        </p:nvSpPr>
        <p:spPr bwMode="auto">
          <a:xfrm>
            <a:off x="7247238" y="3217542"/>
            <a:ext cx="401594" cy="1379172"/>
          </a:xfrm>
          <a:prstGeom prst="rect">
            <a:avLst/>
          </a:prstGeom>
          <a:noFill/>
          <a:ln w="25400" cap="flat" cmpd="sng" algn="ctr">
            <a:solidFill>
              <a:srgbClr val="336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1418467"/>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AFAD7-39F5-408F-8728-F2898EB0F96D}"/>
              </a:ext>
            </a:extLst>
          </p:cNvPr>
          <p:cNvSpPr>
            <a:spLocks noGrp="1"/>
          </p:cNvSpPr>
          <p:nvPr>
            <p:ph type="title"/>
          </p:nvPr>
        </p:nvSpPr>
        <p:spPr>
          <a:xfrm>
            <a:off x="457200" y="768908"/>
            <a:ext cx="8229600" cy="1143000"/>
          </a:xfrm>
        </p:spPr>
        <p:txBody>
          <a:bodyPr/>
          <a:lstStyle/>
          <a:p>
            <a:r>
              <a:rPr lang="en-CA" b="1" i="1" dirty="0"/>
              <a:t>Never</a:t>
            </a:r>
            <a:r>
              <a:rPr lang="en-CA" dirty="0"/>
              <a:t> combine </a:t>
            </a:r>
            <a:r>
              <a:rPr lang="en-CA" b="1" dirty="0">
                <a:solidFill>
                  <a:srgbClr val="FF0000"/>
                </a:solidFill>
              </a:rPr>
              <a:t>Red</a:t>
            </a:r>
            <a:r>
              <a:rPr lang="en-CA" dirty="0">
                <a:solidFill>
                  <a:srgbClr val="FF0000"/>
                </a:solidFill>
              </a:rPr>
              <a:t> </a:t>
            </a:r>
            <a:r>
              <a:rPr lang="en-CA" b="1" dirty="0">
                <a:solidFill>
                  <a:srgbClr val="FF0000"/>
                </a:solidFill>
              </a:rPr>
              <a:t>text</a:t>
            </a:r>
            <a:br>
              <a:rPr lang="en-CA" dirty="0"/>
            </a:br>
            <a:r>
              <a:rPr lang="en-CA" dirty="0"/>
              <a:t>on </a:t>
            </a:r>
            <a:r>
              <a:rPr lang="en-CA" b="1" dirty="0">
                <a:solidFill>
                  <a:srgbClr val="00B0F0"/>
                </a:solidFill>
              </a:rPr>
              <a:t>Blue background</a:t>
            </a:r>
            <a:endParaRPr lang="en-US" b="1" dirty="0">
              <a:solidFill>
                <a:srgbClr val="00B0F0"/>
              </a:solidFill>
            </a:endParaRPr>
          </a:p>
        </p:txBody>
      </p:sp>
      <p:sp>
        <p:nvSpPr>
          <p:cNvPr id="3" name="Content Placeholder 2">
            <a:extLst>
              <a:ext uri="{FF2B5EF4-FFF2-40B4-BE49-F238E27FC236}">
                <a16:creationId xmlns:a16="http://schemas.microsoft.com/office/drawing/2014/main" id="{A5982426-F095-4414-B660-C9DB7BE21758}"/>
              </a:ext>
            </a:extLst>
          </p:cNvPr>
          <p:cNvSpPr>
            <a:spLocks noGrp="1"/>
          </p:cNvSpPr>
          <p:nvPr>
            <p:ph idx="1"/>
          </p:nvPr>
        </p:nvSpPr>
        <p:spPr>
          <a:xfrm>
            <a:off x="457200" y="2162437"/>
            <a:ext cx="8443356" cy="2193320"/>
          </a:xfrm>
        </p:spPr>
        <p:txBody>
          <a:bodyPr/>
          <a:lstStyle/>
          <a:p>
            <a:r>
              <a:rPr lang="en-CA" dirty="0"/>
              <a:t>Eye </a:t>
            </a:r>
            <a:r>
              <a:rPr lang="en-CA" b="1" i="1" dirty="0"/>
              <a:t>cannot</a:t>
            </a:r>
            <a:r>
              <a:rPr lang="en-CA" b="1" dirty="0"/>
              <a:t> </a:t>
            </a:r>
            <a:r>
              <a:rPr lang="en-CA" b="1" i="1" dirty="0"/>
              <a:t>focus</a:t>
            </a:r>
            <a:r>
              <a:rPr lang="en-CA" b="1" dirty="0"/>
              <a:t> </a:t>
            </a:r>
            <a:r>
              <a:rPr lang="en-CA" dirty="0"/>
              <a:t>on both, simultaneously</a:t>
            </a:r>
          </a:p>
          <a:p>
            <a:r>
              <a:rPr lang="en-US" dirty="0"/>
              <a:t>Text will “</a:t>
            </a:r>
            <a:r>
              <a:rPr lang="en-US" b="1" i="1" dirty="0">
                <a:solidFill>
                  <a:srgbClr val="FF0000"/>
                </a:solidFill>
              </a:rPr>
              <a:t>shimmer</a:t>
            </a:r>
            <a:r>
              <a:rPr lang="en-US" dirty="0"/>
              <a:t>” &amp; be unreadable</a:t>
            </a:r>
          </a:p>
          <a:p>
            <a:r>
              <a:rPr lang="en-US" dirty="0">
                <a:solidFill>
                  <a:srgbClr val="FF0000"/>
                </a:solidFill>
              </a:rPr>
              <a:t>Audiences known to become nauseated</a:t>
            </a:r>
          </a:p>
        </p:txBody>
      </p:sp>
      <p:sp>
        <p:nvSpPr>
          <p:cNvPr id="4" name="TextBox 3">
            <a:extLst>
              <a:ext uri="{FF2B5EF4-FFF2-40B4-BE49-F238E27FC236}">
                <a16:creationId xmlns:a16="http://schemas.microsoft.com/office/drawing/2014/main" id="{32D872B4-A7FE-467F-88DB-3BDA5ABFB9EB}"/>
              </a:ext>
            </a:extLst>
          </p:cNvPr>
          <p:cNvSpPr txBox="1"/>
          <p:nvPr/>
        </p:nvSpPr>
        <p:spPr>
          <a:xfrm>
            <a:off x="593124" y="4856205"/>
            <a:ext cx="7920681" cy="584775"/>
          </a:xfrm>
          <a:prstGeom prst="rect">
            <a:avLst/>
          </a:prstGeom>
          <a:solidFill>
            <a:srgbClr val="FF0000"/>
          </a:solidFill>
        </p:spPr>
        <p:txBody>
          <a:bodyPr wrap="square" rtlCol="0">
            <a:spAutoFit/>
          </a:bodyPr>
          <a:lstStyle/>
          <a:p>
            <a:pPr algn="ctr"/>
            <a:r>
              <a:rPr lang="en-CA" sz="3200" dirty="0">
                <a:solidFill>
                  <a:srgbClr val="3366FF"/>
                </a:solidFill>
              </a:rPr>
              <a:t>Same thing happens with blue on red</a:t>
            </a:r>
            <a:endParaRPr lang="en-US" sz="3200" dirty="0">
              <a:solidFill>
                <a:srgbClr val="3366FF"/>
              </a:solidFill>
            </a:endParaRPr>
          </a:p>
        </p:txBody>
      </p:sp>
    </p:spTree>
    <p:extLst>
      <p:ext uri="{BB962C8B-B14F-4D97-AF65-F5344CB8AC3E}">
        <p14:creationId xmlns:p14="http://schemas.microsoft.com/office/powerpoint/2010/main" val="3225948847"/>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AFAD7-39F5-408F-8728-F2898EB0F96D}"/>
              </a:ext>
            </a:extLst>
          </p:cNvPr>
          <p:cNvSpPr>
            <a:spLocks noGrp="1"/>
          </p:cNvSpPr>
          <p:nvPr>
            <p:ph type="title"/>
          </p:nvPr>
        </p:nvSpPr>
        <p:spPr/>
        <p:txBody>
          <a:bodyPr/>
          <a:lstStyle/>
          <a:p>
            <a:r>
              <a:rPr lang="en-CA" b="1" dirty="0">
                <a:solidFill>
                  <a:schemeClr val="bg1"/>
                </a:solidFill>
                <a:latin typeface="Courier New" panose="02070309020205020404" pitchFamily="49" charset="0"/>
                <a:cs typeface="Courier New" panose="02070309020205020404" pitchFamily="49" charset="0"/>
              </a:rPr>
              <a:t>Historical Note</a:t>
            </a:r>
            <a:endParaRPr lang="en-US" b="1" dirty="0">
              <a:solidFill>
                <a:schemeClr val="bg1"/>
              </a:solidFill>
              <a:latin typeface="Courier New" panose="02070309020205020404" pitchFamily="49" charset="0"/>
              <a:cs typeface="Courier New" panose="02070309020205020404" pitchFamily="49" charset="0"/>
            </a:endParaRPr>
          </a:p>
        </p:txBody>
      </p:sp>
      <p:sp>
        <p:nvSpPr>
          <p:cNvPr id="3" name="Content Placeholder 2">
            <a:extLst>
              <a:ext uri="{FF2B5EF4-FFF2-40B4-BE49-F238E27FC236}">
                <a16:creationId xmlns:a16="http://schemas.microsoft.com/office/drawing/2014/main" id="{A5982426-F095-4414-B660-C9DB7BE21758}"/>
              </a:ext>
            </a:extLst>
          </p:cNvPr>
          <p:cNvSpPr>
            <a:spLocks noGrp="1"/>
          </p:cNvSpPr>
          <p:nvPr>
            <p:ph idx="1"/>
          </p:nvPr>
        </p:nvSpPr>
        <p:spPr>
          <a:xfrm>
            <a:off x="457200" y="1600204"/>
            <a:ext cx="8396714" cy="4525963"/>
          </a:xfrm>
        </p:spPr>
        <p:txBody>
          <a:bodyPr/>
          <a:lstStyle/>
          <a:p>
            <a:r>
              <a:rPr lang="en-CA" b="1" dirty="0">
                <a:solidFill>
                  <a:schemeClr val="bg1"/>
                </a:solidFill>
                <a:latin typeface="Courier New" panose="02070309020205020404" pitchFamily="49" charset="0"/>
                <a:cs typeface="Courier New" panose="02070309020205020404" pitchFamily="49" charset="0"/>
              </a:rPr>
              <a:t>White text </a:t>
            </a:r>
            <a:r>
              <a:rPr lang="en-CA" dirty="0">
                <a:solidFill>
                  <a:schemeClr val="bg1"/>
                </a:solidFill>
                <a:latin typeface="Courier New" panose="02070309020205020404" pitchFamily="49" charset="0"/>
                <a:cs typeface="Courier New" panose="02070309020205020404" pitchFamily="49" charset="0"/>
              </a:rPr>
              <a:t>on </a:t>
            </a:r>
            <a:r>
              <a:rPr lang="en-CA" b="1" dirty="0">
                <a:solidFill>
                  <a:schemeClr val="bg1"/>
                </a:solidFill>
                <a:latin typeface="Courier New" panose="02070309020205020404" pitchFamily="49" charset="0"/>
                <a:cs typeface="Courier New" panose="02070309020205020404" pitchFamily="49" charset="0"/>
              </a:rPr>
              <a:t>blue</a:t>
            </a:r>
            <a:r>
              <a:rPr lang="en-CA" dirty="0">
                <a:solidFill>
                  <a:schemeClr val="bg1"/>
                </a:solidFill>
                <a:latin typeface="Courier New" panose="02070309020205020404" pitchFamily="49" charset="0"/>
                <a:cs typeface="Courier New" panose="02070309020205020404" pitchFamily="49" charset="0"/>
              </a:rPr>
              <a:t> background </a:t>
            </a:r>
          </a:p>
          <a:p>
            <a:pPr marL="0" indent="0">
              <a:buNone/>
            </a:pPr>
            <a:r>
              <a:rPr lang="en-CA" dirty="0">
                <a:solidFill>
                  <a:schemeClr val="bg1"/>
                </a:solidFill>
                <a:latin typeface="Courier New" panose="02070309020205020404" pitchFamily="49" charset="0"/>
                <a:cs typeface="Courier New" panose="02070309020205020404" pitchFamily="49" charset="0"/>
              </a:rPr>
              <a:t>  hangover from olden days</a:t>
            </a:r>
          </a:p>
          <a:p>
            <a:r>
              <a:rPr lang="en-CA" b="1" dirty="0">
                <a:solidFill>
                  <a:schemeClr val="bg1"/>
                </a:solidFill>
                <a:latin typeface="Courier New" panose="02070309020205020404" pitchFamily="49" charset="0"/>
                <a:cs typeface="Courier New" panose="02070309020205020404" pitchFamily="49" charset="0"/>
              </a:rPr>
              <a:t>Black</a:t>
            </a:r>
            <a:r>
              <a:rPr lang="en-CA" dirty="0">
                <a:solidFill>
                  <a:schemeClr val="bg1"/>
                </a:solidFill>
                <a:latin typeface="Courier New" panose="02070309020205020404" pitchFamily="49" charset="0"/>
                <a:cs typeface="Courier New" panose="02070309020205020404" pitchFamily="49" charset="0"/>
              </a:rPr>
              <a:t> typing on </a:t>
            </a:r>
            <a:r>
              <a:rPr lang="en-CA" b="1" dirty="0">
                <a:solidFill>
                  <a:schemeClr val="bg1"/>
                </a:solidFill>
                <a:latin typeface="Courier New" panose="02070309020205020404" pitchFamily="49" charset="0"/>
                <a:cs typeface="Courier New" panose="02070309020205020404" pitchFamily="49" charset="0"/>
              </a:rPr>
              <a:t>white</a:t>
            </a:r>
            <a:r>
              <a:rPr lang="en-CA" dirty="0">
                <a:solidFill>
                  <a:schemeClr val="bg1"/>
                </a:solidFill>
                <a:latin typeface="Courier New" panose="02070309020205020404" pitchFamily="49" charset="0"/>
                <a:cs typeface="Courier New" panose="02070309020205020404" pitchFamily="49" charset="0"/>
              </a:rPr>
              <a:t> paper</a:t>
            </a:r>
            <a:r>
              <a:rPr lang="en-US" dirty="0">
                <a:solidFill>
                  <a:schemeClr val="bg1"/>
                </a:solidFill>
                <a:latin typeface="Courier New" panose="02070309020205020404" pitchFamily="49" charset="0"/>
                <a:cs typeface="Courier New" panose="02070309020205020404" pitchFamily="49" charset="0"/>
              </a:rPr>
              <a:t>     photographed w/ </a:t>
            </a:r>
            <a:r>
              <a:rPr lang="en-US" b="1" dirty="0">
                <a:solidFill>
                  <a:schemeClr val="bg1"/>
                </a:solidFill>
                <a:latin typeface="Courier New" panose="02070309020205020404" pitchFamily="49" charset="0"/>
                <a:cs typeface="Courier New" panose="02070309020205020404" pitchFamily="49" charset="0"/>
              </a:rPr>
              <a:t>color</a:t>
            </a:r>
            <a:r>
              <a:rPr lang="en-US" dirty="0">
                <a:solidFill>
                  <a:schemeClr val="bg1"/>
                </a:solidFill>
                <a:latin typeface="Courier New" panose="02070309020205020404" pitchFamily="49" charset="0"/>
                <a:cs typeface="Courier New" panose="02070309020205020404" pitchFamily="49" charset="0"/>
              </a:rPr>
              <a:t> film</a:t>
            </a:r>
          </a:p>
          <a:p>
            <a:r>
              <a:rPr lang="en-US" b="1" dirty="0">
                <a:solidFill>
                  <a:schemeClr val="bg1"/>
                </a:solidFill>
                <a:latin typeface="Courier New" panose="02070309020205020404" pitchFamily="49" charset="0"/>
                <a:cs typeface="Courier New" panose="02070309020205020404" pitchFamily="49" charset="0"/>
              </a:rPr>
              <a:t>Negative</a:t>
            </a:r>
            <a:r>
              <a:rPr lang="en-US" dirty="0">
                <a:solidFill>
                  <a:schemeClr val="bg1"/>
                </a:solidFill>
                <a:latin typeface="Courier New" panose="02070309020205020404" pitchFamily="49" charset="0"/>
                <a:cs typeface="Courier New" panose="02070309020205020404" pitchFamily="49" charset="0"/>
              </a:rPr>
              <a:t> film is </a:t>
            </a:r>
            <a:r>
              <a:rPr lang="en-US" b="1" dirty="0">
                <a:solidFill>
                  <a:schemeClr val="bg1"/>
                </a:solidFill>
                <a:latin typeface="Courier New" panose="02070309020205020404" pitchFamily="49" charset="0"/>
                <a:cs typeface="Courier New" panose="02070309020205020404" pitchFamily="49" charset="0"/>
              </a:rPr>
              <a:t>white on blue</a:t>
            </a:r>
          </a:p>
          <a:p>
            <a:r>
              <a:rPr lang="en-US" dirty="0">
                <a:solidFill>
                  <a:schemeClr val="bg1"/>
                </a:solidFill>
                <a:latin typeface="Courier New" panose="02070309020205020404" pitchFamily="49" charset="0"/>
                <a:cs typeface="Courier New" panose="02070309020205020404" pitchFamily="49" charset="0"/>
              </a:rPr>
              <a:t>Cut film, mount your own slides</a:t>
            </a:r>
          </a:p>
          <a:p>
            <a:r>
              <a:rPr lang="en-US" sz="2400" dirty="0">
                <a:solidFill>
                  <a:schemeClr val="bg1"/>
                </a:solidFill>
                <a:latin typeface="Courier New" panose="02070309020205020404" pitchFamily="49" charset="0"/>
                <a:cs typeface="Courier New" panose="02070309020205020404" pitchFamily="49" charset="0"/>
              </a:rPr>
              <a:t>It’s called a </a:t>
            </a:r>
            <a:r>
              <a:rPr lang="en-US" sz="2400" b="1" dirty="0">
                <a:solidFill>
                  <a:schemeClr val="bg1"/>
                </a:solidFill>
                <a:latin typeface="Courier New" panose="02070309020205020404" pitchFamily="49" charset="0"/>
                <a:cs typeface="Courier New" panose="02070309020205020404" pitchFamily="49" charset="0"/>
              </a:rPr>
              <a:t>slide</a:t>
            </a:r>
            <a:r>
              <a:rPr lang="en-US" sz="2400" dirty="0">
                <a:solidFill>
                  <a:schemeClr val="bg1"/>
                </a:solidFill>
                <a:latin typeface="Courier New" panose="02070309020205020404" pitchFamily="49" charset="0"/>
                <a:cs typeface="Courier New" panose="02070309020205020404" pitchFamily="49" charset="0"/>
              </a:rPr>
              <a:t> because physical 2”x3” film holder would “</a:t>
            </a:r>
            <a:r>
              <a:rPr lang="en-US" sz="2400" b="1" i="1" dirty="0">
                <a:solidFill>
                  <a:schemeClr val="bg1"/>
                </a:solidFill>
                <a:latin typeface="Courier New" panose="02070309020205020404" pitchFamily="49" charset="0"/>
                <a:cs typeface="Courier New" panose="02070309020205020404" pitchFamily="49" charset="0"/>
              </a:rPr>
              <a:t>slide</a:t>
            </a:r>
            <a:r>
              <a:rPr lang="en-US" sz="2400" dirty="0">
                <a:solidFill>
                  <a:schemeClr val="bg1"/>
                </a:solidFill>
                <a:latin typeface="Courier New" panose="02070309020205020404" pitchFamily="49" charset="0"/>
                <a:cs typeface="Courier New" panose="02070309020205020404" pitchFamily="49" charset="0"/>
              </a:rPr>
              <a:t>” into place in “</a:t>
            </a:r>
            <a:r>
              <a:rPr lang="en-US" sz="2400" b="1" i="1" dirty="0">
                <a:solidFill>
                  <a:schemeClr val="bg1"/>
                </a:solidFill>
                <a:latin typeface="Courier New" panose="02070309020205020404" pitchFamily="49" charset="0"/>
                <a:cs typeface="Courier New" panose="02070309020205020404" pitchFamily="49" charset="0"/>
              </a:rPr>
              <a:t>slide</a:t>
            </a:r>
            <a:r>
              <a:rPr lang="en-US" sz="2400" i="1" dirty="0">
                <a:solidFill>
                  <a:schemeClr val="bg1"/>
                </a:solidFill>
                <a:latin typeface="Courier New" panose="02070309020205020404" pitchFamily="49" charset="0"/>
                <a:cs typeface="Courier New" panose="02070309020205020404" pitchFamily="49" charset="0"/>
              </a:rPr>
              <a:t> projector</a:t>
            </a:r>
            <a:r>
              <a:rPr lang="en-US" sz="2400" dirty="0">
                <a:solidFill>
                  <a:schemeClr val="bg1"/>
                </a:solidFill>
                <a:latin typeface="Courier New" panose="02070309020205020404" pitchFamily="49" charset="0"/>
                <a:cs typeface="Courier New" panose="02070309020205020404" pitchFamily="49" charset="0"/>
              </a:rPr>
              <a:t>.”</a:t>
            </a:r>
          </a:p>
          <a:p>
            <a:endParaRPr lang="en-CA" dirty="0">
              <a:solidFill>
                <a:schemeClr val="bg1"/>
              </a:solidFill>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1231624250"/>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lum bright="20000" contrast="-20000"/>
            <a:extLst>
              <a:ext uri="{28A0092B-C50C-407E-A947-70E740481C1C}">
                <a14:useLocalDpi xmlns:a14="http://schemas.microsoft.com/office/drawing/2010/main" val="0"/>
              </a:ext>
            </a:extLst>
          </a:blip>
          <a:srcRect/>
          <a:stretch>
            <a:fillRect/>
          </a:stretch>
        </p:blipFill>
        <p:spPr bwMode="auto">
          <a:xfrm>
            <a:off x="-19051" y="0"/>
            <a:ext cx="9163051" cy="6877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51736289"/>
      </p:ext>
    </p:extLst>
  </p:cSld>
  <p:clrMapOvr>
    <a:masterClrMapping/>
  </p:clrMapOvr>
  <p:transition>
    <p:newsfla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lum bright="20000" contrast="-20000"/>
            <a:extLst>
              <a:ext uri="{28A0092B-C50C-407E-A947-70E740481C1C}">
                <a14:useLocalDpi xmlns:a14="http://schemas.microsoft.com/office/drawing/2010/main" val="0"/>
              </a:ext>
            </a:extLst>
          </a:blip>
          <a:srcRect/>
          <a:stretch>
            <a:fillRect/>
          </a:stretch>
        </p:blipFill>
        <p:spPr bwMode="auto">
          <a:xfrm>
            <a:off x="1" y="1"/>
            <a:ext cx="9163051" cy="6877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itle 1"/>
          <p:cNvSpPr>
            <a:spLocks noGrp="1" noChangeArrowheads="1"/>
          </p:cNvSpPr>
          <p:nvPr>
            <p:ph type="title"/>
          </p:nvPr>
        </p:nvSpPr>
        <p:spPr>
          <a:xfrm>
            <a:off x="466726" y="450213"/>
            <a:ext cx="8229600" cy="910294"/>
          </a:xfrm>
          <a:solidFill>
            <a:schemeClr val="bg1">
              <a:alpha val="70000"/>
            </a:schemeClr>
          </a:solidFill>
        </p:spPr>
        <p:txBody>
          <a:bodyPr/>
          <a:lstStyle/>
          <a:p>
            <a:r>
              <a:rPr lang="en-CA" sz="3200" b="1" dirty="0"/>
              <a:t>KISS Points</a:t>
            </a:r>
            <a:br>
              <a:rPr lang="en-CA" sz="3200" b="1" dirty="0"/>
            </a:br>
            <a:r>
              <a:rPr lang="en-CA" sz="2000" dirty="0"/>
              <a:t>(“</a:t>
            </a:r>
            <a:r>
              <a:rPr lang="en-CA" sz="1800" i="1" dirty="0"/>
              <a:t>Keep it simple, stupid</a:t>
            </a:r>
            <a:r>
              <a:rPr lang="en-CA" sz="2000" dirty="0"/>
              <a:t>”)</a:t>
            </a:r>
            <a:endParaRPr lang="en-US" altLang="en-US" sz="3600" dirty="0"/>
          </a:p>
        </p:txBody>
      </p:sp>
      <p:sp>
        <p:nvSpPr>
          <p:cNvPr id="2" name="Content Placeholder 1">
            <a:extLst>
              <a:ext uri="{FF2B5EF4-FFF2-40B4-BE49-F238E27FC236}">
                <a16:creationId xmlns:a16="http://schemas.microsoft.com/office/drawing/2014/main" id="{02029D38-F2B7-4E9E-BB7B-1254E0CC2BAA}"/>
              </a:ext>
            </a:extLst>
          </p:cNvPr>
          <p:cNvSpPr>
            <a:spLocks noGrp="1"/>
          </p:cNvSpPr>
          <p:nvPr>
            <p:ph idx="1"/>
          </p:nvPr>
        </p:nvSpPr>
        <p:spPr>
          <a:xfrm>
            <a:off x="457199" y="1360507"/>
            <a:ext cx="8229600" cy="5031415"/>
          </a:xfrm>
        </p:spPr>
        <p:txBody>
          <a:bodyPr/>
          <a:lstStyle/>
          <a:p>
            <a:r>
              <a:rPr lang="en-CA" sz="2000" dirty="0"/>
              <a:t>Limit </a:t>
            </a:r>
            <a:r>
              <a:rPr lang="en-CA" sz="2000" b="1" dirty="0"/>
              <a:t># slides to ~ 1 minute</a:t>
            </a:r>
            <a:r>
              <a:rPr lang="en-CA" sz="2000" dirty="0"/>
              <a:t>: practice presentation</a:t>
            </a:r>
          </a:p>
          <a:p>
            <a:r>
              <a:rPr lang="en-CA" sz="2000" dirty="0"/>
              <a:t>Use </a:t>
            </a:r>
            <a:r>
              <a:rPr lang="en-CA" sz="2000" b="1" dirty="0"/>
              <a:t>bullet points</a:t>
            </a:r>
            <a:endParaRPr lang="en-CA" sz="2000" dirty="0"/>
          </a:p>
          <a:p>
            <a:pPr lvl="1"/>
            <a:r>
              <a:rPr lang="en-CA" sz="1800" b="1" dirty="0"/>
              <a:t>Titles</a:t>
            </a:r>
            <a:r>
              <a:rPr lang="en-CA" sz="1800" dirty="0"/>
              <a:t> in largest font. </a:t>
            </a:r>
          </a:p>
          <a:p>
            <a:pPr lvl="2"/>
            <a:r>
              <a:rPr lang="en-CA" sz="1400" b="1" dirty="0"/>
              <a:t>Major points </a:t>
            </a:r>
            <a:r>
              <a:rPr lang="en-CA" sz="1400" dirty="0"/>
              <a:t>in smaller font.</a:t>
            </a:r>
          </a:p>
          <a:p>
            <a:pPr lvl="3"/>
            <a:r>
              <a:rPr lang="en-CA" sz="1200" b="1" dirty="0"/>
              <a:t>Nested points </a:t>
            </a:r>
            <a:r>
              <a:rPr lang="en-CA" sz="1200" dirty="0"/>
              <a:t>in smaller point </a:t>
            </a:r>
            <a:r>
              <a:rPr lang="en-CA" sz="1100" dirty="0"/>
              <a:t>(don’t overdo it) </a:t>
            </a:r>
          </a:p>
          <a:p>
            <a:r>
              <a:rPr lang="en-CA" sz="2000" dirty="0"/>
              <a:t>Fit each </a:t>
            </a:r>
            <a:r>
              <a:rPr lang="en-CA" sz="2000" b="1" dirty="0"/>
              <a:t>idea</a:t>
            </a:r>
            <a:r>
              <a:rPr lang="en-CA" sz="2000" dirty="0"/>
              <a:t> on </a:t>
            </a:r>
            <a:r>
              <a:rPr lang="en-CA" sz="2000" b="1" dirty="0"/>
              <a:t>single</a:t>
            </a:r>
            <a:r>
              <a:rPr lang="en-CA" sz="2000" dirty="0"/>
              <a:t> line: break phrases</a:t>
            </a:r>
          </a:p>
          <a:p>
            <a:r>
              <a:rPr lang="en-CA" sz="2000" b="1" dirty="0"/>
              <a:t>Telegraphic style</a:t>
            </a:r>
          </a:p>
          <a:p>
            <a:pPr lvl="1"/>
            <a:r>
              <a:rPr lang="en-CA" sz="1800" dirty="0"/>
              <a:t>Audience should </a:t>
            </a:r>
            <a:r>
              <a:rPr lang="en-CA" sz="1800" i="1" dirty="0"/>
              <a:t>not</a:t>
            </a:r>
            <a:r>
              <a:rPr lang="en-CA" sz="1800" dirty="0"/>
              <a:t> </a:t>
            </a:r>
            <a:r>
              <a:rPr lang="en-CA" sz="1800" b="1" dirty="0"/>
              <a:t>read</a:t>
            </a:r>
            <a:r>
              <a:rPr lang="en-CA" sz="1800" dirty="0"/>
              <a:t> while you </a:t>
            </a:r>
            <a:r>
              <a:rPr lang="en-CA" sz="1800" b="1" dirty="0"/>
              <a:t>talk</a:t>
            </a:r>
          </a:p>
          <a:p>
            <a:pPr lvl="1"/>
            <a:r>
              <a:rPr lang="en-CA" sz="1800" dirty="0"/>
              <a:t>Use</a:t>
            </a:r>
            <a:r>
              <a:rPr lang="en-CA" sz="1800" b="1" i="1" dirty="0"/>
              <a:t> Sentence fragments</a:t>
            </a:r>
            <a:endParaRPr lang="en-CA" sz="1800" dirty="0"/>
          </a:p>
          <a:p>
            <a:pPr lvl="1"/>
            <a:r>
              <a:rPr lang="en-CA" sz="1800" dirty="0"/>
              <a:t>No “</a:t>
            </a:r>
            <a:r>
              <a:rPr lang="en-CA" sz="1800" i="1" dirty="0"/>
              <a:t>a</a:t>
            </a:r>
            <a:r>
              <a:rPr lang="en-CA" sz="1800" dirty="0"/>
              <a:t>”, “</a:t>
            </a:r>
            <a:r>
              <a:rPr lang="en-CA" sz="1800" i="1" dirty="0"/>
              <a:t>an</a:t>
            </a:r>
            <a:r>
              <a:rPr lang="en-CA" sz="1800" dirty="0"/>
              <a:t>”, “</a:t>
            </a:r>
            <a:r>
              <a:rPr lang="en-CA" sz="1800" i="1" dirty="0"/>
              <a:t>the</a:t>
            </a:r>
            <a:r>
              <a:rPr lang="en-CA" sz="1800" dirty="0"/>
              <a:t>”; “&amp;” for “</a:t>
            </a:r>
            <a:r>
              <a:rPr lang="en-CA" sz="1800" i="1" dirty="0"/>
              <a:t>and</a:t>
            </a:r>
            <a:r>
              <a:rPr lang="en-CA" sz="1800" dirty="0"/>
              <a:t>”; no “</a:t>
            </a:r>
            <a:r>
              <a:rPr lang="en-CA" sz="1800" b="1" dirty="0"/>
              <a:t>.</a:t>
            </a:r>
            <a:r>
              <a:rPr lang="en-CA" sz="1800" dirty="0"/>
              <a:t>” </a:t>
            </a:r>
          </a:p>
          <a:p>
            <a:pPr lvl="1"/>
            <a:r>
              <a:rPr lang="en-CA" sz="1800" dirty="0"/>
              <a:t>Cut extra words: </a:t>
            </a:r>
            <a:r>
              <a:rPr lang="en-CA" sz="1800" strike="sngStrike" dirty="0"/>
              <a:t>adjectives</a:t>
            </a:r>
            <a:r>
              <a:rPr lang="en-CA" sz="1800" dirty="0"/>
              <a:t> &amp; </a:t>
            </a:r>
            <a:r>
              <a:rPr lang="en-CA" sz="1800" strike="sngStrike" dirty="0"/>
              <a:t>adverbs</a:t>
            </a:r>
          </a:p>
          <a:p>
            <a:r>
              <a:rPr lang="en-CA" sz="2000" b="1" dirty="0"/>
              <a:t>Be visual</a:t>
            </a:r>
          </a:p>
          <a:p>
            <a:pPr lvl="1"/>
            <a:r>
              <a:rPr lang="en-CA" sz="1800" b="1" dirty="0"/>
              <a:t>Bold</a:t>
            </a:r>
            <a:r>
              <a:rPr lang="en-CA" sz="1800" dirty="0"/>
              <a:t> for main terms</a:t>
            </a:r>
          </a:p>
          <a:p>
            <a:pPr lvl="1"/>
            <a:r>
              <a:rPr lang="en-CA" sz="1800" b="1" i="1" dirty="0"/>
              <a:t>Italics</a:t>
            </a:r>
            <a:r>
              <a:rPr lang="en-CA" sz="1800" dirty="0"/>
              <a:t> for foreign words, </a:t>
            </a:r>
            <a:r>
              <a:rPr lang="en-CA" sz="1800" i="1" dirty="0"/>
              <a:t>action words</a:t>
            </a:r>
            <a:r>
              <a:rPr lang="en-CA" sz="1800" dirty="0"/>
              <a:t> </a:t>
            </a:r>
          </a:p>
          <a:p>
            <a:pPr lvl="1"/>
            <a:r>
              <a:rPr lang="en-CA" sz="1800" b="1" dirty="0">
                <a:solidFill>
                  <a:srgbClr val="FF0000"/>
                </a:solidFill>
              </a:rPr>
              <a:t>Colour</a:t>
            </a:r>
            <a:r>
              <a:rPr lang="en-CA" sz="1800" dirty="0"/>
              <a:t> for emphasis, recurring terms ( </a:t>
            </a:r>
            <a:r>
              <a:rPr lang="en-CA" sz="1800" b="1" dirty="0">
                <a:solidFill>
                  <a:srgbClr val="00B050"/>
                </a:solidFill>
              </a:rPr>
              <a:t>A</a:t>
            </a:r>
            <a:r>
              <a:rPr lang="en-CA" sz="1800" b="1" dirty="0"/>
              <a:t> </a:t>
            </a:r>
            <a:r>
              <a:rPr lang="en-CA" sz="1800" b="1" dirty="0">
                <a:solidFill>
                  <a:srgbClr val="0070C0"/>
                </a:solidFill>
              </a:rPr>
              <a:t>C</a:t>
            </a:r>
            <a:r>
              <a:rPr lang="en-CA" sz="1800" b="1" dirty="0"/>
              <a:t> </a:t>
            </a:r>
            <a:r>
              <a:rPr lang="en-CA" sz="1800" b="1" dirty="0">
                <a:solidFill>
                  <a:srgbClr val="FFC000"/>
                </a:solidFill>
              </a:rPr>
              <a:t>G</a:t>
            </a:r>
            <a:r>
              <a:rPr lang="en-CA" sz="1800" b="1" dirty="0"/>
              <a:t> </a:t>
            </a:r>
            <a:r>
              <a:rPr lang="en-CA" sz="1800" b="1" dirty="0">
                <a:solidFill>
                  <a:srgbClr val="FF0000"/>
                </a:solidFill>
              </a:rPr>
              <a:t>T</a:t>
            </a:r>
            <a:r>
              <a:rPr lang="en-CA" sz="1800" b="1" dirty="0"/>
              <a:t> )</a:t>
            </a:r>
            <a:endParaRPr lang="en-CA" sz="2000" b="1" dirty="0"/>
          </a:p>
        </p:txBody>
      </p:sp>
    </p:spTree>
    <p:extLst>
      <p:ext uri="{BB962C8B-B14F-4D97-AF65-F5344CB8AC3E}">
        <p14:creationId xmlns:p14="http://schemas.microsoft.com/office/powerpoint/2010/main" val="2402281111"/>
      </p:ext>
    </p:extLst>
  </p:cSld>
  <p:clrMapOvr>
    <a:masterClrMapping/>
  </p:clrMapOvr>
  <p:transition>
    <p:newsfla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lum bright="20000" contrast="-20000"/>
            <a:extLst>
              <a:ext uri="{28A0092B-C50C-407E-A947-70E740481C1C}">
                <a14:useLocalDpi xmlns:a14="http://schemas.microsoft.com/office/drawing/2010/main" val="0"/>
              </a:ext>
            </a:extLst>
          </a:blip>
          <a:srcRect/>
          <a:stretch>
            <a:fillRect/>
          </a:stretch>
        </p:blipFill>
        <p:spPr bwMode="auto">
          <a:xfrm>
            <a:off x="1" y="1"/>
            <a:ext cx="9163051" cy="6877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itle 1"/>
          <p:cNvSpPr>
            <a:spLocks noGrp="1" noChangeArrowheads="1"/>
          </p:cNvSpPr>
          <p:nvPr>
            <p:ph type="title"/>
          </p:nvPr>
        </p:nvSpPr>
        <p:spPr>
          <a:xfrm>
            <a:off x="457199" y="583007"/>
            <a:ext cx="8229600" cy="583393"/>
          </a:xfrm>
          <a:solidFill>
            <a:schemeClr val="bg1">
              <a:alpha val="70000"/>
            </a:schemeClr>
          </a:solidFill>
        </p:spPr>
        <p:txBody>
          <a:bodyPr/>
          <a:lstStyle/>
          <a:p>
            <a:r>
              <a:rPr lang="en-CA" altLang="en-US" sz="3200" b="1" dirty="0"/>
              <a:t>Be Telegraphic</a:t>
            </a:r>
            <a:endParaRPr lang="en-US" altLang="en-US" sz="3600" dirty="0"/>
          </a:p>
        </p:txBody>
      </p:sp>
      <p:sp>
        <p:nvSpPr>
          <p:cNvPr id="2" name="Content Placeholder 1">
            <a:extLst>
              <a:ext uri="{FF2B5EF4-FFF2-40B4-BE49-F238E27FC236}">
                <a16:creationId xmlns:a16="http://schemas.microsoft.com/office/drawing/2014/main" id="{02029D38-F2B7-4E9E-BB7B-1254E0CC2BAA}"/>
              </a:ext>
            </a:extLst>
          </p:cNvPr>
          <p:cNvSpPr>
            <a:spLocks noGrp="1"/>
          </p:cNvSpPr>
          <p:nvPr>
            <p:ph idx="1"/>
          </p:nvPr>
        </p:nvSpPr>
        <p:spPr>
          <a:xfrm>
            <a:off x="466726" y="1278587"/>
            <a:ext cx="8229600" cy="1357407"/>
          </a:xfrm>
        </p:spPr>
        <p:txBody>
          <a:bodyPr/>
          <a:lstStyle/>
          <a:p>
            <a:r>
              <a:rPr lang="en-US" sz="1400" dirty="0"/>
              <a:t>Charles Robert Darwin was born on February 12th, 1809. He was an English naturalist, geologist and biologist, best known for his contributions to the science of evolution. His proposition that all species of life have descended over time from common ancestors is now widely accepted, and considered a foundational concept in science. He introduced his scientific theory that this branching pattern of evolution resulted from a process that he called natural selection, in which the struggle for existence has a similar effect to the artificial selection involved in selective breeding. Darwin has been described as one of the most influential figures in human history. He died on April 19th, 1882. [</a:t>
            </a:r>
            <a:r>
              <a:rPr lang="en-US" sz="1400" b="1" dirty="0">
                <a:solidFill>
                  <a:srgbClr val="FF0000"/>
                </a:solidFill>
              </a:rPr>
              <a:t>Plagiarized from Wikipedia</a:t>
            </a:r>
            <a:r>
              <a:rPr lang="en-US" sz="1400" dirty="0"/>
              <a:t>]</a:t>
            </a:r>
          </a:p>
        </p:txBody>
      </p:sp>
      <p:sp>
        <p:nvSpPr>
          <p:cNvPr id="5" name="Content Placeholder 1">
            <a:extLst>
              <a:ext uri="{FF2B5EF4-FFF2-40B4-BE49-F238E27FC236}">
                <a16:creationId xmlns:a16="http://schemas.microsoft.com/office/drawing/2014/main" id="{C3D1B4A3-3CAD-4BDA-B6C3-CD6635ADDCF1}"/>
              </a:ext>
            </a:extLst>
          </p:cNvPr>
          <p:cNvSpPr txBox="1">
            <a:spLocks/>
          </p:cNvSpPr>
          <p:nvPr/>
        </p:nvSpPr>
        <p:spPr bwMode="auto">
          <a:xfrm>
            <a:off x="466726" y="3165194"/>
            <a:ext cx="8229600" cy="2863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har char="•"/>
              <a:defRPr sz="3200">
                <a:solidFill>
                  <a:schemeClr val="tx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cs typeface="+mn-cs"/>
              </a:defRPr>
            </a:lvl2pPr>
            <a:lvl3pPr marL="1142971" indent="-228594" algn="l" rtl="0" eaLnBrk="0" fontAlgn="base" hangingPunct="0">
              <a:spcBef>
                <a:spcPct val="20000"/>
              </a:spcBef>
              <a:spcAft>
                <a:spcPct val="0"/>
              </a:spcAft>
              <a:buChar char="•"/>
              <a:defRPr sz="2400">
                <a:solidFill>
                  <a:schemeClr val="tx1"/>
                </a:solidFill>
                <a:latin typeface="+mn-lt"/>
                <a:cs typeface="+mn-cs"/>
              </a:defRPr>
            </a:lvl3pPr>
            <a:lvl4pPr marL="1600160" indent="-228594" algn="l" rtl="0" eaLnBrk="0" fontAlgn="base" hangingPunct="0">
              <a:spcBef>
                <a:spcPct val="20000"/>
              </a:spcBef>
              <a:spcAft>
                <a:spcPct val="0"/>
              </a:spcAft>
              <a:buChar char="–"/>
              <a:defRPr sz="2000">
                <a:solidFill>
                  <a:schemeClr val="tx1"/>
                </a:solidFill>
                <a:latin typeface="+mn-lt"/>
                <a:cs typeface="+mn-cs"/>
              </a:defRPr>
            </a:lvl4pPr>
            <a:lvl5pPr marL="2057349" indent="-228594" algn="l" rtl="0" eaLnBrk="0" fontAlgn="base" hangingPunct="0">
              <a:spcBef>
                <a:spcPct val="20000"/>
              </a:spcBef>
              <a:spcAft>
                <a:spcPct val="0"/>
              </a:spcAft>
              <a:buChar char="»"/>
              <a:defRPr sz="2000">
                <a:solidFill>
                  <a:schemeClr val="tx1"/>
                </a:solidFill>
                <a:latin typeface="+mn-lt"/>
                <a:cs typeface="+mn-cs"/>
              </a:defRPr>
            </a:lvl5pPr>
            <a:lvl6pPr marL="2514537" indent="-228594" algn="l" rtl="0" fontAlgn="base">
              <a:spcBef>
                <a:spcPct val="20000"/>
              </a:spcBef>
              <a:spcAft>
                <a:spcPct val="0"/>
              </a:spcAft>
              <a:buChar char="»"/>
              <a:defRPr sz="2000">
                <a:solidFill>
                  <a:schemeClr val="tx1"/>
                </a:solidFill>
                <a:latin typeface="+mn-lt"/>
                <a:cs typeface="+mn-cs"/>
              </a:defRPr>
            </a:lvl6pPr>
            <a:lvl7pPr marL="2971726" indent="-228594" algn="l" rtl="0" fontAlgn="base">
              <a:spcBef>
                <a:spcPct val="20000"/>
              </a:spcBef>
              <a:spcAft>
                <a:spcPct val="0"/>
              </a:spcAft>
              <a:buChar char="»"/>
              <a:defRPr sz="2000">
                <a:solidFill>
                  <a:schemeClr val="tx1"/>
                </a:solidFill>
                <a:latin typeface="+mn-lt"/>
                <a:cs typeface="+mn-cs"/>
              </a:defRPr>
            </a:lvl7pPr>
            <a:lvl8pPr marL="3428914" indent="-228594" algn="l" rtl="0" fontAlgn="base">
              <a:spcBef>
                <a:spcPct val="20000"/>
              </a:spcBef>
              <a:spcAft>
                <a:spcPct val="0"/>
              </a:spcAft>
              <a:buChar char="»"/>
              <a:defRPr sz="2000">
                <a:solidFill>
                  <a:schemeClr val="tx1"/>
                </a:solidFill>
                <a:latin typeface="+mn-lt"/>
                <a:cs typeface="+mn-cs"/>
              </a:defRPr>
            </a:lvl8pPr>
            <a:lvl9pPr marL="3886103" indent="-228594" algn="l" rtl="0" fontAlgn="base">
              <a:spcBef>
                <a:spcPct val="20000"/>
              </a:spcBef>
              <a:spcAft>
                <a:spcPct val="0"/>
              </a:spcAft>
              <a:buChar char="»"/>
              <a:defRPr sz="2000">
                <a:solidFill>
                  <a:schemeClr val="tx1"/>
                </a:solidFill>
                <a:latin typeface="+mn-lt"/>
                <a:cs typeface="+mn-cs"/>
              </a:defRPr>
            </a:lvl9pPr>
          </a:lstStyle>
          <a:p>
            <a:r>
              <a:rPr lang="en-US" sz="2000" b="1" kern="0" dirty="0"/>
              <a:t>Charles Robert Darwin </a:t>
            </a:r>
            <a:r>
              <a:rPr lang="en-US" sz="2000" kern="0" dirty="0"/>
              <a:t>(1809 – 1882)</a:t>
            </a:r>
          </a:p>
          <a:p>
            <a:r>
              <a:rPr lang="en-US" sz="2000" kern="0" dirty="0"/>
              <a:t>English </a:t>
            </a:r>
            <a:r>
              <a:rPr lang="en-US" sz="2000" b="1" kern="0" dirty="0"/>
              <a:t>geologist</a:t>
            </a:r>
            <a:r>
              <a:rPr lang="en-US" sz="2000" kern="0" dirty="0"/>
              <a:t> &amp; </a:t>
            </a:r>
            <a:r>
              <a:rPr lang="en-US" sz="2000" b="1" kern="0" dirty="0"/>
              <a:t>biologist</a:t>
            </a:r>
          </a:p>
          <a:p>
            <a:pPr lvl="1"/>
            <a:r>
              <a:rPr lang="en-US" sz="1600" b="1" kern="0" dirty="0"/>
              <a:t>Naturalist </a:t>
            </a:r>
            <a:r>
              <a:rPr lang="en-US" sz="1600" kern="0" dirty="0"/>
              <a:t>onboard</a:t>
            </a:r>
            <a:r>
              <a:rPr lang="en-US" sz="1600" b="1" kern="0" dirty="0"/>
              <a:t> HMS </a:t>
            </a:r>
            <a:r>
              <a:rPr lang="en-US" sz="1600" b="1" i="1" kern="0" dirty="0"/>
              <a:t>Beagle</a:t>
            </a:r>
            <a:r>
              <a:rPr lang="en-US" sz="1600" b="1" kern="0" dirty="0"/>
              <a:t> </a:t>
            </a:r>
            <a:r>
              <a:rPr lang="en-US" sz="1600" kern="0" dirty="0"/>
              <a:t>(1831 – 1836)</a:t>
            </a:r>
          </a:p>
          <a:p>
            <a:r>
              <a:rPr lang="en-US" sz="2000" kern="0" dirty="0"/>
              <a:t>Contributions to Theory of </a:t>
            </a:r>
            <a:r>
              <a:rPr lang="en-US" sz="2000" b="1" kern="0" dirty="0"/>
              <a:t>Evolution</a:t>
            </a:r>
            <a:endParaRPr lang="en-US" sz="2000" kern="0" dirty="0"/>
          </a:p>
          <a:p>
            <a:pPr lvl="1"/>
            <a:r>
              <a:rPr lang="en-US" sz="1600" kern="0" dirty="0"/>
              <a:t>All species </a:t>
            </a:r>
            <a:r>
              <a:rPr lang="en-US" sz="1600" b="1" kern="0" dirty="0"/>
              <a:t>descended over time </a:t>
            </a:r>
            <a:r>
              <a:rPr lang="en-US" sz="1600" kern="0" dirty="0"/>
              <a:t>from </a:t>
            </a:r>
            <a:r>
              <a:rPr lang="en-US" sz="1600" b="1" kern="0" dirty="0"/>
              <a:t>Common Ancestor</a:t>
            </a:r>
            <a:r>
              <a:rPr lang="en-US" sz="1600" kern="0" dirty="0"/>
              <a:t> </a:t>
            </a:r>
          </a:p>
          <a:p>
            <a:pPr lvl="1"/>
            <a:r>
              <a:rPr lang="en-US" sz="1600" b="1" kern="0" dirty="0"/>
              <a:t>Branching Pattern </a:t>
            </a:r>
            <a:r>
              <a:rPr lang="en-US" sz="1600" kern="0" dirty="0"/>
              <a:t>of evolution results from </a:t>
            </a:r>
            <a:r>
              <a:rPr lang="en-US" sz="1600" b="1" kern="0" dirty="0"/>
              <a:t>Natural Selection </a:t>
            </a:r>
          </a:p>
          <a:p>
            <a:pPr lvl="1"/>
            <a:r>
              <a:rPr lang="en-US" sz="1600" b="1" kern="0" dirty="0"/>
              <a:t>Struggle for Existence </a:t>
            </a:r>
            <a:r>
              <a:rPr lang="en-US" sz="1600" kern="0" dirty="0"/>
              <a:t>leads to </a:t>
            </a:r>
            <a:r>
              <a:rPr lang="en-US" sz="1600" b="1" kern="0" dirty="0"/>
              <a:t>Differential Survival &amp; Reproduction</a:t>
            </a:r>
          </a:p>
          <a:p>
            <a:pPr lvl="1"/>
            <a:r>
              <a:rPr lang="en-US" sz="1600" kern="0" dirty="0"/>
              <a:t>Analogous to </a:t>
            </a:r>
            <a:r>
              <a:rPr lang="en-US" sz="1600" b="1" kern="0" dirty="0"/>
              <a:t>Artificial Selection </a:t>
            </a:r>
            <a:r>
              <a:rPr lang="en-US" sz="1600" kern="0" dirty="0"/>
              <a:t>in selective breeding</a:t>
            </a:r>
          </a:p>
          <a:p>
            <a:r>
              <a:rPr lang="en-US" sz="2000" kern="0" dirty="0"/>
              <a:t>“</a:t>
            </a:r>
            <a:r>
              <a:rPr lang="en-US" sz="2000" b="1" i="1" kern="0" dirty="0"/>
              <a:t>One of the most influential figures in human history</a:t>
            </a:r>
            <a:r>
              <a:rPr lang="en-US" sz="2000" kern="0" dirty="0"/>
              <a:t>”</a:t>
            </a:r>
          </a:p>
        </p:txBody>
      </p:sp>
    </p:spTree>
    <p:extLst>
      <p:ext uri="{BB962C8B-B14F-4D97-AF65-F5344CB8AC3E}">
        <p14:creationId xmlns:p14="http://schemas.microsoft.com/office/powerpoint/2010/main" val="2494806649"/>
      </p:ext>
    </p:extLst>
  </p:cSld>
  <p:clrMapOvr>
    <a:masterClrMapping/>
  </p:clrMapOvr>
  <p:transition>
    <p:newsfla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8C9265C-A017-4A9A-A5B1-13B05CE92DE7}"/>
              </a:ext>
            </a:extLst>
          </p:cNvPr>
          <p:cNvPicPr>
            <a:picLocks noChangeAspect="1"/>
          </p:cNvPicPr>
          <p:nvPr/>
        </p:nvPicPr>
        <p:blipFill>
          <a:blip r:embed="rId3"/>
          <a:stretch>
            <a:fillRect/>
          </a:stretch>
        </p:blipFill>
        <p:spPr>
          <a:xfrm>
            <a:off x="0" y="0"/>
            <a:ext cx="9143999" cy="6857999"/>
          </a:xfrm>
          <a:prstGeom prst="rect">
            <a:avLst/>
          </a:prstGeom>
        </p:spPr>
      </p:pic>
      <p:sp>
        <p:nvSpPr>
          <p:cNvPr id="3075" name="Title 1"/>
          <p:cNvSpPr>
            <a:spLocks noGrp="1" noChangeArrowheads="1"/>
          </p:cNvSpPr>
          <p:nvPr>
            <p:ph type="title"/>
          </p:nvPr>
        </p:nvSpPr>
        <p:spPr>
          <a:xfrm>
            <a:off x="457199" y="584671"/>
            <a:ext cx="8229600" cy="634679"/>
          </a:xfrm>
          <a:solidFill>
            <a:schemeClr val="bg1">
              <a:alpha val="70000"/>
            </a:schemeClr>
          </a:solidFill>
        </p:spPr>
        <p:txBody>
          <a:bodyPr/>
          <a:lstStyle/>
          <a:p>
            <a:r>
              <a:rPr lang="en-US" altLang="en-US" sz="3200" b="1" dirty="0"/>
              <a:t>Telegraphic Summary with bullets</a:t>
            </a:r>
            <a:endParaRPr lang="en-US" altLang="en-US" sz="3600" dirty="0"/>
          </a:p>
        </p:txBody>
      </p:sp>
      <p:sp>
        <p:nvSpPr>
          <p:cNvPr id="2" name="Content Placeholder 1">
            <a:extLst>
              <a:ext uri="{FF2B5EF4-FFF2-40B4-BE49-F238E27FC236}">
                <a16:creationId xmlns:a16="http://schemas.microsoft.com/office/drawing/2014/main" id="{D5753724-FD9E-4183-B57D-1067284A3D1E}"/>
              </a:ext>
            </a:extLst>
          </p:cNvPr>
          <p:cNvSpPr>
            <a:spLocks noGrp="1"/>
          </p:cNvSpPr>
          <p:nvPr>
            <p:ph idx="1"/>
          </p:nvPr>
        </p:nvSpPr>
        <p:spPr>
          <a:xfrm>
            <a:off x="457199" y="1804021"/>
            <a:ext cx="8229600" cy="3908759"/>
          </a:xfrm>
          <a:solidFill>
            <a:schemeClr val="bg1">
              <a:alpha val="70000"/>
            </a:schemeClr>
          </a:solidFill>
        </p:spPr>
        <p:txBody>
          <a:bodyPr/>
          <a:lstStyle/>
          <a:p>
            <a:r>
              <a:rPr lang="en-US" sz="2000" b="1" dirty="0"/>
              <a:t>Modern persons </a:t>
            </a:r>
            <a:r>
              <a:rPr lang="en-US" sz="2000" dirty="0"/>
              <a:t>have </a:t>
            </a:r>
            <a:r>
              <a:rPr lang="en-US" sz="2000" b="1" dirty="0"/>
              <a:t>mtDNA</a:t>
            </a:r>
            <a:r>
              <a:rPr lang="en-US" sz="2000" dirty="0"/>
              <a:t> sequences </a:t>
            </a:r>
            <a:r>
              <a:rPr lang="en-US" sz="2000" b="1" i="1" dirty="0"/>
              <a:t>identical / similar        </a:t>
            </a:r>
            <a:r>
              <a:rPr lang="en-US" sz="2000" dirty="0"/>
              <a:t>to ancient </a:t>
            </a:r>
            <a:r>
              <a:rPr lang="en-US" sz="2000" b="1" dirty="0">
                <a:solidFill>
                  <a:srgbClr val="FF0000"/>
                </a:solidFill>
              </a:rPr>
              <a:t>Beothuk</a:t>
            </a:r>
            <a:r>
              <a:rPr lang="en-US" sz="2000" b="1" dirty="0"/>
              <a:t> </a:t>
            </a:r>
            <a:r>
              <a:rPr lang="en-US" sz="2000" dirty="0"/>
              <a:t>&amp; (or) </a:t>
            </a:r>
            <a:r>
              <a:rPr lang="en-US" sz="2000" b="1" dirty="0">
                <a:solidFill>
                  <a:srgbClr val="00B050"/>
                </a:solidFill>
              </a:rPr>
              <a:t>Maritime Archaic </a:t>
            </a:r>
            <a:r>
              <a:rPr lang="en-US" sz="2000" dirty="0"/>
              <a:t>(</a:t>
            </a:r>
            <a:r>
              <a:rPr lang="en-US" sz="2000" b="1" dirty="0">
                <a:solidFill>
                  <a:srgbClr val="00B050"/>
                </a:solidFill>
              </a:rPr>
              <a:t>MA</a:t>
            </a:r>
            <a:r>
              <a:rPr lang="en-US" sz="2000" dirty="0"/>
              <a:t>):</a:t>
            </a:r>
          </a:p>
          <a:p>
            <a:pPr lvl="1"/>
            <a:r>
              <a:rPr lang="en-US" sz="1600" b="1" dirty="0">
                <a:solidFill>
                  <a:srgbClr val="00B0F0"/>
                </a:solidFill>
              </a:rPr>
              <a:t>Ojibwa</a:t>
            </a:r>
            <a:r>
              <a:rPr lang="en-US" sz="1600" b="1" dirty="0"/>
              <a:t> - </a:t>
            </a:r>
            <a:r>
              <a:rPr lang="en-US" sz="1600" b="1" dirty="0">
                <a:solidFill>
                  <a:srgbClr val="FF0000"/>
                </a:solidFill>
              </a:rPr>
              <a:t>Beothuk</a:t>
            </a:r>
            <a:r>
              <a:rPr lang="en-US" sz="1600" b="1" dirty="0"/>
              <a:t> connection: </a:t>
            </a:r>
            <a:r>
              <a:rPr lang="en-US" sz="1600" b="1" dirty="0">
                <a:solidFill>
                  <a:srgbClr val="00B0F0"/>
                </a:solidFill>
              </a:rPr>
              <a:t>Ojibwa</a:t>
            </a:r>
            <a:r>
              <a:rPr lang="en-US" sz="1600" b="1" dirty="0"/>
              <a:t> - </a:t>
            </a:r>
            <a:r>
              <a:rPr lang="en-US" sz="1600" b="1" dirty="0">
                <a:solidFill>
                  <a:srgbClr val="E98517"/>
                </a:solidFill>
              </a:rPr>
              <a:t>Mi’kmaq</a:t>
            </a:r>
            <a:r>
              <a:rPr lang="en-US" sz="1600" b="1" dirty="0"/>
              <a:t> connection?</a:t>
            </a:r>
            <a:endParaRPr lang="en-US" sz="1600" dirty="0"/>
          </a:p>
          <a:p>
            <a:pPr lvl="1"/>
            <a:r>
              <a:rPr lang="en-US" sz="1600" dirty="0"/>
              <a:t>Distinguish </a:t>
            </a:r>
            <a:r>
              <a:rPr lang="en-US" sz="1600" b="1" dirty="0"/>
              <a:t>common ancestry</a:t>
            </a:r>
            <a:r>
              <a:rPr lang="en-US" sz="1600" dirty="0"/>
              <a:t> </a:t>
            </a:r>
            <a:r>
              <a:rPr lang="en-US" sz="1600" i="1" dirty="0"/>
              <a:t>versus</a:t>
            </a:r>
            <a:r>
              <a:rPr lang="en-US" sz="1600" dirty="0"/>
              <a:t> </a:t>
            </a:r>
            <a:r>
              <a:rPr lang="en-US" sz="1600" b="1" dirty="0"/>
              <a:t>shared</a:t>
            </a:r>
            <a:r>
              <a:rPr lang="en-US" sz="1600" dirty="0"/>
              <a:t> </a:t>
            </a:r>
            <a:r>
              <a:rPr lang="en-US" sz="1600" b="1" dirty="0"/>
              <a:t>relationship</a:t>
            </a:r>
          </a:p>
          <a:p>
            <a:pPr lvl="1"/>
            <a:r>
              <a:rPr lang="en-US" sz="1600" dirty="0"/>
              <a:t>See SM Carr (2020) </a:t>
            </a:r>
            <a:r>
              <a:rPr lang="en-US" sz="1600" b="1" i="1" dirty="0"/>
              <a:t>Genome</a:t>
            </a:r>
            <a:r>
              <a:rPr lang="en-US" sz="1600" dirty="0"/>
              <a:t>, 63:349–355</a:t>
            </a:r>
          </a:p>
          <a:p>
            <a:r>
              <a:rPr lang="en-US" sz="2000" dirty="0"/>
              <a:t>Ancient </a:t>
            </a:r>
            <a:r>
              <a:rPr lang="en-US" sz="2000" b="1" dirty="0">
                <a:solidFill>
                  <a:srgbClr val="FF0000"/>
                </a:solidFill>
              </a:rPr>
              <a:t>Beothuk</a:t>
            </a:r>
            <a:r>
              <a:rPr lang="en-US" sz="2000" dirty="0"/>
              <a:t> &amp; </a:t>
            </a:r>
            <a:r>
              <a:rPr lang="en-US" sz="2000" b="1" dirty="0">
                <a:solidFill>
                  <a:srgbClr val="00B050"/>
                </a:solidFill>
              </a:rPr>
              <a:t>MA</a:t>
            </a:r>
            <a:r>
              <a:rPr lang="en-US" sz="2000" dirty="0"/>
              <a:t> </a:t>
            </a:r>
            <a:r>
              <a:rPr lang="en-US" sz="2000" b="1" dirty="0"/>
              <a:t>temporally &amp; genetically </a:t>
            </a:r>
            <a:r>
              <a:rPr lang="en-US" sz="2000" b="1" i="1" dirty="0"/>
              <a:t>disjunct</a:t>
            </a:r>
            <a:r>
              <a:rPr lang="en-US" sz="2000" dirty="0"/>
              <a:t> </a:t>
            </a:r>
          </a:p>
          <a:p>
            <a:pPr lvl="1"/>
            <a:r>
              <a:rPr lang="en-US" sz="1600" dirty="0"/>
              <a:t>Contrasting model for </a:t>
            </a:r>
            <a:r>
              <a:rPr lang="en-US" sz="1600" i="1" dirty="0"/>
              <a:t>continuity</a:t>
            </a:r>
            <a:r>
              <a:rPr lang="en-US" sz="1600" dirty="0"/>
              <a:t> of </a:t>
            </a:r>
            <a:r>
              <a:rPr lang="en-US" sz="1600" b="1" dirty="0">
                <a:solidFill>
                  <a:srgbClr val="FF0000"/>
                </a:solidFill>
              </a:rPr>
              <a:t>Beothuk</a:t>
            </a:r>
            <a:r>
              <a:rPr lang="en-US" sz="1600" dirty="0"/>
              <a:t> </a:t>
            </a:r>
            <a:r>
              <a:rPr lang="en-US" sz="1600" i="1" dirty="0"/>
              <a:t>within</a:t>
            </a:r>
            <a:r>
              <a:rPr lang="en-US" sz="1600" dirty="0"/>
              <a:t> </a:t>
            </a:r>
            <a:r>
              <a:rPr lang="en-US" sz="1600" b="1" dirty="0">
                <a:solidFill>
                  <a:srgbClr val="E98517"/>
                </a:solidFill>
              </a:rPr>
              <a:t>Mi’kmaq</a:t>
            </a:r>
            <a:r>
              <a:rPr lang="en-US" sz="1600" b="1" dirty="0"/>
              <a:t> ?</a:t>
            </a:r>
            <a:endParaRPr lang="en-US" sz="1600" i="1" dirty="0"/>
          </a:p>
          <a:p>
            <a:r>
              <a:rPr lang="en-US" sz="2000" dirty="0">
                <a:latin typeface="+mj-lt"/>
              </a:rPr>
              <a:t>Newfoundland</a:t>
            </a:r>
            <a:r>
              <a:rPr lang="en-US" sz="2000" b="1" dirty="0"/>
              <a:t> </a:t>
            </a:r>
            <a:r>
              <a:rPr lang="en-US" sz="2000" b="1" dirty="0">
                <a:solidFill>
                  <a:srgbClr val="E98517"/>
                </a:solidFill>
              </a:rPr>
              <a:t>Mi’kmaq</a:t>
            </a:r>
            <a:r>
              <a:rPr lang="en-US" sz="2000" b="1" dirty="0"/>
              <a:t> genetically diverse </a:t>
            </a:r>
          </a:p>
          <a:p>
            <a:pPr lvl="1"/>
            <a:r>
              <a:rPr lang="en-US" sz="1600" dirty="0"/>
              <a:t>Multiple</a:t>
            </a:r>
            <a:r>
              <a:rPr lang="en-US" sz="1600" b="1" dirty="0"/>
              <a:t> Native American </a:t>
            </a:r>
            <a:r>
              <a:rPr lang="en-US" sz="1600" dirty="0"/>
              <a:t>haplogroups </a:t>
            </a:r>
          </a:p>
          <a:p>
            <a:pPr lvl="1"/>
            <a:r>
              <a:rPr lang="en-US" sz="1600" b="1" dirty="0"/>
              <a:t>Euro-American</a:t>
            </a:r>
            <a:r>
              <a:rPr lang="en-US" sz="1600" dirty="0"/>
              <a:t> haplogroups in </a:t>
            </a:r>
            <a:r>
              <a:rPr lang="en-US" sz="1600" b="1" dirty="0">
                <a:solidFill>
                  <a:srgbClr val="E98517"/>
                </a:solidFill>
              </a:rPr>
              <a:t>Miawpukek FN </a:t>
            </a:r>
            <a:r>
              <a:rPr lang="en-US" sz="1600" dirty="0"/>
              <a:t>from intermarriage</a:t>
            </a:r>
          </a:p>
          <a:p>
            <a:pPr lvl="1"/>
            <a:r>
              <a:rPr lang="en-US" sz="1600" dirty="0"/>
              <a:t>Detailed </a:t>
            </a:r>
            <a:r>
              <a:rPr lang="en-US" sz="1600" b="1" dirty="0"/>
              <a:t>maternal</a:t>
            </a:r>
            <a:r>
              <a:rPr lang="en-US" sz="1600" dirty="0"/>
              <a:t>, </a:t>
            </a:r>
            <a:r>
              <a:rPr lang="en-US" sz="1600" b="1" dirty="0"/>
              <a:t>paternal</a:t>
            </a:r>
            <a:r>
              <a:rPr lang="en-US" sz="1600" dirty="0"/>
              <a:t>, &amp; </a:t>
            </a:r>
            <a:r>
              <a:rPr lang="en-US" sz="1600" b="1" dirty="0"/>
              <a:t>bi-parental</a:t>
            </a:r>
            <a:r>
              <a:rPr lang="en-US" sz="1600" dirty="0"/>
              <a:t> (</a:t>
            </a:r>
            <a:r>
              <a:rPr lang="en-US" sz="1600" b="1" dirty="0"/>
              <a:t>mt-</a:t>
            </a:r>
            <a:r>
              <a:rPr lang="en-US" sz="1600" dirty="0"/>
              <a:t>, </a:t>
            </a:r>
            <a:r>
              <a:rPr lang="en-US" sz="1600" b="1" dirty="0"/>
              <a:t>Y-</a:t>
            </a:r>
            <a:r>
              <a:rPr lang="en-US" sz="1600" dirty="0"/>
              <a:t>, </a:t>
            </a:r>
            <a:r>
              <a:rPr lang="en-US" sz="1600" b="1" dirty="0"/>
              <a:t>nucDNA</a:t>
            </a:r>
            <a:r>
              <a:rPr lang="en-US" sz="1600" dirty="0"/>
              <a:t>) genes needed: </a:t>
            </a:r>
          </a:p>
          <a:p>
            <a:r>
              <a:rPr lang="en-CA" sz="2000" b="1" dirty="0"/>
              <a:t>Biological</a:t>
            </a:r>
            <a:r>
              <a:rPr lang="en-CA" sz="2000" dirty="0"/>
              <a:t>, </a:t>
            </a:r>
            <a:r>
              <a:rPr lang="en-CA" sz="2000" b="1" dirty="0"/>
              <a:t>historical</a:t>
            </a:r>
            <a:r>
              <a:rPr lang="en-CA" sz="2000" dirty="0"/>
              <a:t>, </a:t>
            </a:r>
            <a:r>
              <a:rPr lang="en-CA" sz="2000" b="1" dirty="0"/>
              <a:t>social</a:t>
            </a:r>
            <a:r>
              <a:rPr lang="en-CA" sz="2000" dirty="0"/>
              <a:t>, </a:t>
            </a:r>
            <a:r>
              <a:rPr lang="en-CA" sz="2000" b="1" dirty="0"/>
              <a:t>ethical</a:t>
            </a:r>
            <a:r>
              <a:rPr lang="en-CA" sz="2000" dirty="0"/>
              <a:t> issues for </a:t>
            </a:r>
            <a:r>
              <a:rPr lang="en-CA" sz="2000" b="1" dirty="0"/>
              <a:t>First Nations</a:t>
            </a:r>
            <a:endParaRPr lang="en-CA" sz="2000" dirty="0"/>
          </a:p>
        </p:txBody>
      </p:sp>
    </p:spTree>
    <p:extLst>
      <p:ext uri="{BB962C8B-B14F-4D97-AF65-F5344CB8AC3E}">
        <p14:creationId xmlns:p14="http://schemas.microsoft.com/office/powerpoint/2010/main" val="1462242343"/>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lum bright="20000" contrast="-20000"/>
            <a:extLst>
              <a:ext uri="{28A0092B-C50C-407E-A947-70E740481C1C}">
                <a14:useLocalDpi xmlns:a14="http://schemas.microsoft.com/office/drawing/2010/main" val="0"/>
              </a:ext>
            </a:extLst>
          </a:blip>
          <a:srcRect/>
          <a:stretch>
            <a:fillRect/>
          </a:stretch>
        </p:blipFill>
        <p:spPr bwMode="auto">
          <a:xfrm>
            <a:off x="1" y="1"/>
            <a:ext cx="9163051" cy="6877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itle 1"/>
          <p:cNvSpPr>
            <a:spLocks noGrp="1" noChangeArrowheads="1"/>
          </p:cNvSpPr>
          <p:nvPr>
            <p:ph type="title"/>
          </p:nvPr>
        </p:nvSpPr>
        <p:spPr>
          <a:xfrm>
            <a:off x="457199" y="583007"/>
            <a:ext cx="8229600" cy="910294"/>
          </a:xfrm>
          <a:solidFill>
            <a:schemeClr val="bg1">
              <a:alpha val="70000"/>
            </a:schemeClr>
          </a:solidFill>
        </p:spPr>
        <p:txBody>
          <a:bodyPr/>
          <a:lstStyle/>
          <a:p>
            <a:r>
              <a:rPr lang="en-CA" sz="3200" b="1" dirty="0"/>
              <a:t>Miscellaneous Peeves</a:t>
            </a:r>
            <a:endParaRPr lang="en-US" altLang="en-US" sz="3600" dirty="0"/>
          </a:p>
        </p:txBody>
      </p:sp>
      <p:sp>
        <p:nvSpPr>
          <p:cNvPr id="2" name="Content Placeholder 1">
            <a:extLst>
              <a:ext uri="{FF2B5EF4-FFF2-40B4-BE49-F238E27FC236}">
                <a16:creationId xmlns:a16="http://schemas.microsoft.com/office/drawing/2014/main" id="{02029D38-F2B7-4E9E-BB7B-1254E0CC2BAA}"/>
              </a:ext>
            </a:extLst>
          </p:cNvPr>
          <p:cNvSpPr>
            <a:spLocks noGrp="1"/>
          </p:cNvSpPr>
          <p:nvPr>
            <p:ph idx="1"/>
          </p:nvPr>
        </p:nvSpPr>
        <p:spPr>
          <a:xfrm>
            <a:off x="457199" y="1360507"/>
            <a:ext cx="8229600" cy="5031415"/>
          </a:xfrm>
        </p:spPr>
        <p:txBody>
          <a:bodyPr/>
          <a:lstStyle/>
          <a:p>
            <a:r>
              <a:rPr lang="en-CA" sz="2000" dirty="0"/>
              <a:t>Scientific names: </a:t>
            </a:r>
            <a:r>
              <a:rPr lang="en-CA" sz="2000" i="1" dirty="0"/>
              <a:t>Two</a:t>
            </a:r>
            <a:r>
              <a:rPr lang="en-CA" sz="2000" dirty="0"/>
              <a:t> rules, </a:t>
            </a:r>
            <a:r>
              <a:rPr lang="en-CA" sz="2000" i="1" dirty="0"/>
              <a:t>no</a:t>
            </a:r>
            <a:r>
              <a:rPr lang="en-CA" sz="2000" dirty="0"/>
              <a:t> exceptions</a:t>
            </a:r>
          </a:p>
          <a:p>
            <a:pPr lvl="1"/>
            <a:r>
              <a:rPr lang="en-CA" sz="1800" b="1" dirty="0"/>
              <a:t>Genus capitalized, species lower case: </a:t>
            </a:r>
            <a:r>
              <a:rPr lang="en-CA" sz="1800" i="1" dirty="0"/>
              <a:t>Homo sapiens</a:t>
            </a:r>
          </a:p>
          <a:p>
            <a:pPr lvl="2"/>
            <a:r>
              <a:rPr lang="en-CA" sz="1600" dirty="0"/>
              <a:t>Even if proper name: </a:t>
            </a:r>
            <a:r>
              <a:rPr lang="en-CA" sz="1600" i="1" dirty="0"/>
              <a:t>Rhea </a:t>
            </a:r>
            <a:r>
              <a:rPr lang="en-CA" sz="1600" i="1" dirty="0" err="1"/>
              <a:t>darwini</a:t>
            </a:r>
            <a:endParaRPr lang="en-CA" sz="1600" i="1" dirty="0"/>
          </a:p>
          <a:p>
            <a:pPr lvl="1"/>
            <a:r>
              <a:rPr lang="en-CA" sz="1800" dirty="0"/>
              <a:t>Both in </a:t>
            </a:r>
            <a:r>
              <a:rPr lang="en-CA" sz="1800" b="1" i="1" dirty="0"/>
              <a:t>Italics</a:t>
            </a:r>
          </a:p>
          <a:p>
            <a:pPr lvl="2"/>
            <a:r>
              <a:rPr lang="en-CA" sz="1600" b="1" dirty="0">
                <a:latin typeface="Bradley Hand ITC" panose="03070402050302030203" pitchFamily="66" charset="0"/>
              </a:rPr>
              <a:t>If handwritten, underline separately</a:t>
            </a:r>
            <a:r>
              <a:rPr lang="en-CA" sz="1600" dirty="0">
                <a:latin typeface="Bradley Hand ITC" panose="03070402050302030203" pitchFamily="66" charset="0"/>
              </a:rPr>
              <a:t>: </a:t>
            </a:r>
            <a:r>
              <a:rPr lang="en-CA" sz="1800" b="1" u="sng" dirty="0">
                <a:latin typeface="Bradley Hand ITC" panose="03070402050302030203" pitchFamily="66" charset="0"/>
              </a:rPr>
              <a:t>Pan</a:t>
            </a:r>
            <a:r>
              <a:rPr lang="en-CA" sz="1800" b="1" dirty="0">
                <a:latin typeface="Bradley Hand ITC" panose="03070402050302030203" pitchFamily="66" charset="0"/>
              </a:rPr>
              <a:t> </a:t>
            </a:r>
            <a:r>
              <a:rPr lang="en-CA" sz="1800" b="1" u="sng" dirty="0">
                <a:latin typeface="Bradley Hand ITC" panose="03070402050302030203" pitchFamily="66" charset="0"/>
              </a:rPr>
              <a:t>troglodytes</a:t>
            </a:r>
            <a:endParaRPr lang="en-CA" sz="1600" b="1" u="sng" dirty="0">
              <a:latin typeface="Bradley Hand ITC" panose="03070402050302030203" pitchFamily="66" charset="0"/>
            </a:endParaRPr>
          </a:p>
          <a:p>
            <a:r>
              <a:rPr lang="en-CA" sz="2000" i="1" dirty="0"/>
              <a:t>Don’t</a:t>
            </a:r>
            <a:r>
              <a:rPr lang="en-CA" sz="2000" dirty="0"/>
              <a:t> </a:t>
            </a:r>
            <a:r>
              <a:rPr lang="en-CA" sz="2000" b="1" dirty="0"/>
              <a:t>read</a:t>
            </a:r>
            <a:r>
              <a:rPr lang="en-CA" sz="2000" dirty="0"/>
              <a:t> slides: everyone can already read</a:t>
            </a:r>
          </a:p>
          <a:p>
            <a:r>
              <a:rPr lang="en-CA" sz="2000" dirty="0"/>
              <a:t>Limit slides to </a:t>
            </a:r>
            <a:r>
              <a:rPr lang="en-CA" sz="2000" b="1" dirty="0"/>
              <a:t>1 ~ 2 per minute</a:t>
            </a:r>
          </a:p>
          <a:p>
            <a:r>
              <a:rPr lang="en-CA" sz="2000" dirty="0"/>
              <a:t>Check </a:t>
            </a:r>
            <a:r>
              <a:rPr lang="en-CA" sz="2000" b="1" dirty="0"/>
              <a:t>pronunciation</a:t>
            </a:r>
            <a:r>
              <a:rPr lang="en-CA" sz="2000" dirty="0"/>
              <a:t> &amp; </a:t>
            </a:r>
            <a:r>
              <a:rPr lang="en-CA" sz="2000" b="1" dirty="0"/>
              <a:t>Spelling</a:t>
            </a:r>
            <a:r>
              <a:rPr lang="en-CA" sz="2000" dirty="0"/>
              <a:t> of names &amp; technical terms</a:t>
            </a:r>
          </a:p>
          <a:p>
            <a:pPr lvl="2"/>
            <a:r>
              <a:rPr lang="en-CA" sz="1600" b="1" dirty="0"/>
              <a:t>Mispronunciation</a:t>
            </a:r>
            <a:r>
              <a:rPr lang="en-CA" sz="1600" dirty="0"/>
              <a:t> suggests you </a:t>
            </a:r>
            <a:r>
              <a:rPr lang="en-CA" sz="1600" i="1" dirty="0"/>
              <a:t>don’t understand </a:t>
            </a:r>
            <a:r>
              <a:rPr lang="en-CA" sz="1600" dirty="0"/>
              <a:t>your material</a:t>
            </a:r>
          </a:p>
          <a:p>
            <a:pPr lvl="2"/>
            <a:r>
              <a:rPr lang="en-CA" sz="1600" b="1" dirty="0"/>
              <a:t>Misspelling</a:t>
            </a:r>
            <a:r>
              <a:rPr lang="en-CA" sz="1600" dirty="0"/>
              <a:t> suggests you </a:t>
            </a:r>
            <a:r>
              <a:rPr lang="en-CA" sz="1600" i="1" dirty="0"/>
              <a:t>haven’t proofed </a:t>
            </a:r>
            <a:r>
              <a:rPr lang="en-CA" sz="1600" dirty="0"/>
              <a:t>your presentation</a:t>
            </a:r>
          </a:p>
          <a:p>
            <a:pPr lvl="2"/>
            <a:r>
              <a:rPr lang="en-CA" sz="1600" dirty="0"/>
              <a:t>Makes your </a:t>
            </a:r>
            <a:r>
              <a:rPr lang="en-CA" sz="1600" b="1" dirty="0"/>
              <a:t>lab &amp; supervisor </a:t>
            </a:r>
            <a:r>
              <a:rPr lang="en-CA" sz="1600" dirty="0"/>
              <a:t>look bad</a:t>
            </a:r>
          </a:p>
          <a:p>
            <a:r>
              <a:rPr lang="en-CA" sz="2000" dirty="0"/>
              <a:t>“</a:t>
            </a:r>
            <a:r>
              <a:rPr lang="en-CA" sz="2000" b="1" i="1" dirty="0"/>
              <a:t>Data</a:t>
            </a:r>
            <a:r>
              <a:rPr lang="en-CA" sz="2000" dirty="0"/>
              <a:t>” takes </a:t>
            </a:r>
            <a:r>
              <a:rPr lang="en-CA" sz="2000" b="1" dirty="0"/>
              <a:t>plural</a:t>
            </a:r>
            <a:r>
              <a:rPr lang="en-CA" sz="2000" dirty="0"/>
              <a:t> verb: Data </a:t>
            </a:r>
            <a:r>
              <a:rPr lang="en-CA" sz="2000" i="1" dirty="0"/>
              <a:t>are</a:t>
            </a:r>
            <a:r>
              <a:rPr lang="en-CA" sz="2000" dirty="0"/>
              <a:t>, Datum [singular] </a:t>
            </a:r>
            <a:r>
              <a:rPr lang="en-CA" sz="2000" i="1" dirty="0"/>
              <a:t>is</a:t>
            </a:r>
          </a:p>
          <a:p>
            <a:r>
              <a:rPr lang="en-CA" sz="2000" dirty="0"/>
              <a:t>“</a:t>
            </a:r>
            <a:r>
              <a:rPr lang="en-CA" sz="2000" b="1" i="1" dirty="0"/>
              <a:t>Using</a:t>
            </a:r>
            <a:r>
              <a:rPr lang="en-CA" sz="2000" dirty="0"/>
              <a:t>” a dangling participle: replace by “</a:t>
            </a:r>
            <a:r>
              <a:rPr lang="en-CA" sz="2000" b="1" dirty="0"/>
              <a:t>with</a:t>
            </a:r>
            <a:r>
              <a:rPr lang="en-CA" sz="2000" dirty="0"/>
              <a:t>”</a:t>
            </a:r>
          </a:p>
          <a:p>
            <a:r>
              <a:rPr lang="en-CA" sz="2000" dirty="0"/>
              <a:t>“</a:t>
            </a:r>
            <a:r>
              <a:rPr lang="en-CA" sz="2000" b="1" i="1" dirty="0"/>
              <a:t>Which</a:t>
            </a:r>
            <a:r>
              <a:rPr lang="en-CA" sz="2000" dirty="0"/>
              <a:t>” non-restrictive: “Which Hunt” replaces with restrictive “</a:t>
            </a:r>
            <a:r>
              <a:rPr lang="en-CA" sz="2000" b="1" i="1" dirty="0"/>
              <a:t>that</a:t>
            </a:r>
            <a:r>
              <a:rPr lang="en-CA" sz="2000" dirty="0"/>
              <a:t>”</a:t>
            </a:r>
          </a:p>
        </p:txBody>
      </p:sp>
    </p:spTree>
    <p:extLst>
      <p:ext uri="{BB962C8B-B14F-4D97-AF65-F5344CB8AC3E}">
        <p14:creationId xmlns:p14="http://schemas.microsoft.com/office/powerpoint/2010/main" val="1231237077"/>
      </p:ext>
    </p:extLst>
  </p:cSld>
  <p:clrMapOvr>
    <a:masterClrMapping/>
  </p:clrMapOvr>
  <p:transition>
    <p:newsfla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lum bright="20000" contrast="-20000"/>
            <a:extLst>
              <a:ext uri="{28A0092B-C50C-407E-A947-70E740481C1C}">
                <a14:useLocalDpi xmlns:a14="http://schemas.microsoft.com/office/drawing/2010/main" val="0"/>
              </a:ext>
            </a:extLst>
          </a:blip>
          <a:srcRect/>
          <a:stretch>
            <a:fillRect/>
          </a:stretch>
        </p:blipFill>
        <p:spPr bwMode="auto">
          <a:xfrm>
            <a:off x="-19051" y="0"/>
            <a:ext cx="9163051" cy="6877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itle 1"/>
          <p:cNvSpPr>
            <a:spLocks noGrp="1" noChangeArrowheads="1"/>
          </p:cNvSpPr>
          <p:nvPr>
            <p:ph type="title"/>
          </p:nvPr>
        </p:nvSpPr>
        <p:spPr>
          <a:xfrm>
            <a:off x="447674" y="1722269"/>
            <a:ext cx="8229600" cy="583393"/>
          </a:xfrm>
          <a:solidFill>
            <a:schemeClr val="bg1">
              <a:alpha val="70000"/>
            </a:schemeClr>
          </a:solidFill>
        </p:spPr>
        <p:txBody>
          <a:bodyPr/>
          <a:lstStyle/>
          <a:p>
            <a:r>
              <a:rPr lang="en-CA" sz="3200" b="1" dirty="0"/>
              <a:t>Use picture for background</a:t>
            </a:r>
            <a:endParaRPr lang="en-US" altLang="en-US" sz="3600" dirty="0"/>
          </a:p>
        </p:txBody>
      </p:sp>
      <p:sp>
        <p:nvSpPr>
          <p:cNvPr id="7" name="Title 1">
            <a:extLst>
              <a:ext uri="{FF2B5EF4-FFF2-40B4-BE49-F238E27FC236}">
                <a16:creationId xmlns:a16="http://schemas.microsoft.com/office/drawing/2014/main" id="{BFF0BF97-6AC0-432C-A66C-EEC9B9AA65F4}"/>
              </a:ext>
            </a:extLst>
          </p:cNvPr>
          <p:cNvSpPr txBox="1">
            <a:spLocks noChangeArrowheads="1"/>
          </p:cNvSpPr>
          <p:nvPr/>
        </p:nvSpPr>
        <p:spPr bwMode="auto">
          <a:xfrm>
            <a:off x="447674" y="2305662"/>
            <a:ext cx="8229600" cy="583393"/>
          </a:xfrm>
          <a:prstGeom prst="rect">
            <a:avLst/>
          </a:prstGeom>
          <a:solidFill>
            <a:schemeClr val="bg1">
              <a:alpha val="0"/>
            </a:schemeClr>
          </a:solidFill>
          <a:ln>
            <a:noFill/>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189" algn="ctr" rtl="0" fontAlgn="base">
              <a:spcBef>
                <a:spcPct val="0"/>
              </a:spcBef>
              <a:spcAft>
                <a:spcPct val="0"/>
              </a:spcAft>
              <a:defRPr sz="4400">
                <a:solidFill>
                  <a:schemeClr val="tx2"/>
                </a:solidFill>
                <a:latin typeface="Arial" charset="0"/>
                <a:cs typeface="Arial" charset="0"/>
              </a:defRPr>
            </a:lvl6pPr>
            <a:lvl7pPr marL="914377" algn="ctr" rtl="0" fontAlgn="base">
              <a:spcBef>
                <a:spcPct val="0"/>
              </a:spcBef>
              <a:spcAft>
                <a:spcPct val="0"/>
              </a:spcAft>
              <a:defRPr sz="4400">
                <a:solidFill>
                  <a:schemeClr val="tx2"/>
                </a:solidFill>
                <a:latin typeface="Arial" charset="0"/>
                <a:cs typeface="Arial" charset="0"/>
              </a:defRPr>
            </a:lvl7pPr>
            <a:lvl8pPr marL="1371566" algn="ctr" rtl="0" fontAlgn="base">
              <a:spcBef>
                <a:spcPct val="0"/>
              </a:spcBef>
              <a:spcAft>
                <a:spcPct val="0"/>
              </a:spcAft>
              <a:defRPr sz="4400">
                <a:solidFill>
                  <a:schemeClr val="tx2"/>
                </a:solidFill>
                <a:latin typeface="Arial" charset="0"/>
                <a:cs typeface="Arial" charset="0"/>
              </a:defRPr>
            </a:lvl8pPr>
            <a:lvl9pPr marL="1828754" algn="ctr" rtl="0" fontAlgn="base">
              <a:spcBef>
                <a:spcPct val="0"/>
              </a:spcBef>
              <a:spcAft>
                <a:spcPct val="0"/>
              </a:spcAft>
              <a:defRPr sz="4400">
                <a:solidFill>
                  <a:schemeClr val="tx2"/>
                </a:solidFill>
                <a:latin typeface="Arial" charset="0"/>
                <a:cs typeface="Arial" charset="0"/>
              </a:defRPr>
            </a:lvl9pPr>
          </a:lstStyle>
          <a:p>
            <a:r>
              <a:rPr lang="en-CA" sz="3200" kern="0" dirty="0"/>
              <a:t>This text box has </a:t>
            </a:r>
            <a:r>
              <a:rPr lang="en-CA" sz="3200" b="1" kern="0" dirty="0"/>
              <a:t>100%</a:t>
            </a:r>
            <a:r>
              <a:rPr lang="en-CA" sz="3200" kern="0" dirty="0"/>
              <a:t> transparency</a:t>
            </a:r>
            <a:endParaRPr lang="en-US" altLang="en-US" sz="3600" kern="0" dirty="0"/>
          </a:p>
        </p:txBody>
      </p:sp>
      <p:sp>
        <p:nvSpPr>
          <p:cNvPr id="8" name="Title 1">
            <a:extLst>
              <a:ext uri="{FF2B5EF4-FFF2-40B4-BE49-F238E27FC236}">
                <a16:creationId xmlns:a16="http://schemas.microsoft.com/office/drawing/2014/main" id="{B715EC6A-750C-431F-886C-9B7E1817385E}"/>
              </a:ext>
            </a:extLst>
          </p:cNvPr>
          <p:cNvSpPr txBox="1">
            <a:spLocks noChangeArrowheads="1"/>
          </p:cNvSpPr>
          <p:nvPr/>
        </p:nvSpPr>
        <p:spPr bwMode="auto">
          <a:xfrm>
            <a:off x="447674" y="2959550"/>
            <a:ext cx="8229600" cy="583393"/>
          </a:xfrm>
          <a:prstGeom prst="rect">
            <a:avLst/>
          </a:prstGeom>
          <a:solidFill>
            <a:schemeClr val="bg1">
              <a:alpha val="7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189" algn="ctr" rtl="0" fontAlgn="base">
              <a:spcBef>
                <a:spcPct val="0"/>
              </a:spcBef>
              <a:spcAft>
                <a:spcPct val="0"/>
              </a:spcAft>
              <a:defRPr sz="4400">
                <a:solidFill>
                  <a:schemeClr val="tx2"/>
                </a:solidFill>
                <a:latin typeface="Arial" charset="0"/>
                <a:cs typeface="Arial" charset="0"/>
              </a:defRPr>
            </a:lvl6pPr>
            <a:lvl7pPr marL="914377" algn="ctr" rtl="0" fontAlgn="base">
              <a:spcBef>
                <a:spcPct val="0"/>
              </a:spcBef>
              <a:spcAft>
                <a:spcPct val="0"/>
              </a:spcAft>
              <a:defRPr sz="4400">
                <a:solidFill>
                  <a:schemeClr val="tx2"/>
                </a:solidFill>
                <a:latin typeface="Arial" charset="0"/>
                <a:cs typeface="Arial" charset="0"/>
              </a:defRPr>
            </a:lvl7pPr>
            <a:lvl8pPr marL="1371566" algn="ctr" rtl="0" fontAlgn="base">
              <a:spcBef>
                <a:spcPct val="0"/>
              </a:spcBef>
              <a:spcAft>
                <a:spcPct val="0"/>
              </a:spcAft>
              <a:defRPr sz="4400">
                <a:solidFill>
                  <a:schemeClr val="tx2"/>
                </a:solidFill>
                <a:latin typeface="Arial" charset="0"/>
                <a:cs typeface="Arial" charset="0"/>
              </a:defRPr>
            </a:lvl8pPr>
            <a:lvl9pPr marL="1828754" algn="ctr" rtl="0" fontAlgn="base">
              <a:spcBef>
                <a:spcPct val="0"/>
              </a:spcBef>
              <a:spcAft>
                <a:spcPct val="0"/>
              </a:spcAft>
              <a:defRPr sz="4400">
                <a:solidFill>
                  <a:schemeClr val="tx2"/>
                </a:solidFill>
                <a:latin typeface="Arial" charset="0"/>
                <a:cs typeface="Arial" charset="0"/>
              </a:defRPr>
            </a:lvl9pPr>
          </a:lstStyle>
          <a:p>
            <a:r>
              <a:rPr lang="en-CA" sz="3200" kern="0" dirty="0"/>
              <a:t>This text box has </a:t>
            </a:r>
            <a:r>
              <a:rPr lang="en-CA" sz="3200" b="1" kern="0" dirty="0"/>
              <a:t>30%</a:t>
            </a:r>
            <a:r>
              <a:rPr lang="en-CA" sz="3200" kern="0" dirty="0"/>
              <a:t> transparency</a:t>
            </a:r>
            <a:endParaRPr lang="en-US" altLang="en-US" sz="3600" kern="0" dirty="0"/>
          </a:p>
        </p:txBody>
      </p:sp>
      <p:sp>
        <p:nvSpPr>
          <p:cNvPr id="10" name="Title 1">
            <a:extLst>
              <a:ext uri="{FF2B5EF4-FFF2-40B4-BE49-F238E27FC236}">
                <a16:creationId xmlns:a16="http://schemas.microsoft.com/office/drawing/2014/main" id="{B707FD82-BAB4-40D8-91BF-62F56D567196}"/>
              </a:ext>
            </a:extLst>
          </p:cNvPr>
          <p:cNvSpPr txBox="1">
            <a:spLocks noChangeArrowheads="1"/>
          </p:cNvSpPr>
          <p:nvPr/>
        </p:nvSpPr>
        <p:spPr bwMode="auto">
          <a:xfrm>
            <a:off x="447674" y="3683933"/>
            <a:ext cx="8229600" cy="583393"/>
          </a:xfrm>
          <a:prstGeom prst="rect">
            <a:avLst/>
          </a:prstGeom>
          <a:solidFill>
            <a:schemeClr val="bg1"/>
          </a:solidFill>
          <a:ln>
            <a:noFill/>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189" algn="ctr" rtl="0" fontAlgn="base">
              <a:spcBef>
                <a:spcPct val="0"/>
              </a:spcBef>
              <a:spcAft>
                <a:spcPct val="0"/>
              </a:spcAft>
              <a:defRPr sz="4400">
                <a:solidFill>
                  <a:schemeClr val="tx2"/>
                </a:solidFill>
                <a:latin typeface="Arial" charset="0"/>
                <a:cs typeface="Arial" charset="0"/>
              </a:defRPr>
            </a:lvl6pPr>
            <a:lvl7pPr marL="914377" algn="ctr" rtl="0" fontAlgn="base">
              <a:spcBef>
                <a:spcPct val="0"/>
              </a:spcBef>
              <a:spcAft>
                <a:spcPct val="0"/>
              </a:spcAft>
              <a:defRPr sz="4400">
                <a:solidFill>
                  <a:schemeClr val="tx2"/>
                </a:solidFill>
                <a:latin typeface="Arial" charset="0"/>
                <a:cs typeface="Arial" charset="0"/>
              </a:defRPr>
            </a:lvl7pPr>
            <a:lvl8pPr marL="1371566" algn="ctr" rtl="0" fontAlgn="base">
              <a:spcBef>
                <a:spcPct val="0"/>
              </a:spcBef>
              <a:spcAft>
                <a:spcPct val="0"/>
              </a:spcAft>
              <a:defRPr sz="4400">
                <a:solidFill>
                  <a:schemeClr val="tx2"/>
                </a:solidFill>
                <a:latin typeface="Arial" charset="0"/>
                <a:cs typeface="Arial" charset="0"/>
              </a:defRPr>
            </a:lvl8pPr>
            <a:lvl9pPr marL="1828754" algn="ctr" rtl="0" fontAlgn="base">
              <a:spcBef>
                <a:spcPct val="0"/>
              </a:spcBef>
              <a:spcAft>
                <a:spcPct val="0"/>
              </a:spcAft>
              <a:defRPr sz="4400">
                <a:solidFill>
                  <a:schemeClr val="tx2"/>
                </a:solidFill>
                <a:latin typeface="Arial" charset="0"/>
                <a:cs typeface="Arial" charset="0"/>
              </a:defRPr>
            </a:lvl9pPr>
          </a:lstStyle>
          <a:p>
            <a:r>
              <a:rPr lang="en-CA" sz="3200" kern="0" dirty="0"/>
              <a:t>This text box has </a:t>
            </a:r>
            <a:r>
              <a:rPr lang="en-CA" sz="3200" b="1" kern="0" dirty="0"/>
              <a:t>0%</a:t>
            </a:r>
            <a:r>
              <a:rPr lang="en-CA" sz="3200" kern="0" dirty="0"/>
              <a:t> transparency</a:t>
            </a:r>
            <a:endParaRPr lang="en-US" altLang="en-US" sz="3600" kern="0" dirty="0"/>
          </a:p>
        </p:txBody>
      </p:sp>
    </p:spTree>
    <p:extLst>
      <p:ext uri="{BB962C8B-B14F-4D97-AF65-F5344CB8AC3E}">
        <p14:creationId xmlns:p14="http://schemas.microsoft.com/office/powerpoint/2010/main" val="4151621605"/>
      </p:ext>
    </p:extLst>
  </p:cSld>
  <p:clrMapOvr>
    <a:masterClrMapping/>
  </p:clrMapOvr>
  <p:transition>
    <p:newsfla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lum bright="20000" contrast="-20000"/>
            <a:extLst>
              <a:ext uri="{28A0092B-C50C-407E-A947-70E740481C1C}">
                <a14:useLocalDpi xmlns:a14="http://schemas.microsoft.com/office/drawing/2010/main" val="0"/>
              </a:ext>
            </a:extLst>
          </a:blip>
          <a:srcRect/>
          <a:stretch>
            <a:fillRect/>
          </a:stretch>
        </p:blipFill>
        <p:spPr bwMode="auto">
          <a:xfrm>
            <a:off x="-19051" y="0"/>
            <a:ext cx="9163051" cy="6877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itle 1"/>
          <p:cNvSpPr>
            <a:spLocks noGrp="1" noChangeArrowheads="1"/>
          </p:cNvSpPr>
          <p:nvPr>
            <p:ph type="title"/>
          </p:nvPr>
        </p:nvSpPr>
        <p:spPr>
          <a:xfrm>
            <a:off x="457199" y="1332494"/>
            <a:ext cx="8229600" cy="982656"/>
          </a:xfrm>
          <a:solidFill>
            <a:schemeClr val="bg1">
              <a:alpha val="70000"/>
            </a:schemeClr>
          </a:solidFill>
        </p:spPr>
        <p:txBody>
          <a:bodyPr/>
          <a:lstStyle/>
          <a:p>
            <a:r>
              <a:rPr lang="en-CA" sz="3600" b="1" dirty="0"/>
              <a:t>Use simple </a:t>
            </a:r>
            <a:r>
              <a:rPr lang="en-CA" sz="3600" b="1" i="1" dirty="0" err="1"/>
              <a:t>san</a:t>
            </a:r>
            <a:r>
              <a:rPr lang="en-CA" sz="3600" b="1" i="1" dirty="0"/>
              <a:t> serif </a:t>
            </a:r>
            <a:r>
              <a:rPr lang="en-CA" sz="3600" b="1" dirty="0"/>
              <a:t>fonts</a:t>
            </a:r>
            <a:br>
              <a:rPr lang="en-CA" sz="3200" b="1" dirty="0"/>
            </a:br>
            <a:r>
              <a:rPr lang="en-CA" sz="2800" dirty="0"/>
              <a:t>[</a:t>
            </a:r>
            <a:r>
              <a:rPr lang="en-CA" sz="2800" i="1" dirty="0">
                <a:latin typeface="Californian FB" panose="0207040306080B030204" pitchFamily="18" charset="0"/>
              </a:rPr>
              <a:t>serifs</a:t>
            </a:r>
            <a:r>
              <a:rPr lang="en-CA" sz="2800" dirty="0">
                <a:latin typeface="Californian FB" panose="0207040306080B030204" pitchFamily="18" charset="0"/>
              </a:rPr>
              <a:t>: fancy tails on letters</a:t>
            </a:r>
            <a:r>
              <a:rPr lang="en-CA" sz="2800" dirty="0"/>
              <a:t>]</a:t>
            </a:r>
            <a:endParaRPr lang="en-US" altLang="en-US" sz="2800" dirty="0"/>
          </a:p>
        </p:txBody>
      </p:sp>
      <p:sp>
        <p:nvSpPr>
          <p:cNvPr id="7" name="Title 1">
            <a:extLst>
              <a:ext uri="{FF2B5EF4-FFF2-40B4-BE49-F238E27FC236}">
                <a16:creationId xmlns:a16="http://schemas.microsoft.com/office/drawing/2014/main" id="{BFF0BF97-6AC0-432C-A66C-EEC9B9AA65F4}"/>
              </a:ext>
            </a:extLst>
          </p:cNvPr>
          <p:cNvSpPr txBox="1">
            <a:spLocks noChangeArrowheads="1"/>
          </p:cNvSpPr>
          <p:nvPr/>
        </p:nvSpPr>
        <p:spPr bwMode="auto">
          <a:xfrm>
            <a:off x="457199" y="2532676"/>
            <a:ext cx="8229600" cy="583393"/>
          </a:xfrm>
          <a:prstGeom prst="rect">
            <a:avLst/>
          </a:prstGeom>
          <a:solidFill>
            <a:schemeClr val="bg1">
              <a:alpha val="70000"/>
            </a:schemeClr>
          </a:solidFill>
          <a:ln>
            <a:noFill/>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189" algn="ctr" rtl="0" fontAlgn="base">
              <a:spcBef>
                <a:spcPct val="0"/>
              </a:spcBef>
              <a:spcAft>
                <a:spcPct val="0"/>
              </a:spcAft>
              <a:defRPr sz="4400">
                <a:solidFill>
                  <a:schemeClr val="tx2"/>
                </a:solidFill>
                <a:latin typeface="Arial" charset="0"/>
                <a:cs typeface="Arial" charset="0"/>
              </a:defRPr>
            </a:lvl6pPr>
            <a:lvl7pPr marL="914377" algn="ctr" rtl="0" fontAlgn="base">
              <a:spcBef>
                <a:spcPct val="0"/>
              </a:spcBef>
              <a:spcAft>
                <a:spcPct val="0"/>
              </a:spcAft>
              <a:defRPr sz="4400">
                <a:solidFill>
                  <a:schemeClr val="tx2"/>
                </a:solidFill>
                <a:latin typeface="Arial" charset="0"/>
                <a:cs typeface="Arial" charset="0"/>
              </a:defRPr>
            </a:lvl7pPr>
            <a:lvl8pPr marL="1371566" algn="ctr" rtl="0" fontAlgn="base">
              <a:spcBef>
                <a:spcPct val="0"/>
              </a:spcBef>
              <a:spcAft>
                <a:spcPct val="0"/>
              </a:spcAft>
              <a:defRPr sz="4400">
                <a:solidFill>
                  <a:schemeClr val="tx2"/>
                </a:solidFill>
                <a:latin typeface="Arial" charset="0"/>
                <a:cs typeface="Arial" charset="0"/>
              </a:defRPr>
            </a:lvl8pPr>
            <a:lvl9pPr marL="1828754" algn="ctr" rtl="0" fontAlgn="base">
              <a:spcBef>
                <a:spcPct val="0"/>
              </a:spcBef>
              <a:spcAft>
                <a:spcPct val="0"/>
              </a:spcAft>
              <a:defRPr sz="4400">
                <a:solidFill>
                  <a:schemeClr val="tx2"/>
                </a:solidFill>
                <a:latin typeface="Arial" charset="0"/>
                <a:cs typeface="Arial" charset="0"/>
              </a:defRPr>
            </a:lvl9pPr>
          </a:lstStyle>
          <a:p>
            <a:r>
              <a:rPr lang="en-CA" sz="3200" kern="0" dirty="0">
                <a:latin typeface="Times New Roman" panose="02020603050405020304" pitchFamily="18" charset="0"/>
                <a:cs typeface="Times New Roman" panose="02020603050405020304" pitchFamily="18" charset="0"/>
              </a:rPr>
              <a:t>This line uses </a:t>
            </a:r>
            <a:r>
              <a:rPr lang="en-CA" sz="3200" b="1" kern="0" dirty="0">
                <a:latin typeface="Times New Roman" panose="02020603050405020304" pitchFamily="18" charset="0"/>
                <a:cs typeface="Times New Roman" panose="02020603050405020304" pitchFamily="18" charset="0"/>
              </a:rPr>
              <a:t>Times New Roman</a:t>
            </a:r>
            <a:endParaRPr lang="en-US" altLang="en-US" sz="3600" b="1" kern="0" dirty="0">
              <a:latin typeface="Times New Roman" panose="02020603050405020304" pitchFamily="18" charset="0"/>
              <a:cs typeface="Times New Roman" panose="02020603050405020304" pitchFamily="18" charset="0"/>
            </a:endParaRPr>
          </a:p>
        </p:txBody>
      </p:sp>
      <p:sp>
        <p:nvSpPr>
          <p:cNvPr id="8" name="Title 1">
            <a:extLst>
              <a:ext uri="{FF2B5EF4-FFF2-40B4-BE49-F238E27FC236}">
                <a16:creationId xmlns:a16="http://schemas.microsoft.com/office/drawing/2014/main" id="{B715EC6A-750C-431F-886C-9B7E1817385E}"/>
              </a:ext>
            </a:extLst>
          </p:cNvPr>
          <p:cNvSpPr txBox="1">
            <a:spLocks noChangeArrowheads="1"/>
          </p:cNvSpPr>
          <p:nvPr/>
        </p:nvSpPr>
        <p:spPr bwMode="auto">
          <a:xfrm>
            <a:off x="457200" y="3137303"/>
            <a:ext cx="8229600" cy="583393"/>
          </a:xfrm>
          <a:prstGeom prst="rect">
            <a:avLst/>
          </a:prstGeom>
          <a:solidFill>
            <a:schemeClr val="bg1">
              <a:alpha val="7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189" algn="ctr" rtl="0" fontAlgn="base">
              <a:spcBef>
                <a:spcPct val="0"/>
              </a:spcBef>
              <a:spcAft>
                <a:spcPct val="0"/>
              </a:spcAft>
              <a:defRPr sz="4400">
                <a:solidFill>
                  <a:schemeClr val="tx2"/>
                </a:solidFill>
                <a:latin typeface="Arial" charset="0"/>
                <a:cs typeface="Arial" charset="0"/>
              </a:defRPr>
            </a:lvl6pPr>
            <a:lvl7pPr marL="914377" algn="ctr" rtl="0" fontAlgn="base">
              <a:spcBef>
                <a:spcPct val="0"/>
              </a:spcBef>
              <a:spcAft>
                <a:spcPct val="0"/>
              </a:spcAft>
              <a:defRPr sz="4400">
                <a:solidFill>
                  <a:schemeClr val="tx2"/>
                </a:solidFill>
                <a:latin typeface="Arial" charset="0"/>
                <a:cs typeface="Arial" charset="0"/>
              </a:defRPr>
            </a:lvl7pPr>
            <a:lvl8pPr marL="1371566" algn="ctr" rtl="0" fontAlgn="base">
              <a:spcBef>
                <a:spcPct val="0"/>
              </a:spcBef>
              <a:spcAft>
                <a:spcPct val="0"/>
              </a:spcAft>
              <a:defRPr sz="4400">
                <a:solidFill>
                  <a:schemeClr val="tx2"/>
                </a:solidFill>
                <a:latin typeface="Arial" charset="0"/>
                <a:cs typeface="Arial" charset="0"/>
              </a:defRPr>
            </a:lvl8pPr>
            <a:lvl9pPr marL="1828754" algn="ctr" rtl="0" fontAlgn="base">
              <a:spcBef>
                <a:spcPct val="0"/>
              </a:spcBef>
              <a:spcAft>
                <a:spcPct val="0"/>
              </a:spcAft>
              <a:defRPr sz="4400">
                <a:solidFill>
                  <a:schemeClr val="tx2"/>
                </a:solidFill>
                <a:latin typeface="Arial" charset="0"/>
                <a:cs typeface="Arial" charset="0"/>
              </a:defRPr>
            </a:lvl9pPr>
          </a:lstStyle>
          <a:p>
            <a:r>
              <a:rPr lang="en-CA" sz="3200" kern="0" dirty="0">
                <a:latin typeface="Tahoma" panose="020B0604030504040204" pitchFamily="34" charset="0"/>
                <a:ea typeface="Tahoma" panose="020B0604030504040204" pitchFamily="34" charset="0"/>
                <a:cs typeface="Tahoma" panose="020B0604030504040204" pitchFamily="34" charset="0"/>
              </a:rPr>
              <a:t>This line uses </a:t>
            </a:r>
            <a:r>
              <a:rPr lang="en-CA" sz="3200" b="1" kern="0" dirty="0">
                <a:latin typeface="Tahoma" panose="020B0604030504040204" pitchFamily="34" charset="0"/>
                <a:ea typeface="Tahoma" panose="020B0604030504040204" pitchFamily="34" charset="0"/>
                <a:cs typeface="Tahoma" panose="020B0604030504040204" pitchFamily="34" charset="0"/>
              </a:rPr>
              <a:t>Tahoma</a:t>
            </a:r>
            <a:r>
              <a:rPr lang="en-CA" sz="3200" kern="0" dirty="0">
                <a:latin typeface="Tahoma" panose="020B0604030504040204" pitchFamily="34" charset="0"/>
                <a:ea typeface="Tahoma" panose="020B0604030504040204" pitchFamily="34" charset="0"/>
                <a:cs typeface="Tahoma" panose="020B0604030504040204" pitchFamily="34" charset="0"/>
              </a:rPr>
              <a:t>,</a:t>
            </a:r>
            <a:r>
              <a:rPr lang="en-CA" sz="3200" b="1" kern="0" dirty="0">
                <a:latin typeface="Tahoma" panose="020B0604030504040204" pitchFamily="34" charset="0"/>
                <a:ea typeface="Tahoma" panose="020B0604030504040204" pitchFamily="34" charset="0"/>
                <a:cs typeface="Tahoma" panose="020B0604030504040204" pitchFamily="34" charset="0"/>
              </a:rPr>
              <a:t> </a:t>
            </a:r>
            <a:r>
              <a:rPr lang="en-CA" sz="3200" b="1" kern="0" dirty="0">
                <a:latin typeface="Calibri" panose="020F0502020204030204" pitchFamily="34" charset="0"/>
                <a:ea typeface="Calibri" panose="020F0502020204030204" pitchFamily="34" charset="0"/>
                <a:cs typeface="Calibri" panose="020F0502020204030204" pitchFamily="34" charset="0"/>
              </a:rPr>
              <a:t>Calibri</a:t>
            </a:r>
            <a:r>
              <a:rPr lang="en-CA" sz="3200" kern="0" dirty="0">
                <a:latin typeface="Calibri" panose="020F0502020204030204" pitchFamily="34" charset="0"/>
                <a:ea typeface="Calibri" panose="020F0502020204030204" pitchFamily="34" charset="0"/>
                <a:cs typeface="Calibri" panose="020F0502020204030204" pitchFamily="34" charset="0"/>
              </a:rPr>
              <a:t>,</a:t>
            </a:r>
            <a:r>
              <a:rPr lang="en-CA" sz="3200" b="1" kern="0" dirty="0">
                <a:latin typeface="Tahoma" panose="020B0604030504040204" pitchFamily="34" charset="0"/>
                <a:ea typeface="Tahoma" panose="020B0604030504040204" pitchFamily="34" charset="0"/>
                <a:cs typeface="Tahoma" panose="020B0604030504040204" pitchFamily="34" charset="0"/>
              </a:rPr>
              <a:t> </a:t>
            </a:r>
            <a:r>
              <a:rPr lang="en-CA" sz="3200" kern="0" dirty="0">
                <a:latin typeface="Tahoma" panose="020B0604030504040204" pitchFamily="34" charset="0"/>
                <a:ea typeface="Tahoma" panose="020B0604030504040204" pitchFamily="34" charset="0"/>
                <a:cs typeface="Tahoma" panose="020B0604030504040204" pitchFamily="34" charset="0"/>
              </a:rPr>
              <a:t>&amp; </a:t>
            </a:r>
            <a:r>
              <a:rPr lang="en-CA" sz="3200" b="1" kern="0" dirty="0">
                <a:latin typeface="+mn-lt"/>
                <a:ea typeface="Tahoma" panose="020B0604030504040204" pitchFamily="34" charset="0"/>
                <a:cs typeface="Tahoma" panose="020B0604030504040204" pitchFamily="34" charset="0"/>
              </a:rPr>
              <a:t>Arial</a:t>
            </a:r>
            <a:endParaRPr lang="en-US" altLang="en-US" sz="3600" b="1" kern="0" dirty="0">
              <a:latin typeface="+mn-lt"/>
              <a:ea typeface="Tahoma" panose="020B0604030504040204" pitchFamily="34" charset="0"/>
              <a:cs typeface="Tahoma" panose="020B0604030504040204" pitchFamily="34" charset="0"/>
            </a:endParaRPr>
          </a:p>
        </p:txBody>
      </p:sp>
      <p:sp>
        <p:nvSpPr>
          <p:cNvPr id="10" name="Title 1">
            <a:extLst>
              <a:ext uri="{FF2B5EF4-FFF2-40B4-BE49-F238E27FC236}">
                <a16:creationId xmlns:a16="http://schemas.microsoft.com/office/drawing/2014/main" id="{B707FD82-BAB4-40D8-91BF-62F56D567196}"/>
              </a:ext>
            </a:extLst>
          </p:cNvPr>
          <p:cNvSpPr txBox="1">
            <a:spLocks noChangeArrowheads="1"/>
          </p:cNvSpPr>
          <p:nvPr/>
        </p:nvSpPr>
        <p:spPr bwMode="auto">
          <a:xfrm>
            <a:off x="447674" y="3741930"/>
            <a:ext cx="8229600" cy="583393"/>
          </a:xfrm>
          <a:prstGeom prst="rect">
            <a:avLst/>
          </a:prstGeom>
          <a:solidFill>
            <a:schemeClr val="bg1">
              <a:alpha val="70000"/>
            </a:schemeClr>
          </a:solidFill>
          <a:ln>
            <a:noFill/>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189" algn="ctr" rtl="0" fontAlgn="base">
              <a:spcBef>
                <a:spcPct val="0"/>
              </a:spcBef>
              <a:spcAft>
                <a:spcPct val="0"/>
              </a:spcAft>
              <a:defRPr sz="4400">
                <a:solidFill>
                  <a:schemeClr val="tx2"/>
                </a:solidFill>
                <a:latin typeface="Arial" charset="0"/>
                <a:cs typeface="Arial" charset="0"/>
              </a:defRPr>
            </a:lvl6pPr>
            <a:lvl7pPr marL="914377" algn="ctr" rtl="0" fontAlgn="base">
              <a:spcBef>
                <a:spcPct val="0"/>
              </a:spcBef>
              <a:spcAft>
                <a:spcPct val="0"/>
              </a:spcAft>
              <a:defRPr sz="4400">
                <a:solidFill>
                  <a:schemeClr val="tx2"/>
                </a:solidFill>
                <a:latin typeface="Arial" charset="0"/>
                <a:cs typeface="Arial" charset="0"/>
              </a:defRPr>
            </a:lvl7pPr>
            <a:lvl8pPr marL="1371566" algn="ctr" rtl="0" fontAlgn="base">
              <a:spcBef>
                <a:spcPct val="0"/>
              </a:spcBef>
              <a:spcAft>
                <a:spcPct val="0"/>
              </a:spcAft>
              <a:defRPr sz="4400">
                <a:solidFill>
                  <a:schemeClr val="tx2"/>
                </a:solidFill>
                <a:latin typeface="Arial" charset="0"/>
                <a:cs typeface="Arial" charset="0"/>
              </a:defRPr>
            </a:lvl8pPr>
            <a:lvl9pPr marL="1828754" algn="ctr" rtl="0" fontAlgn="base">
              <a:spcBef>
                <a:spcPct val="0"/>
              </a:spcBef>
              <a:spcAft>
                <a:spcPct val="0"/>
              </a:spcAft>
              <a:defRPr sz="4400">
                <a:solidFill>
                  <a:schemeClr val="tx2"/>
                </a:solidFill>
                <a:latin typeface="Arial" charset="0"/>
                <a:cs typeface="Arial" charset="0"/>
              </a:defRPr>
            </a:lvl9pPr>
          </a:lstStyle>
          <a:p>
            <a:r>
              <a:rPr lang="en-CA" sz="3200" kern="0" dirty="0">
                <a:latin typeface="Comic Sans MS" panose="030F0702030302020204" pitchFamily="66" charset="0"/>
              </a:rPr>
              <a:t>This line uses </a:t>
            </a:r>
            <a:r>
              <a:rPr lang="en-CA" sz="3200" b="1" kern="0" dirty="0">
                <a:latin typeface="Comic Sans MS" panose="030F0702030302020204" pitchFamily="66" charset="0"/>
              </a:rPr>
              <a:t>Comic sans MS</a:t>
            </a:r>
            <a:endParaRPr lang="en-US" altLang="en-US" sz="3600" b="1" kern="0" dirty="0">
              <a:latin typeface="Comic Sans MS" panose="030F0702030302020204" pitchFamily="66" charset="0"/>
            </a:endParaRPr>
          </a:p>
        </p:txBody>
      </p:sp>
    </p:spTree>
    <p:extLst>
      <p:ext uri="{BB962C8B-B14F-4D97-AF65-F5344CB8AC3E}">
        <p14:creationId xmlns:p14="http://schemas.microsoft.com/office/powerpoint/2010/main" val="1887653193"/>
      </p:ext>
    </p:extLst>
  </p:cSld>
  <p:clrMapOvr>
    <a:masterClrMapping/>
  </p:clrMapOvr>
  <p:transition>
    <p:newsfla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pictorial09c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61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099" name="Rectangle 8"/>
          <p:cNvSpPr>
            <a:spLocks noGrp="1" noChangeArrowheads="1"/>
          </p:cNvSpPr>
          <p:nvPr>
            <p:ph type="title"/>
          </p:nvPr>
        </p:nvSpPr>
        <p:spPr/>
        <p:txBody>
          <a:bodyPr/>
          <a:lstStyle/>
          <a:p>
            <a:pPr eaLnBrk="1" hangingPunct="1"/>
            <a:r>
              <a:rPr lang="en-US" b="1"/>
              <a:t>Two Genomes</a:t>
            </a:r>
          </a:p>
        </p:txBody>
      </p:sp>
      <p:pic>
        <p:nvPicPr>
          <p:cNvPr id="4100" name="Picture 9" descr="FISH chromosom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2837" y="685800"/>
            <a:ext cx="6916737" cy="5191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8731" name="Picture 11" descr="mtDNA genome colou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29200" y="1219200"/>
            <a:ext cx="2438400" cy="2438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extBox 1"/>
          <p:cNvSpPr txBox="1"/>
          <p:nvPr/>
        </p:nvSpPr>
        <p:spPr>
          <a:xfrm>
            <a:off x="1302163" y="3966557"/>
            <a:ext cx="3371437" cy="1569660"/>
          </a:xfrm>
          <a:prstGeom prst="rect">
            <a:avLst/>
          </a:prstGeom>
          <a:noFill/>
        </p:spPr>
        <p:txBody>
          <a:bodyPr wrap="none" rtlCol="0">
            <a:spAutoFit/>
          </a:bodyPr>
          <a:lstStyle/>
          <a:p>
            <a:pPr algn="ctr"/>
            <a:r>
              <a:rPr lang="en-US" sz="3200" dirty="0">
                <a:solidFill>
                  <a:srgbClr val="FF0000"/>
                </a:solidFill>
              </a:rPr>
              <a:t>nucDNA genome</a:t>
            </a:r>
          </a:p>
          <a:p>
            <a:pPr algn="ctr"/>
            <a:r>
              <a:rPr lang="en-US" sz="3200" dirty="0">
                <a:solidFill>
                  <a:srgbClr val="FF0000"/>
                </a:solidFill>
              </a:rPr>
              <a:t>3,096,649,726 bp</a:t>
            </a:r>
          </a:p>
          <a:p>
            <a:pPr algn="ctr"/>
            <a:r>
              <a:rPr lang="en-US" sz="3200" dirty="0">
                <a:solidFill>
                  <a:srgbClr val="FF0000"/>
                </a:solidFill>
              </a:rPr>
              <a:t>20,449 genes</a:t>
            </a:r>
          </a:p>
        </p:txBody>
      </p:sp>
      <p:sp>
        <p:nvSpPr>
          <p:cNvPr id="3" name="TextBox 2"/>
          <p:cNvSpPr txBox="1"/>
          <p:nvPr/>
        </p:nvSpPr>
        <p:spPr>
          <a:xfrm>
            <a:off x="4709452" y="3975024"/>
            <a:ext cx="3077895" cy="1569660"/>
          </a:xfrm>
          <a:prstGeom prst="rect">
            <a:avLst/>
          </a:prstGeom>
          <a:noFill/>
        </p:spPr>
        <p:txBody>
          <a:bodyPr wrap="none" rtlCol="0">
            <a:spAutoFit/>
          </a:bodyPr>
          <a:lstStyle/>
          <a:p>
            <a:pPr algn="ctr"/>
            <a:r>
              <a:rPr lang="en-US" sz="3200" dirty="0">
                <a:solidFill>
                  <a:srgbClr val="FFFF00"/>
                </a:solidFill>
              </a:rPr>
              <a:t>mtDNA genome</a:t>
            </a:r>
          </a:p>
          <a:p>
            <a:pPr algn="ctr"/>
            <a:r>
              <a:rPr lang="en-US" sz="3200" dirty="0">
                <a:solidFill>
                  <a:srgbClr val="FFFF00"/>
                </a:solidFill>
              </a:rPr>
              <a:t>~16,590 bp</a:t>
            </a:r>
          </a:p>
          <a:p>
            <a:pPr algn="ctr"/>
            <a:r>
              <a:rPr lang="en-US" sz="3200" dirty="0">
                <a:solidFill>
                  <a:srgbClr val="FFFF00"/>
                </a:solidFill>
              </a:rPr>
              <a:t>38 genes</a:t>
            </a:r>
          </a:p>
        </p:txBody>
      </p:sp>
    </p:spTree>
    <p:extLst>
      <p:ext uri="{BB962C8B-B14F-4D97-AF65-F5344CB8AC3E}">
        <p14:creationId xmlns:p14="http://schemas.microsoft.com/office/powerpoint/2010/main" val="2996764616"/>
      </p:ext>
    </p:extLst>
  </p:cSld>
  <p:clrMapOvr>
    <a:masterClrMapping/>
  </p:clrMapOvr>
  <p:transition spd="med">
    <p:cover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C8002-E96F-3718-B311-6C306AD8F1C3}"/>
            </a:ext>
          </a:extLst>
        </p:cNvPr>
        <p:cNvGrpSpPr/>
        <p:nvPr/>
      </p:nvGrpSpPr>
      <p:grpSpPr>
        <a:xfrm>
          <a:off x="0" y="0"/>
          <a:ext cx="0" cy="0"/>
          <a:chOff x="0" y="0"/>
          <a:chExt cx="0" cy="0"/>
        </a:xfrm>
      </p:grpSpPr>
      <p:pic>
        <p:nvPicPr>
          <p:cNvPr id="4098" name="Picture 2" descr="pictorial09cb">
            <a:extLst>
              <a:ext uri="{FF2B5EF4-FFF2-40B4-BE49-F238E27FC236}">
                <a16:creationId xmlns:a16="http://schemas.microsoft.com/office/drawing/2014/main" id="{B1B2426D-BCAD-A6F4-1133-B05545949E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61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099" name="Rectangle 8">
            <a:extLst>
              <a:ext uri="{FF2B5EF4-FFF2-40B4-BE49-F238E27FC236}">
                <a16:creationId xmlns:a16="http://schemas.microsoft.com/office/drawing/2014/main" id="{9A43089D-F931-8603-FD88-7EF009F843CE}"/>
              </a:ext>
            </a:extLst>
          </p:cNvPr>
          <p:cNvSpPr>
            <a:spLocks noGrp="1" noChangeArrowheads="1"/>
          </p:cNvSpPr>
          <p:nvPr>
            <p:ph type="title"/>
          </p:nvPr>
        </p:nvSpPr>
        <p:spPr/>
        <p:txBody>
          <a:bodyPr/>
          <a:lstStyle/>
          <a:p>
            <a:pPr eaLnBrk="1" hangingPunct="1"/>
            <a:r>
              <a:rPr lang="en-US" b="1"/>
              <a:t>Two Genomes</a:t>
            </a:r>
          </a:p>
        </p:txBody>
      </p:sp>
      <p:pic>
        <p:nvPicPr>
          <p:cNvPr id="4100" name="Picture 9" descr="FISH chromosomes">
            <a:extLst>
              <a:ext uri="{FF2B5EF4-FFF2-40B4-BE49-F238E27FC236}">
                <a16:creationId xmlns:a16="http://schemas.microsoft.com/office/drawing/2014/main" id="{DEEE6456-0D64-28CF-0AF4-00E3F28CE8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2837" y="685800"/>
            <a:ext cx="6916737" cy="5191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58731" name="Picture 11" descr="mtDNA genome colour">
            <a:extLst>
              <a:ext uri="{FF2B5EF4-FFF2-40B4-BE49-F238E27FC236}">
                <a16:creationId xmlns:a16="http://schemas.microsoft.com/office/drawing/2014/main" id="{335643C2-5973-FC7B-AC51-F6502E9F547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29200" y="1219200"/>
            <a:ext cx="2438400" cy="2438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extBox 1">
            <a:extLst>
              <a:ext uri="{FF2B5EF4-FFF2-40B4-BE49-F238E27FC236}">
                <a16:creationId xmlns:a16="http://schemas.microsoft.com/office/drawing/2014/main" id="{AC25E9C1-E013-B7A6-8473-AE6B40A55FAF}"/>
              </a:ext>
            </a:extLst>
          </p:cNvPr>
          <p:cNvSpPr txBox="1"/>
          <p:nvPr/>
        </p:nvSpPr>
        <p:spPr>
          <a:xfrm>
            <a:off x="1302163" y="3966557"/>
            <a:ext cx="3371437" cy="1569660"/>
          </a:xfrm>
          <a:prstGeom prst="rect">
            <a:avLst/>
          </a:prstGeom>
          <a:noFill/>
        </p:spPr>
        <p:txBody>
          <a:bodyPr wrap="none" rtlCol="0">
            <a:spAutoFit/>
          </a:bodyPr>
          <a:lstStyle/>
          <a:p>
            <a:pPr algn="ctr"/>
            <a:r>
              <a:rPr lang="en-US" sz="3200" dirty="0">
                <a:solidFill>
                  <a:srgbClr val="FF0000"/>
                </a:solidFill>
              </a:rPr>
              <a:t>nucDNA genome</a:t>
            </a:r>
          </a:p>
          <a:p>
            <a:pPr algn="ctr"/>
            <a:r>
              <a:rPr lang="en-US" sz="3200" dirty="0">
                <a:solidFill>
                  <a:srgbClr val="FF0000"/>
                </a:solidFill>
              </a:rPr>
              <a:t>3,096,649,726 bp</a:t>
            </a:r>
          </a:p>
          <a:p>
            <a:pPr algn="ctr"/>
            <a:r>
              <a:rPr lang="en-US" sz="3200" dirty="0">
                <a:solidFill>
                  <a:srgbClr val="FF0000"/>
                </a:solidFill>
              </a:rPr>
              <a:t>20,449 genes</a:t>
            </a:r>
          </a:p>
        </p:txBody>
      </p:sp>
      <p:sp>
        <p:nvSpPr>
          <p:cNvPr id="3" name="TextBox 2">
            <a:extLst>
              <a:ext uri="{FF2B5EF4-FFF2-40B4-BE49-F238E27FC236}">
                <a16:creationId xmlns:a16="http://schemas.microsoft.com/office/drawing/2014/main" id="{C2ECE0B7-00DA-AAA5-FA3C-60624A4ABA34}"/>
              </a:ext>
            </a:extLst>
          </p:cNvPr>
          <p:cNvSpPr txBox="1"/>
          <p:nvPr/>
        </p:nvSpPr>
        <p:spPr>
          <a:xfrm>
            <a:off x="4709452" y="3975024"/>
            <a:ext cx="3077895" cy="1569660"/>
          </a:xfrm>
          <a:prstGeom prst="rect">
            <a:avLst/>
          </a:prstGeom>
          <a:noFill/>
        </p:spPr>
        <p:txBody>
          <a:bodyPr wrap="none" rtlCol="0">
            <a:spAutoFit/>
          </a:bodyPr>
          <a:lstStyle/>
          <a:p>
            <a:pPr algn="ctr"/>
            <a:r>
              <a:rPr lang="en-US" sz="3200" dirty="0">
                <a:solidFill>
                  <a:srgbClr val="FFFF00"/>
                </a:solidFill>
              </a:rPr>
              <a:t>mtDNA genome</a:t>
            </a:r>
          </a:p>
          <a:p>
            <a:pPr algn="ctr"/>
            <a:r>
              <a:rPr lang="en-US" sz="3200" dirty="0">
                <a:solidFill>
                  <a:srgbClr val="FFFF00"/>
                </a:solidFill>
              </a:rPr>
              <a:t>~16,590 bp</a:t>
            </a:r>
          </a:p>
          <a:p>
            <a:pPr algn="ctr"/>
            <a:r>
              <a:rPr lang="en-US" sz="3200" dirty="0">
                <a:solidFill>
                  <a:srgbClr val="FFFF00"/>
                </a:solidFill>
              </a:rPr>
              <a:t>38 genes</a:t>
            </a:r>
          </a:p>
        </p:txBody>
      </p:sp>
    </p:spTree>
    <p:extLst>
      <p:ext uri="{BB962C8B-B14F-4D97-AF65-F5344CB8AC3E}">
        <p14:creationId xmlns:p14="http://schemas.microsoft.com/office/powerpoint/2010/main" val="1112331812"/>
      </p:ext>
    </p:extLst>
  </p:cSld>
  <p:clrMapOvr>
    <a:masterClrMapping/>
  </p:clrMapOvr>
  <p:transition spd="med">
    <p:cover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58731"/>
                                        </p:tgtEl>
                                        <p:attrNameLst>
                                          <p:attrName>style.visibility</p:attrName>
                                        </p:attrNameLst>
                                      </p:cBhvr>
                                      <p:to>
                                        <p:strVal val="visible"/>
                                      </p:to>
                                    </p:set>
                                    <p:anim calcmode="lin" valueType="num">
                                      <p:cBhvr>
                                        <p:cTn id="7" dur="1000" fill="hold"/>
                                        <p:tgtEl>
                                          <p:spTgt spid="158731"/>
                                        </p:tgtEl>
                                        <p:attrNameLst>
                                          <p:attrName>ppt_w</p:attrName>
                                        </p:attrNameLst>
                                      </p:cBhvr>
                                      <p:tavLst>
                                        <p:tav tm="0">
                                          <p:val>
                                            <p:fltVal val="0"/>
                                          </p:val>
                                        </p:tav>
                                        <p:tav tm="100000">
                                          <p:val>
                                            <p:strVal val="#ppt_w"/>
                                          </p:val>
                                        </p:tav>
                                      </p:tavLst>
                                    </p:anim>
                                    <p:anim calcmode="lin" valueType="num">
                                      <p:cBhvr>
                                        <p:cTn id="8" dur="1000" fill="hold"/>
                                        <p:tgtEl>
                                          <p:spTgt spid="158731"/>
                                        </p:tgtEl>
                                        <p:attrNameLst>
                                          <p:attrName>ppt_h</p:attrName>
                                        </p:attrNameLst>
                                      </p:cBhvr>
                                      <p:tavLst>
                                        <p:tav tm="0">
                                          <p:val>
                                            <p:fltVal val="0"/>
                                          </p:val>
                                        </p:tav>
                                        <p:tav tm="100000">
                                          <p:val>
                                            <p:strVal val="#ppt_h"/>
                                          </p:val>
                                        </p:tav>
                                      </p:tavLst>
                                    </p:anim>
                                    <p:anim calcmode="lin" valueType="num">
                                      <p:cBhvr>
                                        <p:cTn id="9" dur="1000" fill="hold"/>
                                        <p:tgtEl>
                                          <p:spTgt spid="158731"/>
                                        </p:tgtEl>
                                        <p:attrNameLst>
                                          <p:attrName>style.rotation</p:attrName>
                                        </p:attrNameLst>
                                      </p:cBhvr>
                                      <p:tavLst>
                                        <p:tav tm="0">
                                          <p:val>
                                            <p:fltVal val="90"/>
                                          </p:val>
                                        </p:tav>
                                        <p:tav tm="100000">
                                          <p:val>
                                            <p:fltVal val="0"/>
                                          </p:val>
                                        </p:tav>
                                      </p:tavLst>
                                    </p:anim>
                                    <p:animEffect transition="in" filter="fade">
                                      <p:cBhvr>
                                        <p:cTn id="10" dur="1000"/>
                                        <p:tgtEl>
                                          <p:spTgt spid="158731"/>
                                        </p:tgtEl>
                                      </p:cBhvr>
                                    </p:animEffect>
                                  </p:childTnLst>
                                </p:cTn>
                              </p:par>
                            </p:childTnLst>
                          </p:cTn>
                        </p:par>
                        <p:par>
                          <p:cTn id="11" fill="hold">
                            <p:stCondLst>
                              <p:cond delay="1000"/>
                            </p:stCondLst>
                            <p:childTnLst>
                              <p:par>
                                <p:cTn id="12" presetID="10" presetClass="entr" presetSubtype="0" fill="hold" grpId="1" nodeType="afterEffect">
                                  <p:stCondLst>
                                    <p:cond delay="100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p:bldLst>
  </p:timing>
</p:sld>
</file>

<file path=ppt/theme/theme1.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0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39155</TotalTime>
  <Words>1250</Words>
  <Application>Microsoft Office PowerPoint</Application>
  <PresentationFormat>On-screen Show (4:3)</PresentationFormat>
  <Paragraphs>126</Paragraphs>
  <Slides>14</Slides>
  <Notes>11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14</vt:i4>
      </vt:variant>
    </vt:vector>
  </HeadingPairs>
  <TitlesOfParts>
    <vt:vector size="24" baseType="lpstr">
      <vt:lpstr>Arial</vt:lpstr>
      <vt:lpstr>Bradley Hand ITC</vt:lpstr>
      <vt:lpstr>Calibri</vt:lpstr>
      <vt:lpstr>Californian FB</vt:lpstr>
      <vt:lpstr>Comic Sans MS</vt:lpstr>
      <vt:lpstr>Courier New</vt:lpstr>
      <vt:lpstr>Tahoma</vt:lpstr>
      <vt:lpstr>Times New Roman</vt:lpstr>
      <vt:lpstr>4_Default Design</vt:lpstr>
      <vt:lpstr>10_Default Design</vt:lpstr>
      <vt:lpstr>Guidelines for Communication with PowerPoint </vt:lpstr>
      <vt:lpstr>KISS Points (“Keep it simple, stupid”)</vt:lpstr>
      <vt:lpstr>Be Telegraphic</vt:lpstr>
      <vt:lpstr>Telegraphic Summary with bullets</vt:lpstr>
      <vt:lpstr>Miscellaneous Peeves</vt:lpstr>
      <vt:lpstr>Use picture for background</vt:lpstr>
      <vt:lpstr>Use simple san serif fonts [serifs: fancy tails on letters]</vt:lpstr>
      <vt:lpstr>Two Genomes</vt:lpstr>
      <vt:lpstr>Two Genomes</vt:lpstr>
      <vt:lpstr>Improve pictures for your purpose Distribution of Mi’kmaq Districts, including Newfoundland</vt:lpstr>
      <vt:lpstr>Draw simplicity from complexity: Global Genetic Structure of Humans</vt:lpstr>
      <vt:lpstr>Never combine Red text on Blue background</vt:lpstr>
      <vt:lpstr>Historical Note</vt:lpstr>
      <vt:lpstr>PowerPoint Presentation</vt:lpstr>
    </vt:vector>
  </TitlesOfParts>
  <Company>Memorial University of Newfoundland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Diversity in the mitochondrial DNA genome of Newfoundlanders, Past &amp; Present – Genetic insights into  the island’s human history</dc:title>
  <dc:creator>Dawn Marshall</dc:creator>
  <cp:lastModifiedBy>Steve Carr</cp:lastModifiedBy>
  <cp:revision>291</cp:revision>
  <cp:lastPrinted>2019-07-04T22:39:32Z</cp:lastPrinted>
  <dcterms:created xsi:type="dcterms:W3CDTF">2018-03-16T13:27:58Z</dcterms:created>
  <dcterms:modified xsi:type="dcterms:W3CDTF">2026-01-14T15:26:32Z</dcterms:modified>
</cp:coreProperties>
</file>