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99" r:id="rId4"/>
    <p:sldId id="259" r:id="rId5"/>
    <p:sldId id="260" r:id="rId6"/>
    <p:sldId id="261" r:id="rId7"/>
    <p:sldId id="262" r:id="rId8"/>
    <p:sldId id="263" r:id="rId9"/>
    <p:sldId id="30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98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/>
    <p:restoredTop sz="93807"/>
  </p:normalViewPr>
  <p:slideViewPr>
    <p:cSldViewPr snapToGrid="0" snapToObjects="1">
      <p:cViewPr varScale="1">
        <p:scale>
          <a:sx n="90" d="100"/>
          <a:sy n="90" d="100"/>
        </p:scale>
        <p:origin x="208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A463-C1B3-934A-BFAC-C56A5F69D0B8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171B9-3D30-C24A-A54A-D9641370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6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E70DA-84BD-F743-A585-80B107531159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44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831D-6497-3448-933A-AF4CC05E79A5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EA9BB-8A60-204F-A29A-FB69951065C0}" type="slidenum">
              <a:rPr lang="en-US"/>
              <a:pPr/>
              <a:t>13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5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05E57-0138-FF41-B6C9-31FD43577B1E}" type="slidenum">
              <a:rPr lang="en-US"/>
              <a:pPr/>
              <a:t>14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95263-F58B-0D49-B876-2CE1E6395B3F}" type="slidenum">
              <a:rPr lang="en-US"/>
              <a:pPr/>
              <a:t>15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44383-E5AC-F94E-881E-74F10A20B8B8}" type="slidenum">
              <a:rPr lang="en-US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FA658-9622-7A4E-9331-FEBC28646F70}" type="slidenum">
              <a:rPr lang="en-US"/>
              <a:pPr/>
              <a:t>17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0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CEF1-C0A4-3044-B3C8-3A8C8619106B}" type="slidenum">
              <a:rPr lang="en-US"/>
              <a:pPr/>
              <a:t>18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7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FA658-9622-7A4E-9331-FEBC28646F70}" type="slidenum">
              <a:rPr lang="en-US"/>
              <a:pPr/>
              <a:t>19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4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40B1C-4E37-8E47-BE42-72EB6AC759B0}" type="slidenum">
              <a:rPr lang="en-US"/>
              <a:pPr/>
              <a:t>20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75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623D-4C6C-E940-9962-E1CAE6C77B91}" type="slidenum">
              <a:rPr lang="en-US"/>
              <a:pPr/>
              <a:t>21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9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ED37B-C923-EB4F-AEFE-DEF12240D0AF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2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F90A4-4341-5746-B95C-88E5B85410BD}" type="slidenum">
              <a:rPr lang="en-US"/>
              <a:pPr/>
              <a:t>22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2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19A91-2712-404F-8C52-7B27AA5C3C3E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5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75B64-8708-CF4D-A0ED-DDB2A7461385}" type="slidenum">
              <a:rPr lang="en-US"/>
              <a:pPr/>
              <a:t>24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B0AF4-8038-CD4D-826D-00470B4CC0A4}" type="slidenum">
              <a:rPr lang="en-US"/>
              <a:pPr/>
              <a:t>25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1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AA34F-4336-3741-B118-A6CD1825966A}" type="slidenum">
              <a:rPr lang="en-US"/>
              <a:pPr/>
              <a:t>26</a:t>
            </a:fld>
            <a:endParaRPr lang="en-US"/>
          </a:p>
        </p:txBody>
      </p:sp>
      <p:sp>
        <p:nvSpPr>
          <p:cNvPr id="215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C629F-894F-D643-A2A7-383A50F66E0B}" type="slidenum">
              <a:rPr lang="en-US"/>
              <a:pPr/>
              <a:t>27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C8096-0959-E84E-B88A-30BCBD1F8237}" type="slidenum">
              <a:rPr lang="en-US"/>
              <a:pPr/>
              <a:t>28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2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7A369F-DC81-A849-8888-D2117810A814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1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AF1ADC-869C-2A42-9892-C3D971DA81F5}" type="slidenum">
              <a:rPr lang="en-US"/>
              <a:pPr/>
              <a:t>30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673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FFD91-8FBB-7440-8837-76BA94F714F3}" type="slidenum">
              <a:rPr lang="en-US"/>
              <a:pPr/>
              <a:t>31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48632-4727-9842-99D3-336996BDF975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59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62F13-FE4F-8242-89D5-287A6468F0C5}" type="slidenum">
              <a:rPr lang="en-US"/>
              <a:pPr/>
              <a:t>32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7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8716B-F3B5-A64E-B227-E08AC571322F}" type="slidenum">
              <a:rPr lang="en-US"/>
              <a:pPr/>
              <a:t>33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4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E6699-D95F-A244-B8EC-2B28873D16E3}" type="slidenum">
              <a:rPr lang="en-US"/>
              <a:pPr/>
              <a:t>34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60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74336-65AE-8943-B404-0DA3D1B91951}" type="slidenum">
              <a:rPr lang="en-US"/>
              <a:pPr/>
              <a:t>35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05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2922D-4B57-D14E-A9E0-B8D888E6D61E}" type="slidenum">
              <a:rPr lang="en-US"/>
              <a:pPr/>
              <a:t>36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4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FC1B9-419E-4A41-89C1-70CE347CD5F8}" type="slidenum">
              <a:rPr lang="en-US"/>
              <a:pPr/>
              <a:t>37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42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FDA6D-6EF4-3F44-8F33-08510C2DE86A}" type="slidenum">
              <a:rPr lang="en-US"/>
              <a:pPr/>
              <a:t>38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3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479E7-84E0-3746-8CEF-D88B262110CB}" type="slidenum">
              <a:rPr lang="en-US"/>
              <a:pPr/>
              <a:t>39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08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B982F-9E72-F043-8201-17F82BA5C412}" type="slidenum">
              <a:rPr lang="en-US"/>
              <a:pPr/>
              <a:t>41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04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B6AAA-D6F8-3740-A624-6E1F966CA3F3}" type="slidenum">
              <a:rPr lang="en-US"/>
              <a:pPr/>
              <a:t>42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E040C-0B10-7C48-9909-1A6B54B60799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2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8CEB-DCFF-2C4B-81B4-0180336A85E3}" type="slidenum">
              <a:rPr lang="en-US"/>
              <a:pPr/>
              <a:t>43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3E7E4-6B11-D94B-93BF-C24292F69411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9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CB068-8001-BD47-9287-2A547CD9EFAE}" type="slidenum">
              <a:rPr lang="en-US"/>
              <a:pPr/>
              <a:t>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8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5234E-589B-F04B-B4F8-58AE568078D6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48632-4727-9842-99D3-336996BDF975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6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6F077-9FA3-024F-ABDB-736124D4ADB1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890E-895F-E047-A917-571EBB008EE6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E9C0-9955-9A4E-A759-7D15A871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.ca/faculty/sherr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kimages.com/...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che.org/OIA/Anatomical-Page-03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journal/v404/n6778/fig_tab/404661a0_F3.html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jrs/speaking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cbi.nlm.nih.gov/pmc/articles/PMC1876493/" TargetMode="External"/><Relationship Id="rId5" Type="http://schemas.openxmlformats.org/officeDocument/2006/relationships/hyperlink" Target="http://www.ncbi.nlm.nih.gov/pmc/articles/PMC1857815/" TargetMode="External"/><Relationship Id="rId4" Type="http://schemas.openxmlformats.org/officeDocument/2006/relationships/hyperlink" Target="http://www.ascb.org/files/0602wicb.pdf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1063260"/>
            <a:ext cx="1183005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Tips and Techniques for effective scientific presentations*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947" y="2261217"/>
            <a:ext cx="10858500" cy="3569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Sherri Christian,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sherri.christian@mun.ca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Associate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Dept Biochemistry, MUN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*The opinions presented here are my own,  you are encouraged to formulate your own opinions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This presentation can be downloaded from my website: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hlinkClick r:id="rId3"/>
              </a:rPr>
              <a:t>www.mun.ca/faculty/sherri</a:t>
            </a:r>
            <a:r>
              <a:rPr lang="en-US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6464300"/>
            <a:ext cx="1117600" cy="393700"/>
          </a:xfrm>
          <a:prstGeom prst="rect">
            <a:avLst/>
          </a:prstGeom>
        </p:spPr>
      </p:pic>
      <p:pic>
        <p:nvPicPr>
          <p:cNvPr id="5" name="Picture 8" descr="MUN_Logo_CMYK">
            <a:extLst>
              <a:ext uri="{FF2B5EF4-FFF2-40B4-BE49-F238E27FC236}">
                <a16:creationId xmlns:a16="http://schemas.microsoft.com/office/drawing/2014/main" id="{F8117D9B-D81C-414E-A99E-DB9A3063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65837"/>
            <a:ext cx="1331912" cy="792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26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332" y="234351"/>
            <a:ext cx="9454881" cy="1143000"/>
          </a:xfrm>
        </p:spPr>
        <p:txBody>
          <a:bodyPr/>
          <a:lstStyle/>
          <a:p>
            <a:r>
              <a:rPr lang="en-US" sz="4000" dirty="0"/>
              <a:t>Organization </a:t>
            </a:r>
            <a:endParaRPr lang="en-US" sz="3200" dirty="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961726" y="4043962"/>
            <a:ext cx="1676400" cy="175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flipV="1">
            <a:off x="961726" y="2323112"/>
            <a:ext cx="1676400" cy="175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01452" y="1919887"/>
            <a:ext cx="740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Broad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1201" y="3797899"/>
            <a:ext cx="821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Details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301452" y="5818787"/>
            <a:ext cx="740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Broad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49664" y="1389064"/>
            <a:ext cx="80132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u="sng" dirty="0"/>
              <a:t>INTRODUCTION</a:t>
            </a:r>
            <a:endParaRPr lang="en-US" sz="2400" b="1" dirty="0"/>
          </a:p>
          <a:p>
            <a:pPr lvl="1"/>
            <a:r>
              <a:rPr lang="en-US" sz="2400" b="1" dirty="0"/>
              <a:t>Significance:</a:t>
            </a:r>
            <a:r>
              <a:rPr lang="en-US" sz="2400" dirty="0"/>
              <a:t> “Why you should care”</a:t>
            </a:r>
          </a:p>
          <a:p>
            <a:pPr lvl="1"/>
            <a:r>
              <a:rPr lang="en-US" sz="2400" b="1" dirty="0"/>
              <a:t>Background:</a:t>
            </a:r>
            <a:r>
              <a:rPr lang="en-US" sz="2400" dirty="0"/>
              <a:t> “What you need to know to understand the rest of the talk”</a:t>
            </a:r>
          </a:p>
          <a:p>
            <a:r>
              <a:rPr lang="en-US" sz="2400" u="sng" dirty="0"/>
              <a:t>THE SUBSTANCE</a:t>
            </a:r>
            <a:endParaRPr lang="en-US" sz="2400" dirty="0"/>
          </a:p>
          <a:p>
            <a:pPr lvl="1"/>
            <a:r>
              <a:rPr lang="en-US" sz="2400" b="1" dirty="0"/>
              <a:t>Hypothesis: </a:t>
            </a:r>
            <a:r>
              <a:rPr lang="en-US" sz="2400" dirty="0"/>
              <a:t>“The Question”</a:t>
            </a:r>
          </a:p>
          <a:p>
            <a:pPr lvl="1"/>
            <a:r>
              <a:rPr lang="en-US" sz="2400" b="1" dirty="0"/>
              <a:t>Rationale:</a:t>
            </a:r>
            <a:r>
              <a:rPr lang="en-US" sz="2400" dirty="0"/>
              <a:t> “Why we care about the question”</a:t>
            </a:r>
          </a:p>
          <a:p>
            <a:pPr lvl="1"/>
            <a:r>
              <a:rPr lang="en-US" sz="2400" b="1" dirty="0"/>
              <a:t>Approach: </a:t>
            </a:r>
            <a:r>
              <a:rPr lang="en-US" sz="2400" dirty="0"/>
              <a:t>“How the question was addressed”</a:t>
            </a:r>
          </a:p>
          <a:p>
            <a:pPr lvl="1"/>
            <a:r>
              <a:rPr lang="en-US" sz="2400" b="1" dirty="0"/>
              <a:t>Results:</a:t>
            </a:r>
            <a:r>
              <a:rPr lang="en-US" sz="2400" dirty="0"/>
              <a:t> “What we found”</a:t>
            </a:r>
          </a:p>
          <a:p>
            <a:r>
              <a:rPr lang="en-US" sz="2400" u="sng" dirty="0"/>
              <a:t>CONCLUSION </a:t>
            </a:r>
          </a:p>
          <a:p>
            <a:pPr lvl="1"/>
            <a:r>
              <a:rPr lang="en-US" sz="2400" b="1" dirty="0"/>
              <a:t>Significance: </a:t>
            </a:r>
            <a:r>
              <a:rPr lang="en-US" sz="2400" dirty="0"/>
              <a:t>“What does this mean in the context of the original hypothesis and the field” </a:t>
            </a:r>
          </a:p>
          <a:p>
            <a:pPr lvl="1"/>
            <a:r>
              <a:rPr lang="en-US" sz="2400" b="1" dirty="0"/>
              <a:t>Future Directions</a:t>
            </a:r>
            <a:endParaRPr lang="en-US" sz="2400" dirty="0"/>
          </a:p>
        </p:txBody>
      </p:sp>
      <p:sp>
        <p:nvSpPr>
          <p:cNvPr id="3082" name="Arc 10"/>
          <p:cNvSpPr>
            <a:spLocks/>
          </p:cNvSpPr>
          <p:nvPr/>
        </p:nvSpPr>
        <p:spPr bwMode="auto">
          <a:xfrm flipV="1">
            <a:off x="9920379" y="3554081"/>
            <a:ext cx="638353" cy="108692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57"/>
              <a:gd name="T2" fmla="*/ 1346 w 21600"/>
              <a:gd name="T3" fmla="*/ 43157 h 43157"/>
              <a:gd name="T4" fmla="*/ 0 w 21600"/>
              <a:gd name="T5" fmla="*/ 21600 h 4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57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06"/>
                  <a:pt x="12730" y="42447"/>
                  <a:pt x="1346" y="43158"/>
                </a:cubicBezTo>
              </a:path>
              <a:path w="21600" h="43157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006"/>
                  <a:pt x="12730" y="42447"/>
                  <a:pt x="1346" y="43158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build="p" autoUpdateAnimBg="0"/>
      <p:bldP spid="30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0590" y="235528"/>
            <a:ext cx="77724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86572" y="1392549"/>
            <a:ext cx="110418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What we know and what we don’t know</a:t>
            </a:r>
          </a:p>
          <a:p>
            <a:pPr>
              <a:buFontTx/>
              <a:buChar char="•"/>
            </a:pPr>
            <a:r>
              <a:rPr lang="en-US" sz="2800" dirty="0"/>
              <a:t> Significance/ Rationale (why we care)</a:t>
            </a:r>
          </a:p>
          <a:p>
            <a:pPr>
              <a:buFontTx/>
              <a:buChar char="•"/>
            </a:pPr>
            <a:r>
              <a:rPr lang="en-US" sz="2800" dirty="0"/>
              <a:t> Objectives</a:t>
            </a:r>
          </a:p>
          <a:p>
            <a:pPr>
              <a:buFontTx/>
              <a:buChar char="•"/>
            </a:pPr>
            <a:r>
              <a:rPr lang="en-US" sz="2800" dirty="0"/>
              <a:t> Overall Hypothesis:</a:t>
            </a:r>
          </a:p>
          <a:p>
            <a:pPr lvl="2"/>
            <a:r>
              <a:rPr lang="en-US" sz="2800" dirty="0"/>
              <a:t>“The </a:t>
            </a:r>
            <a:r>
              <a:rPr lang="en-US" sz="2800" dirty="0" err="1"/>
              <a:t>Ras</a:t>
            </a:r>
            <a:r>
              <a:rPr lang="en-US" sz="2800" dirty="0"/>
              <a:t> pathway negatively regulates the interferon system”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Overview of approach- big picture</a:t>
            </a:r>
          </a:p>
          <a:p>
            <a:pPr>
              <a:buFontTx/>
              <a:buChar char="•"/>
            </a:pPr>
            <a:r>
              <a:rPr lang="en-US" sz="2800" dirty="0"/>
              <a:t> No surprises/</a:t>
            </a:r>
            <a:r>
              <a:rPr lang="en-US" sz="2800" dirty="0" err="1"/>
              <a:t>punchline</a:t>
            </a:r>
            <a:endParaRPr lang="en-US" sz="2800" dirty="0"/>
          </a:p>
          <a:p>
            <a:pPr lvl="1">
              <a:buFontTx/>
              <a:buChar char="•"/>
            </a:pPr>
            <a:r>
              <a:rPr lang="en-US" sz="2800" dirty="0"/>
              <a:t> </a:t>
            </a:r>
            <a:r>
              <a:rPr lang="en-US" sz="2800" i="1" dirty="0"/>
              <a:t>Main conclusions/Model 1st</a:t>
            </a:r>
          </a:p>
          <a:p>
            <a:pPr lvl="1">
              <a:buFontTx/>
              <a:buChar char="•"/>
            </a:pPr>
            <a:r>
              <a:rPr lang="en-US" sz="2800" i="1" dirty="0"/>
              <a:t> Build up to the model/ BIG conclusion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99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/>
          <a:lstStyle/>
          <a:p>
            <a:r>
              <a:rPr lang="en-US" dirty="0"/>
              <a:t>Outline?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957" y="1156246"/>
            <a:ext cx="10081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sz="3200" dirty="0"/>
              <a:t> Rough guideline: only include for talks longer than 30 min</a:t>
            </a:r>
          </a:p>
          <a:p>
            <a:pPr lvl="1">
              <a:buFontTx/>
              <a:buChar char="•"/>
            </a:pPr>
            <a:r>
              <a:rPr lang="en-US" sz="3200" dirty="0"/>
              <a:t> use to aid in transitions</a:t>
            </a:r>
          </a:p>
          <a:p>
            <a:pPr lvl="1">
              <a:buFontTx/>
              <a:buChar char="•"/>
            </a:pPr>
            <a:r>
              <a:rPr lang="en-US" sz="3200" dirty="0"/>
              <a:t> meaningful - like a 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3482" y="4152901"/>
            <a:ext cx="32320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3200" b="1" dirty="0"/>
              <a:t> Introduction</a:t>
            </a:r>
          </a:p>
          <a:p>
            <a:pPr>
              <a:buFontTx/>
              <a:buChar char="•"/>
            </a:pPr>
            <a:r>
              <a:rPr lang="en-US" sz="3200" b="1" dirty="0"/>
              <a:t> Methods	</a:t>
            </a:r>
          </a:p>
          <a:p>
            <a:pPr>
              <a:buFontTx/>
              <a:buChar char="•"/>
            </a:pPr>
            <a:r>
              <a:rPr lang="en-US" sz="3200" b="1" dirty="0"/>
              <a:t> Results</a:t>
            </a:r>
          </a:p>
          <a:p>
            <a:pPr>
              <a:buFontTx/>
              <a:buChar char="•"/>
            </a:pPr>
            <a:r>
              <a:rPr lang="en-US" sz="3200" b="1" dirty="0"/>
              <a:t>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721" y="3598979"/>
            <a:ext cx="5348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 The pathways </a:t>
            </a:r>
          </a:p>
          <a:p>
            <a:pPr marL="1371600" lvl="2" indent="-457200"/>
            <a:r>
              <a:rPr lang="en-US" sz="3200" dirty="0"/>
              <a:t>Interferon &amp; </a:t>
            </a:r>
            <a:r>
              <a:rPr lang="en-US" sz="3200" dirty="0" err="1"/>
              <a:t>Ras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 Regulation of STAT2 by </a:t>
            </a:r>
            <a:r>
              <a:rPr lang="en-US" sz="3200" b="1" dirty="0" err="1"/>
              <a:t>Ras</a:t>
            </a:r>
            <a:endParaRPr lang="en-US" sz="3200" b="1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 Transcription vs. Stability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 Identification of TF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 Future Directions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A9ED7-670F-3043-B72B-611CC190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945" y="2859232"/>
            <a:ext cx="826077" cy="826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36C0E-48D2-7C44-AC2C-27DC0F110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910" y="2944091"/>
            <a:ext cx="1156854" cy="11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734291" y="1154113"/>
            <a:ext cx="1111134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3200" dirty="0">
                <a:solidFill>
                  <a:srgbClr val="999999"/>
                </a:solidFill>
              </a:rPr>
              <a:t>Active </a:t>
            </a:r>
            <a:r>
              <a:rPr lang="en-US" sz="3200" dirty="0" err="1">
                <a:solidFill>
                  <a:srgbClr val="999999"/>
                </a:solidFill>
              </a:rPr>
              <a:t>Ras</a:t>
            </a:r>
            <a:r>
              <a:rPr lang="en-US" sz="3200" dirty="0">
                <a:solidFill>
                  <a:srgbClr val="999999"/>
                </a:solidFill>
              </a:rPr>
              <a:t> pathway decreases STAT2 expression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>
                <a:solidFill>
                  <a:srgbClr val="999999"/>
                </a:solidFill>
              </a:rPr>
              <a:t>Inhibition of </a:t>
            </a:r>
            <a:r>
              <a:rPr lang="en-US" sz="3200" dirty="0" err="1">
                <a:solidFill>
                  <a:srgbClr val="999999"/>
                </a:solidFill>
              </a:rPr>
              <a:t>Ras</a:t>
            </a:r>
            <a:r>
              <a:rPr lang="en-US" sz="3200" dirty="0">
                <a:solidFill>
                  <a:srgbClr val="999999"/>
                </a:solidFill>
              </a:rPr>
              <a:t>/MEK/ERK restores STAT2 expression</a:t>
            </a:r>
            <a:endParaRPr lang="en-US" sz="3200" dirty="0"/>
          </a:p>
          <a:p>
            <a:pPr marL="457200" indent="-457200">
              <a:buFont typeface="Arial" charset="0"/>
              <a:buAutoNum type="arabicPeriod"/>
            </a:pPr>
            <a:r>
              <a:rPr lang="en-US" sz="3200" dirty="0"/>
              <a:t>Reduced STAT2 levels </a:t>
            </a:r>
            <a:r>
              <a:rPr lang="en-US" sz="3200" u="sng" dirty="0"/>
              <a:t>cause</a:t>
            </a:r>
            <a:r>
              <a:rPr lang="en-US" sz="3200" dirty="0"/>
              <a:t> impaired IFN signaling- but not only factor in reducing the overall anti-viral response</a:t>
            </a:r>
          </a:p>
          <a:p>
            <a:pPr marL="457200" indent="-457200">
              <a:buFont typeface="Arial" charset="0"/>
              <a:buAutoNum type="arabicPeriod"/>
            </a:pPr>
            <a:endParaRPr lang="en-US" sz="3200" dirty="0"/>
          </a:p>
          <a:p>
            <a:pPr marL="457200" indent="-457200" algn="ctr"/>
            <a:r>
              <a:rPr lang="en-US" sz="3600" dirty="0"/>
              <a:t>What else does </a:t>
            </a:r>
            <a:r>
              <a:rPr lang="en-US" sz="3600" dirty="0" err="1"/>
              <a:t>Ras</a:t>
            </a:r>
            <a:r>
              <a:rPr lang="en-US" sz="3600" dirty="0"/>
              <a:t>/MEK/ERK do to reduce the anti-viral response?</a:t>
            </a:r>
            <a:endParaRPr lang="en-US" sz="4000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63500"/>
            <a:ext cx="7772400" cy="1143000"/>
          </a:xfrm>
        </p:spPr>
        <p:txBody>
          <a:bodyPr/>
          <a:lstStyle/>
          <a:p>
            <a:r>
              <a:rPr lang="en-US" sz="4000" dirty="0"/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876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37" y="96982"/>
            <a:ext cx="7772400" cy="1143000"/>
          </a:xfrm>
        </p:spPr>
        <p:txBody>
          <a:bodyPr/>
          <a:lstStyle/>
          <a:p>
            <a:r>
              <a:rPr lang="en-US" dirty="0"/>
              <a:t>Results slide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195359" y="1132396"/>
            <a:ext cx="92426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 dirty="0"/>
              <a:t>Title: Conclusion or Question 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 Rationale for experiment</a:t>
            </a:r>
          </a:p>
          <a:p>
            <a:pPr>
              <a:buFontTx/>
              <a:buChar char="•"/>
            </a:pPr>
            <a:r>
              <a:rPr lang="en-US" sz="3200" dirty="0"/>
              <a:t> Objective</a:t>
            </a:r>
          </a:p>
          <a:p>
            <a:pPr>
              <a:buFontTx/>
              <a:buChar char="•"/>
            </a:pPr>
            <a:r>
              <a:rPr lang="en-US" sz="3200" dirty="0"/>
              <a:t> Approach (flow chart &amp; model)</a:t>
            </a:r>
          </a:p>
          <a:p>
            <a:pPr>
              <a:buFontTx/>
              <a:buChar char="•"/>
            </a:pPr>
            <a:r>
              <a:rPr lang="en-US" sz="3200" dirty="0"/>
              <a:t> Result</a:t>
            </a:r>
          </a:p>
          <a:p>
            <a:pPr>
              <a:buFontTx/>
              <a:buChar char="•"/>
            </a:pPr>
            <a:r>
              <a:rPr lang="en-US" sz="3200" dirty="0"/>
              <a:t> Conclusion</a:t>
            </a:r>
          </a:p>
          <a:p>
            <a:pPr>
              <a:buFontTx/>
              <a:buChar char="•"/>
            </a:pPr>
            <a:r>
              <a:rPr lang="en-US" sz="3200" dirty="0"/>
              <a:t> Interpretation! (return to model)</a:t>
            </a:r>
          </a:p>
          <a:p>
            <a:pPr>
              <a:buFontTx/>
              <a:buChar char="•"/>
            </a:pPr>
            <a:endParaRPr lang="en-US" sz="3200" dirty="0"/>
          </a:p>
          <a:p>
            <a:pPr>
              <a:buFontTx/>
              <a:buChar char="•"/>
            </a:pPr>
            <a:r>
              <a:rPr lang="en-US" sz="3200" dirty="0"/>
              <a:t> Add complexity in layers; animation</a:t>
            </a:r>
          </a:p>
          <a:p>
            <a:pPr>
              <a:buFontTx/>
              <a:buChar char="•"/>
            </a:pPr>
            <a:r>
              <a:rPr lang="en-US" sz="3200" dirty="0"/>
              <a:t> Include Summary slide</a:t>
            </a:r>
          </a:p>
        </p:txBody>
      </p:sp>
    </p:spTree>
    <p:extLst>
      <p:ext uri="{BB962C8B-B14F-4D97-AF65-F5344CB8AC3E}">
        <p14:creationId xmlns:p14="http://schemas.microsoft.com/office/powerpoint/2010/main" val="10743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72" name="AutoShape 40"/>
          <p:cNvSpPr>
            <a:spLocks noChangeArrowheads="1"/>
          </p:cNvSpPr>
          <p:nvPr/>
        </p:nvSpPr>
        <p:spPr bwMode="auto">
          <a:xfrm>
            <a:off x="8723314" y="2960688"/>
            <a:ext cx="890587" cy="28575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8721726" y="2921000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STAT1</a:t>
            </a:r>
          </a:p>
        </p:txBody>
      </p:sp>
      <p:sp>
        <p:nvSpPr>
          <p:cNvPr id="172034" name="Line 2"/>
          <p:cNvSpPr>
            <a:spLocks noChangeShapeType="1"/>
          </p:cNvSpPr>
          <p:nvPr/>
        </p:nvSpPr>
        <p:spPr bwMode="auto">
          <a:xfrm flipH="1" flipV="1">
            <a:off x="4438650" y="3584575"/>
            <a:ext cx="1855788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5272088" y="2665414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/>
              <a:t>?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2001838" y="296863"/>
            <a:ext cx="28022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Ras pathway</a:t>
            </a:r>
          </a:p>
        </p:txBody>
      </p:sp>
      <p:grpSp>
        <p:nvGrpSpPr>
          <p:cNvPr id="172037" name="Group 5"/>
          <p:cNvGrpSpPr>
            <a:grpSpLocks/>
          </p:cNvGrpSpPr>
          <p:nvPr/>
        </p:nvGrpSpPr>
        <p:grpSpPr bwMode="auto">
          <a:xfrm>
            <a:off x="2689225" y="1604963"/>
            <a:ext cx="1646238" cy="3198812"/>
            <a:chOff x="631" y="1355"/>
            <a:chExt cx="1037" cy="2015"/>
          </a:xfrm>
        </p:grpSpPr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862" y="1942"/>
              <a:ext cx="308" cy="420"/>
              <a:chOff x="2564" y="1967"/>
              <a:chExt cx="308" cy="420"/>
            </a:xfrm>
          </p:grpSpPr>
          <p:sp>
            <p:nvSpPr>
              <p:cNvPr id="172039" name="Line 7"/>
              <p:cNvSpPr>
                <a:spLocks noChangeShapeType="1"/>
              </p:cNvSpPr>
              <p:nvPr/>
            </p:nvSpPr>
            <p:spPr bwMode="auto">
              <a:xfrm>
                <a:off x="2761" y="1967"/>
                <a:ext cx="0" cy="19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40" name="Text Box 8"/>
              <p:cNvSpPr txBox="1">
                <a:spLocks noChangeArrowheads="1"/>
              </p:cNvSpPr>
              <p:nvPr/>
            </p:nvSpPr>
            <p:spPr bwMode="auto">
              <a:xfrm>
                <a:off x="2564" y="2154"/>
                <a:ext cx="3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FF66"/>
                    </a:solidFill>
                  </a:rPr>
                  <a:t>Raf</a:t>
                </a:r>
                <a:endParaRPr lang="en-US"/>
              </a:p>
            </p:txBody>
          </p:sp>
        </p:grpSp>
        <p:grpSp>
          <p:nvGrpSpPr>
            <p:cNvPr id="172041" name="Group 9"/>
            <p:cNvGrpSpPr>
              <a:grpSpLocks/>
            </p:cNvGrpSpPr>
            <p:nvPr/>
          </p:nvGrpSpPr>
          <p:grpSpPr bwMode="auto">
            <a:xfrm>
              <a:off x="692" y="2894"/>
              <a:ext cx="632" cy="476"/>
              <a:chOff x="2394" y="2912"/>
              <a:chExt cx="632" cy="476"/>
            </a:xfrm>
          </p:grpSpPr>
          <p:sp>
            <p:nvSpPr>
              <p:cNvPr id="172042" name="Text Box 10"/>
              <p:cNvSpPr txBox="1">
                <a:spLocks noChangeArrowheads="1"/>
              </p:cNvSpPr>
              <p:nvPr/>
            </p:nvSpPr>
            <p:spPr bwMode="auto">
              <a:xfrm>
                <a:off x="2433" y="3136"/>
                <a:ext cx="5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FF66"/>
                    </a:solidFill>
                  </a:rPr>
                  <a:t>ERK1/2</a:t>
                </a:r>
              </a:p>
            </p:txBody>
          </p:sp>
          <p:sp>
            <p:nvSpPr>
              <p:cNvPr id="172043" name="Line 11"/>
              <p:cNvSpPr>
                <a:spLocks noChangeShapeType="1"/>
              </p:cNvSpPr>
              <p:nvPr/>
            </p:nvSpPr>
            <p:spPr bwMode="auto">
              <a:xfrm>
                <a:off x="2754" y="2923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2044" name="Group 12"/>
              <p:cNvGrpSpPr>
                <a:grpSpLocks/>
              </p:cNvGrpSpPr>
              <p:nvPr/>
            </p:nvGrpSpPr>
            <p:grpSpPr bwMode="auto">
              <a:xfrm>
                <a:off x="2394" y="2912"/>
                <a:ext cx="205" cy="252"/>
                <a:chOff x="2394" y="2912"/>
                <a:chExt cx="205" cy="252"/>
              </a:xfrm>
            </p:grpSpPr>
            <p:sp>
              <p:nvSpPr>
                <p:cNvPr id="172045" name="Oval 13"/>
                <p:cNvSpPr>
                  <a:spLocks noChangeArrowheads="1"/>
                </p:cNvSpPr>
                <p:nvPr/>
              </p:nvSpPr>
              <p:spPr bwMode="auto">
                <a:xfrm>
                  <a:off x="2401" y="2945"/>
                  <a:ext cx="198" cy="198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04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94" y="2912"/>
                  <a:ext cx="20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  <p:grpSp>
          <p:nvGrpSpPr>
            <p:cNvPr id="172047" name="Group 15"/>
            <p:cNvGrpSpPr>
              <a:grpSpLocks/>
            </p:cNvGrpSpPr>
            <p:nvPr/>
          </p:nvGrpSpPr>
          <p:grpSpPr bwMode="auto">
            <a:xfrm>
              <a:off x="631" y="1355"/>
              <a:ext cx="1037" cy="564"/>
              <a:chOff x="631" y="1355"/>
              <a:chExt cx="1037" cy="564"/>
            </a:xfrm>
          </p:grpSpPr>
          <p:sp>
            <p:nvSpPr>
              <p:cNvPr id="172048" name="Oval 16"/>
              <p:cNvSpPr>
                <a:spLocks noChangeArrowheads="1"/>
              </p:cNvSpPr>
              <p:nvPr/>
            </p:nvSpPr>
            <p:spPr bwMode="auto">
              <a:xfrm>
                <a:off x="738" y="1355"/>
                <a:ext cx="594" cy="564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49" name="Text Box 17"/>
              <p:cNvSpPr txBox="1">
                <a:spLocks noChangeArrowheads="1"/>
              </p:cNvSpPr>
              <p:nvPr/>
            </p:nvSpPr>
            <p:spPr bwMode="auto">
              <a:xfrm>
                <a:off x="631" y="1473"/>
                <a:ext cx="8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>
                    <a:solidFill>
                      <a:srgbClr val="000000"/>
                    </a:solidFill>
                  </a:rPr>
                  <a:t>Ras</a:t>
                </a:r>
              </a:p>
            </p:txBody>
          </p:sp>
          <p:sp>
            <p:nvSpPr>
              <p:cNvPr id="172050" name="Text Box 18"/>
              <p:cNvSpPr txBox="1">
                <a:spLocks noChangeArrowheads="1"/>
              </p:cNvSpPr>
              <p:nvPr/>
            </p:nvSpPr>
            <p:spPr bwMode="auto">
              <a:xfrm>
                <a:off x="1271" y="1521"/>
                <a:ext cx="39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-GTP</a:t>
                </a:r>
                <a:endParaRPr lang="en-US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172051" name="Group 19"/>
            <p:cNvGrpSpPr>
              <a:grpSpLocks/>
            </p:cNvGrpSpPr>
            <p:nvPr/>
          </p:nvGrpSpPr>
          <p:grpSpPr bwMode="auto">
            <a:xfrm>
              <a:off x="714" y="2432"/>
              <a:ext cx="643" cy="474"/>
              <a:chOff x="2416" y="2450"/>
              <a:chExt cx="643" cy="474"/>
            </a:xfrm>
          </p:grpSpPr>
          <p:sp>
            <p:nvSpPr>
              <p:cNvPr id="172052" name="Text Box 20"/>
              <p:cNvSpPr txBox="1">
                <a:spLocks noChangeArrowheads="1"/>
              </p:cNvSpPr>
              <p:nvPr/>
            </p:nvSpPr>
            <p:spPr bwMode="auto">
              <a:xfrm>
                <a:off x="2416" y="2672"/>
                <a:ext cx="64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FF66"/>
                    </a:solidFill>
                  </a:rPr>
                  <a:t>MEK1/2</a:t>
                </a:r>
                <a:endParaRPr lang="en-US" sz="2000"/>
              </a:p>
            </p:txBody>
          </p:sp>
          <p:sp>
            <p:nvSpPr>
              <p:cNvPr id="172053" name="Line 21"/>
              <p:cNvSpPr>
                <a:spLocks noChangeShapeType="1"/>
              </p:cNvSpPr>
              <p:nvPr/>
            </p:nvSpPr>
            <p:spPr bwMode="auto">
              <a:xfrm>
                <a:off x="2754" y="2465"/>
                <a:ext cx="0" cy="198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72054" name="Group 22"/>
              <p:cNvGrpSpPr>
                <a:grpSpLocks/>
              </p:cNvGrpSpPr>
              <p:nvPr/>
            </p:nvGrpSpPr>
            <p:grpSpPr bwMode="auto">
              <a:xfrm>
                <a:off x="2450" y="2450"/>
                <a:ext cx="205" cy="252"/>
                <a:chOff x="2394" y="2912"/>
                <a:chExt cx="205" cy="252"/>
              </a:xfrm>
            </p:grpSpPr>
            <p:sp>
              <p:nvSpPr>
                <p:cNvPr id="172055" name="Oval 23"/>
                <p:cNvSpPr>
                  <a:spLocks noChangeArrowheads="1"/>
                </p:cNvSpPr>
                <p:nvPr/>
              </p:nvSpPr>
              <p:spPr bwMode="auto">
                <a:xfrm>
                  <a:off x="2401" y="2945"/>
                  <a:ext cx="198" cy="198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0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94" y="2912"/>
                  <a:ext cx="202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>
                      <a:solidFill>
                        <a:srgbClr val="FFFF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</p:grp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6983413" y="296863"/>
            <a:ext cx="2774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IFN pathway</a:t>
            </a:r>
          </a:p>
        </p:txBody>
      </p:sp>
      <p:sp>
        <p:nvSpPr>
          <p:cNvPr id="172058" name="Line 26"/>
          <p:cNvSpPr>
            <a:spLocks noChangeShapeType="1"/>
          </p:cNvSpPr>
          <p:nvPr/>
        </p:nvSpPr>
        <p:spPr bwMode="auto">
          <a:xfrm rot="5400000" flipH="1" flipV="1">
            <a:off x="5391945" y="3621882"/>
            <a:ext cx="1855787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59" name="AutoShape 27"/>
          <p:cNvSpPr>
            <a:spLocks noChangeArrowheads="1"/>
          </p:cNvSpPr>
          <p:nvPr/>
        </p:nvSpPr>
        <p:spPr bwMode="auto">
          <a:xfrm rot="5400000">
            <a:off x="7781133" y="1804195"/>
            <a:ext cx="795337" cy="130175"/>
          </a:xfrm>
          <a:prstGeom prst="flowChartPunchedTape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0" name="AutoShape 28"/>
          <p:cNvSpPr>
            <a:spLocks noChangeArrowheads="1"/>
          </p:cNvSpPr>
          <p:nvPr/>
        </p:nvSpPr>
        <p:spPr bwMode="auto">
          <a:xfrm rot="5400000">
            <a:off x="7920832" y="1802607"/>
            <a:ext cx="795338" cy="130175"/>
          </a:xfrm>
          <a:prstGeom prst="flowChartPunchedTape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1" name="Oval 29"/>
          <p:cNvSpPr>
            <a:spLocks noChangeArrowheads="1"/>
          </p:cNvSpPr>
          <p:nvPr/>
        </p:nvSpPr>
        <p:spPr bwMode="auto">
          <a:xfrm>
            <a:off x="8108950" y="1268413"/>
            <a:ext cx="273050" cy="296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2062" name="Group 30"/>
          <p:cNvGrpSpPr>
            <a:grpSpLocks/>
          </p:cNvGrpSpPr>
          <p:nvPr/>
        </p:nvGrpSpPr>
        <p:grpSpPr bwMode="auto">
          <a:xfrm>
            <a:off x="7461249" y="2043114"/>
            <a:ext cx="1654175" cy="428625"/>
            <a:chOff x="3924" y="1509"/>
            <a:chExt cx="1042" cy="270"/>
          </a:xfrm>
        </p:grpSpPr>
        <p:sp>
          <p:nvSpPr>
            <p:cNvPr id="172063" name="Rectangle 31"/>
            <p:cNvSpPr>
              <a:spLocks noChangeArrowheads="1"/>
            </p:cNvSpPr>
            <p:nvPr/>
          </p:nvSpPr>
          <p:spPr bwMode="auto">
            <a:xfrm>
              <a:off x="4532" y="1539"/>
              <a:ext cx="434" cy="172"/>
            </a:xfrm>
            <a:prstGeom prst="rect">
              <a:avLst/>
            </a:prstGeom>
            <a:solidFill>
              <a:srgbClr val="8E1C9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64" name="Rectangle 32"/>
            <p:cNvSpPr>
              <a:spLocks noChangeArrowheads="1"/>
            </p:cNvSpPr>
            <p:nvPr/>
          </p:nvSpPr>
          <p:spPr bwMode="auto">
            <a:xfrm>
              <a:off x="3924" y="1575"/>
              <a:ext cx="434" cy="172"/>
            </a:xfrm>
            <a:prstGeom prst="rect">
              <a:avLst/>
            </a:prstGeom>
            <a:solidFill>
              <a:srgbClr val="8E1C9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65" name="Text Box 33"/>
            <p:cNvSpPr txBox="1">
              <a:spLocks noChangeArrowheads="1"/>
            </p:cNvSpPr>
            <p:nvPr/>
          </p:nvSpPr>
          <p:spPr bwMode="auto">
            <a:xfrm>
              <a:off x="3927" y="1546"/>
              <a:ext cx="3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Tyk2</a:t>
              </a:r>
            </a:p>
          </p:txBody>
        </p:sp>
        <p:sp>
          <p:nvSpPr>
            <p:cNvPr id="172066" name="Text Box 34"/>
            <p:cNvSpPr txBox="1">
              <a:spLocks noChangeArrowheads="1"/>
            </p:cNvSpPr>
            <p:nvPr/>
          </p:nvSpPr>
          <p:spPr bwMode="auto">
            <a:xfrm>
              <a:off x="4519" y="1509"/>
              <a:ext cx="3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JAK1</a:t>
              </a:r>
            </a:p>
          </p:txBody>
        </p:sp>
      </p:grp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8631238" y="264795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72068" name="AutoShape 36"/>
          <p:cNvSpPr>
            <a:spLocks noChangeArrowheads="1"/>
          </p:cNvSpPr>
          <p:nvPr/>
        </p:nvSpPr>
        <p:spPr bwMode="auto">
          <a:xfrm>
            <a:off x="7759700" y="2735263"/>
            <a:ext cx="890588" cy="285750"/>
          </a:xfrm>
          <a:prstGeom prst="octagon">
            <a:avLst>
              <a:gd name="adj" fmla="val 29287"/>
            </a:avLst>
          </a:prstGeom>
          <a:solidFill>
            <a:srgbClr val="EA91F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69" name="Oval 37"/>
          <p:cNvSpPr>
            <a:spLocks noChangeArrowheads="1"/>
          </p:cNvSpPr>
          <p:nvPr/>
        </p:nvSpPr>
        <p:spPr bwMode="auto">
          <a:xfrm flipH="1">
            <a:off x="8661400" y="2679700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0" name="Arc 38"/>
          <p:cNvSpPr>
            <a:spLocks/>
          </p:cNvSpPr>
          <p:nvPr/>
        </p:nvSpPr>
        <p:spPr bwMode="auto">
          <a:xfrm flipH="1" flipV="1">
            <a:off x="8208963" y="2328864"/>
            <a:ext cx="1020762" cy="288925"/>
          </a:xfrm>
          <a:custGeom>
            <a:avLst/>
            <a:gdLst>
              <a:gd name="G0" fmla="+- 0 0 0"/>
              <a:gd name="G1" fmla="+- 16458 0 0"/>
              <a:gd name="G2" fmla="+- 21600 0 0"/>
              <a:gd name="T0" fmla="*/ 13988 w 21600"/>
              <a:gd name="T1" fmla="*/ 0 h 22821"/>
              <a:gd name="T2" fmla="*/ 20641 w 21600"/>
              <a:gd name="T3" fmla="*/ 22821 h 22821"/>
              <a:gd name="T4" fmla="*/ 0 w 21600"/>
              <a:gd name="T5" fmla="*/ 16458 h 2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821" fill="none" extrusionOk="0">
                <a:moveTo>
                  <a:pt x="13988" y="-1"/>
                </a:moveTo>
                <a:cubicBezTo>
                  <a:pt x="18817" y="4103"/>
                  <a:pt x="21600" y="10120"/>
                  <a:pt x="21600" y="16458"/>
                </a:cubicBezTo>
                <a:cubicBezTo>
                  <a:pt x="21600" y="18615"/>
                  <a:pt x="21276" y="20759"/>
                  <a:pt x="20641" y="22821"/>
                </a:cubicBezTo>
              </a:path>
              <a:path w="21600" h="22821" stroke="0" extrusionOk="0">
                <a:moveTo>
                  <a:pt x="13988" y="-1"/>
                </a:moveTo>
                <a:cubicBezTo>
                  <a:pt x="18817" y="4103"/>
                  <a:pt x="21600" y="10120"/>
                  <a:pt x="21600" y="16458"/>
                </a:cubicBezTo>
                <a:cubicBezTo>
                  <a:pt x="21600" y="18615"/>
                  <a:pt x="21276" y="20759"/>
                  <a:pt x="20641" y="22821"/>
                </a:cubicBezTo>
                <a:lnTo>
                  <a:pt x="0" y="16458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7743826" y="2695575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STAT2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8413750" y="2941638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72075" name="Oval 43"/>
          <p:cNvSpPr>
            <a:spLocks noChangeArrowheads="1"/>
          </p:cNvSpPr>
          <p:nvPr/>
        </p:nvSpPr>
        <p:spPr bwMode="auto">
          <a:xfrm flipH="1">
            <a:off x="8435975" y="2970213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2076" name="Group 44"/>
          <p:cNvGrpSpPr>
            <a:grpSpLocks/>
          </p:cNvGrpSpPr>
          <p:nvPr/>
        </p:nvGrpSpPr>
        <p:grpSpPr bwMode="auto">
          <a:xfrm>
            <a:off x="7413626" y="3465514"/>
            <a:ext cx="962025" cy="369887"/>
            <a:chOff x="3828" y="2399"/>
            <a:chExt cx="606" cy="233"/>
          </a:xfrm>
          <a:solidFill>
            <a:schemeClr val="accent2"/>
          </a:solidFill>
        </p:grpSpPr>
        <p:sp>
          <p:nvSpPr>
            <p:cNvPr id="172077" name="AutoShape 45"/>
            <p:cNvSpPr>
              <a:spLocks noChangeArrowheads="1"/>
            </p:cNvSpPr>
            <p:nvPr/>
          </p:nvSpPr>
          <p:spPr bwMode="auto">
            <a:xfrm>
              <a:off x="3828" y="2430"/>
              <a:ext cx="606" cy="172"/>
            </a:xfrm>
            <a:prstGeom prst="parallelogram">
              <a:avLst>
                <a:gd name="adj" fmla="val 88081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078" name="Text Box 46"/>
            <p:cNvSpPr txBox="1">
              <a:spLocks noChangeArrowheads="1"/>
            </p:cNvSpPr>
            <p:nvPr/>
          </p:nvSpPr>
          <p:spPr bwMode="auto">
            <a:xfrm>
              <a:off x="3909" y="2399"/>
              <a:ext cx="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IRF9</a:t>
              </a:r>
            </a:p>
          </p:txBody>
        </p:sp>
      </p:grpSp>
      <p:sp>
        <p:nvSpPr>
          <p:cNvPr id="172079" name="Line 47"/>
          <p:cNvSpPr>
            <a:spLocks noChangeShapeType="1"/>
          </p:cNvSpPr>
          <p:nvPr/>
        </p:nvSpPr>
        <p:spPr bwMode="auto">
          <a:xfrm flipH="1">
            <a:off x="8623300" y="3408364"/>
            <a:ext cx="1588" cy="13049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0" name="Arc 48"/>
          <p:cNvSpPr>
            <a:spLocks/>
          </p:cNvSpPr>
          <p:nvPr/>
        </p:nvSpPr>
        <p:spPr bwMode="auto">
          <a:xfrm>
            <a:off x="8362950" y="3740150"/>
            <a:ext cx="261938" cy="3571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1" name="Line 49"/>
          <p:cNvSpPr>
            <a:spLocks noChangeShapeType="1"/>
          </p:cNvSpPr>
          <p:nvPr/>
        </p:nvSpPr>
        <p:spPr bwMode="auto">
          <a:xfrm>
            <a:off x="6853238" y="5694363"/>
            <a:ext cx="2995612" cy="2381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2" name="Rectangle 50"/>
          <p:cNvSpPr>
            <a:spLocks noChangeArrowheads="1"/>
          </p:cNvSpPr>
          <p:nvPr/>
        </p:nvSpPr>
        <p:spPr bwMode="auto">
          <a:xfrm>
            <a:off x="7874000" y="5568950"/>
            <a:ext cx="628650" cy="236538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ISRE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83" name="AutoShape 51"/>
          <p:cNvSpPr>
            <a:spLocks noChangeArrowheads="1"/>
          </p:cNvSpPr>
          <p:nvPr/>
        </p:nvSpPr>
        <p:spPr bwMode="auto">
          <a:xfrm>
            <a:off x="8151814" y="5030788"/>
            <a:ext cx="890587" cy="285750"/>
          </a:xfrm>
          <a:prstGeom prst="octagon">
            <a:avLst>
              <a:gd name="adj" fmla="val 29287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8150226" y="4991100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STAT1</a:t>
            </a:r>
          </a:p>
        </p:txBody>
      </p:sp>
      <p:sp>
        <p:nvSpPr>
          <p:cNvPr id="172085" name="AutoShape 53"/>
          <p:cNvSpPr>
            <a:spLocks noChangeArrowheads="1"/>
          </p:cNvSpPr>
          <p:nvPr/>
        </p:nvSpPr>
        <p:spPr bwMode="auto">
          <a:xfrm>
            <a:off x="7600951" y="5303838"/>
            <a:ext cx="962025" cy="273050"/>
          </a:xfrm>
          <a:prstGeom prst="parallelogram">
            <a:avLst>
              <a:gd name="adj" fmla="val 88081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6" name="Text Box 54"/>
          <p:cNvSpPr txBox="1">
            <a:spLocks noChangeArrowheads="1"/>
          </p:cNvSpPr>
          <p:nvPr/>
        </p:nvSpPr>
        <p:spPr bwMode="auto">
          <a:xfrm>
            <a:off x="7729538" y="5254625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IRF9</a:t>
            </a:r>
          </a:p>
        </p:txBody>
      </p:sp>
      <p:sp>
        <p:nvSpPr>
          <p:cNvPr id="172087" name="AutoShape 55"/>
          <p:cNvSpPr>
            <a:spLocks noChangeArrowheads="1"/>
          </p:cNvSpPr>
          <p:nvPr/>
        </p:nvSpPr>
        <p:spPr bwMode="auto">
          <a:xfrm>
            <a:off x="7199314" y="4819650"/>
            <a:ext cx="890587" cy="285750"/>
          </a:xfrm>
          <a:prstGeom prst="octagon">
            <a:avLst>
              <a:gd name="adj" fmla="val 29287"/>
            </a:avLst>
          </a:prstGeom>
          <a:solidFill>
            <a:srgbClr val="EA91F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88" name="Text Box 56"/>
          <p:cNvSpPr txBox="1">
            <a:spLocks noChangeArrowheads="1"/>
          </p:cNvSpPr>
          <p:nvPr/>
        </p:nvSpPr>
        <p:spPr bwMode="auto">
          <a:xfrm>
            <a:off x="7196139" y="4779963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STAT2</a:t>
            </a:r>
          </a:p>
        </p:txBody>
      </p:sp>
      <p:sp>
        <p:nvSpPr>
          <p:cNvPr id="172089" name="Text Box 57"/>
          <p:cNvSpPr txBox="1">
            <a:spLocks noChangeArrowheads="1"/>
          </p:cNvSpPr>
          <p:nvPr/>
        </p:nvSpPr>
        <p:spPr bwMode="auto">
          <a:xfrm>
            <a:off x="8070850" y="4745038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72090" name="Text Box 58"/>
          <p:cNvSpPr txBox="1">
            <a:spLocks noChangeArrowheads="1"/>
          </p:cNvSpPr>
          <p:nvPr/>
        </p:nvSpPr>
        <p:spPr bwMode="auto">
          <a:xfrm>
            <a:off x="7853363" y="5026025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72091" name="Oval 59"/>
          <p:cNvSpPr>
            <a:spLocks noChangeArrowheads="1"/>
          </p:cNvSpPr>
          <p:nvPr/>
        </p:nvSpPr>
        <p:spPr bwMode="auto">
          <a:xfrm flipH="1">
            <a:off x="7875588" y="5054600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92" name="Oval 60"/>
          <p:cNvSpPr>
            <a:spLocks noChangeArrowheads="1"/>
          </p:cNvSpPr>
          <p:nvPr/>
        </p:nvSpPr>
        <p:spPr bwMode="auto">
          <a:xfrm flipH="1">
            <a:off x="8101013" y="4764088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93" name="Text Box 61"/>
          <p:cNvSpPr txBox="1">
            <a:spLocks noChangeArrowheads="1"/>
          </p:cNvSpPr>
          <p:nvPr/>
        </p:nvSpPr>
        <p:spPr bwMode="auto">
          <a:xfrm>
            <a:off x="8478839" y="1417638"/>
            <a:ext cx="821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IFNAR</a:t>
            </a:r>
          </a:p>
        </p:txBody>
      </p:sp>
      <p:sp>
        <p:nvSpPr>
          <p:cNvPr id="172094" name="Line 62"/>
          <p:cNvSpPr>
            <a:spLocks noChangeShapeType="1"/>
          </p:cNvSpPr>
          <p:nvPr/>
        </p:nvSpPr>
        <p:spPr bwMode="auto">
          <a:xfrm flipV="1">
            <a:off x="8953500" y="5529264"/>
            <a:ext cx="0" cy="179387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95" name="Line 63"/>
          <p:cNvSpPr>
            <a:spLocks noChangeShapeType="1"/>
          </p:cNvSpPr>
          <p:nvPr/>
        </p:nvSpPr>
        <p:spPr bwMode="auto">
          <a:xfrm>
            <a:off x="8953500" y="5529263"/>
            <a:ext cx="27305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96" name="Line 64"/>
          <p:cNvSpPr>
            <a:spLocks noChangeShapeType="1"/>
          </p:cNvSpPr>
          <p:nvPr/>
        </p:nvSpPr>
        <p:spPr bwMode="auto">
          <a:xfrm flipV="1">
            <a:off x="9398000" y="4956175"/>
            <a:ext cx="292100" cy="5588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097" name="Text Box 65"/>
          <p:cNvSpPr txBox="1">
            <a:spLocks noChangeArrowheads="1"/>
          </p:cNvSpPr>
          <p:nvPr/>
        </p:nvSpPr>
        <p:spPr bwMode="auto">
          <a:xfrm>
            <a:off x="9039226" y="4216401"/>
            <a:ext cx="1336675" cy="701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Anti-viral genes</a:t>
            </a:r>
          </a:p>
        </p:txBody>
      </p:sp>
      <p:sp>
        <p:nvSpPr>
          <p:cNvPr id="172098" name="Text Box 66"/>
          <p:cNvSpPr txBox="1">
            <a:spLocks noChangeArrowheads="1"/>
          </p:cNvSpPr>
          <p:nvPr/>
        </p:nvSpPr>
        <p:spPr bwMode="auto">
          <a:xfrm>
            <a:off x="8540751" y="5710239"/>
            <a:ext cx="1634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IFN-regulated </a:t>
            </a:r>
          </a:p>
          <a:p>
            <a:r>
              <a:rPr lang="en-US">
                <a:solidFill>
                  <a:srgbClr val="FFFF00"/>
                </a:solidFill>
              </a:rPr>
              <a:t>Anti-viral genes</a:t>
            </a:r>
          </a:p>
        </p:txBody>
      </p:sp>
      <p:sp>
        <p:nvSpPr>
          <p:cNvPr id="172099" name="Text Box 67"/>
          <p:cNvSpPr txBox="1">
            <a:spLocks noChangeArrowheads="1"/>
          </p:cNvSpPr>
          <p:nvPr/>
        </p:nvSpPr>
        <p:spPr bwMode="auto">
          <a:xfrm>
            <a:off x="2343150" y="5657850"/>
            <a:ext cx="1645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“MODEL SLIDE”</a:t>
            </a:r>
          </a:p>
        </p:txBody>
      </p:sp>
    </p:spTree>
    <p:extLst>
      <p:ext uri="{BB962C8B-B14F-4D97-AF65-F5344CB8AC3E}">
        <p14:creationId xmlns:p14="http://schemas.microsoft.com/office/powerpoint/2010/main" val="1508420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5"/>
          <p:cNvGrpSpPr>
            <a:grpSpLocks/>
          </p:cNvGrpSpPr>
          <p:nvPr/>
        </p:nvGrpSpPr>
        <p:grpSpPr bwMode="auto">
          <a:xfrm>
            <a:off x="6756400" y="1485900"/>
            <a:ext cx="3670300" cy="4279900"/>
            <a:chOff x="3296" y="936"/>
            <a:chExt cx="2312" cy="2696"/>
          </a:xfrm>
          <a:solidFill>
            <a:schemeClr val="bg1"/>
          </a:solidFill>
        </p:grpSpPr>
        <p:grpSp>
          <p:nvGrpSpPr>
            <p:cNvPr id="3" name="Group 324"/>
            <p:cNvGrpSpPr>
              <a:grpSpLocks/>
            </p:cNvGrpSpPr>
            <p:nvPr/>
          </p:nvGrpSpPr>
          <p:grpSpPr bwMode="auto">
            <a:xfrm>
              <a:off x="3296" y="936"/>
              <a:ext cx="2312" cy="2696"/>
              <a:chOff x="3296" y="936"/>
              <a:chExt cx="2312" cy="2696"/>
            </a:xfrm>
            <a:grpFill/>
          </p:grpSpPr>
          <p:sp>
            <p:nvSpPr>
              <p:cNvPr id="21657" name="Rectangle 153"/>
              <p:cNvSpPr>
                <a:spLocks noChangeArrowheads="1"/>
              </p:cNvSpPr>
              <p:nvPr/>
            </p:nvSpPr>
            <p:spPr bwMode="auto">
              <a:xfrm>
                <a:off x="3296" y="936"/>
                <a:ext cx="2312" cy="2696"/>
              </a:xfrm>
              <a:prstGeom prst="rect">
                <a:avLst/>
              </a:prstGeom>
              <a:grpFill/>
              <a:ln w="9525">
                <a:solidFill>
                  <a:srgbClr val="191919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659" name="Picture 155" descr="fig4A"/>
              <p:cNvPicPr>
                <a:picLocks noChangeAspect="1" noChangeArrowheads="1"/>
              </p:cNvPicPr>
              <p:nvPr/>
            </p:nvPicPr>
            <p:blipFill>
              <a:blip r:embed="rId3"/>
              <a:srcRect l="13672" r="-391" b="75539"/>
              <a:stretch>
                <a:fillRect/>
              </a:stretch>
            </p:blipFill>
            <p:spPr bwMode="auto">
              <a:xfrm>
                <a:off x="3748" y="1031"/>
                <a:ext cx="1776" cy="601"/>
              </a:xfrm>
              <a:prstGeom prst="rect">
                <a:avLst/>
              </a:prstGeom>
              <a:grpFill/>
            </p:spPr>
          </p:pic>
          <p:pic>
            <p:nvPicPr>
              <p:cNvPr id="21660" name="Picture 156" descr="fig4A"/>
              <p:cNvPicPr>
                <a:picLocks noChangeAspect="1" noChangeArrowheads="1"/>
              </p:cNvPicPr>
              <p:nvPr/>
            </p:nvPicPr>
            <p:blipFill>
              <a:blip r:embed="rId3"/>
              <a:srcRect t="49817" r="-1953" b="18234"/>
              <a:stretch>
                <a:fillRect/>
              </a:stretch>
            </p:blipFill>
            <p:spPr bwMode="auto">
              <a:xfrm>
                <a:off x="3492" y="2295"/>
                <a:ext cx="2088" cy="785"/>
              </a:xfrm>
              <a:prstGeom prst="rect">
                <a:avLst/>
              </a:prstGeom>
              <a:grpFill/>
            </p:spPr>
          </p:pic>
        </p:grpSp>
        <p:pic>
          <p:nvPicPr>
            <p:cNvPr id="21661" name="Picture 157" descr="fig4A"/>
            <p:cNvPicPr>
              <a:picLocks noChangeAspect="1" noChangeArrowheads="1"/>
            </p:cNvPicPr>
            <p:nvPr/>
          </p:nvPicPr>
          <p:blipFill>
            <a:blip r:embed="rId3"/>
            <a:srcRect t="82376" r="-2344" b="-325"/>
            <a:stretch>
              <a:fillRect/>
            </a:stretch>
          </p:blipFill>
          <p:spPr bwMode="auto">
            <a:xfrm>
              <a:off x="3468" y="3127"/>
              <a:ext cx="2096" cy="441"/>
            </a:xfrm>
            <a:prstGeom prst="rect">
              <a:avLst/>
            </a:prstGeom>
            <a:grpFill/>
          </p:spPr>
        </p:pic>
      </p:grpSp>
      <p:pic>
        <p:nvPicPr>
          <p:cNvPr id="21656" name="Picture 152" descr="fig4A"/>
          <p:cNvPicPr>
            <a:picLocks noChangeAspect="1" noChangeArrowheads="1"/>
          </p:cNvPicPr>
          <p:nvPr/>
        </p:nvPicPr>
        <p:blipFill>
          <a:blip r:embed="rId3"/>
          <a:srcRect t="24745" b="50142"/>
          <a:stretch>
            <a:fillRect/>
          </a:stretch>
        </p:blipFill>
        <p:spPr bwMode="auto">
          <a:xfrm>
            <a:off x="7042150" y="2576514"/>
            <a:ext cx="3251200" cy="979487"/>
          </a:xfrm>
          <a:prstGeom prst="rect">
            <a:avLst/>
          </a:prstGeom>
          <a:noFill/>
        </p:spPr>
      </p:pic>
      <p:sp>
        <p:nvSpPr>
          <p:cNvPr id="21669" name="Rectangle 165"/>
          <p:cNvSpPr>
            <a:spLocks noGrp="1" noChangeArrowheads="1"/>
          </p:cNvSpPr>
          <p:nvPr>
            <p:ph type="title"/>
          </p:nvPr>
        </p:nvSpPr>
        <p:spPr>
          <a:xfrm>
            <a:off x="396815" y="106153"/>
            <a:ext cx="11490385" cy="11430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</a:rPr>
              <a:t>Inhibition of </a:t>
            </a:r>
            <a:r>
              <a:rPr lang="en-US" sz="4000" dirty="0" err="1">
                <a:solidFill>
                  <a:srgbClr val="FFFF00"/>
                </a:solidFill>
              </a:rPr>
              <a:t>Ras</a:t>
            </a:r>
            <a:r>
              <a:rPr lang="en-US" sz="4000" dirty="0">
                <a:solidFill>
                  <a:srgbClr val="FFFF00"/>
                </a:solidFill>
              </a:rPr>
              <a:t> pathway restores IFN-</a:t>
            </a:r>
            <a:r>
              <a:rPr lang="en-US" sz="4000" dirty="0">
                <a:solidFill>
                  <a:srgbClr val="FFFF00"/>
                </a:solidFill>
                <a:latin typeface="Symbol" charset="2"/>
                <a:sym typeface="Symbol" charset="2"/>
              </a:rPr>
              <a:t></a:t>
            </a:r>
            <a:r>
              <a:rPr lang="en-US" sz="4000" dirty="0">
                <a:solidFill>
                  <a:srgbClr val="FFFF00"/>
                </a:solidFill>
              </a:rPr>
              <a:t>signaling</a:t>
            </a:r>
          </a:p>
        </p:txBody>
      </p:sp>
      <p:grpSp>
        <p:nvGrpSpPr>
          <p:cNvPr id="4" name="Group 222"/>
          <p:cNvGrpSpPr>
            <a:grpSpLocks/>
          </p:cNvGrpSpPr>
          <p:nvPr/>
        </p:nvGrpSpPr>
        <p:grpSpPr bwMode="auto">
          <a:xfrm>
            <a:off x="2055816" y="2244723"/>
            <a:ext cx="488950" cy="666750"/>
            <a:chOff x="2564" y="1967"/>
            <a:chExt cx="308" cy="420"/>
          </a:xfrm>
        </p:grpSpPr>
        <p:sp>
          <p:nvSpPr>
            <p:cNvPr id="21727" name="Line 223"/>
            <p:cNvSpPr>
              <a:spLocks noChangeShapeType="1"/>
            </p:cNvSpPr>
            <p:nvPr/>
          </p:nvSpPr>
          <p:spPr bwMode="auto">
            <a:xfrm>
              <a:off x="2761" y="1967"/>
              <a:ext cx="0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8" name="Text Box 224"/>
            <p:cNvSpPr txBox="1">
              <a:spLocks noChangeArrowheads="1"/>
            </p:cNvSpPr>
            <p:nvPr/>
          </p:nvSpPr>
          <p:spPr bwMode="auto">
            <a:xfrm>
              <a:off x="2564" y="2154"/>
              <a:ext cx="3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66"/>
                  </a:solidFill>
                </a:rPr>
                <a:t>Raf</a:t>
              </a:r>
              <a:endParaRPr lang="en-US"/>
            </a:p>
          </p:txBody>
        </p:sp>
      </p:grp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1785938" y="3794125"/>
            <a:ext cx="1003300" cy="755650"/>
            <a:chOff x="2394" y="2912"/>
            <a:chExt cx="632" cy="476"/>
          </a:xfrm>
        </p:grpSpPr>
        <p:sp>
          <p:nvSpPr>
            <p:cNvPr id="21730" name="Text Box 226"/>
            <p:cNvSpPr txBox="1">
              <a:spLocks noChangeArrowheads="1"/>
            </p:cNvSpPr>
            <p:nvPr/>
          </p:nvSpPr>
          <p:spPr bwMode="auto">
            <a:xfrm>
              <a:off x="2433" y="3136"/>
              <a:ext cx="5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66"/>
                  </a:solidFill>
                </a:rPr>
                <a:t>ERK1/2</a:t>
              </a:r>
            </a:p>
          </p:txBody>
        </p:sp>
        <p:sp>
          <p:nvSpPr>
            <p:cNvPr id="21731" name="Line 227"/>
            <p:cNvSpPr>
              <a:spLocks noChangeShapeType="1"/>
            </p:cNvSpPr>
            <p:nvPr/>
          </p:nvSpPr>
          <p:spPr bwMode="auto">
            <a:xfrm>
              <a:off x="2754" y="2923"/>
              <a:ext cx="0" cy="24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28"/>
            <p:cNvGrpSpPr>
              <a:grpSpLocks/>
            </p:cNvGrpSpPr>
            <p:nvPr/>
          </p:nvGrpSpPr>
          <p:grpSpPr bwMode="auto">
            <a:xfrm>
              <a:off x="2394" y="2912"/>
              <a:ext cx="205" cy="252"/>
              <a:chOff x="2394" y="2912"/>
              <a:chExt cx="205" cy="252"/>
            </a:xfrm>
          </p:grpSpPr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401" y="2945"/>
                <a:ext cx="198" cy="19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4" name="Text Box 230"/>
              <p:cNvSpPr txBox="1">
                <a:spLocks noChangeArrowheads="1"/>
              </p:cNvSpPr>
              <p:nvPr/>
            </p:nvSpPr>
            <p:spPr bwMode="auto">
              <a:xfrm>
                <a:off x="2394" y="2912"/>
                <a:ext cx="20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grpSp>
        <p:nvGrpSpPr>
          <p:cNvPr id="7" name="Group 231"/>
          <p:cNvGrpSpPr>
            <a:grpSpLocks/>
          </p:cNvGrpSpPr>
          <p:nvPr/>
        </p:nvGrpSpPr>
        <p:grpSpPr bwMode="auto">
          <a:xfrm>
            <a:off x="1689100" y="1325563"/>
            <a:ext cx="1620838" cy="895350"/>
            <a:chOff x="471" y="1083"/>
            <a:chExt cx="1021" cy="564"/>
          </a:xfrm>
        </p:grpSpPr>
        <p:sp>
          <p:nvSpPr>
            <p:cNvPr id="21736" name="Oval 232"/>
            <p:cNvSpPr>
              <a:spLocks noChangeArrowheads="1"/>
            </p:cNvSpPr>
            <p:nvPr/>
          </p:nvSpPr>
          <p:spPr bwMode="auto">
            <a:xfrm>
              <a:off x="582" y="1083"/>
              <a:ext cx="594" cy="5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7" name="Text Box 233"/>
            <p:cNvSpPr txBox="1">
              <a:spLocks noChangeArrowheads="1"/>
            </p:cNvSpPr>
            <p:nvPr/>
          </p:nvSpPr>
          <p:spPr bwMode="auto">
            <a:xfrm>
              <a:off x="471" y="1255"/>
              <a:ext cx="8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RasV12</a:t>
              </a:r>
            </a:p>
          </p:txBody>
        </p:sp>
        <p:sp>
          <p:nvSpPr>
            <p:cNvPr id="21738" name="Text Box 234"/>
            <p:cNvSpPr txBox="1">
              <a:spLocks noChangeArrowheads="1"/>
            </p:cNvSpPr>
            <p:nvPr/>
          </p:nvSpPr>
          <p:spPr bwMode="auto">
            <a:xfrm>
              <a:off x="1095" y="1265"/>
              <a:ext cx="3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-GTP</a:t>
              </a:r>
              <a:endPara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Group 235"/>
          <p:cNvGrpSpPr>
            <a:grpSpLocks/>
          </p:cNvGrpSpPr>
          <p:nvPr/>
        </p:nvGrpSpPr>
        <p:grpSpPr bwMode="auto">
          <a:xfrm>
            <a:off x="1820863" y="3022601"/>
            <a:ext cx="1020762" cy="752475"/>
            <a:chOff x="2416" y="2450"/>
            <a:chExt cx="643" cy="474"/>
          </a:xfrm>
        </p:grpSpPr>
        <p:sp>
          <p:nvSpPr>
            <p:cNvPr id="21740" name="Text Box 236"/>
            <p:cNvSpPr txBox="1">
              <a:spLocks noChangeArrowheads="1"/>
            </p:cNvSpPr>
            <p:nvPr/>
          </p:nvSpPr>
          <p:spPr bwMode="auto">
            <a:xfrm>
              <a:off x="2416" y="2672"/>
              <a:ext cx="64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66"/>
                  </a:solidFill>
                </a:rPr>
                <a:t>MEK1/2</a:t>
              </a:r>
              <a:endParaRPr lang="en-US" sz="2000"/>
            </a:p>
          </p:txBody>
        </p:sp>
        <p:sp>
          <p:nvSpPr>
            <p:cNvPr id="21741" name="Line 237"/>
            <p:cNvSpPr>
              <a:spLocks noChangeShapeType="1"/>
            </p:cNvSpPr>
            <p:nvPr/>
          </p:nvSpPr>
          <p:spPr bwMode="auto">
            <a:xfrm>
              <a:off x="2754" y="2465"/>
              <a:ext cx="0" cy="19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38"/>
            <p:cNvGrpSpPr>
              <a:grpSpLocks/>
            </p:cNvGrpSpPr>
            <p:nvPr/>
          </p:nvGrpSpPr>
          <p:grpSpPr bwMode="auto">
            <a:xfrm>
              <a:off x="2450" y="2450"/>
              <a:ext cx="205" cy="252"/>
              <a:chOff x="2394" y="2912"/>
              <a:chExt cx="205" cy="252"/>
            </a:xfrm>
          </p:grpSpPr>
          <p:sp>
            <p:nvSpPr>
              <p:cNvPr id="21743" name="Oval 239"/>
              <p:cNvSpPr>
                <a:spLocks noChangeArrowheads="1"/>
              </p:cNvSpPr>
              <p:nvPr/>
            </p:nvSpPr>
            <p:spPr bwMode="auto">
              <a:xfrm>
                <a:off x="2401" y="2945"/>
                <a:ext cx="198" cy="198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4" name="Text Box 240"/>
              <p:cNvSpPr txBox="1">
                <a:spLocks noChangeArrowheads="1"/>
              </p:cNvSpPr>
              <p:nvPr/>
            </p:nvSpPr>
            <p:spPr bwMode="auto">
              <a:xfrm>
                <a:off x="2394" y="2912"/>
                <a:ext cx="20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grpSp>
        <p:nvGrpSpPr>
          <p:cNvPr id="10" name="Group 262"/>
          <p:cNvGrpSpPr>
            <a:grpSpLocks/>
          </p:cNvGrpSpPr>
          <p:nvPr/>
        </p:nvGrpSpPr>
        <p:grpSpPr bwMode="auto">
          <a:xfrm>
            <a:off x="2790826" y="2800350"/>
            <a:ext cx="868363" cy="755650"/>
            <a:chOff x="638" y="1444"/>
            <a:chExt cx="547" cy="476"/>
          </a:xfrm>
        </p:grpSpPr>
        <p:sp>
          <p:nvSpPr>
            <p:cNvPr id="21763" name="Line 259"/>
            <p:cNvSpPr>
              <a:spLocks noChangeShapeType="1"/>
            </p:cNvSpPr>
            <p:nvPr/>
          </p:nvSpPr>
          <p:spPr bwMode="auto">
            <a:xfrm>
              <a:off x="677" y="1776"/>
              <a:ext cx="12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765" name="Text Box 261"/>
            <p:cNvSpPr txBox="1">
              <a:spLocks noChangeArrowheads="1"/>
            </p:cNvSpPr>
            <p:nvPr/>
          </p:nvSpPr>
          <p:spPr bwMode="auto">
            <a:xfrm>
              <a:off x="638" y="1444"/>
              <a:ext cx="547" cy="2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U0126</a:t>
              </a:r>
            </a:p>
          </p:txBody>
        </p:sp>
        <p:sp>
          <p:nvSpPr>
            <p:cNvPr id="21764" name="Line 260"/>
            <p:cNvSpPr>
              <a:spLocks noChangeShapeType="1"/>
            </p:cNvSpPr>
            <p:nvPr/>
          </p:nvSpPr>
          <p:spPr bwMode="auto">
            <a:xfrm flipV="1">
              <a:off x="741" y="1659"/>
              <a:ext cx="176" cy="18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770" name="Text Box 266"/>
          <p:cNvSpPr txBox="1">
            <a:spLocks noChangeArrowheads="1"/>
          </p:cNvSpPr>
          <p:nvPr/>
        </p:nvSpPr>
        <p:spPr bwMode="auto">
          <a:xfrm>
            <a:off x="4419600" y="1787526"/>
            <a:ext cx="1181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IFN-</a:t>
            </a:r>
            <a:r>
              <a:rPr lang="en-US" sz="2800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1771" name="Line 267"/>
          <p:cNvSpPr>
            <a:spLocks noChangeShapeType="1"/>
          </p:cNvSpPr>
          <p:nvPr/>
        </p:nvSpPr>
        <p:spPr bwMode="auto">
          <a:xfrm>
            <a:off x="5010150" y="2349500"/>
            <a:ext cx="0" cy="469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0" name="Text Box 276"/>
          <p:cNvSpPr txBox="1">
            <a:spLocks noChangeArrowheads="1"/>
          </p:cNvSpPr>
          <p:nvPr/>
        </p:nvSpPr>
        <p:spPr bwMode="auto">
          <a:xfrm>
            <a:off x="4960938" y="3001963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21781" name="AutoShape 277"/>
          <p:cNvSpPr>
            <a:spLocks noChangeArrowheads="1"/>
          </p:cNvSpPr>
          <p:nvPr/>
        </p:nvSpPr>
        <p:spPr bwMode="auto">
          <a:xfrm>
            <a:off x="4089400" y="3089275"/>
            <a:ext cx="890588" cy="285750"/>
          </a:xfrm>
          <a:prstGeom prst="octagon">
            <a:avLst>
              <a:gd name="adj" fmla="val 29287"/>
            </a:avLst>
          </a:prstGeom>
          <a:solidFill>
            <a:srgbClr val="EA91F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2" name="Oval 278"/>
          <p:cNvSpPr>
            <a:spLocks noChangeArrowheads="1"/>
          </p:cNvSpPr>
          <p:nvPr/>
        </p:nvSpPr>
        <p:spPr bwMode="auto">
          <a:xfrm flipH="1">
            <a:off x="4991100" y="3033713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3" name="Text Box 279"/>
          <p:cNvSpPr txBox="1">
            <a:spLocks noChangeArrowheads="1"/>
          </p:cNvSpPr>
          <p:nvPr/>
        </p:nvSpPr>
        <p:spPr bwMode="auto">
          <a:xfrm>
            <a:off x="4073526" y="3049588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STAT2</a:t>
            </a:r>
          </a:p>
        </p:txBody>
      </p:sp>
      <p:sp>
        <p:nvSpPr>
          <p:cNvPr id="21784" name="AutoShape 280"/>
          <p:cNvSpPr>
            <a:spLocks noChangeArrowheads="1"/>
          </p:cNvSpPr>
          <p:nvPr/>
        </p:nvSpPr>
        <p:spPr bwMode="auto">
          <a:xfrm>
            <a:off x="5053014" y="3314700"/>
            <a:ext cx="890587" cy="2857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85" name="Text Box 281"/>
          <p:cNvSpPr txBox="1">
            <a:spLocks noChangeArrowheads="1"/>
          </p:cNvSpPr>
          <p:nvPr/>
        </p:nvSpPr>
        <p:spPr bwMode="auto">
          <a:xfrm>
            <a:off x="5051426" y="3275013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STAT1</a:t>
            </a:r>
          </a:p>
        </p:txBody>
      </p:sp>
      <p:sp>
        <p:nvSpPr>
          <p:cNvPr id="21786" name="Text Box 282"/>
          <p:cNvSpPr txBox="1">
            <a:spLocks noChangeArrowheads="1"/>
          </p:cNvSpPr>
          <p:nvPr/>
        </p:nvSpPr>
        <p:spPr bwMode="auto">
          <a:xfrm>
            <a:off x="4743450" y="329565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21787" name="Oval 283"/>
          <p:cNvSpPr>
            <a:spLocks noChangeArrowheads="1"/>
          </p:cNvSpPr>
          <p:nvPr/>
        </p:nvSpPr>
        <p:spPr bwMode="auto">
          <a:xfrm flipH="1">
            <a:off x="4765675" y="3324225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284"/>
          <p:cNvGrpSpPr>
            <a:grpSpLocks/>
          </p:cNvGrpSpPr>
          <p:nvPr/>
        </p:nvGrpSpPr>
        <p:grpSpPr bwMode="auto">
          <a:xfrm>
            <a:off x="3743326" y="3819525"/>
            <a:ext cx="962025" cy="369888"/>
            <a:chOff x="3828" y="2399"/>
            <a:chExt cx="606" cy="233"/>
          </a:xfrm>
        </p:grpSpPr>
        <p:sp>
          <p:nvSpPr>
            <p:cNvPr id="21789" name="AutoShape 285"/>
            <p:cNvSpPr>
              <a:spLocks noChangeArrowheads="1"/>
            </p:cNvSpPr>
            <p:nvPr/>
          </p:nvSpPr>
          <p:spPr bwMode="auto">
            <a:xfrm>
              <a:off x="3828" y="2430"/>
              <a:ext cx="606" cy="172"/>
            </a:xfrm>
            <a:prstGeom prst="parallelogram">
              <a:avLst>
                <a:gd name="adj" fmla="val 88081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0" name="Text Box 286"/>
            <p:cNvSpPr txBox="1">
              <a:spLocks noChangeArrowheads="1"/>
            </p:cNvSpPr>
            <p:nvPr/>
          </p:nvSpPr>
          <p:spPr bwMode="auto">
            <a:xfrm>
              <a:off x="3909" y="2399"/>
              <a:ext cx="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IRF9</a:t>
              </a:r>
            </a:p>
          </p:txBody>
        </p:sp>
      </p:grpSp>
      <p:sp>
        <p:nvSpPr>
          <p:cNvPr id="21791" name="Line 287"/>
          <p:cNvSpPr>
            <a:spLocks noChangeShapeType="1"/>
          </p:cNvSpPr>
          <p:nvPr/>
        </p:nvSpPr>
        <p:spPr bwMode="auto">
          <a:xfrm flipH="1">
            <a:off x="4953000" y="3762376"/>
            <a:ext cx="1588" cy="1304925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2" name="Arc 288"/>
          <p:cNvSpPr>
            <a:spLocks/>
          </p:cNvSpPr>
          <p:nvPr/>
        </p:nvSpPr>
        <p:spPr bwMode="auto">
          <a:xfrm>
            <a:off x="4692650" y="4094164"/>
            <a:ext cx="261938" cy="357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3" name="Line 289"/>
          <p:cNvSpPr>
            <a:spLocks noChangeShapeType="1"/>
          </p:cNvSpPr>
          <p:nvPr/>
        </p:nvSpPr>
        <p:spPr bwMode="auto">
          <a:xfrm>
            <a:off x="3182938" y="6048376"/>
            <a:ext cx="2995612" cy="23813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4" name="Rectangle 290"/>
          <p:cNvSpPr>
            <a:spLocks noChangeArrowheads="1"/>
          </p:cNvSpPr>
          <p:nvPr/>
        </p:nvSpPr>
        <p:spPr bwMode="auto">
          <a:xfrm>
            <a:off x="4203700" y="5922964"/>
            <a:ext cx="628650" cy="2365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ISRE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795" name="AutoShape 291"/>
          <p:cNvSpPr>
            <a:spLocks noChangeArrowheads="1"/>
          </p:cNvSpPr>
          <p:nvPr/>
        </p:nvSpPr>
        <p:spPr bwMode="auto">
          <a:xfrm>
            <a:off x="4481514" y="5384800"/>
            <a:ext cx="890587" cy="285750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6" name="Text Box 292"/>
          <p:cNvSpPr txBox="1">
            <a:spLocks noChangeArrowheads="1"/>
          </p:cNvSpPr>
          <p:nvPr/>
        </p:nvSpPr>
        <p:spPr bwMode="auto">
          <a:xfrm>
            <a:off x="4479926" y="5345113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STAT1</a:t>
            </a:r>
          </a:p>
        </p:txBody>
      </p:sp>
      <p:sp>
        <p:nvSpPr>
          <p:cNvPr id="21797" name="AutoShape 293"/>
          <p:cNvSpPr>
            <a:spLocks noChangeArrowheads="1"/>
          </p:cNvSpPr>
          <p:nvPr/>
        </p:nvSpPr>
        <p:spPr bwMode="auto">
          <a:xfrm>
            <a:off x="3930651" y="5657850"/>
            <a:ext cx="962025" cy="273050"/>
          </a:xfrm>
          <a:prstGeom prst="parallelogram">
            <a:avLst>
              <a:gd name="adj" fmla="val 88081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98" name="Text Box 294"/>
          <p:cNvSpPr txBox="1">
            <a:spLocks noChangeArrowheads="1"/>
          </p:cNvSpPr>
          <p:nvPr/>
        </p:nvSpPr>
        <p:spPr bwMode="auto">
          <a:xfrm>
            <a:off x="4059238" y="5608638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IRF9</a:t>
            </a:r>
          </a:p>
        </p:txBody>
      </p:sp>
      <p:sp>
        <p:nvSpPr>
          <p:cNvPr id="21799" name="AutoShape 295"/>
          <p:cNvSpPr>
            <a:spLocks noChangeArrowheads="1"/>
          </p:cNvSpPr>
          <p:nvPr/>
        </p:nvSpPr>
        <p:spPr bwMode="auto">
          <a:xfrm>
            <a:off x="3529014" y="5186363"/>
            <a:ext cx="890587" cy="285750"/>
          </a:xfrm>
          <a:prstGeom prst="octagon">
            <a:avLst>
              <a:gd name="adj" fmla="val 29287"/>
            </a:avLst>
          </a:prstGeom>
          <a:solidFill>
            <a:srgbClr val="EA91F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0" name="Text Box 296"/>
          <p:cNvSpPr txBox="1">
            <a:spLocks noChangeArrowheads="1"/>
          </p:cNvSpPr>
          <p:nvPr/>
        </p:nvSpPr>
        <p:spPr bwMode="auto">
          <a:xfrm>
            <a:off x="3525839" y="5146675"/>
            <a:ext cx="727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STAT2</a:t>
            </a:r>
          </a:p>
        </p:txBody>
      </p:sp>
      <p:sp>
        <p:nvSpPr>
          <p:cNvPr id="21801" name="Text Box 297"/>
          <p:cNvSpPr txBox="1">
            <a:spLocks noChangeArrowheads="1"/>
          </p:cNvSpPr>
          <p:nvPr/>
        </p:nvSpPr>
        <p:spPr bwMode="auto">
          <a:xfrm>
            <a:off x="4400550" y="5099050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21802" name="Text Box 298"/>
          <p:cNvSpPr txBox="1">
            <a:spLocks noChangeArrowheads="1"/>
          </p:cNvSpPr>
          <p:nvPr/>
        </p:nvSpPr>
        <p:spPr bwMode="auto">
          <a:xfrm>
            <a:off x="4183063" y="5380038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21803" name="Oval 299"/>
          <p:cNvSpPr>
            <a:spLocks noChangeArrowheads="1"/>
          </p:cNvSpPr>
          <p:nvPr/>
        </p:nvSpPr>
        <p:spPr bwMode="auto">
          <a:xfrm flipH="1">
            <a:off x="4205288" y="5408613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4" name="Oval 300"/>
          <p:cNvSpPr>
            <a:spLocks noChangeArrowheads="1"/>
          </p:cNvSpPr>
          <p:nvPr/>
        </p:nvSpPr>
        <p:spPr bwMode="auto">
          <a:xfrm flipH="1">
            <a:off x="4430713" y="5118100"/>
            <a:ext cx="273050" cy="28575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5" name="Line 301"/>
          <p:cNvSpPr>
            <a:spLocks noChangeShapeType="1"/>
          </p:cNvSpPr>
          <p:nvPr/>
        </p:nvSpPr>
        <p:spPr bwMode="auto">
          <a:xfrm flipV="1">
            <a:off x="5283200" y="5883275"/>
            <a:ext cx="0" cy="179388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6" name="Line 302"/>
          <p:cNvSpPr>
            <a:spLocks noChangeShapeType="1"/>
          </p:cNvSpPr>
          <p:nvPr/>
        </p:nvSpPr>
        <p:spPr bwMode="auto">
          <a:xfrm>
            <a:off x="5283200" y="5883275"/>
            <a:ext cx="273050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09" name="Text Box 305"/>
          <p:cNvSpPr txBox="1">
            <a:spLocks noChangeArrowheads="1"/>
          </p:cNvSpPr>
          <p:nvPr/>
        </p:nvSpPr>
        <p:spPr bwMode="auto">
          <a:xfrm>
            <a:off x="4870451" y="6064251"/>
            <a:ext cx="1634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IFN-regulated </a:t>
            </a:r>
          </a:p>
          <a:p>
            <a:r>
              <a:rPr lang="en-US">
                <a:solidFill>
                  <a:srgbClr val="FFFF00"/>
                </a:solidFill>
              </a:rPr>
              <a:t>Anti-viral genes</a:t>
            </a:r>
          </a:p>
        </p:txBody>
      </p:sp>
      <p:sp>
        <p:nvSpPr>
          <p:cNvPr id="21811" name="Line 307"/>
          <p:cNvSpPr>
            <a:spLocks noChangeShapeType="1"/>
          </p:cNvSpPr>
          <p:nvPr/>
        </p:nvSpPr>
        <p:spPr bwMode="auto">
          <a:xfrm flipV="1">
            <a:off x="2997200" y="3511550"/>
            <a:ext cx="863600" cy="7747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2" name="Line 308"/>
          <p:cNvSpPr>
            <a:spLocks noChangeShapeType="1"/>
          </p:cNvSpPr>
          <p:nvPr/>
        </p:nvSpPr>
        <p:spPr bwMode="auto">
          <a:xfrm>
            <a:off x="3759200" y="3352800"/>
            <a:ext cx="279400" cy="2921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311"/>
          <p:cNvGrpSpPr>
            <a:grpSpLocks/>
          </p:cNvGrpSpPr>
          <p:nvPr/>
        </p:nvGrpSpPr>
        <p:grpSpPr bwMode="auto">
          <a:xfrm>
            <a:off x="5318126" y="4278314"/>
            <a:ext cx="1336675" cy="1590675"/>
            <a:chOff x="2390" y="2695"/>
            <a:chExt cx="842" cy="1002"/>
          </a:xfrm>
        </p:grpSpPr>
        <p:sp>
          <p:nvSpPr>
            <p:cNvPr id="21813" name="Text Box 309"/>
            <p:cNvSpPr txBox="1">
              <a:spLocks noChangeArrowheads="1"/>
            </p:cNvSpPr>
            <p:nvPr/>
          </p:nvSpPr>
          <p:spPr bwMode="auto">
            <a:xfrm>
              <a:off x="2390" y="2695"/>
              <a:ext cx="84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66"/>
                  </a:solidFill>
                </a:rPr>
                <a:t>Anti-viral genes</a:t>
              </a:r>
            </a:p>
            <a:p>
              <a:pPr algn="ctr"/>
              <a:r>
                <a:rPr lang="en-US" sz="2000" dirty="0">
                  <a:solidFill>
                    <a:srgbClr val="FFFF66"/>
                  </a:solidFill>
                </a:rPr>
                <a:t>(OAS)</a:t>
              </a:r>
            </a:p>
          </p:txBody>
        </p:sp>
        <p:sp>
          <p:nvSpPr>
            <p:cNvPr id="21814" name="Line 310"/>
            <p:cNvSpPr>
              <a:spLocks noChangeShapeType="1"/>
            </p:cNvSpPr>
            <p:nvPr/>
          </p:nvSpPr>
          <p:spPr bwMode="auto">
            <a:xfrm flipV="1">
              <a:off x="2648" y="3305"/>
              <a:ext cx="128" cy="392"/>
            </a:xfrm>
            <a:prstGeom prst="line">
              <a:avLst/>
            </a:prstGeom>
            <a:noFill/>
            <a:ln w="28575" cap="rnd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313"/>
          <p:cNvGrpSpPr>
            <a:grpSpLocks/>
          </p:cNvGrpSpPr>
          <p:nvPr/>
        </p:nvGrpSpPr>
        <p:grpSpPr bwMode="auto">
          <a:xfrm>
            <a:off x="1689100" y="1325563"/>
            <a:ext cx="1620838" cy="4179888"/>
            <a:chOff x="112" y="827"/>
            <a:chExt cx="1021" cy="2633"/>
          </a:xfrm>
        </p:grpSpPr>
        <p:sp>
          <p:nvSpPr>
            <p:cNvPr id="21818" name="Text Box 314"/>
            <p:cNvSpPr txBox="1">
              <a:spLocks noChangeArrowheads="1"/>
            </p:cNvSpPr>
            <p:nvPr/>
          </p:nvSpPr>
          <p:spPr bwMode="auto">
            <a:xfrm>
              <a:off x="173" y="2382"/>
              <a:ext cx="2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B3B3B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1819" name="Text Box 315"/>
            <p:cNvSpPr txBox="1">
              <a:spLocks noChangeArrowheads="1"/>
            </p:cNvSpPr>
            <p:nvPr/>
          </p:nvSpPr>
          <p:spPr bwMode="auto">
            <a:xfrm>
              <a:off x="212" y="2606"/>
              <a:ext cx="5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B3B3B3"/>
                  </a:solidFill>
                </a:rPr>
                <a:t>ERK1/2</a:t>
              </a:r>
            </a:p>
          </p:txBody>
        </p:sp>
        <p:sp>
          <p:nvSpPr>
            <p:cNvPr id="21820" name="Oval 316"/>
            <p:cNvSpPr>
              <a:spLocks noChangeArrowheads="1"/>
            </p:cNvSpPr>
            <p:nvPr/>
          </p:nvSpPr>
          <p:spPr bwMode="auto">
            <a:xfrm>
              <a:off x="180" y="2408"/>
              <a:ext cx="198" cy="198"/>
            </a:xfrm>
            <a:prstGeom prst="ellipse">
              <a:avLst/>
            </a:prstGeom>
            <a:noFill/>
            <a:ln w="9525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" name="Oval 317"/>
            <p:cNvSpPr>
              <a:spLocks noChangeArrowheads="1"/>
            </p:cNvSpPr>
            <p:nvPr/>
          </p:nvSpPr>
          <p:spPr bwMode="auto">
            <a:xfrm>
              <a:off x="223" y="827"/>
              <a:ext cx="594" cy="564"/>
            </a:xfrm>
            <a:prstGeom prst="ellipse">
              <a:avLst/>
            </a:prstGeom>
            <a:solidFill>
              <a:srgbClr val="B3B3B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" name="Text Box 318"/>
            <p:cNvSpPr txBox="1">
              <a:spLocks noChangeArrowheads="1"/>
            </p:cNvSpPr>
            <p:nvPr/>
          </p:nvSpPr>
          <p:spPr bwMode="auto">
            <a:xfrm>
              <a:off x="112" y="999"/>
              <a:ext cx="8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RasV12</a:t>
              </a:r>
            </a:p>
          </p:txBody>
        </p:sp>
        <p:sp>
          <p:nvSpPr>
            <p:cNvPr id="21823" name="Text Box 319"/>
            <p:cNvSpPr txBox="1">
              <a:spLocks noChangeArrowheads="1"/>
            </p:cNvSpPr>
            <p:nvPr/>
          </p:nvSpPr>
          <p:spPr bwMode="auto">
            <a:xfrm>
              <a:off x="736" y="1009"/>
              <a:ext cx="3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B3B3B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-GTP</a:t>
              </a:r>
            </a:p>
          </p:txBody>
        </p:sp>
        <p:sp>
          <p:nvSpPr>
            <p:cNvPr id="21824" name="Text Box 320"/>
            <p:cNvSpPr txBox="1">
              <a:spLocks noChangeArrowheads="1"/>
            </p:cNvSpPr>
            <p:nvPr/>
          </p:nvSpPr>
          <p:spPr bwMode="auto">
            <a:xfrm>
              <a:off x="212" y="3092"/>
              <a:ext cx="73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>
                  <a:solidFill>
                    <a:srgbClr val="FFFFFF"/>
                  </a:solidFill>
                </a:rPr>
                <a:t>siRNA</a:t>
              </a:r>
            </a:p>
          </p:txBody>
        </p:sp>
      </p:grpSp>
      <p:sp>
        <p:nvSpPr>
          <p:cNvPr id="21827" name="Text Box 323"/>
          <p:cNvSpPr txBox="1">
            <a:spLocks noChangeArrowheads="1"/>
          </p:cNvSpPr>
          <p:nvPr/>
        </p:nvSpPr>
        <p:spPr bwMode="auto">
          <a:xfrm>
            <a:off x="8112125" y="6521450"/>
            <a:ext cx="2387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Christian et al. J Virol 2009</a:t>
            </a:r>
          </a:p>
        </p:txBody>
      </p:sp>
    </p:spTree>
    <p:extLst>
      <p:ext uri="{BB962C8B-B14F-4D97-AF65-F5344CB8AC3E}">
        <p14:creationId xmlns:p14="http://schemas.microsoft.com/office/powerpoint/2010/main" val="19081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72" y="471054"/>
            <a:ext cx="7772400" cy="1143000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2359781" y="2508141"/>
            <a:ext cx="749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 Big Picture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 “What does this mean to me?”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 “Did you answer the question?”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 Future Directions or New Questions</a:t>
            </a:r>
          </a:p>
        </p:txBody>
      </p:sp>
    </p:spTree>
    <p:extLst>
      <p:ext uri="{BB962C8B-B14F-4D97-AF65-F5344CB8AC3E}">
        <p14:creationId xmlns:p14="http://schemas.microsoft.com/office/powerpoint/2010/main" val="29855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Line 2"/>
          <p:cNvSpPr>
            <a:spLocks noChangeShapeType="1"/>
          </p:cNvSpPr>
          <p:nvPr/>
        </p:nvSpPr>
        <p:spPr bwMode="auto">
          <a:xfrm flipV="1">
            <a:off x="10096500" y="4445000"/>
            <a:ext cx="177800" cy="368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9" name="AutoShape 3"/>
          <p:cNvSpPr>
            <a:spLocks noChangeArrowheads="1"/>
          </p:cNvSpPr>
          <p:nvPr/>
        </p:nvSpPr>
        <p:spPr bwMode="auto">
          <a:xfrm>
            <a:off x="9740900" y="4659313"/>
            <a:ext cx="698500" cy="6477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19191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4394200" y="3046413"/>
            <a:ext cx="698500" cy="6477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19191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1" name="AutoShape 5"/>
          <p:cNvSpPr>
            <a:spLocks/>
          </p:cNvSpPr>
          <p:nvPr/>
        </p:nvSpPr>
        <p:spPr bwMode="auto">
          <a:xfrm rot="-5400000">
            <a:off x="2802732" y="3817144"/>
            <a:ext cx="1952625" cy="4675188"/>
          </a:xfrm>
          <a:prstGeom prst="rightBracket">
            <a:avLst>
              <a:gd name="adj" fmla="val 115293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282321" y="660827"/>
            <a:ext cx="2452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Phase 1</a:t>
            </a:r>
          </a:p>
          <a:p>
            <a:r>
              <a:rPr lang="en-US" sz="2400" b="1" dirty="0"/>
              <a:t>Detection of virus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7926515" y="587166"/>
            <a:ext cx="3523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/>
              <a:t>Phase 2</a:t>
            </a:r>
          </a:p>
          <a:p>
            <a:pPr algn="r"/>
            <a:r>
              <a:rPr lang="en-US" sz="2400" b="1" dirty="0"/>
              <a:t>Activation of host defense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6254750" y="1216026"/>
            <a:ext cx="0" cy="5705475"/>
          </a:xfrm>
          <a:prstGeom prst="line">
            <a:avLst/>
          </a:prstGeom>
          <a:noFill/>
          <a:ln w="19050">
            <a:solidFill>
              <a:srgbClr val="FFFF66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 rot="5400000">
            <a:off x="3207545" y="1886745"/>
            <a:ext cx="500063" cy="371475"/>
          </a:xfrm>
          <a:prstGeom prst="hexagon">
            <a:avLst>
              <a:gd name="adj" fmla="val 33654"/>
              <a:gd name="vf" fmla="val 115470"/>
            </a:avLst>
          </a:prstGeom>
          <a:solidFill>
            <a:srgbClr val="7F7F7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6" name="Freeform 10"/>
          <p:cNvSpPr>
            <a:spLocks/>
          </p:cNvSpPr>
          <p:nvPr/>
        </p:nvSpPr>
        <p:spPr bwMode="auto">
          <a:xfrm>
            <a:off x="3340100" y="1906588"/>
            <a:ext cx="234950" cy="309562"/>
          </a:xfrm>
          <a:custGeom>
            <a:avLst/>
            <a:gdLst/>
            <a:ahLst/>
            <a:cxnLst>
              <a:cxn ang="0">
                <a:pos x="927" y="217"/>
              </a:cxn>
              <a:cxn ang="0">
                <a:pos x="1009" y="135"/>
              </a:cxn>
              <a:cxn ang="0">
                <a:pos x="785" y="53"/>
              </a:cxn>
              <a:cxn ang="0">
                <a:pos x="605" y="165"/>
              </a:cxn>
              <a:cxn ang="0">
                <a:pos x="680" y="232"/>
              </a:cxn>
              <a:cxn ang="0">
                <a:pos x="860" y="314"/>
              </a:cxn>
              <a:cxn ang="0">
                <a:pos x="897" y="240"/>
              </a:cxn>
              <a:cxn ang="0">
                <a:pos x="598" y="142"/>
              </a:cxn>
              <a:cxn ang="0">
                <a:pos x="516" y="225"/>
              </a:cxn>
              <a:cxn ang="0">
                <a:pos x="762" y="419"/>
              </a:cxn>
              <a:cxn ang="0">
                <a:pos x="882" y="464"/>
              </a:cxn>
              <a:cxn ang="0">
                <a:pos x="949" y="471"/>
              </a:cxn>
              <a:cxn ang="0">
                <a:pos x="830" y="374"/>
              </a:cxn>
              <a:cxn ang="0">
                <a:pos x="516" y="240"/>
              </a:cxn>
              <a:cxn ang="0">
                <a:pos x="329" y="202"/>
              </a:cxn>
              <a:cxn ang="0">
                <a:pos x="344" y="292"/>
              </a:cxn>
              <a:cxn ang="0">
                <a:pos x="568" y="427"/>
              </a:cxn>
              <a:cxn ang="0">
                <a:pos x="792" y="516"/>
              </a:cxn>
              <a:cxn ang="0">
                <a:pos x="830" y="471"/>
              </a:cxn>
              <a:cxn ang="0">
                <a:pos x="403" y="471"/>
              </a:cxn>
              <a:cxn ang="0">
                <a:pos x="695" y="711"/>
              </a:cxn>
              <a:cxn ang="0">
                <a:pos x="703" y="576"/>
              </a:cxn>
              <a:cxn ang="0">
                <a:pos x="456" y="434"/>
              </a:cxn>
              <a:cxn ang="0">
                <a:pos x="97" y="479"/>
              </a:cxn>
              <a:cxn ang="0">
                <a:pos x="179" y="628"/>
              </a:cxn>
              <a:cxn ang="0">
                <a:pos x="628" y="853"/>
              </a:cxn>
              <a:cxn ang="0">
                <a:pos x="725" y="748"/>
              </a:cxn>
              <a:cxn ang="0">
                <a:pos x="501" y="658"/>
              </a:cxn>
              <a:cxn ang="0">
                <a:pos x="187" y="569"/>
              </a:cxn>
              <a:cxn ang="0">
                <a:pos x="127" y="628"/>
              </a:cxn>
              <a:cxn ang="0">
                <a:pos x="299" y="920"/>
              </a:cxn>
              <a:cxn ang="0">
                <a:pos x="777" y="957"/>
              </a:cxn>
              <a:cxn ang="0">
                <a:pos x="575" y="793"/>
              </a:cxn>
              <a:cxn ang="0">
                <a:pos x="0" y="733"/>
              </a:cxn>
              <a:cxn ang="0">
                <a:pos x="172" y="898"/>
              </a:cxn>
              <a:cxn ang="0">
                <a:pos x="374" y="957"/>
              </a:cxn>
            </a:cxnLst>
            <a:rect l="0" t="0" r="r" b="b"/>
            <a:pathLst>
              <a:path w="1017" h="987">
                <a:moveTo>
                  <a:pt x="553" y="0"/>
                </a:moveTo>
                <a:cubicBezTo>
                  <a:pt x="663" y="81"/>
                  <a:pt x="794" y="176"/>
                  <a:pt x="927" y="217"/>
                </a:cubicBezTo>
                <a:cubicBezTo>
                  <a:pt x="994" y="209"/>
                  <a:pt x="997" y="219"/>
                  <a:pt x="1017" y="165"/>
                </a:cubicBezTo>
                <a:cubicBezTo>
                  <a:pt x="1014" y="155"/>
                  <a:pt x="1015" y="143"/>
                  <a:pt x="1009" y="135"/>
                </a:cubicBezTo>
                <a:cubicBezTo>
                  <a:pt x="992" y="111"/>
                  <a:pt x="979" y="113"/>
                  <a:pt x="957" y="105"/>
                </a:cubicBezTo>
                <a:cubicBezTo>
                  <a:pt x="900" y="84"/>
                  <a:pt x="842" y="72"/>
                  <a:pt x="785" y="53"/>
                </a:cubicBezTo>
                <a:cubicBezTo>
                  <a:pt x="656" y="58"/>
                  <a:pt x="626" y="15"/>
                  <a:pt x="598" y="105"/>
                </a:cubicBezTo>
                <a:cubicBezTo>
                  <a:pt x="600" y="125"/>
                  <a:pt x="599" y="145"/>
                  <a:pt x="605" y="165"/>
                </a:cubicBezTo>
                <a:cubicBezTo>
                  <a:pt x="612" y="193"/>
                  <a:pt x="629" y="186"/>
                  <a:pt x="650" y="202"/>
                </a:cubicBezTo>
                <a:cubicBezTo>
                  <a:pt x="661" y="210"/>
                  <a:pt x="669" y="222"/>
                  <a:pt x="680" y="232"/>
                </a:cubicBezTo>
                <a:cubicBezTo>
                  <a:pt x="708" y="256"/>
                  <a:pt x="743" y="262"/>
                  <a:pt x="777" y="277"/>
                </a:cubicBezTo>
                <a:cubicBezTo>
                  <a:pt x="805" y="289"/>
                  <a:pt x="829" y="304"/>
                  <a:pt x="860" y="314"/>
                </a:cubicBezTo>
                <a:cubicBezTo>
                  <a:pt x="877" y="311"/>
                  <a:pt x="896" y="314"/>
                  <a:pt x="912" y="307"/>
                </a:cubicBezTo>
                <a:cubicBezTo>
                  <a:pt x="947" y="291"/>
                  <a:pt x="918" y="249"/>
                  <a:pt x="897" y="240"/>
                </a:cubicBezTo>
                <a:cubicBezTo>
                  <a:pt x="826" y="209"/>
                  <a:pt x="753" y="190"/>
                  <a:pt x="680" y="172"/>
                </a:cubicBezTo>
                <a:cubicBezTo>
                  <a:pt x="651" y="164"/>
                  <a:pt x="626" y="149"/>
                  <a:pt x="598" y="142"/>
                </a:cubicBezTo>
                <a:cubicBezTo>
                  <a:pt x="573" y="144"/>
                  <a:pt x="546" y="142"/>
                  <a:pt x="523" y="150"/>
                </a:cubicBezTo>
                <a:cubicBezTo>
                  <a:pt x="494" y="159"/>
                  <a:pt x="514" y="217"/>
                  <a:pt x="516" y="225"/>
                </a:cubicBezTo>
                <a:cubicBezTo>
                  <a:pt x="527" y="264"/>
                  <a:pt x="555" y="313"/>
                  <a:pt x="590" y="337"/>
                </a:cubicBezTo>
                <a:cubicBezTo>
                  <a:pt x="642" y="373"/>
                  <a:pt x="704" y="392"/>
                  <a:pt x="762" y="419"/>
                </a:cubicBezTo>
                <a:cubicBezTo>
                  <a:pt x="780" y="427"/>
                  <a:pt x="796" y="441"/>
                  <a:pt x="815" y="449"/>
                </a:cubicBezTo>
                <a:cubicBezTo>
                  <a:pt x="836" y="457"/>
                  <a:pt x="860" y="457"/>
                  <a:pt x="882" y="464"/>
                </a:cubicBezTo>
                <a:cubicBezTo>
                  <a:pt x="897" y="468"/>
                  <a:pt x="927" y="479"/>
                  <a:pt x="927" y="479"/>
                </a:cubicBezTo>
                <a:cubicBezTo>
                  <a:pt x="934" y="476"/>
                  <a:pt x="947" y="478"/>
                  <a:pt x="949" y="471"/>
                </a:cubicBezTo>
                <a:cubicBezTo>
                  <a:pt x="954" y="439"/>
                  <a:pt x="889" y="396"/>
                  <a:pt x="874" y="389"/>
                </a:cubicBezTo>
                <a:cubicBezTo>
                  <a:pt x="860" y="382"/>
                  <a:pt x="844" y="379"/>
                  <a:pt x="830" y="374"/>
                </a:cubicBezTo>
                <a:cubicBezTo>
                  <a:pt x="741" y="309"/>
                  <a:pt x="896" y="418"/>
                  <a:pt x="688" y="314"/>
                </a:cubicBezTo>
                <a:cubicBezTo>
                  <a:pt x="631" y="285"/>
                  <a:pt x="578" y="251"/>
                  <a:pt x="516" y="240"/>
                </a:cubicBezTo>
                <a:cubicBezTo>
                  <a:pt x="468" y="216"/>
                  <a:pt x="436" y="209"/>
                  <a:pt x="388" y="195"/>
                </a:cubicBezTo>
                <a:cubicBezTo>
                  <a:pt x="368" y="197"/>
                  <a:pt x="348" y="198"/>
                  <a:pt x="329" y="202"/>
                </a:cubicBezTo>
                <a:cubicBezTo>
                  <a:pt x="321" y="203"/>
                  <a:pt x="306" y="201"/>
                  <a:pt x="306" y="210"/>
                </a:cubicBezTo>
                <a:cubicBezTo>
                  <a:pt x="301" y="244"/>
                  <a:pt x="318" y="273"/>
                  <a:pt x="344" y="292"/>
                </a:cubicBezTo>
                <a:cubicBezTo>
                  <a:pt x="364" y="306"/>
                  <a:pt x="389" y="314"/>
                  <a:pt x="411" y="329"/>
                </a:cubicBezTo>
                <a:cubicBezTo>
                  <a:pt x="461" y="363"/>
                  <a:pt x="508" y="411"/>
                  <a:pt x="568" y="427"/>
                </a:cubicBezTo>
                <a:cubicBezTo>
                  <a:pt x="620" y="460"/>
                  <a:pt x="681" y="475"/>
                  <a:pt x="740" y="494"/>
                </a:cubicBezTo>
                <a:cubicBezTo>
                  <a:pt x="798" y="512"/>
                  <a:pt x="717" y="486"/>
                  <a:pt x="792" y="516"/>
                </a:cubicBezTo>
                <a:cubicBezTo>
                  <a:pt x="806" y="521"/>
                  <a:pt x="837" y="531"/>
                  <a:pt x="837" y="531"/>
                </a:cubicBezTo>
                <a:cubicBezTo>
                  <a:pt x="890" y="509"/>
                  <a:pt x="886" y="497"/>
                  <a:pt x="830" y="471"/>
                </a:cubicBezTo>
                <a:cubicBezTo>
                  <a:pt x="774" y="445"/>
                  <a:pt x="717" y="423"/>
                  <a:pt x="658" y="412"/>
                </a:cubicBezTo>
                <a:cubicBezTo>
                  <a:pt x="534" y="415"/>
                  <a:pt x="427" y="358"/>
                  <a:pt x="403" y="471"/>
                </a:cubicBezTo>
                <a:cubicBezTo>
                  <a:pt x="425" y="573"/>
                  <a:pt x="460" y="611"/>
                  <a:pt x="560" y="643"/>
                </a:cubicBezTo>
                <a:cubicBezTo>
                  <a:pt x="604" y="672"/>
                  <a:pt x="642" y="696"/>
                  <a:pt x="695" y="711"/>
                </a:cubicBezTo>
                <a:cubicBezTo>
                  <a:pt x="701" y="709"/>
                  <a:pt x="743" y="701"/>
                  <a:pt x="747" y="688"/>
                </a:cubicBezTo>
                <a:cubicBezTo>
                  <a:pt x="755" y="651"/>
                  <a:pt x="729" y="599"/>
                  <a:pt x="703" y="576"/>
                </a:cubicBezTo>
                <a:cubicBezTo>
                  <a:pt x="679" y="555"/>
                  <a:pt x="640" y="539"/>
                  <a:pt x="613" y="524"/>
                </a:cubicBezTo>
                <a:cubicBezTo>
                  <a:pt x="560" y="494"/>
                  <a:pt x="511" y="458"/>
                  <a:pt x="456" y="434"/>
                </a:cubicBezTo>
                <a:cubicBezTo>
                  <a:pt x="390" y="404"/>
                  <a:pt x="318" y="391"/>
                  <a:pt x="254" y="359"/>
                </a:cubicBezTo>
                <a:cubicBezTo>
                  <a:pt x="108" y="366"/>
                  <a:pt x="38" y="332"/>
                  <a:pt x="97" y="479"/>
                </a:cubicBezTo>
                <a:cubicBezTo>
                  <a:pt x="101" y="490"/>
                  <a:pt x="111" y="499"/>
                  <a:pt x="119" y="509"/>
                </a:cubicBezTo>
                <a:cubicBezTo>
                  <a:pt x="130" y="544"/>
                  <a:pt x="148" y="607"/>
                  <a:pt x="179" y="628"/>
                </a:cubicBezTo>
                <a:cubicBezTo>
                  <a:pt x="235" y="665"/>
                  <a:pt x="291" y="700"/>
                  <a:pt x="351" y="733"/>
                </a:cubicBezTo>
                <a:cubicBezTo>
                  <a:pt x="444" y="784"/>
                  <a:pt x="520" y="836"/>
                  <a:pt x="628" y="853"/>
                </a:cubicBezTo>
                <a:cubicBezTo>
                  <a:pt x="683" y="842"/>
                  <a:pt x="724" y="828"/>
                  <a:pt x="777" y="815"/>
                </a:cubicBezTo>
                <a:cubicBezTo>
                  <a:pt x="792" y="773"/>
                  <a:pt x="756" y="765"/>
                  <a:pt x="725" y="748"/>
                </a:cubicBezTo>
                <a:cubicBezTo>
                  <a:pt x="698" y="733"/>
                  <a:pt x="677" y="708"/>
                  <a:pt x="650" y="696"/>
                </a:cubicBezTo>
                <a:cubicBezTo>
                  <a:pt x="608" y="676"/>
                  <a:pt x="546" y="666"/>
                  <a:pt x="501" y="658"/>
                </a:cubicBezTo>
                <a:cubicBezTo>
                  <a:pt x="446" y="636"/>
                  <a:pt x="393" y="616"/>
                  <a:pt x="336" y="606"/>
                </a:cubicBezTo>
                <a:cubicBezTo>
                  <a:pt x="285" y="585"/>
                  <a:pt x="242" y="575"/>
                  <a:pt x="187" y="569"/>
                </a:cubicBezTo>
                <a:cubicBezTo>
                  <a:pt x="169" y="576"/>
                  <a:pt x="147" y="577"/>
                  <a:pt x="134" y="591"/>
                </a:cubicBezTo>
                <a:cubicBezTo>
                  <a:pt x="125" y="599"/>
                  <a:pt x="126" y="615"/>
                  <a:pt x="127" y="628"/>
                </a:cubicBezTo>
                <a:cubicBezTo>
                  <a:pt x="128" y="669"/>
                  <a:pt x="109" y="785"/>
                  <a:pt x="157" y="838"/>
                </a:cubicBezTo>
                <a:cubicBezTo>
                  <a:pt x="216" y="904"/>
                  <a:pt x="219" y="885"/>
                  <a:pt x="299" y="920"/>
                </a:cubicBezTo>
                <a:cubicBezTo>
                  <a:pt x="403" y="965"/>
                  <a:pt x="480" y="980"/>
                  <a:pt x="598" y="987"/>
                </a:cubicBezTo>
                <a:cubicBezTo>
                  <a:pt x="657" y="977"/>
                  <a:pt x="717" y="967"/>
                  <a:pt x="777" y="957"/>
                </a:cubicBezTo>
                <a:cubicBezTo>
                  <a:pt x="784" y="955"/>
                  <a:pt x="800" y="957"/>
                  <a:pt x="800" y="950"/>
                </a:cubicBezTo>
                <a:cubicBezTo>
                  <a:pt x="789" y="865"/>
                  <a:pt x="601" y="809"/>
                  <a:pt x="575" y="793"/>
                </a:cubicBezTo>
                <a:cubicBezTo>
                  <a:pt x="447" y="713"/>
                  <a:pt x="404" y="696"/>
                  <a:pt x="254" y="681"/>
                </a:cubicBezTo>
                <a:cubicBezTo>
                  <a:pt x="106" y="692"/>
                  <a:pt x="87" y="668"/>
                  <a:pt x="0" y="733"/>
                </a:cubicBezTo>
                <a:cubicBezTo>
                  <a:pt x="24" y="793"/>
                  <a:pt x="26" y="782"/>
                  <a:pt x="82" y="823"/>
                </a:cubicBezTo>
                <a:cubicBezTo>
                  <a:pt x="113" y="846"/>
                  <a:pt x="150" y="865"/>
                  <a:pt x="172" y="898"/>
                </a:cubicBezTo>
                <a:cubicBezTo>
                  <a:pt x="177" y="905"/>
                  <a:pt x="180" y="914"/>
                  <a:pt x="187" y="920"/>
                </a:cubicBezTo>
                <a:cubicBezTo>
                  <a:pt x="231" y="956"/>
                  <a:pt x="324" y="952"/>
                  <a:pt x="374" y="957"/>
                </a:cubicBezTo>
                <a:cubicBezTo>
                  <a:pt x="398" y="962"/>
                  <a:pt x="423" y="972"/>
                  <a:pt x="448" y="9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4157663" y="2552701"/>
            <a:ext cx="234950" cy="309563"/>
          </a:xfrm>
          <a:custGeom>
            <a:avLst/>
            <a:gdLst/>
            <a:ahLst/>
            <a:cxnLst>
              <a:cxn ang="0">
                <a:pos x="927" y="217"/>
              </a:cxn>
              <a:cxn ang="0">
                <a:pos x="1009" y="135"/>
              </a:cxn>
              <a:cxn ang="0">
                <a:pos x="785" y="53"/>
              </a:cxn>
              <a:cxn ang="0">
                <a:pos x="605" y="165"/>
              </a:cxn>
              <a:cxn ang="0">
                <a:pos x="680" y="232"/>
              </a:cxn>
              <a:cxn ang="0">
                <a:pos x="860" y="314"/>
              </a:cxn>
              <a:cxn ang="0">
                <a:pos x="897" y="240"/>
              </a:cxn>
              <a:cxn ang="0">
                <a:pos x="598" y="142"/>
              </a:cxn>
              <a:cxn ang="0">
                <a:pos x="516" y="225"/>
              </a:cxn>
              <a:cxn ang="0">
                <a:pos x="762" y="419"/>
              </a:cxn>
              <a:cxn ang="0">
                <a:pos x="882" y="464"/>
              </a:cxn>
              <a:cxn ang="0">
                <a:pos x="949" y="471"/>
              </a:cxn>
              <a:cxn ang="0">
                <a:pos x="830" y="374"/>
              </a:cxn>
              <a:cxn ang="0">
                <a:pos x="516" y="240"/>
              </a:cxn>
              <a:cxn ang="0">
                <a:pos x="329" y="202"/>
              </a:cxn>
              <a:cxn ang="0">
                <a:pos x="344" y="292"/>
              </a:cxn>
              <a:cxn ang="0">
                <a:pos x="568" y="427"/>
              </a:cxn>
              <a:cxn ang="0">
                <a:pos x="792" y="516"/>
              </a:cxn>
              <a:cxn ang="0">
                <a:pos x="830" y="471"/>
              </a:cxn>
              <a:cxn ang="0">
                <a:pos x="403" y="471"/>
              </a:cxn>
              <a:cxn ang="0">
                <a:pos x="695" y="711"/>
              </a:cxn>
              <a:cxn ang="0">
                <a:pos x="703" y="576"/>
              </a:cxn>
              <a:cxn ang="0">
                <a:pos x="456" y="434"/>
              </a:cxn>
              <a:cxn ang="0">
                <a:pos x="97" y="479"/>
              </a:cxn>
              <a:cxn ang="0">
                <a:pos x="179" y="628"/>
              </a:cxn>
              <a:cxn ang="0">
                <a:pos x="628" y="853"/>
              </a:cxn>
              <a:cxn ang="0">
                <a:pos x="725" y="748"/>
              </a:cxn>
              <a:cxn ang="0">
                <a:pos x="501" y="658"/>
              </a:cxn>
              <a:cxn ang="0">
                <a:pos x="187" y="569"/>
              </a:cxn>
              <a:cxn ang="0">
                <a:pos x="127" y="628"/>
              </a:cxn>
              <a:cxn ang="0">
                <a:pos x="299" y="920"/>
              </a:cxn>
              <a:cxn ang="0">
                <a:pos x="777" y="957"/>
              </a:cxn>
              <a:cxn ang="0">
                <a:pos x="575" y="793"/>
              </a:cxn>
              <a:cxn ang="0">
                <a:pos x="0" y="733"/>
              </a:cxn>
              <a:cxn ang="0">
                <a:pos x="172" y="898"/>
              </a:cxn>
              <a:cxn ang="0">
                <a:pos x="374" y="957"/>
              </a:cxn>
            </a:cxnLst>
            <a:rect l="0" t="0" r="r" b="b"/>
            <a:pathLst>
              <a:path w="1017" h="987">
                <a:moveTo>
                  <a:pt x="553" y="0"/>
                </a:moveTo>
                <a:cubicBezTo>
                  <a:pt x="663" y="81"/>
                  <a:pt x="794" y="176"/>
                  <a:pt x="927" y="217"/>
                </a:cubicBezTo>
                <a:cubicBezTo>
                  <a:pt x="994" y="209"/>
                  <a:pt x="997" y="219"/>
                  <a:pt x="1017" y="165"/>
                </a:cubicBezTo>
                <a:cubicBezTo>
                  <a:pt x="1014" y="155"/>
                  <a:pt x="1015" y="143"/>
                  <a:pt x="1009" y="135"/>
                </a:cubicBezTo>
                <a:cubicBezTo>
                  <a:pt x="992" y="111"/>
                  <a:pt x="979" y="113"/>
                  <a:pt x="957" y="105"/>
                </a:cubicBezTo>
                <a:cubicBezTo>
                  <a:pt x="900" y="84"/>
                  <a:pt x="842" y="72"/>
                  <a:pt x="785" y="53"/>
                </a:cubicBezTo>
                <a:cubicBezTo>
                  <a:pt x="656" y="58"/>
                  <a:pt x="626" y="15"/>
                  <a:pt x="598" y="105"/>
                </a:cubicBezTo>
                <a:cubicBezTo>
                  <a:pt x="600" y="125"/>
                  <a:pt x="599" y="145"/>
                  <a:pt x="605" y="165"/>
                </a:cubicBezTo>
                <a:cubicBezTo>
                  <a:pt x="612" y="193"/>
                  <a:pt x="629" y="186"/>
                  <a:pt x="650" y="202"/>
                </a:cubicBezTo>
                <a:cubicBezTo>
                  <a:pt x="661" y="210"/>
                  <a:pt x="669" y="222"/>
                  <a:pt x="680" y="232"/>
                </a:cubicBezTo>
                <a:cubicBezTo>
                  <a:pt x="708" y="256"/>
                  <a:pt x="743" y="262"/>
                  <a:pt x="777" y="277"/>
                </a:cubicBezTo>
                <a:cubicBezTo>
                  <a:pt x="805" y="289"/>
                  <a:pt x="829" y="304"/>
                  <a:pt x="860" y="314"/>
                </a:cubicBezTo>
                <a:cubicBezTo>
                  <a:pt x="877" y="311"/>
                  <a:pt x="896" y="314"/>
                  <a:pt x="912" y="307"/>
                </a:cubicBezTo>
                <a:cubicBezTo>
                  <a:pt x="947" y="291"/>
                  <a:pt x="918" y="249"/>
                  <a:pt x="897" y="240"/>
                </a:cubicBezTo>
                <a:cubicBezTo>
                  <a:pt x="826" y="209"/>
                  <a:pt x="753" y="190"/>
                  <a:pt x="680" y="172"/>
                </a:cubicBezTo>
                <a:cubicBezTo>
                  <a:pt x="651" y="164"/>
                  <a:pt x="626" y="149"/>
                  <a:pt x="598" y="142"/>
                </a:cubicBezTo>
                <a:cubicBezTo>
                  <a:pt x="573" y="144"/>
                  <a:pt x="546" y="142"/>
                  <a:pt x="523" y="150"/>
                </a:cubicBezTo>
                <a:cubicBezTo>
                  <a:pt x="494" y="159"/>
                  <a:pt x="514" y="217"/>
                  <a:pt x="516" y="225"/>
                </a:cubicBezTo>
                <a:cubicBezTo>
                  <a:pt x="527" y="264"/>
                  <a:pt x="555" y="313"/>
                  <a:pt x="590" y="337"/>
                </a:cubicBezTo>
                <a:cubicBezTo>
                  <a:pt x="642" y="373"/>
                  <a:pt x="704" y="392"/>
                  <a:pt x="762" y="419"/>
                </a:cubicBezTo>
                <a:cubicBezTo>
                  <a:pt x="780" y="427"/>
                  <a:pt x="796" y="441"/>
                  <a:pt x="815" y="449"/>
                </a:cubicBezTo>
                <a:cubicBezTo>
                  <a:pt x="836" y="457"/>
                  <a:pt x="860" y="457"/>
                  <a:pt x="882" y="464"/>
                </a:cubicBezTo>
                <a:cubicBezTo>
                  <a:pt x="897" y="468"/>
                  <a:pt x="927" y="479"/>
                  <a:pt x="927" y="479"/>
                </a:cubicBezTo>
                <a:cubicBezTo>
                  <a:pt x="934" y="476"/>
                  <a:pt x="947" y="478"/>
                  <a:pt x="949" y="471"/>
                </a:cubicBezTo>
                <a:cubicBezTo>
                  <a:pt x="954" y="439"/>
                  <a:pt x="889" y="396"/>
                  <a:pt x="874" y="389"/>
                </a:cubicBezTo>
                <a:cubicBezTo>
                  <a:pt x="860" y="382"/>
                  <a:pt x="844" y="379"/>
                  <a:pt x="830" y="374"/>
                </a:cubicBezTo>
                <a:cubicBezTo>
                  <a:pt x="741" y="309"/>
                  <a:pt x="896" y="418"/>
                  <a:pt x="688" y="314"/>
                </a:cubicBezTo>
                <a:cubicBezTo>
                  <a:pt x="631" y="285"/>
                  <a:pt x="578" y="251"/>
                  <a:pt x="516" y="240"/>
                </a:cubicBezTo>
                <a:cubicBezTo>
                  <a:pt x="468" y="216"/>
                  <a:pt x="436" y="209"/>
                  <a:pt x="388" y="195"/>
                </a:cubicBezTo>
                <a:cubicBezTo>
                  <a:pt x="368" y="197"/>
                  <a:pt x="348" y="198"/>
                  <a:pt x="329" y="202"/>
                </a:cubicBezTo>
                <a:cubicBezTo>
                  <a:pt x="321" y="203"/>
                  <a:pt x="306" y="201"/>
                  <a:pt x="306" y="210"/>
                </a:cubicBezTo>
                <a:cubicBezTo>
                  <a:pt x="301" y="244"/>
                  <a:pt x="318" y="273"/>
                  <a:pt x="344" y="292"/>
                </a:cubicBezTo>
                <a:cubicBezTo>
                  <a:pt x="364" y="306"/>
                  <a:pt x="389" y="314"/>
                  <a:pt x="411" y="329"/>
                </a:cubicBezTo>
                <a:cubicBezTo>
                  <a:pt x="461" y="363"/>
                  <a:pt x="508" y="411"/>
                  <a:pt x="568" y="427"/>
                </a:cubicBezTo>
                <a:cubicBezTo>
                  <a:pt x="620" y="460"/>
                  <a:pt x="681" y="475"/>
                  <a:pt x="740" y="494"/>
                </a:cubicBezTo>
                <a:cubicBezTo>
                  <a:pt x="798" y="512"/>
                  <a:pt x="717" y="486"/>
                  <a:pt x="792" y="516"/>
                </a:cubicBezTo>
                <a:cubicBezTo>
                  <a:pt x="806" y="521"/>
                  <a:pt x="837" y="531"/>
                  <a:pt x="837" y="531"/>
                </a:cubicBezTo>
                <a:cubicBezTo>
                  <a:pt x="890" y="509"/>
                  <a:pt x="886" y="497"/>
                  <a:pt x="830" y="471"/>
                </a:cubicBezTo>
                <a:cubicBezTo>
                  <a:pt x="774" y="445"/>
                  <a:pt x="717" y="423"/>
                  <a:pt x="658" y="412"/>
                </a:cubicBezTo>
                <a:cubicBezTo>
                  <a:pt x="534" y="415"/>
                  <a:pt x="427" y="358"/>
                  <a:pt x="403" y="471"/>
                </a:cubicBezTo>
                <a:cubicBezTo>
                  <a:pt x="425" y="573"/>
                  <a:pt x="460" y="611"/>
                  <a:pt x="560" y="643"/>
                </a:cubicBezTo>
                <a:cubicBezTo>
                  <a:pt x="604" y="672"/>
                  <a:pt x="642" y="696"/>
                  <a:pt x="695" y="711"/>
                </a:cubicBezTo>
                <a:cubicBezTo>
                  <a:pt x="701" y="709"/>
                  <a:pt x="743" y="701"/>
                  <a:pt x="747" y="688"/>
                </a:cubicBezTo>
                <a:cubicBezTo>
                  <a:pt x="755" y="651"/>
                  <a:pt x="729" y="599"/>
                  <a:pt x="703" y="576"/>
                </a:cubicBezTo>
                <a:cubicBezTo>
                  <a:pt x="679" y="555"/>
                  <a:pt x="640" y="539"/>
                  <a:pt x="613" y="524"/>
                </a:cubicBezTo>
                <a:cubicBezTo>
                  <a:pt x="560" y="494"/>
                  <a:pt x="511" y="458"/>
                  <a:pt x="456" y="434"/>
                </a:cubicBezTo>
                <a:cubicBezTo>
                  <a:pt x="390" y="404"/>
                  <a:pt x="318" y="391"/>
                  <a:pt x="254" y="359"/>
                </a:cubicBezTo>
                <a:cubicBezTo>
                  <a:pt x="108" y="366"/>
                  <a:pt x="38" y="332"/>
                  <a:pt x="97" y="479"/>
                </a:cubicBezTo>
                <a:cubicBezTo>
                  <a:pt x="101" y="490"/>
                  <a:pt x="111" y="499"/>
                  <a:pt x="119" y="509"/>
                </a:cubicBezTo>
                <a:cubicBezTo>
                  <a:pt x="130" y="544"/>
                  <a:pt x="148" y="607"/>
                  <a:pt x="179" y="628"/>
                </a:cubicBezTo>
                <a:cubicBezTo>
                  <a:pt x="235" y="665"/>
                  <a:pt x="291" y="700"/>
                  <a:pt x="351" y="733"/>
                </a:cubicBezTo>
                <a:cubicBezTo>
                  <a:pt x="444" y="784"/>
                  <a:pt x="520" y="836"/>
                  <a:pt x="628" y="853"/>
                </a:cubicBezTo>
                <a:cubicBezTo>
                  <a:pt x="683" y="842"/>
                  <a:pt x="724" y="828"/>
                  <a:pt x="777" y="815"/>
                </a:cubicBezTo>
                <a:cubicBezTo>
                  <a:pt x="792" y="773"/>
                  <a:pt x="756" y="765"/>
                  <a:pt x="725" y="748"/>
                </a:cubicBezTo>
                <a:cubicBezTo>
                  <a:pt x="698" y="733"/>
                  <a:pt x="677" y="708"/>
                  <a:pt x="650" y="696"/>
                </a:cubicBezTo>
                <a:cubicBezTo>
                  <a:pt x="608" y="676"/>
                  <a:pt x="546" y="666"/>
                  <a:pt x="501" y="658"/>
                </a:cubicBezTo>
                <a:cubicBezTo>
                  <a:pt x="446" y="636"/>
                  <a:pt x="393" y="616"/>
                  <a:pt x="336" y="606"/>
                </a:cubicBezTo>
                <a:cubicBezTo>
                  <a:pt x="285" y="585"/>
                  <a:pt x="242" y="575"/>
                  <a:pt x="187" y="569"/>
                </a:cubicBezTo>
                <a:cubicBezTo>
                  <a:pt x="169" y="576"/>
                  <a:pt x="147" y="577"/>
                  <a:pt x="134" y="591"/>
                </a:cubicBezTo>
                <a:cubicBezTo>
                  <a:pt x="125" y="599"/>
                  <a:pt x="126" y="615"/>
                  <a:pt x="127" y="628"/>
                </a:cubicBezTo>
                <a:cubicBezTo>
                  <a:pt x="128" y="669"/>
                  <a:pt x="109" y="785"/>
                  <a:pt x="157" y="838"/>
                </a:cubicBezTo>
                <a:cubicBezTo>
                  <a:pt x="216" y="904"/>
                  <a:pt x="219" y="885"/>
                  <a:pt x="299" y="920"/>
                </a:cubicBezTo>
                <a:cubicBezTo>
                  <a:pt x="403" y="965"/>
                  <a:pt x="480" y="980"/>
                  <a:pt x="598" y="987"/>
                </a:cubicBezTo>
                <a:cubicBezTo>
                  <a:pt x="657" y="977"/>
                  <a:pt x="717" y="967"/>
                  <a:pt x="777" y="957"/>
                </a:cubicBezTo>
                <a:cubicBezTo>
                  <a:pt x="784" y="955"/>
                  <a:pt x="800" y="957"/>
                  <a:pt x="800" y="950"/>
                </a:cubicBezTo>
                <a:cubicBezTo>
                  <a:pt x="789" y="865"/>
                  <a:pt x="601" y="809"/>
                  <a:pt x="575" y="793"/>
                </a:cubicBezTo>
                <a:cubicBezTo>
                  <a:pt x="447" y="713"/>
                  <a:pt x="404" y="696"/>
                  <a:pt x="254" y="681"/>
                </a:cubicBezTo>
                <a:cubicBezTo>
                  <a:pt x="106" y="692"/>
                  <a:pt x="87" y="668"/>
                  <a:pt x="0" y="733"/>
                </a:cubicBezTo>
                <a:cubicBezTo>
                  <a:pt x="24" y="793"/>
                  <a:pt x="26" y="782"/>
                  <a:pt x="82" y="823"/>
                </a:cubicBezTo>
                <a:cubicBezTo>
                  <a:pt x="113" y="846"/>
                  <a:pt x="150" y="865"/>
                  <a:pt x="172" y="898"/>
                </a:cubicBezTo>
                <a:cubicBezTo>
                  <a:pt x="177" y="905"/>
                  <a:pt x="180" y="914"/>
                  <a:pt x="187" y="920"/>
                </a:cubicBezTo>
                <a:cubicBezTo>
                  <a:pt x="231" y="956"/>
                  <a:pt x="324" y="952"/>
                  <a:pt x="374" y="957"/>
                </a:cubicBezTo>
                <a:cubicBezTo>
                  <a:pt x="398" y="962"/>
                  <a:pt x="423" y="972"/>
                  <a:pt x="448" y="9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>
            <a:off x="3732213" y="2232025"/>
            <a:ext cx="392112" cy="3937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189" name="Group 13"/>
          <p:cNvGrpSpPr>
            <a:grpSpLocks/>
          </p:cNvGrpSpPr>
          <p:nvPr/>
        </p:nvGrpSpPr>
        <p:grpSpPr bwMode="auto">
          <a:xfrm>
            <a:off x="1920875" y="3568700"/>
            <a:ext cx="1320800" cy="1322388"/>
            <a:chOff x="250" y="2208"/>
            <a:chExt cx="832" cy="833"/>
          </a:xfrm>
        </p:grpSpPr>
        <p:sp>
          <p:nvSpPr>
            <p:cNvPr id="178190" name="Oval 14"/>
            <p:cNvSpPr>
              <a:spLocks noChangeArrowheads="1"/>
            </p:cNvSpPr>
            <p:nvPr/>
          </p:nvSpPr>
          <p:spPr bwMode="auto">
            <a:xfrm>
              <a:off x="459" y="2480"/>
              <a:ext cx="254" cy="255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1" name="Oval 15"/>
            <p:cNvSpPr>
              <a:spLocks noChangeArrowheads="1"/>
            </p:cNvSpPr>
            <p:nvPr/>
          </p:nvSpPr>
          <p:spPr bwMode="auto">
            <a:xfrm>
              <a:off x="459" y="2711"/>
              <a:ext cx="329" cy="202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2" name="Oval 16"/>
            <p:cNvSpPr>
              <a:spLocks noChangeArrowheads="1"/>
            </p:cNvSpPr>
            <p:nvPr/>
          </p:nvSpPr>
          <p:spPr bwMode="auto">
            <a:xfrm>
              <a:off x="459" y="2906"/>
              <a:ext cx="254" cy="135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3" name="Oval 17"/>
            <p:cNvSpPr>
              <a:spLocks noChangeArrowheads="1"/>
            </p:cNvSpPr>
            <p:nvPr/>
          </p:nvSpPr>
          <p:spPr bwMode="auto">
            <a:xfrm>
              <a:off x="258" y="2208"/>
              <a:ext cx="824" cy="222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250" y="2213"/>
              <a:ext cx="76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TRIF/MyD88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8195" name="Freeform 19"/>
          <p:cNvSpPr>
            <a:spLocks/>
          </p:cNvSpPr>
          <p:nvPr/>
        </p:nvSpPr>
        <p:spPr bwMode="auto">
          <a:xfrm>
            <a:off x="2457450" y="2497138"/>
            <a:ext cx="234950" cy="309562"/>
          </a:xfrm>
          <a:custGeom>
            <a:avLst/>
            <a:gdLst/>
            <a:ahLst/>
            <a:cxnLst>
              <a:cxn ang="0">
                <a:pos x="927" y="217"/>
              </a:cxn>
              <a:cxn ang="0">
                <a:pos x="1009" y="135"/>
              </a:cxn>
              <a:cxn ang="0">
                <a:pos x="785" y="53"/>
              </a:cxn>
              <a:cxn ang="0">
                <a:pos x="605" y="165"/>
              </a:cxn>
              <a:cxn ang="0">
                <a:pos x="680" y="232"/>
              </a:cxn>
              <a:cxn ang="0">
                <a:pos x="860" y="314"/>
              </a:cxn>
              <a:cxn ang="0">
                <a:pos x="897" y="240"/>
              </a:cxn>
              <a:cxn ang="0">
                <a:pos x="598" y="142"/>
              </a:cxn>
              <a:cxn ang="0">
                <a:pos x="516" y="225"/>
              </a:cxn>
              <a:cxn ang="0">
                <a:pos x="762" y="419"/>
              </a:cxn>
              <a:cxn ang="0">
                <a:pos x="882" y="464"/>
              </a:cxn>
              <a:cxn ang="0">
                <a:pos x="949" y="471"/>
              </a:cxn>
              <a:cxn ang="0">
                <a:pos x="830" y="374"/>
              </a:cxn>
              <a:cxn ang="0">
                <a:pos x="516" y="240"/>
              </a:cxn>
              <a:cxn ang="0">
                <a:pos x="329" y="202"/>
              </a:cxn>
              <a:cxn ang="0">
                <a:pos x="344" y="292"/>
              </a:cxn>
              <a:cxn ang="0">
                <a:pos x="568" y="427"/>
              </a:cxn>
              <a:cxn ang="0">
                <a:pos x="792" y="516"/>
              </a:cxn>
              <a:cxn ang="0">
                <a:pos x="830" y="471"/>
              </a:cxn>
              <a:cxn ang="0">
                <a:pos x="403" y="471"/>
              </a:cxn>
              <a:cxn ang="0">
                <a:pos x="695" y="711"/>
              </a:cxn>
              <a:cxn ang="0">
                <a:pos x="703" y="576"/>
              </a:cxn>
              <a:cxn ang="0">
                <a:pos x="456" y="434"/>
              </a:cxn>
              <a:cxn ang="0">
                <a:pos x="97" y="479"/>
              </a:cxn>
              <a:cxn ang="0">
                <a:pos x="179" y="628"/>
              </a:cxn>
              <a:cxn ang="0">
                <a:pos x="628" y="853"/>
              </a:cxn>
              <a:cxn ang="0">
                <a:pos x="725" y="748"/>
              </a:cxn>
              <a:cxn ang="0">
                <a:pos x="501" y="658"/>
              </a:cxn>
              <a:cxn ang="0">
                <a:pos x="187" y="569"/>
              </a:cxn>
              <a:cxn ang="0">
                <a:pos x="127" y="628"/>
              </a:cxn>
              <a:cxn ang="0">
                <a:pos x="299" y="920"/>
              </a:cxn>
              <a:cxn ang="0">
                <a:pos x="777" y="957"/>
              </a:cxn>
              <a:cxn ang="0">
                <a:pos x="575" y="793"/>
              </a:cxn>
              <a:cxn ang="0">
                <a:pos x="0" y="733"/>
              </a:cxn>
              <a:cxn ang="0">
                <a:pos x="172" y="898"/>
              </a:cxn>
              <a:cxn ang="0">
                <a:pos x="374" y="957"/>
              </a:cxn>
            </a:cxnLst>
            <a:rect l="0" t="0" r="r" b="b"/>
            <a:pathLst>
              <a:path w="1017" h="987">
                <a:moveTo>
                  <a:pt x="553" y="0"/>
                </a:moveTo>
                <a:cubicBezTo>
                  <a:pt x="663" y="81"/>
                  <a:pt x="794" y="176"/>
                  <a:pt x="927" y="217"/>
                </a:cubicBezTo>
                <a:cubicBezTo>
                  <a:pt x="994" y="209"/>
                  <a:pt x="997" y="219"/>
                  <a:pt x="1017" y="165"/>
                </a:cubicBezTo>
                <a:cubicBezTo>
                  <a:pt x="1014" y="155"/>
                  <a:pt x="1015" y="143"/>
                  <a:pt x="1009" y="135"/>
                </a:cubicBezTo>
                <a:cubicBezTo>
                  <a:pt x="992" y="111"/>
                  <a:pt x="979" y="113"/>
                  <a:pt x="957" y="105"/>
                </a:cubicBezTo>
                <a:cubicBezTo>
                  <a:pt x="900" y="84"/>
                  <a:pt x="842" y="72"/>
                  <a:pt x="785" y="53"/>
                </a:cubicBezTo>
                <a:cubicBezTo>
                  <a:pt x="656" y="58"/>
                  <a:pt x="626" y="15"/>
                  <a:pt x="598" y="105"/>
                </a:cubicBezTo>
                <a:cubicBezTo>
                  <a:pt x="600" y="125"/>
                  <a:pt x="599" y="145"/>
                  <a:pt x="605" y="165"/>
                </a:cubicBezTo>
                <a:cubicBezTo>
                  <a:pt x="612" y="193"/>
                  <a:pt x="629" y="186"/>
                  <a:pt x="650" y="202"/>
                </a:cubicBezTo>
                <a:cubicBezTo>
                  <a:pt x="661" y="210"/>
                  <a:pt x="669" y="222"/>
                  <a:pt x="680" y="232"/>
                </a:cubicBezTo>
                <a:cubicBezTo>
                  <a:pt x="708" y="256"/>
                  <a:pt x="743" y="262"/>
                  <a:pt x="777" y="277"/>
                </a:cubicBezTo>
                <a:cubicBezTo>
                  <a:pt x="805" y="289"/>
                  <a:pt x="829" y="304"/>
                  <a:pt x="860" y="314"/>
                </a:cubicBezTo>
                <a:cubicBezTo>
                  <a:pt x="877" y="311"/>
                  <a:pt x="896" y="314"/>
                  <a:pt x="912" y="307"/>
                </a:cubicBezTo>
                <a:cubicBezTo>
                  <a:pt x="947" y="291"/>
                  <a:pt x="918" y="249"/>
                  <a:pt x="897" y="240"/>
                </a:cubicBezTo>
                <a:cubicBezTo>
                  <a:pt x="826" y="209"/>
                  <a:pt x="753" y="190"/>
                  <a:pt x="680" y="172"/>
                </a:cubicBezTo>
                <a:cubicBezTo>
                  <a:pt x="651" y="164"/>
                  <a:pt x="626" y="149"/>
                  <a:pt x="598" y="142"/>
                </a:cubicBezTo>
                <a:cubicBezTo>
                  <a:pt x="573" y="144"/>
                  <a:pt x="546" y="142"/>
                  <a:pt x="523" y="150"/>
                </a:cubicBezTo>
                <a:cubicBezTo>
                  <a:pt x="494" y="159"/>
                  <a:pt x="514" y="217"/>
                  <a:pt x="516" y="225"/>
                </a:cubicBezTo>
                <a:cubicBezTo>
                  <a:pt x="527" y="264"/>
                  <a:pt x="555" y="313"/>
                  <a:pt x="590" y="337"/>
                </a:cubicBezTo>
                <a:cubicBezTo>
                  <a:pt x="642" y="373"/>
                  <a:pt x="704" y="392"/>
                  <a:pt x="762" y="419"/>
                </a:cubicBezTo>
                <a:cubicBezTo>
                  <a:pt x="780" y="427"/>
                  <a:pt x="796" y="441"/>
                  <a:pt x="815" y="449"/>
                </a:cubicBezTo>
                <a:cubicBezTo>
                  <a:pt x="836" y="457"/>
                  <a:pt x="860" y="457"/>
                  <a:pt x="882" y="464"/>
                </a:cubicBezTo>
                <a:cubicBezTo>
                  <a:pt x="897" y="468"/>
                  <a:pt x="927" y="479"/>
                  <a:pt x="927" y="479"/>
                </a:cubicBezTo>
                <a:cubicBezTo>
                  <a:pt x="934" y="476"/>
                  <a:pt x="947" y="478"/>
                  <a:pt x="949" y="471"/>
                </a:cubicBezTo>
                <a:cubicBezTo>
                  <a:pt x="954" y="439"/>
                  <a:pt x="889" y="396"/>
                  <a:pt x="874" y="389"/>
                </a:cubicBezTo>
                <a:cubicBezTo>
                  <a:pt x="860" y="382"/>
                  <a:pt x="844" y="379"/>
                  <a:pt x="830" y="374"/>
                </a:cubicBezTo>
                <a:cubicBezTo>
                  <a:pt x="741" y="309"/>
                  <a:pt x="896" y="418"/>
                  <a:pt x="688" y="314"/>
                </a:cubicBezTo>
                <a:cubicBezTo>
                  <a:pt x="631" y="285"/>
                  <a:pt x="578" y="251"/>
                  <a:pt x="516" y="240"/>
                </a:cubicBezTo>
                <a:cubicBezTo>
                  <a:pt x="468" y="216"/>
                  <a:pt x="436" y="209"/>
                  <a:pt x="388" y="195"/>
                </a:cubicBezTo>
                <a:cubicBezTo>
                  <a:pt x="368" y="197"/>
                  <a:pt x="348" y="198"/>
                  <a:pt x="329" y="202"/>
                </a:cubicBezTo>
                <a:cubicBezTo>
                  <a:pt x="321" y="203"/>
                  <a:pt x="306" y="201"/>
                  <a:pt x="306" y="210"/>
                </a:cubicBezTo>
                <a:cubicBezTo>
                  <a:pt x="301" y="244"/>
                  <a:pt x="318" y="273"/>
                  <a:pt x="344" y="292"/>
                </a:cubicBezTo>
                <a:cubicBezTo>
                  <a:pt x="364" y="306"/>
                  <a:pt x="389" y="314"/>
                  <a:pt x="411" y="329"/>
                </a:cubicBezTo>
                <a:cubicBezTo>
                  <a:pt x="461" y="363"/>
                  <a:pt x="508" y="411"/>
                  <a:pt x="568" y="427"/>
                </a:cubicBezTo>
                <a:cubicBezTo>
                  <a:pt x="620" y="460"/>
                  <a:pt x="681" y="475"/>
                  <a:pt x="740" y="494"/>
                </a:cubicBezTo>
                <a:cubicBezTo>
                  <a:pt x="798" y="512"/>
                  <a:pt x="717" y="486"/>
                  <a:pt x="792" y="516"/>
                </a:cubicBezTo>
                <a:cubicBezTo>
                  <a:pt x="806" y="521"/>
                  <a:pt x="837" y="531"/>
                  <a:pt x="837" y="531"/>
                </a:cubicBezTo>
                <a:cubicBezTo>
                  <a:pt x="890" y="509"/>
                  <a:pt x="886" y="497"/>
                  <a:pt x="830" y="471"/>
                </a:cubicBezTo>
                <a:cubicBezTo>
                  <a:pt x="774" y="445"/>
                  <a:pt x="717" y="423"/>
                  <a:pt x="658" y="412"/>
                </a:cubicBezTo>
                <a:cubicBezTo>
                  <a:pt x="534" y="415"/>
                  <a:pt x="427" y="358"/>
                  <a:pt x="403" y="471"/>
                </a:cubicBezTo>
                <a:cubicBezTo>
                  <a:pt x="425" y="573"/>
                  <a:pt x="460" y="611"/>
                  <a:pt x="560" y="643"/>
                </a:cubicBezTo>
                <a:cubicBezTo>
                  <a:pt x="604" y="672"/>
                  <a:pt x="642" y="696"/>
                  <a:pt x="695" y="711"/>
                </a:cubicBezTo>
                <a:cubicBezTo>
                  <a:pt x="701" y="709"/>
                  <a:pt x="743" y="701"/>
                  <a:pt x="747" y="688"/>
                </a:cubicBezTo>
                <a:cubicBezTo>
                  <a:pt x="755" y="651"/>
                  <a:pt x="729" y="599"/>
                  <a:pt x="703" y="576"/>
                </a:cubicBezTo>
                <a:cubicBezTo>
                  <a:pt x="679" y="555"/>
                  <a:pt x="640" y="539"/>
                  <a:pt x="613" y="524"/>
                </a:cubicBezTo>
                <a:cubicBezTo>
                  <a:pt x="560" y="494"/>
                  <a:pt x="511" y="458"/>
                  <a:pt x="456" y="434"/>
                </a:cubicBezTo>
                <a:cubicBezTo>
                  <a:pt x="390" y="404"/>
                  <a:pt x="318" y="391"/>
                  <a:pt x="254" y="359"/>
                </a:cubicBezTo>
                <a:cubicBezTo>
                  <a:pt x="108" y="366"/>
                  <a:pt x="38" y="332"/>
                  <a:pt x="97" y="479"/>
                </a:cubicBezTo>
                <a:cubicBezTo>
                  <a:pt x="101" y="490"/>
                  <a:pt x="111" y="499"/>
                  <a:pt x="119" y="509"/>
                </a:cubicBezTo>
                <a:cubicBezTo>
                  <a:pt x="130" y="544"/>
                  <a:pt x="148" y="607"/>
                  <a:pt x="179" y="628"/>
                </a:cubicBezTo>
                <a:cubicBezTo>
                  <a:pt x="235" y="665"/>
                  <a:pt x="291" y="700"/>
                  <a:pt x="351" y="733"/>
                </a:cubicBezTo>
                <a:cubicBezTo>
                  <a:pt x="444" y="784"/>
                  <a:pt x="520" y="836"/>
                  <a:pt x="628" y="853"/>
                </a:cubicBezTo>
                <a:cubicBezTo>
                  <a:pt x="683" y="842"/>
                  <a:pt x="724" y="828"/>
                  <a:pt x="777" y="815"/>
                </a:cubicBezTo>
                <a:cubicBezTo>
                  <a:pt x="792" y="773"/>
                  <a:pt x="756" y="765"/>
                  <a:pt x="725" y="748"/>
                </a:cubicBezTo>
                <a:cubicBezTo>
                  <a:pt x="698" y="733"/>
                  <a:pt x="677" y="708"/>
                  <a:pt x="650" y="696"/>
                </a:cubicBezTo>
                <a:cubicBezTo>
                  <a:pt x="608" y="676"/>
                  <a:pt x="546" y="666"/>
                  <a:pt x="501" y="658"/>
                </a:cubicBezTo>
                <a:cubicBezTo>
                  <a:pt x="446" y="636"/>
                  <a:pt x="393" y="616"/>
                  <a:pt x="336" y="606"/>
                </a:cubicBezTo>
                <a:cubicBezTo>
                  <a:pt x="285" y="585"/>
                  <a:pt x="242" y="575"/>
                  <a:pt x="187" y="569"/>
                </a:cubicBezTo>
                <a:cubicBezTo>
                  <a:pt x="169" y="576"/>
                  <a:pt x="147" y="577"/>
                  <a:pt x="134" y="591"/>
                </a:cubicBezTo>
                <a:cubicBezTo>
                  <a:pt x="125" y="599"/>
                  <a:pt x="126" y="615"/>
                  <a:pt x="127" y="628"/>
                </a:cubicBezTo>
                <a:cubicBezTo>
                  <a:pt x="128" y="669"/>
                  <a:pt x="109" y="785"/>
                  <a:pt x="157" y="838"/>
                </a:cubicBezTo>
                <a:cubicBezTo>
                  <a:pt x="216" y="904"/>
                  <a:pt x="219" y="885"/>
                  <a:pt x="299" y="920"/>
                </a:cubicBezTo>
                <a:cubicBezTo>
                  <a:pt x="403" y="965"/>
                  <a:pt x="480" y="980"/>
                  <a:pt x="598" y="987"/>
                </a:cubicBezTo>
                <a:cubicBezTo>
                  <a:pt x="657" y="977"/>
                  <a:pt x="717" y="967"/>
                  <a:pt x="777" y="957"/>
                </a:cubicBezTo>
                <a:cubicBezTo>
                  <a:pt x="784" y="955"/>
                  <a:pt x="800" y="957"/>
                  <a:pt x="800" y="950"/>
                </a:cubicBezTo>
                <a:cubicBezTo>
                  <a:pt x="789" y="865"/>
                  <a:pt x="601" y="809"/>
                  <a:pt x="575" y="793"/>
                </a:cubicBezTo>
                <a:cubicBezTo>
                  <a:pt x="447" y="713"/>
                  <a:pt x="404" y="696"/>
                  <a:pt x="254" y="681"/>
                </a:cubicBezTo>
                <a:cubicBezTo>
                  <a:pt x="106" y="692"/>
                  <a:pt x="87" y="668"/>
                  <a:pt x="0" y="733"/>
                </a:cubicBezTo>
                <a:cubicBezTo>
                  <a:pt x="24" y="793"/>
                  <a:pt x="26" y="782"/>
                  <a:pt x="82" y="823"/>
                </a:cubicBezTo>
                <a:cubicBezTo>
                  <a:pt x="113" y="846"/>
                  <a:pt x="150" y="865"/>
                  <a:pt x="172" y="898"/>
                </a:cubicBezTo>
                <a:cubicBezTo>
                  <a:pt x="177" y="905"/>
                  <a:pt x="180" y="914"/>
                  <a:pt x="187" y="920"/>
                </a:cubicBezTo>
                <a:cubicBezTo>
                  <a:pt x="231" y="956"/>
                  <a:pt x="324" y="952"/>
                  <a:pt x="374" y="957"/>
                </a:cubicBezTo>
                <a:cubicBezTo>
                  <a:pt x="398" y="962"/>
                  <a:pt x="423" y="972"/>
                  <a:pt x="448" y="9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196" name="Group 20"/>
          <p:cNvGrpSpPr>
            <a:grpSpLocks/>
          </p:cNvGrpSpPr>
          <p:nvPr/>
        </p:nvGrpSpPr>
        <p:grpSpPr bwMode="auto">
          <a:xfrm>
            <a:off x="1858963" y="2897188"/>
            <a:ext cx="1092200" cy="652462"/>
            <a:chOff x="211" y="1785"/>
            <a:chExt cx="688" cy="411"/>
          </a:xfrm>
        </p:grpSpPr>
        <p:sp>
          <p:nvSpPr>
            <p:cNvPr id="178197" name="Text Box 21"/>
            <p:cNvSpPr txBox="1">
              <a:spLocks noChangeArrowheads="1"/>
            </p:cNvSpPr>
            <p:nvPr/>
          </p:nvSpPr>
          <p:spPr bwMode="auto">
            <a:xfrm>
              <a:off x="211" y="1963"/>
              <a:ext cx="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TLR3, 7, 9</a:t>
              </a:r>
            </a:p>
          </p:txBody>
        </p:sp>
        <p:sp>
          <p:nvSpPr>
            <p:cNvPr id="178198" name="Line 22"/>
            <p:cNvSpPr>
              <a:spLocks noChangeShapeType="1"/>
            </p:cNvSpPr>
            <p:nvPr/>
          </p:nvSpPr>
          <p:spPr bwMode="auto">
            <a:xfrm flipH="1">
              <a:off x="620" y="1785"/>
              <a:ext cx="7" cy="15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199" name="Group 23"/>
          <p:cNvGrpSpPr>
            <a:grpSpLocks/>
          </p:cNvGrpSpPr>
          <p:nvPr/>
        </p:nvGrpSpPr>
        <p:grpSpPr bwMode="auto">
          <a:xfrm>
            <a:off x="3575051" y="2968625"/>
            <a:ext cx="1471613" cy="604838"/>
            <a:chOff x="1292" y="1830"/>
            <a:chExt cx="927" cy="381"/>
          </a:xfrm>
        </p:grpSpPr>
        <p:sp>
          <p:nvSpPr>
            <p:cNvPr id="178200" name="Text Box 24"/>
            <p:cNvSpPr txBox="1">
              <a:spLocks noChangeArrowheads="1"/>
            </p:cNvSpPr>
            <p:nvPr/>
          </p:nvSpPr>
          <p:spPr bwMode="auto">
            <a:xfrm>
              <a:off x="1292" y="197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Mda-5</a:t>
              </a:r>
            </a:p>
          </p:txBody>
        </p:sp>
        <p:sp>
          <p:nvSpPr>
            <p:cNvPr id="178201" name="Text Box 25"/>
            <p:cNvSpPr txBox="1">
              <a:spLocks noChangeArrowheads="1"/>
            </p:cNvSpPr>
            <p:nvPr/>
          </p:nvSpPr>
          <p:spPr bwMode="auto">
            <a:xfrm>
              <a:off x="1815" y="1978"/>
              <a:ext cx="4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RIG-I</a:t>
              </a:r>
            </a:p>
          </p:txBody>
        </p:sp>
        <p:sp>
          <p:nvSpPr>
            <p:cNvPr id="178202" name="Line 26"/>
            <p:cNvSpPr>
              <a:spLocks noChangeShapeType="1"/>
            </p:cNvSpPr>
            <p:nvPr/>
          </p:nvSpPr>
          <p:spPr bwMode="auto">
            <a:xfrm flipH="1">
              <a:off x="1552" y="1830"/>
              <a:ext cx="104" cy="14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3" name="Line 27"/>
            <p:cNvSpPr>
              <a:spLocks noChangeShapeType="1"/>
            </p:cNvSpPr>
            <p:nvPr/>
          </p:nvSpPr>
          <p:spPr bwMode="auto">
            <a:xfrm>
              <a:off x="1821" y="1830"/>
              <a:ext cx="97" cy="14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04" name="Line 28"/>
          <p:cNvSpPr>
            <a:spLocks noChangeShapeType="1"/>
          </p:cNvSpPr>
          <p:nvPr/>
        </p:nvSpPr>
        <p:spPr bwMode="auto">
          <a:xfrm flipH="1">
            <a:off x="2816226" y="2173289"/>
            <a:ext cx="379413" cy="3444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205" name="Group 29"/>
          <p:cNvGrpSpPr>
            <a:grpSpLocks/>
          </p:cNvGrpSpPr>
          <p:nvPr/>
        </p:nvGrpSpPr>
        <p:grpSpPr bwMode="auto">
          <a:xfrm>
            <a:off x="3730625" y="3603625"/>
            <a:ext cx="1246188" cy="1333500"/>
            <a:chOff x="1390" y="2230"/>
            <a:chExt cx="785" cy="840"/>
          </a:xfrm>
        </p:grpSpPr>
        <p:sp>
          <p:nvSpPr>
            <p:cNvPr id="178206" name="Oval 30"/>
            <p:cNvSpPr>
              <a:spLocks noChangeArrowheads="1"/>
            </p:cNvSpPr>
            <p:nvPr/>
          </p:nvSpPr>
          <p:spPr bwMode="auto">
            <a:xfrm>
              <a:off x="1390" y="2230"/>
              <a:ext cx="785" cy="209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7" name="Text Box 31"/>
            <p:cNvSpPr txBox="1">
              <a:spLocks noChangeArrowheads="1"/>
            </p:cNvSpPr>
            <p:nvPr/>
          </p:nvSpPr>
          <p:spPr bwMode="auto">
            <a:xfrm>
              <a:off x="1545" y="2233"/>
              <a:ext cx="37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IPS-1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8208" name="Oval 32"/>
            <p:cNvSpPr>
              <a:spLocks noChangeArrowheads="1"/>
            </p:cNvSpPr>
            <p:nvPr/>
          </p:nvSpPr>
          <p:spPr bwMode="auto">
            <a:xfrm>
              <a:off x="1616" y="2494"/>
              <a:ext cx="254" cy="255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09" name="Oval 33"/>
            <p:cNvSpPr>
              <a:spLocks noChangeArrowheads="1"/>
            </p:cNvSpPr>
            <p:nvPr/>
          </p:nvSpPr>
          <p:spPr bwMode="auto">
            <a:xfrm>
              <a:off x="1482" y="2725"/>
              <a:ext cx="329" cy="202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0" name="Oval 34"/>
            <p:cNvSpPr>
              <a:spLocks noChangeArrowheads="1"/>
            </p:cNvSpPr>
            <p:nvPr/>
          </p:nvSpPr>
          <p:spPr bwMode="auto">
            <a:xfrm>
              <a:off x="1616" y="2920"/>
              <a:ext cx="254" cy="150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1" name="AutoShape 35"/>
            <p:cNvSpPr>
              <a:spLocks noChangeArrowheads="1"/>
            </p:cNvSpPr>
            <p:nvPr/>
          </p:nvSpPr>
          <p:spPr bwMode="auto">
            <a:xfrm>
              <a:off x="1831" y="2660"/>
              <a:ext cx="239" cy="292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12" name="Line 36"/>
          <p:cNvSpPr>
            <a:spLocks noChangeShapeType="1"/>
          </p:cNvSpPr>
          <p:nvPr/>
        </p:nvSpPr>
        <p:spPr bwMode="auto">
          <a:xfrm flipV="1">
            <a:off x="1793875" y="6340475"/>
            <a:ext cx="3868738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2108200" y="6365876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IFN-</a:t>
            </a:r>
            <a:r>
              <a:rPr lang="en-US" sz="2000">
                <a:solidFill>
                  <a:srgbClr val="FFFF00"/>
                </a:solidFill>
                <a:latin typeface="Symbol" charset="2"/>
                <a:sym typeface="Symbol" charset="2"/>
              </a:rPr>
              <a:t></a:t>
            </a:r>
            <a:r>
              <a:rPr lang="en-US" sz="2000">
                <a:solidFill>
                  <a:srgbClr val="FFFF00"/>
                </a:solidFill>
              </a:rPr>
              <a:t>/</a:t>
            </a:r>
            <a:r>
              <a:rPr lang="en-US" sz="2000">
                <a:solidFill>
                  <a:srgbClr val="FFFF00"/>
                </a:solidFill>
                <a:latin typeface="Symbol" charset="2"/>
                <a:sym typeface="Symbol" charset="2"/>
              </a:rPr>
              <a:t></a:t>
            </a:r>
            <a:r>
              <a:rPr lang="en-US" sz="2000">
                <a:solidFill>
                  <a:srgbClr val="FFFF00"/>
                </a:solidFill>
              </a:rPr>
              <a:t>promoter</a:t>
            </a:r>
          </a:p>
        </p:txBody>
      </p:sp>
      <p:grpSp>
        <p:nvGrpSpPr>
          <p:cNvPr id="178214" name="Group 38"/>
          <p:cNvGrpSpPr>
            <a:grpSpLocks/>
          </p:cNvGrpSpPr>
          <p:nvPr/>
        </p:nvGrpSpPr>
        <p:grpSpPr bwMode="auto">
          <a:xfrm>
            <a:off x="2044700" y="5638801"/>
            <a:ext cx="2952750" cy="714375"/>
            <a:chOff x="328" y="3512"/>
            <a:chExt cx="1860" cy="450"/>
          </a:xfrm>
        </p:grpSpPr>
        <p:sp>
          <p:nvSpPr>
            <p:cNvPr id="178215" name="AutoShape 39"/>
            <p:cNvSpPr>
              <a:spLocks noChangeArrowheads="1"/>
            </p:cNvSpPr>
            <p:nvPr/>
          </p:nvSpPr>
          <p:spPr bwMode="auto">
            <a:xfrm flipV="1">
              <a:off x="328" y="3512"/>
              <a:ext cx="501" cy="19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6" name="AutoShape 40"/>
            <p:cNvSpPr>
              <a:spLocks noChangeArrowheads="1"/>
            </p:cNvSpPr>
            <p:nvPr/>
          </p:nvSpPr>
          <p:spPr bwMode="auto">
            <a:xfrm flipV="1">
              <a:off x="576" y="3738"/>
              <a:ext cx="501" cy="19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7" name="AutoShape 41"/>
            <p:cNvSpPr>
              <a:spLocks noChangeArrowheads="1"/>
            </p:cNvSpPr>
            <p:nvPr/>
          </p:nvSpPr>
          <p:spPr bwMode="auto">
            <a:xfrm>
              <a:off x="984" y="3696"/>
              <a:ext cx="575" cy="246"/>
            </a:xfrm>
            <a:prstGeom prst="pentagon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8" name="AutoShape 42"/>
            <p:cNvSpPr>
              <a:spLocks noChangeArrowheads="1"/>
            </p:cNvSpPr>
            <p:nvPr/>
          </p:nvSpPr>
          <p:spPr bwMode="auto">
            <a:xfrm>
              <a:off x="1613" y="3686"/>
              <a:ext cx="575" cy="246"/>
            </a:xfrm>
            <a:prstGeom prst="pentagon">
              <a:avLst/>
            </a:prstGeom>
            <a:solidFill>
              <a:schemeClr val="accent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19" name="Text Box 43"/>
            <p:cNvSpPr txBox="1">
              <a:spLocks noChangeArrowheads="1"/>
            </p:cNvSpPr>
            <p:nvPr/>
          </p:nvSpPr>
          <p:spPr bwMode="auto">
            <a:xfrm>
              <a:off x="622" y="3723"/>
              <a:ext cx="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IRF3</a:t>
              </a:r>
            </a:p>
          </p:txBody>
        </p:sp>
        <p:sp>
          <p:nvSpPr>
            <p:cNvPr id="178220" name="Text Box 44"/>
            <p:cNvSpPr txBox="1">
              <a:spLocks noChangeArrowheads="1"/>
            </p:cNvSpPr>
            <p:nvPr/>
          </p:nvSpPr>
          <p:spPr bwMode="auto">
            <a:xfrm>
              <a:off x="1680" y="3729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NF-</a:t>
              </a:r>
              <a:r>
                <a:rPr lang="en-US">
                  <a:latin typeface="Symbol" charset="2"/>
                  <a:sym typeface="Symbol" charset="2"/>
                </a:rPr>
                <a:t></a:t>
              </a:r>
              <a:r>
                <a:rPr lang="en-US"/>
                <a:t>B</a:t>
              </a:r>
            </a:p>
          </p:txBody>
        </p:sp>
        <p:sp>
          <p:nvSpPr>
            <p:cNvPr id="178221" name="Text Box 45"/>
            <p:cNvSpPr txBox="1">
              <a:spLocks noChangeArrowheads="1"/>
            </p:cNvSpPr>
            <p:nvPr/>
          </p:nvSpPr>
          <p:spPr bwMode="auto">
            <a:xfrm>
              <a:off x="374" y="3522"/>
              <a:ext cx="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IRF7</a:t>
              </a:r>
            </a:p>
          </p:txBody>
        </p:sp>
        <p:sp>
          <p:nvSpPr>
            <p:cNvPr id="178222" name="Text Box 46"/>
            <p:cNvSpPr txBox="1">
              <a:spLocks noChangeArrowheads="1"/>
            </p:cNvSpPr>
            <p:nvPr/>
          </p:nvSpPr>
          <p:spPr bwMode="auto">
            <a:xfrm>
              <a:off x="1072" y="3710"/>
              <a:ext cx="4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c-Jun</a:t>
              </a:r>
            </a:p>
          </p:txBody>
        </p:sp>
      </p:grpSp>
      <p:grpSp>
        <p:nvGrpSpPr>
          <p:cNvPr id="178223" name="Group 47"/>
          <p:cNvGrpSpPr>
            <a:grpSpLocks/>
          </p:cNvGrpSpPr>
          <p:nvPr/>
        </p:nvGrpSpPr>
        <p:grpSpPr bwMode="auto">
          <a:xfrm>
            <a:off x="2398714" y="5003801"/>
            <a:ext cx="2162175" cy="411163"/>
            <a:chOff x="551" y="3112"/>
            <a:chExt cx="1362" cy="259"/>
          </a:xfrm>
        </p:grpSpPr>
        <p:sp>
          <p:nvSpPr>
            <p:cNvPr id="178224" name="AutoShape 48"/>
            <p:cNvSpPr>
              <a:spLocks noChangeArrowheads="1"/>
            </p:cNvSpPr>
            <p:nvPr/>
          </p:nvSpPr>
          <p:spPr bwMode="auto">
            <a:xfrm>
              <a:off x="551" y="3117"/>
              <a:ext cx="449" cy="254"/>
            </a:xfrm>
            <a:prstGeom prst="lightningBol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25" name="AutoShape 49"/>
            <p:cNvSpPr>
              <a:spLocks noChangeArrowheads="1"/>
            </p:cNvSpPr>
            <p:nvPr/>
          </p:nvSpPr>
          <p:spPr bwMode="auto">
            <a:xfrm flipH="1">
              <a:off x="1464" y="3112"/>
              <a:ext cx="449" cy="254"/>
            </a:xfrm>
            <a:prstGeom prst="lightningBol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26" name="Arc 50"/>
          <p:cNvSpPr>
            <a:spLocks/>
          </p:cNvSpPr>
          <p:nvPr/>
        </p:nvSpPr>
        <p:spPr bwMode="auto">
          <a:xfrm>
            <a:off x="2058989" y="2303463"/>
            <a:ext cx="4059237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7" name="Arc 51"/>
          <p:cNvSpPr>
            <a:spLocks/>
          </p:cNvSpPr>
          <p:nvPr/>
        </p:nvSpPr>
        <p:spPr bwMode="auto">
          <a:xfrm flipH="1">
            <a:off x="6496051" y="2325688"/>
            <a:ext cx="3762375" cy="641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8" name="AutoShape 52"/>
          <p:cNvSpPr>
            <a:spLocks noChangeArrowheads="1"/>
          </p:cNvSpPr>
          <p:nvPr/>
        </p:nvSpPr>
        <p:spPr bwMode="auto">
          <a:xfrm rot="5400000">
            <a:off x="8073233" y="2210595"/>
            <a:ext cx="795337" cy="130175"/>
          </a:xfrm>
          <a:prstGeom prst="flowChartPunchedTap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29" name="AutoShape 53"/>
          <p:cNvSpPr>
            <a:spLocks noChangeArrowheads="1"/>
          </p:cNvSpPr>
          <p:nvPr/>
        </p:nvSpPr>
        <p:spPr bwMode="auto">
          <a:xfrm rot="5400000">
            <a:off x="8212932" y="2209007"/>
            <a:ext cx="795338" cy="130175"/>
          </a:xfrm>
          <a:prstGeom prst="flowChartPunchedTape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30" name="Oval 54"/>
          <p:cNvSpPr>
            <a:spLocks noChangeArrowheads="1"/>
          </p:cNvSpPr>
          <p:nvPr/>
        </p:nvSpPr>
        <p:spPr bwMode="auto">
          <a:xfrm>
            <a:off x="5613400" y="4916488"/>
            <a:ext cx="273050" cy="296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31" name="Oval 55"/>
          <p:cNvSpPr>
            <a:spLocks noChangeArrowheads="1"/>
          </p:cNvSpPr>
          <p:nvPr/>
        </p:nvSpPr>
        <p:spPr bwMode="auto">
          <a:xfrm>
            <a:off x="8401050" y="1674813"/>
            <a:ext cx="273050" cy="296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232" name="Group 56"/>
          <p:cNvGrpSpPr>
            <a:grpSpLocks/>
          </p:cNvGrpSpPr>
          <p:nvPr/>
        </p:nvGrpSpPr>
        <p:grpSpPr bwMode="auto">
          <a:xfrm>
            <a:off x="7753349" y="2449514"/>
            <a:ext cx="1654175" cy="428625"/>
            <a:chOff x="3924" y="1509"/>
            <a:chExt cx="1042" cy="270"/>
          </a:xfrm>
        </p:grpSpPr>
        <p:sp>
          <p:nvSpPr>
            <p:cNvPr id="178233" name="Rectangle 57"/>
            <p:cNvSpPr>
              <a:spLocks noChangeArrowheads="1"/>
            </p:cNvSpPr>
            <p:nvPr/>
          </p:nvSpPr>
          <p:spPr bwMode="auto">
            <a:xfrm>
              <a:off x="4532" y="1539"/>
              <a:ext cx="434" cy="172"/>
            </a:xfrm>
            <a:prstGeom prst="rect">
              <a:avLst/>
            </a:prstGeom>
            <a:solidFill>
              <a:srgbClr val="8E1C9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4" name="Rectangle 58"/>
            <p:cNvSpPr>
              <a:spLocks noChangeArrowheads="1"/>
            </p:cNvSpPr>
            <p:nvPr/>
          </p:nvSpPr>
          <p:spPr bwMode="auto">
            <a:xfrm>
              <a:off x="3924" y="1575"/>
              <a:ext cx="434" cy="172"/>
            </a:xfrm>
            <a:prstGeom prst="rect">
              <a:avLst/>
            </a:prstGeom>
            <a:solidFill>
              <a:srgbClr val="8E1C9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35" name="Text Box 59"/>
            <p:cNvSpPr txBox="1">
              <a:spLocks noChangeArrowheads="1"/>
            </p:cNvSpPr>
            <p:nvPr/>
          </p:nvSpPr>
          <p:spPr bwMode="auto">
            <a:xfrm>
              <a:off x="3927" y="1546"/>
              <a:ext cx="38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Tyk2</a:t>
              </a:r>
            </a:p>
          </p:txBody>
        </p:sp>
        <p:sp>
          <p:nvSpPr>
            <p:cNvPr id="178236" name="Text Box 60"/>
            <p:cNvSpPr txBox="1">
              <a:spLocks noChangeArrowheads="1"/>
            </p:cNvSpPr>
            <p:nvPr/>
          </p:nvSpPr>
          <p:spPr bwMode="auto">
            <a:xfrm>
              <a:off x="4519" y="1509"/>
              <a:ext cx="3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JAK1</a:t>
              </a:r>
            </a:p>
          </p:txBody>
        </p:sp>
      </p:grpSp>
      <p:grpSp>
        <p:nvGrpSpPr>
          <p:cNvPr id="178237" name="Group 61"/>
          <p:cNvGrpSpPr>
            <a:grpSpLocks/>
          </p:cNvGrpSpPr>
          <p:nvPr/>
        </p:nvGrpSpPr>
        <p:grpSpPr bwMode="auto">
          <a:xfrm>
            <a:off x="8035925" y="2735263"/>
            <a:ext cx="1485900" cy="736600"/>
            <a:chOff x="4102" y="1683"/>
            <a:chExt cx="936" cy="464"/>
          </a:xfrm>
        </p:grpSpPr>
        <p:sp>
          <p:nvSpPr>
            <p:cNvPr id="178238" name="Text Box 62"/>
            <p:cNvSpPr txBox="1">
              <a:spLocks noChangeArrowheads="1"/>
            </p:cNvSpPr>
            <p:nvPr/>
          </p:nvSpPr>
          <p:spPr bwMode="auto">
            <a:xfrm>
              <a:off x="4661" y="188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178239" name="AutoShape 63"/>
            <p:cNvSpPr>
              <a:spLocks noChangeArrowheads="1"/>
            </p:cNvSpPr>
            <p:nvPr/>
          </p:nvSpPr>
          <p:spPr bwMode="auto">
            <a:xfrm>
              <a:off x="4112" y="1939"/>
              <a:ext cx="561" cy="180"/>
            </a:xfrm>
            <a:prstGeom prst="octagon">
              <a:avLst>
                <a:gd name="adj" fmla="val 29287"/>
              </a:avLst>
            </a:prstGeom>
            <a:solidFill>
              <a:srgbClr val="EA91F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0" name="Oval 64"/>
            <p:cNvSpPr>
              <a:spLocks noChangeArrowheads="1"/>
            </p:cNvSpPr>
            <p:nvPr/>
          </p:nvSpPr>
          <p:spPr bwMode="auto">
            <a:xfrm flipH="1">
              <a:off x="4680" y="1904"/>
              <a:ext cx="172" cy="18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1" name="Arc 65"/>
            <p:cNvSpPr>
              <a:spLocks/>
            </p:cNvSpPr>
            <p:nvPr/>
          </p:nvSpPr>
          <p:spPr bwMode="auto">
            <a:xfrm flipH="1" flipV="1">
              <a:off x="4395" y="1683"/>
              <a:ext cx="643" cy="182"/>
            </a:xfrm>
            <a:custGeom>
              <a:avLst/>
              <a:gdLst>
                <a:gd name="G0" fmla="+- 0 0 0"/>
                <a:gd name="G1" fmla="+- 16458 0 0"/>
                <a:gd name="G2" fmla="+- 21600 0 0"/>
                <a:gd name="T0" fmla="*/ 13988 w 21600"/>
                <a:gd name="T1" fmla="*/ 0 h 22821"/>
                <a:gd name="T2" fmla="*/ 20641 w 21600"/>
                <a:gd name="T3" fmla="*/ 22821 h 22821"/>
                <a:gd name="T4" fmla="*/ 0 w 21600"/>
                <a:gd name="T5" fmla="*/ 16458 h 2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821" fill="none" extrusionOk="0">
                  <a:moveTo>
                    <a:pt x="13988" y="-1"/>
                  </a:moveTo>
                  <a:cubicBezTo>
                    <a:pt x="18817" y="4103"/>
                    <a:pt x="21600" y="10120"/>
                    <a:pt x="21600" y="16458"/>
                  </a:cubicBezTo>
                  <a:cubicBezTo>
                    <a:pt x="21600" y="18615"/>
                    <a:pt x="21276" y="20759"/>
                    <a:pt x="20641" y="22821"/>
                  </a:cubicBezTo>
                </a:path>
                <a:path w="21600" h="22821" stroke="0" extrusionOk="0">
                  <a:moveTo>
                    <a:pt x="13988" y="-1"/>
                  </a:moveTo>
                  <a:cubicBezTo>
                    <a:pt x="18817" y="4103"/>
                    <a:pt x="21600" y="10120"/>
                    <a:pt x="21600" y="16458"/>
                  </a:cubicBezTo>
                  <a:cubicBezTo>
                    <a:pt x="21600" y="18615"/>
                    <a:pt x="21276" y="20759"/>
                    <a:pt x="20641" y="22821"/>
                  </a:cubicBezTo>
                  <a:lnTo>
                    <a:pt x="0" y="16458"/>
                  </a:lnTo>
                  <a:close/>
                </a:path>
              </a:pathLst>
            </a:custGeom>
            <a:noFill/>
            <a:ln w="28575">
              <a:solidFill>
                <a:srgbClr val="FFFF66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2" name="Text Box 66"/>
            <p:cNvSpPr txBox="1">
              <a:spLocks noChangeArrowheads="1"/>
            </p:cNvSpPr>
            <p:nvPr/>
          </p:nvSpPr>
          <p:spPr bwMode="auto">
            <a:xfrm>
              <a:off x="4102" y="1914"/>
              <a:ext cx="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STAT2</a:t>
              </a:r>
            </a:p>
          </p:txBody>
        </p:sp>
      </p:grpSp>
      <p:grpSp>
        <p:nvGrpSpPr>
          <p:cNvPr id="178243" name="Group 67"/>
          <p:cNvGrpSpPr>
            <a:grpSpLocks/>
          </p:cNvGrpSpPr>
          <p:nvPr/>
        </p:nvGrpSpPr>
        <p:grpSpPr bwMode="auto">
          <a:xfrm>
            <a:off x="8705850" y="3327401"/>
            <a:ext cx="1200150" cy="390525"/>
            <a:chOff x="4524" y="2056"/>
            <a:chExt cx="756" cy="246"/>
          </a:xfrm>
        </p:grpSpPr>
        <p:sp>
          <p:nvSpPr>
            <p:cNvPr id="178244" name="AutoShape 68"/>
            <p:cNvSpPr>
              <a:spLocks noChangeArrowheads="1"/>
            </p:cNvSpPr>
            <p:nvPr/>
          </p:nvSpPr>
          <p:spPr bwMode="auto">
            <a:xfrm>
              <a:off x="4719" y="2081"/>
              <a:ext cx="561" cy="180"/>
            </a:xfrm>
            <a:prstGeom prst="octagon">
              <a:avLst>
                <a:gd name="adj" fmla="val 2928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45" name="Text Box 69"/>
            <p:cNvSpPr txBox="1">
              <a:spLocks noChangeArrowheads="1"/>
            </p:cNvSpPr>
            <p:nvPr/>
          </p:nvSpPr>
          <p:spPr bwMode="auto">
            <a:xfrm>
              <a:off x="4718" y="2056"/>
              <a:ext cx="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STAT1</a:t>
              </a:r>
            </a:p>
          </p:txBody>
        </p:sp>
        <p:sp>
          <p:nvSpPr>
            <p:cNvPr id="178246" name="Text Box 70"/>
            <p:cNvSpPr txBox="1">
              <a:spLocks noChangeArrowheads="1"/>
            </p:cNvSpPr>
            <p:nvPr/>
          </p:nvSpPr>
          <p:spPr bwMode="auto">
            <a:xfrm>
              <a:off x="4524" y="2069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178247" name="Oval 71"/>
            <p:cNvSpPr>
              <a:spLocks noChangeArrowheads="1"/>
            </p:cNvSpPr>
            <p:nvPr/>
          </p:nvSpPr>
          <p:spPr bwMode="auto">
            <a:xfrm flipH="1">
              <a:off x="4538" y="2087"/>
              <a:ext cx="172" cy="18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48" name="AutoShape 72"/>
          <p:cNvSpPr>
            <a:spLocks/>
          </p:cNvSpPr>
          <p:nvPr/>
        </p:nvSpPr>
        <p:spPr bwMode="auto">
          <a:xfrm rot="-5400000">
            <a:off x="7461250" y="3816350"/>
            <a:ext cx="2108200" cy="4305300"/>
          </a:xfrm>
          <a:prstGeom prst="rightBracket">
            <a:avLst>
              <a:gd name="adj" fmla="val 98185"/>
            </a:avLst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49" name="Oval 73"/>
          <p:cNvSpPr>
            <a:spLocks noChangeArrowheads="1"/>
          </p:cNvSpPr>
          <p:nvPr/>
        </p:nvSpPr>
        <p:spPr bwMode="auto">
          <a:xfrm>
            <a:off x="5775325" y="2289176"/>
            <a:ext cx="273050" cy="2968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0" name="Oval 74"/>
          <p:cNvSpPr>
            <a:spLocks noChangeArrowheads="1"/>
          </p:cNvSpPr>
          <p:nvPr/>
        </p:nvSpPr>
        <p:spPr bwMode="auto">
          <a:xfrm>
            <a:off x="6384925" y="1735138"/>
            <a:ext cx="273050" cy="296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1" name="Oval 75"/>
          <p:cNvSpPr>
            <a:spLocks noChangeArrowheads="1"/>
          </p:cNvSpPr>
          <p:nvPr/>
        </p:nvSpPr>
        <p:spPr bwMode="auto">
          <a:xfrm>
            <a:off x="7104063" y="1430338"/>
            <a:ext cx="273050" cy="2968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2" name="Oval 76"/>
          <p:cNvSpPr>
            <a:spLocks noChangeArrowheads="1"/>
          </p:cNvSpPr>
          <p:nvPr/>
        </p:nvSpPr>
        <p:spPr bwMode="auto">
          <a:xfrm>
            <a:off x="7866063" y="1403351"/>
            <a:ext cx="273050" cy="2968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53" name="Oval 77"/>
          <p:cNvSpPr>
            <a:spLocks noChangeArrowheads="1"/>
          </p:cNvSpPr>
          <p:nvPr/>
        </p:nvSpPr>
        <p:spPr bwMode="auto">
          <a:xfrm>
            <a:off x="5657850" y="3714751"/>
            <a:ext cx="273050" cy="2968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254" name="Group 78"/>
          <p:cNvGrpSpPr>
            <a:grpSpLocks/>
          </p:cNvGrpSpPr>
          <p:nvPr/>
        </p:nvGrpSpPr>
        <p:grpSpPr bwMode="auto">
          <a:xfrm>
            <a:off x="7705726" y="3814764"/>
            <a:ext cx="1211263" cy="1304925"/>
            <a:chOff x="3894" y="2369"/>
            <a:chExt cx="763" cy="822"/>
          </a:xfrm>
        </p:grpSpPr>
        <p:grpSp>
          <p:nvGrpSpPr>
            <p:cNvPr id="178255" name="Group 79"/>
            <p:cNvGrpSpPr>
              <a:grpSpLocks/>
            </p:cNvGrpSpPr>
            <p:nvPr/>
          </p:nvGrpSpPr>
          <p:grpSpPr bwMode="auto">
            <a:xfrm>
              <a:off x="3894" y="2396"/>
              <a:ext cx="606" cy="233"/>
              <a:chOff x="3828" y="2390"/>
              <a:chExt cx="606" cy="233"/>
            </a:xfrm>
          </p:grpSpPr>
          <p:sp>
            <p:nvSpPr>
              <p:cNvPr id="178256" name="AutoShape 80"/>
              <p:cNvSpPr>
                <a:spLocks noChangeArrowheads="1"/>
              </p:cNvSpPr>
              <p:nvPr/>
            </p:nvSpPr>
            <p:spPr bwMode="auto">
              <a:xfrm>
                <a:off x="3828" y="2430"/>
                <a:ext cx="606" cy="172"/>
              </a:xfrm>
              <a:prstGeom prst="parallelogram">
                <a:avLst>
                  <a:gd name="adj" fmla="val 88081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57" name="Text Box 81"/>
              <p:cNvSpPr txBox="1">
                <a:spLocks noChangeArrowheads="1"/>
              </p:cNvSpPr>
              <p:nvPr/>
            </p:nvSpPr>
            <p:spPr bwMode="auto">
              <a:xfrm>
                <a:off x="3963" y="2390"/>
                <a:ext cx="37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IRF9</a:t>
                </a:r>
              </a:p>
            </p:txBody>
          </p:sp>
        </p:grpSp>
        <p:sp>
          <p:nvSpPr>
            <p:cNvPr id="178258" name="Line 82"/>
            <p:cNvSpPr>
              <a:spLocks noChangeShapeType="1"/>
            </p:cNvSpPr>
            <p:nvPr/>
          </p:nvSpPr>
          <p:spPr bwMode="auto">
            <a:xfrm flipH="1">
              <a:off x="4656" y="2369"/>
              <a:ext cx="1" cy="822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59" name="Arc 83"/>
            <p:cNvSpPr>
              <a:spLocks/>
            </p:cNvSpPr>
            <p:nvPr/>
          </p:nvSpPr>
          <p:spPr bwMode="auto">
            <a:xfrm>
              <a:off x="4492" y="2578"/>
              <a:ext cx="165" cy="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60" name="Line 84"/>
          <p:cNvSpPr>
            <a:spLocks noChangeShapeType="1"/>
          </p:cNvSpPr>
          <p:nvPr/>
        </p:nvSpPr>
        <p:spPr bwMode="auto">
          <a:xfrm>
            <a:off x="7145338" y="6100763"/>
            <a:ext cx="2995612" cy="23812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61" name="Rectangle 85"/>
          <p:cNvSpPr>
            <a:spLocks noChangeArrowheads="1"/>
          </p:cNvSpPr>
          <p:nvPr/>
        </p:nvSpPr>
        <p:spPr bwMode="auto">
          <a:xfrm>
            <a:off x="8166100" y="5975350"/>
            <a:ext cx="628650" cy="2365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ISRE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78262" name="Group 86"/>
          <p:cNvGrpSpPr>
            <a:grpSpLocks/>
          </p:cNvGrpSpPr>
          <p:nvPr/>
        </p:nvGrpSpPr>
        <p:grpSpPr bwMode="auto">
          <a:xfrm>
            <a:off x="7488238" y="5151439"/>
            <a:ext cx="1846262" cy="879475"/>
            <a:chOff x="3757" y="3205"/>
            <a:chExt cx="1163" cy="554"/>
          </a:xfrm>
        </p:grpSpPr>
        <p:sp>
          <p:nvSpPr>
            <p:cNvPr id="178263" name="AutoShape 87"/>
            <p:cNvSpPr>
              <a:spLocks noChangeArrowheads="1"/>
            </p:cNvSpPr>
            <p:nvPr/>
          </p:nvSpPr>
          <p:spPr bwMode="auto">
            <a:xfrm>
              <a:off x="4359" y="3385"/>
              <a:ext cx="561" cy="180"/>
            </a:xfrm>
            <a:prstGeom prst="octagon">
              <a:avLst>
                <a:gd name="adj" fmla="val 29287"/>
              </a:avLst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64" name="Text Box 88"/>
            <p:cNvSpPr txBox="1">
              <a:spLocks noChangeArrowheads="1"/>
            </p:cNvSpPr>
            <p:nvPr/>
          </p:nvSpPr>
          <p:spPr bwMode="auto">
            <a:xfrm>
              <a:off x="4358" y="3360"/>
              <a:ext cx="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STAT1</a:t>
              </a:r>
            </a:p>
          </p:txBody>
        </p:sp>
        <p:sp>
          <p:nvSpPr>
            <p:cNvPr id="178265" name="AutoShape 89"/>
            <p:cNvSpPr>
              <a:spLocks noChangeArrowheads="1"/>
            </p:cNvSpPr>
            <p:nvPr/>
          </p:nvSpPr>
          <p:spPr bwMode="auto">
            <a:xfrm>
              <a:off x="4012" y="3557"/>
              <a:ext cx="606" cy="172"/>
            </a:xfrm>
            <a:prstGeom prst="parallelogram">
              <a:avLst>
                <a:gd name="adj" fmla="val 88081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66" name="Text Box 90"/>
            <p:cNvSpPr txBox="1">
              <a:spLocks noChangeArrowheads="1"/>
            </p:cNvSpPr>
            <p:nvPr/>
          </p:nvSpPr>
          <p:spPr bwMode="auto">
            <a:xfrm>
              <a:off x="4093" y="3526"/>
              <a:ext cx="37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IRF9</a:t>
              </a:r>
            </a:p>
          </p:txBody>
        </p:sp>
        <p:sp>
          <p:nvSpPr>
            <p:cNvPr id="178267" name="AutoShape 91"/>
            <p:cNvSpPr>
              <a:spLocks noChangeArrowheads="1"/>
            </p:cNvSpPr>
            <p:nvPr/>
          </p:nvSpPr>
          <p:spPr bwMode="auto">
            <a:xfrm>
              <a:off x="3759" y="3252"/>
              <a:ext cx="561" cy="180"/>
            </a:xfrm>
            <a:prstGeom prst="octagon">
              <a:avLst>
                <a:gd name="adj" fmla="val 29287"/>
              </a:avLst>
            </a:prstGeom>
            <a:solidFill>
              <a:srgbClr val="EA91F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68" name="Text Box 92"/>
            <p:cNvSpPr txBox="1">
              <a:spLocks noChangeArrowheads="1"/>
            </p:cNvSpPr>
            <p:nvPr/>
          </p:nvSpPr>
          <p:spPr bwMode="auto">
            <a:xfrm>
              <a:off x="3757" y="3227"/>
              <a:ext cx="4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STAT2</a:t>
              </a:r>
            </a:p>
          </p:txBody>
        </p:sp>
        <p:sp>
          <p:nvSpPr>
            <p:cNvPr id="178269" name="Text Box 93"/>
            <p:cNvSpPr txBox="1">
              <a:spLocks noChangeArrowheads="1"/>
            </p:cNvSpPr>
            <p:nvPr/>
          </p:nvSpPr>
          <p:spPr bwMode="auto">
            <a:xfrm>
              <a:off x="4308" y="320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178270" name="Text Box 94"/>
            <p:cNvSpPr txBox="1">
              <a:spLocks noChangeArrowheads="1"/>
            </p:cNvSpPr>
            <p:nvPr/>
          </p:nvSpPr>
          <p:spPr bwMode="auto">
            <a:xfrm>
              <a:off x="4171" y="3382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P</a:t>
              </a:r>
            </a:p>
          </p:txBody>
        </p:sp>
        <p:sp>
          <p:nvSpPr>
            <p:cNvPr id="178271" name="Oval 95"/>
            <p:cNvSpPr>
              <a:spLocks noChangeArrowheads="1"/>
            </p:cNvSpPr>
            <p:nvPr/>
          </p:nvSpPr>
          <p:spPr bwMode="auto">
            <a:xfrm flipH="1">
              <a:off x="4185" y="3400"/>
              <a:ext cx="172" cy="18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72" name="Oval 96"/>
            <p:cNvSpPr>
              <a:spLocks noChangeArrowheads="1"/>
            </p:cNvSpPr>
            <p:nvPr/>
          </p:nvSpPr>
          <p:spPr bwMode="auto">
            <a:xfrm flipH="1">
              <a:off x="4327" y="3217"/>
              <a:ext cx="172" cy="18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273" name="Group 97"/>
          <p:cNvGrpSpPr>
            <a:grpSpLocks/>
          </p:cNvGrpSpPr>
          <p:nvPr/>
        </p:nvGrpSpPr>
        <p:grpSpPr bwMode="auto">
          <a:xfrm>
            <a:off x="5353051" y="5989639"/>
            <a:ext cx="555625" cy="338137"/>
            <a:chOff x="2412" y="3733"/>
            <a:chExt cx="350" cy="213"/>
          </a:xfrm>
        </p:grpSpPr>
        <p:grpSp>
          <p:nvGrpSpPr>
            <p:cNvPr id="178274" name="Group 98"/>
            <p:cNvGrpSpPr>
              <a:grpSpLocks/>
            </p:cNvGrpSpPr>
            <p:nvPr/>
          </p:nvGrpSpPr>
          <p:grpSpPr bwMode="auto">
            <a:xfrm>
              <a:off x="2412" y="3833"/>
              <a:ext cx="172" cy="113"/>
              <a:chOff x="2781" y="3820"/>
              <a:chExt cx="172" cy="113"/>
            </a:xfrm>
          </p:grpSpPr>
          <p:sp>
            <p:nvSpPr>
              <p:cNvPr id="178275" name="Line 99"/>
              <p:cNvSpPr>
                <a:spLocks noChangeShapeType="1"/>
              </p:cNvSpPr>
              <p:nvPr/>
            </p:nvSpPr>
            <p:spPr bwMode="auto">
              <a:xfrm flipV="1">
                <a:off x="2781" y="3820"/>
                <a:ext cx="0" cy="113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76" name="Line 100"/>
              <p:cNvSpPr>
                <a:spLocks noChangeShapeType="1"/>
              </p:cNvSpPr>
              <p:nvPr/>
            </p:nvSpPr>
            <p:spPr bwMode="auto">
              <a:xfrm>
                <a:off x="2781" y="3820"/>
                <a:ext cx="172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8277" name="Oval 101"/>
            <p:cNvSpPr>
              <a:spLocks noChangeArrowheads="1"/>
            </p:cNvSpPr>
            <p:nvPr/>
          </p:nvSpPr>
          <p:spPr bwMode="auto">
            <a:xfrm>
              <a:off x="2590" y="3733"/>
              <a:ext cx="172" cy="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78" name="Text Box 102"/>
          <p:cNvSpPr txBox="1">
            <a:spLocks noChangeArrowheads="1"/>
          </p:cNvSpPr>
          <p:nvPr/>
        </p:nvSpPr>
        <p:spPr bwMode="auto">
          <a:xfrm>
            <a:off x="8770939" y="1824038"/>
            <a:ext cx="821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IFNAR</a:t>
            </a:r>
          </a:p>
        </p:txBody>
      </p:sp>
      <p:grpSp>
        <p:nvGrpSpPr>
          <p:cNvPr id="178279" name="Group 103"/>
          <p:cNvGrpSpPr>
            <a:grpSpLocks/>
          </p:cNvGrpSpPr>
          <p:nvPr/>
        </p:nvGrpSpPr>
        <p:grpSpPr bwMode="auto">
          <a:xfrm>
            <a:off x="9245600" y="5935664"/>
            <a:ext cx="273050" cy="179387"/>
            <a:chOff x="2781" y="3820"/>
            <a:chExt cx="172" cy="113"/>
          </a:xfrm>
        </p:grpSpPr>
        <p:sp>
          <p:nvSpPr>
            <p:cNvPr id="178280" name="Line 104"/>
            <p:cNvSpPr>
              <a:spLocks noChangeShapeType="1"/>
            </p:cNvSpPr>
            <p:nvPr/>
          </p:nvSpPr>
          <p:spPr bwMode="auto">
            <a:xfrm flipV="1">
              <a:off x="2781" y="3820"/>
              <a:ext cx="0" cy="113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81" name="Line 105"/>
            <p:cNvSpPr>
              <a:spLocks noChangeShapeType="1"/>
            </p:cNvSpPr>
            <p:nvPr/>
          </p:nvSpPr>
          <p:spPr bwMode="auto">
            <a:xfrm>
              <a:off x="2781" y="3820"/>
              <a:ext cx="172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82" name="Text Box 106"/>
          <p:cNvSpPr txBox="1">
            <a:spLocks noChangeArrowheads="1"/>
          </p:cNvSpPr>
          <p:nvPr/>
        </p:nvSpPr>
        <p:spPr bwMode="auto">
          <a:xfrm>
            <a:off x="8832851" y="6116639"/>
            <a:ext cx="1634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IFN-regulated </a:t>
            </a:r>
          </a:p>
          <a:p>
            <a:r>
              <a:rPr lang="en-US">
                <a:solidFill>
                  <a:srgbClr val="FFFF00"/>
                </a:solidFill>
              </a:rPr>
              <a:t>Anti-viral genes</a:t>
            </a:r>
          </a:p>
        </p:txBody>
      </p:sp>
      <p:sp>
        <p:nvSpPr>
          <p:cNvPr id="178283" name="Rectangle 107"/>
          <p:cNvSpPr>
            <a:spLocks noGrp="1" noChangeArrowheads="1"/>
          </p:cNvSpPr>
          <p:nvPr>
            <p:ph type="title"/>
          </p:nvPr>
        </p:nvSpPr>
        <p:spPr>
          <a:xfrm>
            <a:off x="2209800" y="-127000"/>
            <a:ext cx="7772400" cy="1143000"/>
          </a:xfrm>
        </p:spPr>
        <p:txBody>
          <a:bodyPr/>
          <a:lstStyle/>
          <a:p>
            <a:r>
              <a:rPr lang="en-US" dirty="0"/>
              <a:t>The IFN system</a:t>
            </a:r>
          </a:p>
        </p:txBody>
      </p:sp>
      <p:grpSp>
        <p:nvGrpSpPr>
          <p:cNvPr id="178284" name="Group 108"/>
          <p:cNvGrpSpPr>
            <a:grpSpLocks/>
          </p:cNvGrpSpPr>
          <p:nvPr/>
        </p:nvGrpSpPr>
        <p:grpSpPr bwMode="auto">
          <a:xfrm>
            <a:off x="4291013" y="944563"/>
            <a:ext cx="1620838" cy="895350"/>
            <a:chOff x="471" y="1083"/>
            <a:chExt cx="1021" cy="564"/>
          </a:xfrm>
        </p:grpSpPr>
        <p:sp>
          <p:nvSpPr>
            <p:cNvPr id="178285" name="Oval 109"/>
            <p:cNvSpPr>
              <a:spLocks noChangeArrowheads="1"/>
            </p:cNvSpPr>
            <p:nvPr/>
          </p:nvSpPr>
          <p:spPr bwMode="auto">
            <a:xfrm>
              <a:off x="582" y="1083"/>
              <a:ext cx="594" cy="564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86" name="Text Box 110"/>
            <p:cNvSpPr txBox="1">
              <a:spLocks noChangeArrowheads="1"/>
            </p:cNvSpPr>
            <p:nvPr/>
          </p:nvSpPr>
          <p:spPr bwMode="auto">
            <a:xfrm>
              <a:off x="471" y="1255"/>
              <a:ext cx="8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RasV12</a:t>
              </a:r>
            </a:p>
          </p:txBody>
        </p:sp>
        <p:sp>
          <p:nvSpPr>
            <p:cNvPr id="178287" name="Text Box 111"/>
            <p:cNvSpPr txBox="1">
              <a:spLocks noChangeArrowheads="1"/>
            </p:cNvSpPr>
            <p:nvPr/>
          </p:nvSpPr>
          <p:spPr bwMode="auto">
            <a:xfrm>
              <a:off x="1095" y="1265"/>
              <a:ext cx="3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-GTP</a:t>
              </a:r>
              <a:endPara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78288" name="AutoShape 112"/>
          <p:cNvSpPr>
            <a:spLocks noChangeArrowheads="1"/>
          </p:cNvSpPr>
          <p:nvPr/>
        </p:nvSpPr>
        <p:spPr bwMode="auto">
          <a:xfrm>
            <a:off x="2971800" y="2170113"/>
            <a:ext cx="698500" cy="6477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rgbClr val="19191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289" name="Group 113"/>
          <p:cNvGrpSpPr>
            <a:grpSpLocks/>
          </p:cNvGrpSpPr>
          <p:nvPr/>
        </p:nvGrpSpPr>
        <p:grpSpPr bwMode="auto">
          <a:xfrm>
            <a:off x="7594600" y="2982913"/>
            <a:ext cx="1130300" cy="2743200"/>
            <a:chOff x="3824" y="1839"/>
            <a:chExt cx="712" cy="1728"/>
          </a:xfrm>
        </p:grpSpPr>
        <p:sp>
          <p:nvSpPr>
            <p:cNvPr id="178290" name="AutoShape 114"/>
            <p:cNvSpPr>
              <a:spLocks noChangeArrowheads="1"/>
            </p:cNvSpPr>
            <p:nvPr/>
          </p:nvSpPr>
          <p:spPr bwMode="auto">
            <a:xfrm>
              <a:off x="4096" y="1839"/>
              <a:ext cx="440" cy="4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19191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91" name="AutoShape 115"/>
            <p:cNvSpPr>
              <a:spLocks noChangeArrowheads="1"/>
            </p:cNvSpPr>
            <p:nvPr/>
          </p:nvSpPr>
          <p:spPr bwMode="auto">
            <a:xfrm>
              <a:off x="3824" y="3159"/>
              <a:ext cx="440" cy="408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19191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92" name="Text Box 116"/>
          <p:cNvSpPr txBox="1">
            <a:spLocks noChangeArrowheads="1"/>
          </p:cNvSpPr>
          <p:nvPr/>
        </p:nvSpPr>
        <p:spPr bwMode="auto">
          <a:xfrm>
            <a:off x="2981326" y="2279650"/>
            <a:ext cx="646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Ptx3</a:t>
            </a:r>
          </a:p>
        </p:txBody>
      </p:sp>
      <p:sp>
        <p:nvSpPr>
          <p:cNvPr id="178293" name="Text Box 117"/>
          <p:cNvSpPr txBox="1">
            <a:spLocks noChangeArrowheads="1"/>
          </p:cNvSpPr>
          <p:nvPr/>
        </p:nvSpPr>
        <p:spPr bwMode="auto">
          <a:xfrm>
            <a:off x="9620251" y="4773613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GBP2</a:t>
            </a:r>
          </a:p>
        </p:txBody>
      </p:sp>
      <p:sp>
        <p:nvSpPr>
          <p:cNvPr id="178294" name="Line 118"/>
          <p:cNvSpPr>
            <a:spLocks noChangeShapeType="1"/>
          </p:cNvSpPr>
          <p:nvPr/>
        </p:nvSpPr>
        <p:spPr bwMode="auto">
          <a:xfrm>
            <a:off x="10033000" y="44450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8295" name="Group 119"/>
          <p:cNvGrpSpPr>
            <a:grpSpLocks/>
          </p:cNvGrpSpPr>
          <p:nvPr/>
        </p:nvGrpSpPr>
        <p:grpSpPr bwMode="auto">
          <a:xfrm>
            <a:off x="10123489" y="3873501"/>
            <a:ext cx="371475" cy="500063"/>
            <a:chOff x="1153" y="1072"/>
            <a:chExt cx="234" cy="315"/>
          </a:xfrm>
        </p:grpSpPr>
        <p:sp>
          <p:nvSpPr>
            <p:cNvPr id="178296" name="AutoShape 120"/>
            <p:cNvSpPr>
              <a:spLocks noChangeArrowheads="1"/>
            </p:cNvSpPr>
            <p:nvPr/>
          </p:nvSpPr>
          <p:spPr bwMode="auto">
            <a:xfrm rot="5400000">
              <a:off x="1112" y="1113"/>
              <a:ext cx="315" cy="234"/>
            </a:xfrm>
            <a:prstGeom prst="hexagon">
              <a:avLst>
                <a:gd name="adj" fmla="val 33654"/>
                <a:gd name="vf" fmla="val 115470"/>
              </a:avLst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297" name="Freeform 121"/>
            <p:cNvSpPr>
              <a:spLocks/>
            </p:cNvSpPr>
            <p:nvPr/>
          </p:nvSpPr>
          <p:spPr bwMode="auto">
            <a:xfrm>
              <a:off x="1196" y="1125"/>
              <a:ext cx="148" cy="195"/>
            </a:xfrm>
            <a:custGeom>
              <a:avLst/>
              <a:gdLst/>
              <a:ahLst/>
              <a:cxnLst>
                <a:cxn ang="0">
                  <a:pos x="927" y="217"/>
                </a:cxn>
                <a:cxn ang="0">
                  <a:pos x="1009" y="135"/>
                </a:cxn>
                <a:cxn ang="0">
                  <a:pos x="785" y="53"/>
                </a:cxn>
                <a:cxn ang="0">
                  <a:pos x="605" y="165"/>
                </a:cxn>
                <a:cxn ang="0">
                  <a:pos x="680" y="232"/>
                </a:cxn>
                <a:cxn ang="0">
                  <a:pos x="860" y="314"/>
                </a:cxn>
                <a:cxn ang="0">
                  <a:pos x="897" y="240"/>
                </a:cxn>
                <a:cxn ang="0">
                  <a:pos x="598" y="142"/>
                </a:cxn>
                <a:cxn ang="0">
                  <a:pos x="516" y="225"/>
                </a:cxn>
                <a:cxn ang="0">
                  <a:pos x="762" y="419"/>
                </a:cxn>
                <a:cxn ang="0">
                  <a:pos x="882" y="464"/>
                </a:cxn>
                <a:cxn ang="0">
                  <a:pos x="949" y="471"/>
                </a:cxn>
                <a:cxn ang="0">
                  <a:pos x="830" y="374"/>
                </a:cxn>
                <a:cxn ang="0">
                  <a:pos x="516" y="240"/>
                </a:cxn>
                <a:cxn ang="0">
                  <a:pos x="329" y="202"/>
                </a:cxn>
                <a:cxn ang="0">
                  <a:pos x="344" y="292"/>
                </a:cxn>
                <a:cxn ang="0">
                  <a:pos x="568" y="427"/>
                </a:cxn>
                <a:cxn ang="0">
                  <a:pos x="792" y="516"/>
                </a:cxn>
                <a:cxn ang="0">
                  <a:pos x="830" y="471"/>
                </a:cxn>
                <a:cxn ang="0">
                  <a:pos x="403" y="471"/>
                </a:cxn>
                <a:cxn ang="0">
                  <a:pos x="695" y="711"/>
                </a:cxn>
                <a:cxn ang="0">
                  <a:pos x="703" y="576"/>
                </a:cxn>
                <a:cxn ang="0">
                  <a:pos x="456" y="434"/>
                </a:cxn>
                <a:cxn ang="0">
                  <a:pos x="97" y="479"/>
                </a:cxn>
                <a:cxn ang="0">
                  <a:pos x="179" y="628"/>
                </a:cxn>
                <a:cxn ang="0">
                  <a:pos x="628" y="853"/>
                </a:cxn>
                <a:cxn ang="0">
                  <a:pos x="725" y="748"/>
                </a:cxn>
                <a:cxn ang="0">
                  <a:pos x="501" y="658"/>
                </a:cxn>
                <a:cxn ang="0">
                  <a:pos x="187" y="569"/>
                </a:cxn>
                <a:cxn ang="0">
                  <a:pos x="127" y="628"/>
                </a:cxn>
                <a:cxn ang="0">
                  <a:pos x="299" y="920"/>
                </a:cxn>
                <a:cxn ang="0">
                  <a:pos x="777" y="957"/>
                </a:cxn>
                <a:cxn ang="0">
                  <a:pos x="575" y="793"/>
                </a:cxn>
                <a:cxn ang="0">
                  <a:pos x="0" y="733"/>
                </a:cxn>
                <a:cxn ang="0">
                  <a:pos x="172" y="898"/>
                </a:cxn>
                <a:cxn ang="0">
                  <a:pos x="374" y="957"/>
                </a:cxn>
              </a:cxnLst>
              <a:rect l="0" t="0" r="r" b="b"/>
              <a:pathLst>
                <a:path w="1017" h="987">
                  <a:moveTo>
                    <a:pt x="553" y="0"/>
                  </a:moveTo>
                  <a:cubicBezTo>
                    <a:pt x="663" y="81"/>
                    <a:pt x="794" y="176"/>
                    <a:pt x="927" y="217"/>
                  </a:cubicBezTo>
                  <a:cubicBezTo>
                    <a:pt x="994" y="209"/>
                    <a:pt x="997" y="219"/>
                    <a:pt x="1017" y="165"/>
                  </a:cubicBezTo>
                  <a:cubicBezTo>
                    <a:pt x="1014" y="155"/>
                    <a:pt x="1015" y="143"/>
                    <a:pt x="1009" y="135"/>
                  </a:cubicBezTo>
                  <a:cubicBezTo>
                    <a:pt x="992" y="111"/>
                    <a:pt x="979" y="113"/>
                    <a:pt x="957" y="105"/>
                  </a:cubicBezTo>
                  <a:cubicBezTo>
                    <a:pt x="900" y="84"/>
                    <a:pt x="842" y="72"/>
                    <a:pt x="785" y="53"/>
                  </a:cubicBezTo>
                  <a:cubicBezTo>
                    <a:pt x="656" y="58"/>
                    <a:pt x="626" y="15"/>
                    <a:pt x="598" y="105"/>
                  </a:cubicBezTo>
                  <a:cubicBezTo>
                    <a:pt x="600" y="125"/>
                    <a:pt x="599" y="145"/>
                    <a:pt x="605" y="165"/>
                  </a:cubicBezTo>
                  <a:cubicBezTo>
                    <a:pt x="612" y="193"/>
                    <a:pt x="629" y="186"/>
                    <a:pt x="650" y="202"/>
                  </a:cubicBezTo>
                  <a:cubicBezTo>
                    <a:pt x="661" y="210"/>
                    <a:pt x="669" y="222"/>
                    <a:pt x="680" y="232"/>
                  </a:cubicBezTo>
                  <a:cubicBezTo>
                    <a:pt x="708" y="256"/>
                    <a:pt x="743" y="262"/>
                    <a:pt x="777" y="277"/>
                  </a:cubicBezTo>
                  <a:cubicBezTo>
                    <a:pt x="805" y="289"/>
                    <a:pt x="829" y="304"/>
                    <a:pt x="860" y="314"/>
                  </a:cubicBezTo>
                  <a:cubicBezTo>
                    <a:pt x="877" y="311"/>
                    <a:pt x="896" y="314"/>
                    <a:pt x="912" y="307"/>
                  </a:cubicBezTo>
                  <a:cubicBezTo>
                    <a:pt x="947" y="291"/>
                    <a:pt x="918" y="249"/>
                    <a:pt x="897" y="240"/>
                  </a:cubicBezTo>
                  <a:cubicBezTo>
                    <a:pt x="826" y="209"/>
                    <a:pt x="753" y="190"/>
                    <a:pt x="680" y="172"/>
                  </a:cubicBezTo>
                  <a:cubicBezTo>
                    <a:pt x="651" y="164"/>
                    <a:pt x="626" y="149"/>
                    <a:pt x="598" y="142"/>
                  </a:cubicBezTo>
                  <a:cubicBezTo>
                    <a:pt x="573" y="144"/>
                    <a:pt x="546" y="142"/>
                    <a:pt x="523" y="150"/>
                  </a:cubicBezTo>
                  <a:cubicBezTo>
                    <a:pt x="494" y="159"/>
                    <a:pt x="514" y="217"/>
                    <a:pt x="516" y="225"/>
                  </a:cubicBezTo>
                  <a:cubicBezTo>
                    <a:pt x="527" y="264"/>
                    <a:pt x="555" y="313"/>
                    <a:pt x="590" y="337"/>
                  </a:cubicBezTo>
                  <a:cubicBezTo>
                    <a:pt x="642" y="373"/>
                    <a:pt x="704" y="392"/>
                    <a:pt x="762" y="419"/>
                  </a:cubicBezTo>
                  <a:cubicBezTo>
                    <a:pt x="780" y="427"/>
                    <a:pt x="796" y="441"/>
                    <a:pt x="815" y="449"/>
                  </a:cubicBezTo>
                  <a:cubicBezTo>
                    <a:pt x="836" y="457"/>
                    <a:pt x="860" y="457"/>
                    <a:pt x="882" y="464"/>
                  </a:cubicBezTo>
                  <a:cubicBezTo>
                    <a:pt x="897" y="468"/>
                    <a:pt x="927" y="479"/>
                    <a:pt x="927" y="479"/>
                  </a:cubicBezTo>
                  <a:cubicBezTo>
                    <a:pt x="934" y="476"/>
                    <a:pt x="947" y="478"/>
                    <a:pt x="949" y="471"/>
                  </a:cubicBezTo>
                  <a:cubicBezTo>
                    <a:pt x="954" y="439"/>
                    <a:pt x="889" y="396"/>
                    <a:pt x="874" y="389"/>
                  </a:cubicBezTo>
                  <a:cubicBezTo>
                    <a:pt x="860" y="382"/>
                    <a:pt x="844" y="379"/>
                    <a:pt x="830" y="374"/>
                  </a:cubicBezTo>
                  <a:cubicBezTo>
                    <a:pt x="741" y="309"/>
                    <a:pt x="896" y="418"/>
                    <a:pt x="688" y="314"/>
                  </a:cubicBezTo>
                  <a:cubicBezTo>
                    <a:pt x="631" y="285"/>
                    <a:pt x="578" y="251"/>
                    <a:pt x="516" y="240"/>
                  </a:cubicBezTo>
                  <a:cubicBezTo>
                    <a:pt x="468" y="216"/>
                    <a:pt x="436" y="209"/>
                    <a:pt x="388" y="195"/>
                  </a:cubicBezTo>
                  <a:cubicBezTo>
                    <a:pt x="368" y="197"/>
                    <a:pt x="348" y="198"/>
                    <a:pt x="329" y="202"/>
                  </a:cubicBezTo>
                  <a:cubicBezTo>
                    <a:pt x="321" y="203"/>
                    <a:pt x="306" y="201"/>
                    <a:pt x="306" y="210"/>
                  </a:cubicBezTo>
                  <a:cubicBezTo>
                    <a:pt x="301" y="244"/>
                    <a:pt x="318" y="273"/>
                    <a:pt x="344" y="292"/>
                  </a:cubicBezTo>
                  <a:cubicBezTo>
                    <a:pt x="364" y="306"/>
                    <a:pt x="389" y="314"/>
                    <a:pt x="411" y="329"/>
                  </a:cubicBezTo>
                  <a:cubicBezTo>
                    <a:pt x="461" y="363"/>
                    <a:pt x="508" y="411"/>
                    <a:pt x="568" y="427"/>
                  </a:cubicBezTo>
                  <a:cubicBezTo>
                    <a:pt x="620" y="460"/>
                    <a:pt x="681" y="475"/>
                    <a:pt x="740" y="494"/>
                  </a:cubicBezTo>
                  <a:cubicBezTo>
                    <a:pt x="798" y="512"/>
                    <a:pt x="717" y="486"/>
                    <a:pt x="792" y="516"/>
                  </a:cubicBezTo>
                  <a:cubicBezTo>
                    <a:pt x="806" y="521"/>
                    <a:pt x="837" y="531"/>
                    <a:pt x="837" y="531"/>
                  </a:cubicBezTo>
                  <a:cubicBezTo>
                    <a:pt x="890" y="509"/>
                    <a:pt x="886" y="497"/>
                    <a:pt x="830" y="471"/>
                  </a:cubicBezTo>
                  <a:cubicBezTo>
                    <a:pt x="774" y="445"/>
                    <a:pt x="717" y="423"/>
                    <a:pt x="658" y="412"/>
                  </a:cubicBezTo>
                  <a:cubicBezTo>
                    <a:pt x="534" y="415"/>
                    <a:pt x="427" y="358"/>
                    <a:pt x="403" y="471"/>
                  </a:cubicBezTo>
                  <a:cubicBezTo>
                    <a:pt x="425" y="573"/>
                    <a:pt x="460" y="611"/>
                    <a:pt x="560" y="643"/>
                  </a:cubicBezTo>
                  <a:cubicBezTo>
                    <a:pt x="604" y="672"/>
                    <a:pt x="642" y="696"/>
                    <a:pt x="695" y="711"/>
                  </a:cubicBezTo>
                  <a:cubicBezTo>
                    <a:pt x="701" y="709"/>
                    <a:pt x="743" y="701"/>
                    <a:pt x="747" y="688"/>
                  </a:cubicBezTo>
                  <a:cubicBezTo>
                    <a:pt x="755" y="651"/>
                    <a:pt x="729" y="599"/>
                    <a:pt x="703" y="576"/>
                  </a:cubicBezTo>
                  <a:cubicBezTo>
                    <a:pt x="679" y="555"/>
                    <a:pt x="640" y="539"/>
                    <a:pt x="613" y="524"/>
                  </a:cubicBezTo>
                  <a:cubicBezTo>
                    <a:pt x="560" y="494"/>
                    <a:pt x="511" y="458"/>
                    <a:pt x="456" y="434"/>
                  </a:cubicBezTo>
                  <a:cubicBezTo>
                    <a:pt x="390" y="404"/>
                    <a:pt x="318" y="391"/>
                    <a:pt x="254" y="359"/>
                  </a:cubicBezTo>
                  <a:cubicBezTo>
                    <a:pt x="108" y="366"/>
                    <a:pt x="38" y="332"/>
                    <a:pt x="97" y="479"/>
                  </a:cubicBezTo>
                  <a:cubicBezTo>
                    <a:pt x="101" y="490"/>
                    <a:pt x="111" y="499"/>
                    <a:pt x="119" y="509"/>
                  </a:cubicBezTo>
                  <a:cubicBezTo>
                    <a:pt x="130" y="544"/>
                    <a:pt x="148" y="607"/>
                    <a:pt x="179" y="628"/>
                  </a:cubicBezTo>
                  <a:cubicBezTo>
                    <a:pt x="235" y="665"/>
                    <a:pt x="291" y="700"/>
                    <a:pt x="351" y="733"/>
                  </a:cubicBezTo>
                  <a:cubicBezTo>
                    <a:pt x="444" y="784"/>
                    <a:pt x="520" y="836"/>
                    <a:pt x="628" y="853"/>
                  </a:cubicBezTo>
                  <a:cubicBezTo>
                    <a:pt x="683" y="842"/>
                    <a:pt x="724" y="828"/>
                    <a:pt x="777" y="815"/>
                  </a:cubicBezTo>
                  <a:cubicBezTo>
                    <a:pt x="792" y="773"/>
                    <a:pt x="756" y="765"/>
                    <a:pt x="725" y="748"/>
                  </a:cubicBezTo>
                  <a:cubicBezTo>
                    <a:pt x="698" y="733"/>
                    <a:pt x="677" y="708"/>
                    <a:pt x="650" y="696"/>
                  </a:cubicBezTo>
                  <a:cubicBezTo>
                    <a:pt x="608" y="676"/>
                    <a:pt x="546" y="666"/>
                    <a:pt x="501" y="658"/>
                  </a:cubicBezTo>
                  <a:cubicBezTo>
                    <a:pt x="446" y="636"/>
                    <a:pt x="393" y="616"/>
                    <a:pt x="336" y="606"/>
                  </a:cubicBezTo>
                  <a:cubicBezTo>
                    <a:pt x="285" y="585"/>
                    <a:pt x="242" y="575"/>
                    <a:pt x="187" y="569"/>
                  </a:cubicBezTo>
                  <a:cubicBezTo>
                    <a:pt x="169" y="576"/>
                    <a:pt x="147" y="577"/>
                    <a:pt x="134" y="591"/>
                  </a:cubicBezTo>
                  <a:cubicBezTo>
                    <a:pt x="125" y="599"/>
                    <a:pt x="126" y="615"/>
                    <a:pt x="127" y="628"/>
                  </a:cubicBezTo>
                  <a:cubicBezTo>
                    <a:pt x="128" y="669"/>
                    <a:pt x="109" y="785"/>
                    <a:pt x="157" y="838"/>
                  </a:cubicBezTo>
                  <a:cubicBezTo>
                    <a:pt x="216" y="904"/>
                    <a:pt x="219" y="885"/>
                    <a:pt x="299" y="920"/>
                  </a:cubicBezTo>
                  <a:cubicBezTo>
                    <a:pt x="403" y="965"/>
                    <a:pt x="480" y="980"/>
                    <a:pt x="598" y="987"/>
                  </a:cubicBezTo>
                  <a:cubicBezTo>
                    <a:pt x="657" y="977"/>
                    <a:pt x="717" y="967"/>
                    <a:pt x="777" y="957"/>
                  </a:cubicBezTo>
                  <a:cubicBezTo>
                    <a:pt x="784" y="955"/>
                    <a:pt x="800" y="957"/>
                    <a:pt x="800" y="950"/>
                  </a:cubicBezTo>
                  <a:cubicBezTo>
                    <a:pt x="789" y="865"/>
                    <a:pt x="601" y="809"/>
                    <a:pt x="575" y="793"/>
                  </a:cubicBezTo>
                  <a:cubicBezTo>
                    <a:pt x="447" y="713"/>
                    <a:pt x="404" y="696"/>
                    <a:pt x="254" y="681"/>
                  </a:cubicBezTo>
                  <a:cubicBezTo>
                    <a:pt x="106" y="692"/>
                    <a:pt x="87" y="668"/>
                    <a:pt x="0" y="733"/>
                  </a:cubicBezTo>
                  <a:cubicBezTo>
                    <a:pt x="24" y="793"/>
                    <a:pt x="26" y="782"/>
                    <a:pt x="82" y="823"/>
                  </a:cubicBezTo>
                  <a:cubicBezTo>
                    <a:pt x="113" y="846"/>
                    <a:pt x="150" y="865"/>
                    <a:pt x="172" y="898"/>
                  </a:cubicBezTo>
                  <a:cubicBezTo>
                    <a:pt x="177" y="905"/>
                    <a:pt x="180" y="914"/>
                    <a:pt x="187" y="920"/>
                  </a:cubicBezTo>
                  <a:cubicBezTo>
                    <a:pt x="231" y="956"/>
                    <a:pt x="324" y="952"/>
                    <a:pt x="374" y="957"/>
                  </a:cubicBezTo>
                  <a:cubicBezTo>
                    <a:pt x="398" y="962"/>
                    <a:pt x="423" y="972"/>
                    <a:pt x="448" y="97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298" name="Line 122"/>
          <p:cNvSpPr>
            <a:spLocks noChangeShapeType="1"/>
          </p:cNvSpPr>
          <p:nvPr/>
        </p:nvSpPr>
        <p:spPr bwMode="auto">
          <a:xfrm flipV="1">
            <a:off x="9753600" y="5334000"/>
            <a:ext cx="228600" cy="558800"/>
          </a:xfrm>
          <a:prstGeom prst="line">
            <a:avLst/>
          </a:prstGeom>
          <a:noFill/>
          <a:ln w="28575" cap="rnd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  <p:bldP spid="178180" grpId="0" animBg="1"/>
      <p:bldP spid="1782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547255" y="577974"/>
            <a:ext cx="4686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+mj-lt"/>
              </a:rPr>
              <a:t>Acknowledgements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397000" y="2081601"/>
            <a:ext cx="8255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 Scientific contributors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 PI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 lab members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 collaborators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 FUNDING AGENCIES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 say “Thank you”</a:t>
            </a:r>
          </a:p>
        </p:txBody>
      </p:sp>
    </p:spTree>
    <p:extLst>
      <p:ext uri="{BB962C8B-B14F-4D97-AF65-F5344CB8AC3E}">
        <p14:creationId xmlns:p14="http://schemas.microsoft.com/office/powerpoint/2010/main" val="143773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8688" y="0"/>
            <a:ext cx="7772400" cy="1143000"/>
          </a:xfrm>
        </p:spPr>
        <p:txBody>
          <a:bodyPr/>
          <a:lstStyle/>
          <a:p>
            <a:r>
              <a:rPr lang="en-US"/>
              <a:t>Does it matter?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33846" y="1028123"/>
            <a:ext cx="894238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/>
              <a:t>What’s the point of a talk/lecture/presentation?</a:t>
            </a:r>
          </a:p>
          <a:p>
            <a:pPr lvl="1">
              <a:buFontTx/>
              <a:buChar char="•"/>
            </a:pPr>
            <a:r>
              <a:rPr lang="en-US" sz="3200"/>
              <a:t> Communication</a:t>
            </a:r>
          </a:p>
          <a:p>
            <a:pPr lvl="2">
              <a:buFontTx/>
              <a:buChar char="•"/>
            </a:pPr>
            <a:r>
              <a:rPr lang="en-US" sz="3200"/>
              <a:t> Ideas</a:t>
            </a:r>
          </a:p>
          <a:p>
            <a:pPr lvl="2">
              <a:buFontTx/>
              <a:buChar char="•"/>
            </a:pPr>
            <a:r>
              <a:rPr lang="en-US" sz="3200"/>
              <a:t> Data</a:t>
            </a:r>
          </a:p>
          <a:p>
            <a:pPr lvl="2">
              <a:buFontTx/>
              <a:buChar char="•"/>
            </a:pPr>
            <a:r>
              <a:rPr lang="en-US" sz="3200"/>
              <a:t> expertise</a:t>
            </a:r>
          </a:p>
          <a:p>
            <a:pPr lvl="2">
              <a:buFontTx/>
              <a:buChar char="•"/>
            </a:pPr>
            <a:endParaRPr lang="en-US" sz="3200"/>
          </a:p>
          <a:p>
            <a:pPr lvl="1">
              <a:buFontTx/>
              <a:buChar char="•"/>
            </a:pPr>
            <a:r>
              <a:rPr lang="en-US" sz="3200"/>
              <a:t> Award </a:t>
            </a:r>
          </a:p>
          <a:p>
            <a:pPr lvl="1">
              <a:buFontTx/>
              <a:buChar char="•"/>
            </a:pPr>
            <a:r>
              <a:rPr lang="en-US" sz="3200"/>
              <a:t> Grade</a:t>
            </a:r>
          </a:p>
          <a:p>
            <a:pPr lvl="1">
              <a:buFontTx/>
              <a:buChar char="•"/>
            </a:pPr>
            <a:r>
              <a:rPr lang="en-US" sz="3200"/>
              <a:t> Degree</a:t>
            </a:r>
          </a:p>
          <a:p>
            <a:pPr lvl="1">
              <a:buFontTx/>
              <a:buChar char="•"/>
            </a:pPr>
            <a:r>
              <a:rPr lang="en-US" sz="3200"/>
              <a:t> Job</a:t>
            </a:r>
          </a:p>
          <a:p>
            <a:pPr lvl="1">
              <a:buFontTx/>
              <a:buChar char="•"/>
            </a:pPr>
            <a:r>
              <a:rPr lang="en-US" sz="3200"/>
              <a:t> Contacts</a:t>
            </a:r>
            <a:endParaRPr lang="en-US" sz="3200" dirty="0"/>
          </a:p>
        </p:txBody>
      </p:sp>
      <p:pic>
        <p:nvPicPr>
          <p:cNvPr id="5" name="Picture 4" descr="Gold medal">
            <a:extLst>
              <a:ext uri="{FF2B5EF4-FFF2-40B4-BE49-F238E27FC236}">
                <a16:creationId xmlns:a16="http://schemas.microsoft.com/office/drawing/2014/main" id="{990B03B3-11D7-D14D-9661-BE1E76293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47" y="2563092"/>
            <a:ext cx="4219740" cy="28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1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97" y="152400"/>
            <a:ext cx="7772400" cy="1143000"/>
          </a:xfrm>
        </p:spPr>
        <p:txBody>
          <a:bodyPr/>
          <a:lstStyle/>
          <a:p>
            <a:r>
              <a:rPr lang="en-US" dirty="0"/>
              <a:t>Slide Content</a:t>
            </a: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919874" y="1285968"/>
            <a:ext cx="9299694" cy="537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Critical evaluation of your slides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sz="32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Keep it simple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Phrases not full sentences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Everything important is on the slide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Re-create diagrams to illustrate your point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Use slides as a memory aid only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Diagrams/ flowchart/ pathways NOT text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3200" dirty="0"/>
              <a:t> Aesthetically pleasing (alignment, color)</a:t>
            </a:r>
          </a:p>
        </p:txBody>
      </p:sp>
    </p:spTree>
    <p:extLst>
      <p:ext uri="{BB962C8B-B14F-4D97-AF65-F5344CB8AC3E}">
        <p14:creationId xmlns:p14="http://schemas.microsoft.com/office/powerpoint/2010/main" val="6908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Scheme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60512" y="1600200"/>
            <a:ext cx="46890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Clarity above all</a:t>
            </a:r>
          </a:p>
          <a:p>
            <a:pPr lvl="1">
              <a:buFontTx/>
              <a:buChar char="•"/>
            </a:pPr>
            <a:r>
              <a:rPr lang="en-US" sz="3200" dirty="0"/>
              <a:t> contrast</a:t>
            </a:r>
          </a:p>
          <a:p>
            <a:pPr lvl="1">
              <a:buFontTx/>
              <a:buChar char="•"/>
            </a:pPr>
            <a:r>
              <a:rPr lang="en-US" sz="3200" dirty="0"/>
              <a:t> red/green </a:t>
            </a:r>
            <a:r>
              <a:rPr lang="en-US" sz="3200" dirty="0" err="1"/>
              <a:t>colour</a:t>
            </a:r>
            <a:r>
              <a:rPr lang="en-US" sz="3200" dirty="0"/>
              <a:t> blind</a:t>
            </a:r>
          </a:p>
        </p:txBody>
      </p:sp>
    </p:spTree>
    <p:extLst>
      <p:ext uri="{BB962C8B-B14F-4D97-AF65-F5344CB8AC3E}">
        <p14:creationId xmlns:p14="http://schemas.microsoft.com/office/powerpoint/2010/main" val="80006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Scheme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60525" y="1714500"/>
            <a:ext cx="46890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Clarity above all</a:t>
            </a:r>
          </a:p>
          <a:p>
            <a:pPr lvl="1">
              <a:buFontTx/>
              <a:buChar char="•"/>
            </a:pPr>
            <a:r>
              <a:rPr lang="en-US" sz="3200" dirty="0"/>
              <a:t> contrast</a:t>
            </a:r>
          </a:p>
          <a:p>
            <a:pPr lvl="1">
              <a:buFontTx/>
              <a:buChar char="•"/>
            </a:pPr>
            <a:r>
              <a:rPr lang="en-US" sz="3200" dirty="0"/>
              <a:t> red/green </a:t>
            </a:r>
            <a:r>
              <a:rPr lang="en-US" sz="3200" dirty="0" err="1"/>
              <a:t>colour</a:t>
            </a:r>
            <a:r>
              <a:rPr lang="en-US" sz="3200" dirty="0"/>
              <a:t> blind</a:t>
            </a:r>
          </a:p>
          <a:p>
            <a:pPr lvl="1">
              <a:buFontTx/>
              <a:buChar char="•"/>
            </a:pPr>
            <a:endParaRPr lang="en-US" sz="3200" dirty="0"/>
          </a:p>
          <a:p>
            <a:pPr lvl="1">
              <a:buFontTx/>
              <a:buChar char="•"/>
            </a:pPr>
            <a:r>
              <a:rPr lang="en-US" sz="3200" dirty="0"/>
              <a:t> Consistency!</a:t>
            </a:r>
          </a:p>
        </p:txBody>
      </p:sp>
    </p:spTree>
    <p:extLst>
      <p:ext uri="{BB962C8B-B14F-4D97-AF65-F5344CB8AC3E}">
        <p14:creationId xmlns:p14="http://schemas.microsoft.com/office/powerpoint/2010/main" val="1205763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 Scheme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17726" y="2028826"/>
            <a:ext cx="79406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Clarity above all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contrast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red/green colour blind</a:t>
            </a:r>
          </a:p>
          <a:p>
            <a:pPr lvl="1">
              <a:buFontTx/>
              <a:buChar char="•"/>
            </a:pPr>
            <a:endParaRPr lang="en-U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buFontTx/>
              <a:buChar char="•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Consistency!</a:t>
            </a:r>
          </a:p>
          <a:p>
            <a:pPr lvl="1">
              <a:buFontTx/>
              <a:buChar char="•"/>
            </a:pPr>
            <a:endParaRPr lang="en-U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Backgrounds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keep simple</a:t>
            </a:r>
          </a:p>
          <a:p>
            <a:pPr lvl="1">
              <a:buFontTx/>
              <a:buChar char="•"/>
            </a:pP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should NOT distract from slide content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524001" y="215900"/>
            <a:ext cx="9320213" cy="749300"/>
            <a:chOff x="0" y="136"/>
            <a:chExt cx="5856" cy="472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0" y="136"/>
              <a:ext cx="5816" cy="37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624" y="104"/>
                </a:cxn>
                <a:cxn ang="0">
                  <a:pos x="1200" y="152"/>
                </a:cxn>
                <a:cxn ang="0">
                  <a:pos x="1968" y="344"/>
                </a:cxn>
                <a:cxn ang="0">
                  <a:pos x="2928" y="104"/>
                </a:cxn>
                <a:cxn ang="0">
                  <a:pos x="4080" y="296"/>
                </a:cxn>
                <a:cxn ang="0">
                  <a:pos x="4848" y="8"/>
                </a:cxn>
                <a:cxn ang="0">
                  <a:pos x="5664" y="344"/>
                </a:cxn>
                <a:cxn ang="0">
                  <a:pos x="5760" y="200"/>
                </a:cxn>
                <a:cxn ang="0">
                  <a:pos x="5760" y="248"/>
                </a:cxn>
              </a:cxnLst>
              <a:rect l="0" t="0" r="r" b="b"/>
              <a:pathLst>
                <a:path w="5816" h="376">
                  <a:moveTo>
                    <a:pt x="0" y="344"/>
                  </a:moveTo>
                  <a:cubicBezTo>
                    <a:pt x="212" y="240"/>
                    <a:pt x="424" y="136"/>
                    <a:pt x="624" y="104"/>
                  </a:cubicBezTo>
                  <a:cubicBezTo>
                    <a:pt x="824" y="72"/>
                    <a:pt x="976" y="112"/>
                    <a:pt x="1200" y="152"/>
                  </a:cubicBezTo>
                  <a:cubicBezTo>
                    <a:pt x="1424" y="192"/>
                    <a:pt x="1680" y="352"/>
                    <a:pt x="1968" y="344"/>
                  </a:cubicBezTo>
                  <a:cubicBezTo>
                    <a:pt x="2256" y="336"/>
                    <a:pt x="2576" y="112"/>
                    <a:pt x="2928" y="104"/>
                  </a:cubicBezTo>
                  <a:cubicBezTo>
                    <a:pt x="3280" y="96"/>
                    <a:pt x="3760" y="312"/>
                    <a:pt x="4080" y="296"/>
                  </a:cubicBezTo>
                  <a:cubicBezTo>
                    <a:pt x="4400" y="280"/>
                    <a:pt x="4584" y="0"/>
                    <a:pt x="4848" y="8"/>
                  </a:cubicBezTo>
                  <a:cubicBezTo>
                    <a:pt x="5112" y="16"/>
                    <a:pt x="5512" y="312"/>
                    <a:pt x="5664" y="344"/>
                  </a:cubicBezTo>
                  <a:cubicBezTo>
                    <a:pt x="5816" y="376"/>
                    <a:pt x="5744" y="216"/>
                    <a:pt x="5760" y="200"/>
                  </a:cubicBezTo>
                  <a:cubicBezTo>
                    <a:pt x="5776" y="184"/>
                    <a:pt x="5768" y="216"/>
                    <a:pt x="5760" y="248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 flipV="1">
              <a:off x="0" y="192"/>
              <a:ext cx="5856" cy="416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624" y="104"/>
                </a:cxn>
                <a:cxn ang="0">
                  <a:pos x="1200" y="152"/>
                </a:cxn>
                <a:cxn ang="0">
                  <a:pos x="1968" y="344"/>
                </a:cxn>
                <a:cxn ang="0">
                  <a:pos x="2928" y="104"/>
                </a:cxn>
                <a:cxn ang="0">
                  <a:pos x="4080" y="296"/>
                </a:cxn>
                <a:cxn ang="0">
                  <a:pos x="4848" y="8"/>
                </a:cxn>
                <a:cxn ang="0">
                  <a:pos x="5664" y="344"/>
                </a:cxn>
                <a:cxn ang="0">
                  <a:pos x="5760" y="200"/>
                </a:cxn>
                <a:cxn ang="0">
                  <a:pos x="5760" y="248"/>
                </a:cxn>
              </a:cxnLst>
              <a:rect l="0" t="0" r="r" b="b"/>
              <a:pathLst>
                <a:path w="5816" h="376">
                  <a:moveTo>
                    <a:pt x="0" y="344"/>
                  </a:moveTo>
                  <a:cubicBezTo>
                    <a:pt x="212" y="240"/>
                    <a:pt x="424" y="136"/>
                    <a:pt x="624" y="104"/>
                  </a:cubicBezTo>
                  <a:cubicBezTo>
                    <a:pt x="824" y="72"/>
                    <a:pt x="976" y="112"/>
                    <a:pt x="1200" y="152"/>
                  </a:cubicBezTo>
                  <a:cubicBezTo>
                    <a:pt x="1424" y="192"/>
                    <a:pt x="1680" y="352"/>
                    <a:pt x="1968" y="344"/>
                  </a:cubicBezTo>
                  <a:cubicBezTo>
                    <a:pt x="2256" y="336"/>
                    <a:pt x="2576" y="112"/>
                    <a:pt x="2928" y="104"/>
                  </a:cubicBezTo>
                  <a:cubicBezTo>
                    <a:pt x="3280" y="96"/>
                    <a:pt x="3760" y="312"/>
                    <a:pt x="4080" y="296"/>
                  </a:cubicBezTo>
                  <a:cubicBezTo>
                    <a:pt x="4400" y="280"/>
                    <a:pt x="4584" y="0"/>
                    <a:pt x="4848" y="8"/>
                  </a:cubicBezTo>
                  <a:cubicBezTo>
                    <a:pt x="5112" y="16"/>
                    <a:pt x="5512" y="312"/>
                    <a:pt x="5664" y="344"/>
                  </a:cubicBezTo>
                  <a:cubicBezTo>
                    <a:pt x="5816" y="376"/>
                    <a:pt x="5744" y="216"/>
                    <a:pt x="5760" y="200"/>
                  </a:cubicBezTo>
                  <a:cubicBezTo>
                    <a:pt x="5776" y="184"/>
                    <a:pt x="5768" y="216"/>
                    <a:pt x="5760" y="248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344" name="Picture 8" descr="MUN_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2913" y="6061076"/>
            <a:ext cx="1331912" cy="792163"/>
          </a:xfrm>
          <a:prstGeom prst="rect">
            <a:avLst/>
          </a:prstGeom>
          <a:noFill/>
        </p:spPr>
      </p:pic>
      <p:pic>
        <p:nvPicPr>
          <p:cNvPr id="14345" name="Picture 9" descr="cihr_logo_big_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29726" y="0"/>
            <a:ext cx="1438275" cy="889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346" name="Picture 10" descr="BHCRI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6061075"/>
            <a:ext cx="2911475" cy="515938"/>
          </a:xfrm>
          <a:prstGeom prst="rect">
            <a:avLst/>
          </a:prstGeom>
          <a:noFill/>
        </p:spPr>
      </p:pic>
      <p:pic>
        <p:nvPicPr>
          <p:cNvPr id="14347" name="Picture 11" descr="TFF_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4840288"/>
            <a:ext cx="11049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4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MapNAmerica2"/>
          <p:cNvPicPr>
            <a:picLocks noChangeAspect="1" noChangeArrowheads="1"/>
          </p:cNvPicPr>
          <p:nvPr/>
        </p:nvPicPr>
        <p:blipFill>
          <a:blip r:embed="rId3">
            <a:alphaModFix amt="41000"/>
          </a:blip>
          <a:srcRect r="16547"/>
          <a:stretch>
            <a:fillRect/>
          </a:stretch>
        </p:blipFill>
        <p:spPr bwMode="auto">
          <a:xfrm>
            <a:off x="-4647" y="-609601"/>
            <a:ext cx="12192000" cy="9144001"/>
          </a:xfrm>
          <a:prstGeom prst="rect">
            <a:avLst/>
          </a:prstGeom>
          <a:noFill/>
        </p:spPr>
      </p:pic>
      <p:sp>
        <p:nvSpPr>
          <p:cNvPr id="174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985" y="4624387"/>
            <a:ext cx="4597400" cy="121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Sherri Christian, PhD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Division of Basic Medical Sciences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Faculty of Medicine</a:t>
            </a:r>
          </a:p>
          <a:p>
            <a:pPr>
              <a:lnSpc>
                <a:spcPct val="70000"/>
              </a:lnSpc>
            </a:pPr>
            <a:r>
              <a:rPr lang="en-US" sz="1800" dirty="0"/>
              <a:t>Memorial University of Newfoundland</a:t>
            </a:r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1911036" y="1422307"/>
            <a:ext cx="288925" cy="266700"/>
          </a:xfrm>
          <a:prstGeom prst="star5">
            <a:avLst/>
          </a:prstGeom>
          <a:solidFill>
            <a:srgbClr val="AE0000">
              <a:alpha val="31000"/>
            </a:srgbClr>
          </a:solidFill>
          <a:ln w="9525">
            <a:solidFill>
              <a:srgbClr val="191919">
                <a:alpha val="25999"/>
              </a:srgb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>
            <a:off x="4287862" y="4250400"/>
            <a:ext cx="288925" cy="266700"/>
          </a:xfrm>
          <a:prstGeom prst="star5">
            <a:avLst/>
          </a:prstGeom>
          <a:solidFill>
            <a:srgbClr val="AE0000">
              <a:alpha val="31000"/>
            </a:srgbClr>
          </a:solidFill>
          <a:ln w="9525">
            <a:solidFill>
              <a:srgbClr val="191919">
                <a:alpha val="25999"/>
              </a:srgb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6" name="AutoShape 6"/>
          <p:cNvSpPr>
            <a:spLocks noChangeArrowheads="1"/>
          </p:cNvSpPr>
          <p:nvPr/>
        </p:nvSpPr>
        <p:spPr bwMode="auto">
          <a:xfrm>
            <a:off x="11124716" y="4801849"/>
            <a:ext cx="288925" cy="266700"/>
          </a:xfrm>
          <a:prstGeom prst="star5">
            <a:avLst/>
          </a:prstGeom>
          <a:solidFill>
            <a:srgbClr val="AE0000">
              <a:alpha val="31000"/>
            </a:srgbClr>
          </a:solidFill>
          <a:ln w="9525">
            <a:solidFill>
              <a:srgbClr val="191919">
                <a:alpha val="25999"/>
              </a:srgb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087" name="AutoShape 7"/>
          <p:cNvSpPr>
            <a:spLocks noChangeArrowheads="1"/>
          </p:cNvSpPr>
          <p:nvPr/>
        </p:nvSpPr>
        <p:spPr bwMode="auto">
          <a:xfrm>
            <a:off x="5308807" y="3829049"/>
            <a:ext cx="288925" cy="266700"/>
          </a:xfrm>
          <a:prstGeom prst="star5">
            <a:avLst/>
          </a:prstGeom>
          <a:solidFill>
            <a:srgbClr val="AE0000">
              <a:alpha val="31000"/>
            </a:srgbClr>
          </a:solidFill>
          <a:ln w="9525">
            <a:solidFill>
              <a:srgbClr val="191919">
                <a:alpha val="25999"/>
              </a:srgb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088" name="Picture 8" descr="MUN_Logo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3223" y="6065838"/>
            <a:ext cx="1331912" cy="792162"/>
          </a:xfrm>
          <a:prstGeom prst="rect">
            <a:avLst/>
          </a:prstGeom>
          <a:noFill/>
        </p:spPr>
      </p:pic>
      <p:sp>
        <p:nvSpPr>
          <p:cNvPr id="1740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49723" y="2786933"/>
            <a:ext cx="8953500" cy="1143000"/>
          </a:xfrm>
          <a:effectLst/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  <a:t>Regulation of Gene Expression </a:t>
            </a:r>
            <a:br>
              <a:rPr lang="en-US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</a:b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  <a:t>and Cell Fate </a:t>
            </a:r>
            <a:br>
              <a:rPr lang="en-US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</a:br>
            <a:r>
              <a:rPr lang="en-US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</a:rPr>
              <a:t>by the Ras pathway</a:t>
            </a: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4156364" y="282575"/>
            <a:ext cx="462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chemeClr val="bg1"/>
                </a:solidFill>
              </a:rPr>
              <a:t>“Watermark background”</a:t>
            </a:r>
          </a:p>
        </p:txBody>
      </p:sp>
    </p:spTree>
    <p:extLst>
      <p:ext uri="{BB962C8B-B14F-4D97-AF65-F5344CB8AC3E}">
        <p14:creationId xmlns:p14="http://schemas.microsoft.com/office/powerpoint/2010/main" val="176853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4691"/>
            <a:ext cx="7772400" cy="1143000"/>
          </a:xfrm>
        </p:spPr>
        <p:txBody>
          <a:bodyPr/>
          <a:lstStyle/>
          <a:p>
            <a:r>
              <a:rPr lang="en-US" dirty="0"/>
              <a:t>Flow of talk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383433" y="1185603"/>
            <a:ext cx="81010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Transition between ideas/slides</a:t>
            </a:r>
          </a:p>
          <a:p>
            <a:endParaRPr lang="en-US" sz="3200" dirty="0"/>
          </a:p>
          <a:p>
            <a:pPr lvl="1"/>
            <a:r>
              <a:rPr lang="en-US" sz="3200" dirty="0"/>
              <a:t>Having shown that...    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Next, we considered whether…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To investigate this, we ...  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This means that … (return to the model)</a:t>
            </a:r>
          </a:p>
          <a:p>
            <a:pPr lvl="1"/>
            <a:endParaRPr lang="en-US" sz="3200" dirty="0"/>
          </a:p>
          <a:p>
            <a:r>
              <a:rPr lang="en-US" sz="3200" dirty="0"/>
              <a:t>Transition slides can be helpful</a:t>
            </a:r>
          </a:p>
        </p:txBody>
      </p:sp>
    </p:spTree>
    <p:extLst>
      <p:ext uri="{BB962C8B-B14F-4D97-AF65-F5344CB8AC3E}">
        <p14:creationId xmlns:p14="http://schemas.microsoft.com/office/powerpoint/2010/main" val="103812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45473"/>
            <a:ext cx="7772400" cy="1143000"/>
          </a:xfrm>
        </p:spPr>
        <p:txBody>
          <a:bodyPr/>
          <a:lstStyle/>
          <a:p>
            <a:r>
              <a:rPr lang="en-US" dirty="0" err="1"/>
              <a:t>Humour</a:t>
            </a:r>
            <a:endParaRPr lang="en-US" dirty="0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828800" y="1202183"/>
            <a:ext cx="9637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Using </a:t>
            </a:r>
            <a:r>
              <a:rPr lang="en-US" sz="3200" dirty="0" err="1"/>
              <a:t>humour</a:t>
            </a:r>
            <a:r>
              <a:rPr lang="en-US" sz="3200" dirty="0"/>
              <a:t> can wake up your audience</a:t>
            </a:r>
          </a:p>
          <a:p>
            <a:pPr lvl="1">
              <a:spcBef>
                <a:spcPct val="50000"/>
              </a:spcBef>
            </a:pPr>
            <a:r>
              <a:rPr lang="en-US" sz="3200" dirty="0"/>
              <a:t>Must be in good taste! (know your audience)</a:t>
            </a:r>
          </a:p>
          <a:p>
            <a:pPr lvl="1">
              <a:spcBef>
                <a:spcPct val="50000"/>
              </a:spcBef>
            </a:pPr>
            <a:r>
              <a:rPr lang="en-US" sz="3200" dirty="0"/>
              <a:t>As a rule- don’t start with a joke </a:t>
            </a:r>
          </a:p>
        </p:txBody>
      </p:sp>
      <p:pic>
        <p:nvPicPr>
          <p:cNvPr id="211972" name="Picture 4" descr="phd07300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27" y="3481678"/>
            <a:ext cx="6962378" cy="301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843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0590" y="110836"/>
            <a:ext cx="7772400" cy="1143000"/>
          </a:xfrm>
        </p:spPr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38364" y="1236663"/>
            <a:ext cx="74390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size: 24 </a:t>
            </a:r>
            <a:r>
              <a:rPr lang="en-US" sz="2800" dirty="0" err="1"/>
              <a:t>pt</a:t>
            </a:r>
            <a:r>
              <a:rPr lang="en-US" sz="2800" dirty="0"/>
              <a:t> or more</a:t>
            </a:r>
          </a:p>
          <a:p>
            <a:pPr>
              <a:buFontTx/>
              <a:buChar char="•"/>
            </a:pPr>
            <a:r>
              <a:rPr lang="en-US" sz="2800" dirty="0"/>
              <a:t> be consistent</a:t>
            </a:r>
          </a:p>
          <a:p>
            <a:pPr>
              <a:buFontTx/>
              <a:buChar char="•"/>
            </a:pPr>
            <a:r>
              <a:rPr lang="en-US" sz="2800" dirty="0"/>
              <a:t> bold? shadow?</a:t>
            </a:r>
          </a:p>
          <a:p>
            <a:pPr>
              <a:buFontTx/>
              <a:buChar char="•"/>
            </a:pPr>
            <a:r>
              <a:rPr lang="en-US" sz="2800" dirty="0"/>
              <a:t> sans serif / </a:t>
            </a:r>
            <a:r>
              <a:rPr lang="en-US" sz="2800" dirty="0">
                <a:latin typeface="Times New Roman" charset="0"/>
              </a:rPr>
              <a:t>serif (following are all 24 </a:t>
            </a:r>
            <a:r>
              <a:rPr lang="en-US" sz="2800" dirty="0" err="1">
                <a:latin typeface="Times New Roman" charset="0"/>
              </a:rPr>
              <a:t>pt</a:t>
            </a:r>
            <a:r>
              <a:rPr lang="en-US" sz="2800" dirty="0">
                <a:latin typeface="Times New Roman" charset="0"/>
              </a:rPr>
              <a:t>)</a:t>
            </a:r>
          </a:p>
          <a:p>
            <a:pPr>
              <a:buFontTx/>
              <a:buChar char="•"/>
            </a:pPr>
            <a:endParaRPr lang="en-US" sz="2800" dirty="0">
              <a:latin typeface="Times New Roman" charset="0"/>
            </a:endParaRPr>
          </a:p>
          <a:p>
            <a:pPr lvl="1"/>
            <a:r>
              <a:rPr lang="en-US" sz="2800">
                <a:latin typeface="Times New Roman" charset="0"/>
              </a:rPr>
              <a:t> Times </a:t>
            </a:r>
            <a:r>
              <a:rPr lang="en-US" sz="2800" dirty="0">
                <a:latin typeface="Times New Roman" charset="0"/>
              </a:rPr>
              <a:t>New Roman</a:t>
            </a:r>
          </a:p>
          <a:p>
            <a:pPr lvl="1"/>
            <a:endParaRPr lang="en-US" sz="2800" dirty="0">
              <a:latin typeface="Times New Roman" charset="0"/>
            </a:endParaRPr>
          </a:p>
          <a:p>
            <a:pPr lvl="1"/>
            <a:r>
              <a:rPr lang="en-US" sz="2800" dirty="0"/>
              <a:t> Arial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>
                <a:latin typeface="Helvetica" charset="0"/>
              </a:rPr>
              <a:t>Helvetica</a:t>
            </a:r>
          </a:p>
          <a:p>
            <a:pPr lvl="1"/>
            <a:endParaRPr lang="en-US" sz="2800" dirty="0">
              <a:latin typeface="Helvetica" charset="0"/>
            </a:endParaRPr>
          </a:p>
          <a:p>
            <a:pPr lvl="1"/>
            <a:r>
              <a:rPr lang="en-US" sz="2800" dirty="0">
                <a:latin typeface="Helvetica" charset="0"/>
              </a:rPr>
              <a:t> </a:t>
            </a:r>
            <a:r>
              <a:rPr lang="en-US" sz="2800" dirty="0">
                <a:latin typeface="Comic Sans MS" charset="0"/>
              </a:rPr>
              <a:t>Comic Sans 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13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41" y="162213"/>
            <a:ext cx="7772400" cy="1143000"/>
          </a:xfrm>
        </p:spPr>
        <p:txBody>
          <a:bodyPr/>
          <a:lstStyle/>
          <a:p>
            <a:r>
              <a:rPr lang="en-US" dirty="0"/>
              <a:t>Animations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56587" y="1401699"/>
            <a:ext cx="8015288" cy="51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sz="3200" dirty="0"/>
              <a:t> Use sparingly; can be a great tool or an irritant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3200" dirty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200" dirty="0"/>
              <a:t> Need a good reason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200" dirty="0"/>
              <a:t> 3-4 bullets: don’t animate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200" dirty="0"/>
              <a:t> complicated pathway: animate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3200" dirty="0"/>
              <a:t> experimental design: maybe animate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239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458" y="226956"/>
            <a:ext cx="7772400" cy="1143000"/>
          </a:xfrm>
        </p:spPr>
        <p:txBody>
          <a:bodyPr/>
          <a:lstStyle/>
          <a:p>
            <a:r>
              <a:rPr lang="en-US" dirty="0"/>
              <a:t>Animated Slide Transitions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49514" y="2519364"/>
            <a:ext cx="60245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/>
              <a:t>DON’T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 of one exception: by Christian Alberto</a:t>
            </a:r>
          </a:p>
        </p:txBody>
      </p:sp>
    </p:spTree>
    <p:extLst>
      <p:ext uri="{BB962C8B-B14F-4D97-AF65-F5344CB8AC3E}">
        <p14:creationId xmlns:p14="http://schemas.microsoft.com/office/powerpoint/2010/main" val="15493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2D6-584D-3F47-B011-FFBE83D9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well is a learned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7744-5EF7-CD42-9D16-DD1FF44C5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 early and often</a:t>
            </a:r>
          </a:p>
          <a:p>
            <a:pPr lvl="1"/>
            <a:r>
              <a:rPr lang="en-US" dirty="0"/>
              <a:t>Lab meetings</a:t>
            </a:r>
          </a:p>
          <a:p>
            <a:pPr lvl="1"/>
            <a:r>
              <a:rPr lang="en-US" dirty="0"/>
              <a:t>Journal clubs</a:t>
            </a:r>
          </a:p>
          <a:p>
            <a:pPr lvl="1"/>
            <a:r>
              <a:rPr lang="en-US" dirty="0"/>
              <a:t>Departmental seminar series</a:t>
            </a:r>
          </a:p>
          <a:p>
            <a:pPr lvl="1"/>
            <a:r>
              <a:rPr lang="en-US" dirty="0"/>
              <a:t>Annual departmental symposium</a:t>
            </a:r>
          </a:p>
          <a:p>
            <a:pPr lvl="1"/>
            <a:r>
              <a:rPr lang="en-US" dirty="0"/>
              <a:t>Conferences</a:t>
            </a:r>
          </a:p>
          <a:p>
            <a:pPr lvl="1"/>
            <a:r>
              <a:rPr lang="en-US" dirty="0"/>
              <a:t>3-Minute Thesis</a:t>
            </a:r>
          </a:p>
          <a:p>
            <a:r>
              <a:rPr lang="en-US" dirty="0"/>
              <a:t>Practice different formats</a:t>
            </a:r>
          </a:p>
          <a:p>
            <a:pPr lvl="1"/>
            <a:r>
              <a:rPr lang="en-US" dirty="0"/>
              <a:t>Poster vs. slide show (oral presentation)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B9170-89CC-B44E-AD09-F3733EC12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38817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52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4" y="1554164"/>
            <a:ext cx="3830637" cy="374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3539" name="Rectangle 3"/>
          <p:cNvSpPr>
            <a:spLocks/>
          </p:cNvSpPr>
          <p:nvPr/>
        </p:nvSpPr>
        <p:spPr bwMode="auto">
          <a:xfrm>
            <a:off x="7605714" y="6266464"/>
            <a:ext cx="2497479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>
              <a:spcBef>
                <a:spcPts val="138"/>
              </a:spcBef>
            </a:pPr>
            <a:r>
              <a:rPr lang="en-US" sz="900" u="sng">
                <a:solidFill>
                  <a:srgbClr val="42791C"/>
                </a:solidFill>
                <a:ea typeface="Arial" charset="0"/>
                <a:cs typeface="Arial" charset="0"/>
                <a:sym typeface="Arial" charset="0"/>
                <a:hlinkClick r:id="rId4"/>
              </a:rPr>
              <a:t>www.dkimages.com/.../</a:t>
            </a:r>
            <a:r>
              <a:rPr lang="en-US" sz="900">
                <a:solidFill>
                  <a:srgbClr val="42791C"/>
                </a:solidFill>
                <a:ea typeface="Arial" charset="0"/>
                <a:cs typeface="Arial" charset="0"/>
                <a:sym typeface="Arial" charset="0"/>
              </a:rPr>
              <a:t> previews/887/95001173.JPG</a:t>
            </a:r>
          </a:p>
        </p:txBody>
      </p:sp>
    </p:spTree>
    <p:extLst>
      <p:ext uri="{BB962C8B-B14F-4D97-AF65-F5344CB8AC3E}">
        <p14:creationId xmlns:p14="http://schemas.microsoft.com/office/powerpoint/2010/main" val="82510458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175" y="1428750"/>
            <a:ext cx="5322888" cy="400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5587" name="Rectangle 3"/>
          <p:cNvSpPr>
            <a:spLocks/>
          </p:cNvSpPr>
          <p:nvPr/>
        </p:nvSpPr>
        <p:spPr bwMode="auto">
          <a:xfrm>
            <a:off x="8229601" y="874714"/>
            <a:ext cx="893763" cy="4706937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88" name="Rectangle 4"/>
          <p:cNvSpPr>
            <a:spLocks/>
          </p:cNvSpPr>
          <p:nvPr/>
        </p:nvSpPr>
        <p:spPr bwMode="auto">
          <a:xfrm>
            <a:off x="2962276" y="4929189"/>
            <a:ext cx="5865813" cy="100012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89" name="Rectangle 5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84563"/>
      </p:ext>
    </p:extLst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89" y="-9525"/>
            <a:ext cx="10055225" cy="755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7635" name="Rectangle 3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54012"/>
      </p:ext>
    </p:extLst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64" y="0"/>
            <a:ext cx="10028237" cy="753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9683" name="Rectangle 3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89" y="71438"/>
            <a:ext cx="9934575" cy="7466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1731" name="Rectangle 3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64" y="0"/>
            <a:ext cx="10028237" cy="753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3779" name="Rectangle 3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 dir="d"/>
      </p:transition>
    </mc:Choice>
    <mc:Fallback xmlns="">
      <p:transition xmlns:p14="http://schemas.microsoft.com/office/powerpoint/2010/main" spd="slow" advClick="0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Line 2"/>
          <p:cNvSpPr>
            <a:spLocks noChangeShapeType="1"/>
          </p:cNvSpPr>
          <p:nvPr/>
        </p:nvSpPr>
        <p:spPr bwMode="auto">
          <a:xfrm>
            <a:off x="5649914" y="2982914"/>
            <a:ext cx="892175" cy="892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814" y="1250951"/>
            <a:ext cx="6689725" cy="5026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828" name="Rectangle 4"/>
          <p:cNvSpPr>
            <a:spLocks/>
          </p:cNvSpPr>
          <p:nvPr/>
        </p:nvSpPr>
        <p:spPr bwMode="auto">
          <a:xfrm>
            <a:off x="2300288" y="901701"/>
            <a:ext cx="893762" cy="55276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29" name="Rectangle 5"/>
          <p:cNvSpPr>
            <a:spLocks/>
          </p:cNvSpPr>
          <p:nvPr/>
        </p:nvSpPr>
        <p:spPr bwMode="auto">
          <a:xfrm>
            <a:off x="9236076" y="901701"/>
            <a:ext cx="892175" cy="55276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0" name="Rectangle 6"/>
          <p:cNvSpPr>
            <a:spLocks/>
          </p:cNvSpPr>
          <p:nvPr/>
        </p:nvSpPr>
        <p:spPr bwMode="auto">
          <a:xfrm>
            <a:off x="2287588" y="438150"/>
            <a:ext cx="7840662" cy="9096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1" name="Rectangle 7"/>
          <p:cNvSpPr>
            <a:spLocks/>
          </p:cNvSpPr>
          <p:nvPr/>
        </p:nvSpPr>
        <p:spPr bwMode="auto">
          <a:xfrm>
            <a:off x="2287588" y="5813426"/>
            <a:ext cx="7840662" cy="9112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32" name="Rectangle 8"/>
          <p:cNvSpPr>
            <a:spLocks/>
          </p:cNvSpPr>
          <p:nvPr/>
        </p:nvSpPr>
        <p:spPr bwMode="auto">
          <a:xfrm>
            <a:off x="7054850" y="6540500"/>
            <a:ext cx="35369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http://www.apuche.org/OIA/Anatomical-Page-03.htm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463" y="1017589"/>
            <a:ext cx="9097962" cy="482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7875" name="Rectangle 3"/>
          <p:cNvSpPr>
            <a:spLocks/>
          </p:cNvSpPr>
          <p:nvPr/>
        </p:nvSpPr>
        <p:spPr bwMode="auto">
          <a:xfrm>
            <a:off x="1541463" y="6059488"/>
            <a:ext cx="914400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38"/>
            <a:r>
              <a:rPr lang="en-US" sz="1300" u="sng">
                <a:latin typeface="Gill Sans" charset="0"/>
                <a:ea typeface="Gill Sans" charset="0"/>
                <a:cs typeface="Gill Sans" charset="0"/>
                <a:sym typeface="Gill Sans" charset="0"/>
                <a:hlinkClick r:id="rId4"/>
              </a:rPr>
              <a:t>http://www.nature.com/nature/journal/v404/n6778/fig_tab/404661a0_F3.html</a:t>
            </a:r>
            <a:endParaRPr lang="en-US" sz="1300" u="sng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7278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63" y="138546"/>
            <a:ext cx="7772400" cy="1143000"/>
          </a:xfrm>
        </p:spPr>
        <p:txBody>
          <a:bodyPr/>
          <a:lstStyle/>
          <a:p>
            <a:r>
              <a:rPr lang="en-US" dirty="0"/>
              <a:t>Presentation technique 1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137805" y="1557338"/>
            <a:ext cx="71421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Own the room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Do not apologize or ask permission,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	unless it’s obviously needed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Avoid meta-commentary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7565025" y="1572768"/>
            <a:ext cx="4157583" cy="3524139"/>
          </a:xfrm>
          <a:prstGeom prst="cloudCallout">
            <a:avLst>
              <a:gd name="adj1" fmla="val -35361"/>
              <a:gd name="adj2" fmla="val 6813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Oh, that text isn’t </a:t>
            </a:r>
          </a:p>
          <a:p>
            <a:pPr algn="ctr"/>
            <a:r>
              <a:rPr lang="en-US" sz="2400" dirty="0"/>
              <a:t>formatted correctly, oops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2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982" y="235527"/>
            <a:ext cx="7772400" cy="1143000"/>
          </a:xfrm>
        </p:spPr>
        <p:txBody>
          <a:bodyPr/>
          <a:lstStyle/>
          <a:p>
            <a:r>
              <a:rPr lang="en-US" dirty="0"/>
              <a:t>Presentation technique 2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55158" y="1542226"/>
            <a:ext cx="63028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Laser pointer/ Mouse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Eye contact with your audience/ with your camera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Your ‘ticks’</a:t>
            </a:r>
          </a:p>
          <a:p>
            <a:pPr>
              <a:spcBef>
                <a:spcPct val="50000"/>
              </a:spcBef>
            </a:pPr>
            <a:endParaRPr lang="en-US" sz="3200" dirty="0"/>
          </a:p>
          <a:p>
            <a:pPr>
              <a:spcBef>
                <a:spcPct val="50000"/>
              </a:spcBef>
            </a:pPr>
            <a:r>
              <a:rPr lang="en-US" sz="3200" dirty="0"/>
              <a:t>Be confident but not arrogant</a:t>
            </a:r>
          </a:p>
        </p:txBody>
      </p:sp>
      <p:pic>
        <p:nvPicPr>
          <p:cNvPr id="212996" name="Picture 4" descr="la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9892" y="1367029"/>
            <a:ext cx="5395595" cy="4206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3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C7A60-488F-6540-86AA-14020516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618" y="302491"/>
            <a:ext cx="3043382" cy="3043382"/>
          </a:xfrm>
          <a:prstGeom prst="rect">
            <a:avLst/>
          </a:prstGeom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7100" y="0"/>
            <a:ext cx="7772400" cy="1143000"/>
          </a:xfrm>
        </p:spPr>
        <p:txBody>
          <a:bodyPr/>
          <a:lstStyle/>
          <a:p>
            <a:r>
              <a:rPr lang="en-US"/>
              <a:t>Before you start…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72391" y="1374465"/>
            <a:ext cx="111442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What is your message?</a:t>
            </a:r>
          </a:p>
          <a:p>
            <a:pPr lvl="1"/>
            <a:r>
              <a:rPr lang="en-US" sz="2800" dirty="0"/>
              <a:t> </a:t>
            </a:r>
          </a:p>
          <a:p>
            <a:pPr lvl="1"/>
            <a:endParaRPr lang="en-US" sz="2800" dirty="0"/>
          </a:p>
          <a:p>
            <a:r>
              <a:rPr lang="en-US" sz="2800" dirty="0"/>
              <a:t>Who is your audience?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716243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" y="295852"/>
            <a:ext cx="10515600" cy="1325563"/>
          </a:xfrm>
        </p:spPr>
        <p:txBody>
          <a:bodyPr/>
          <a:lstStyle/>
          <a:p>
            <a:r>
              <a:rPr lang="en-US" dirty="0"/>
              <a:t>Presentation technique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750" y="1952626"/>
            <a:ext cx="7683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Know your tools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Getting to previous slides quickly</a:t>
            </a:r>
          </a:p>
          <a:p>
            <a:pPr lvl="1"/>
            <a:endParaRPr lang="en-US" sz="3200" dirty="0"/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Using the advancer easily</a:t>
            </a:r>
          </a:p>
          <a:p>
            <a:pPr lvl="1"/>
            <a:endParaRPr lang="en-US" sz="3200" dirty="0"/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Prevent “auto-updates” or notifications</a:t>
            </a:r>
          </a:p>
          <a:p>
            <a:pPr marL="800100" lvl="1" indent="-342900">
              <a:buFont typeface="Arial"/>
              <a:buChar char="•"/>
            </a:pPr>
            <a:endParaRPr lang="en-US" sz="3200" dirty="0"/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Sharing your screen</a:t>
            </a:r>
          </a:p>
          <a:p>
            <a:pPr marL="800100" lvl="1" indent="-342900">
              <a:buFont typeface="Arial"/>
              <a:buChar char="•"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yosemite_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74" y="254000"/>
            <a:ext cx="4552627" cy="895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94724" y="1187450"/>
            <a:ext cx="4552627" cy="904661"/>
            <a:chOff x="4470723" y="1187450"/>
            <a:chExt cx="4552627" cy="904661"/>
          </a:xfrm>
        </p:grpSpPr>
        <p:pic>
          <p:nvPicPr>
            <p:cNvPr id="5" name="Picture 4" descr="yosemite_ban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723" y="1187450"/>
              <a:ext cx="4552627" cy="8953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37150" y="1543050"/>
              <a:ext cx="3676650" cy="549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OMG</a:t>
              </a:r>
            </a:p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2"/>
                  </a:solidFill>
                </a:rPr>
                <a:t>You are right- Dr. Christian is such a jerk.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3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891" y="200891"/>
            <a:ext cx="7772400" cy="1143000"/>
          </a:xfrm>
        </p:spPr>
        <p:txBody>
          <a:bodyPr/>
          <a:lstStyle/>
          <a:p>
            <a:r>
              <a:rPr lang="en-US" dirty="0"/>
              <a:t>Nervousness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246313" y="1001713"/>
            <a:ext cx="51482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 Relaxation techniques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800" dirty="0"/>
              <a:t> breathing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800" dirty="0"/>
              <a:t> use the nervous energy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 Practice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 Experience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2800" dirty="0"/>
              <a:t> Public speaking courses</a:t>
            </a:r>
          </a:p>
        </p:txBody>
      </p:sp>
      <p:pic>
        <p:nvPicPr>
          <p:cNvPr id="184325" name="Picture 5" descr="phd082504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51" y="4179888"/>
            <a:ext cx="6181725" cy="267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896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63" y="152400"/>
            <a:ext cx="7772400" cy="1143000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259013" y="1168400"/>
            <a:ext cx="766921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en-US" sz="3200" dirty="0"/>
              <a:t>What is your message?</a:t>
            </a: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en-US" sz="3200" dirty="0"/>
              <a:t>Clear communication</a:t>
            </a: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en-US" sz="3200" dirty="0"/>
              <a:t>Keep it simple</a:t>
            </a: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en-US" sz="3200" dirty="0"/>
              <a:t>Analyze other presentations (good &amp; bad)</a:t>
            </a:r>
          </a:p>
          <a:p>
            <a:pPr marL="457200" indent="-457200">
              <a:lnSpc>
                <a:spcPct val="120000"/>
              </a:lnSpc>
              <a:buFontTx/>
              <a:buChar char="•"/>
            </a:pPr>
            <a:r>
              <a:rPr lang="en-US" sz="3200" dirty="0"/>
              <a:t>Prepare early</a:t>
            </a:r>
            <a:endParaRPr lang="en-US" sz="2000" dirty="0"/>
          </a:p>
          <a:p>
            <a:pPr marL="457200" indent="-457200">
              <a:buFontTx/>
              <a:buChar char="•"/>
            </a:pPr>
            <a:endParaRPr lang="en-US" sz="2000" dirty="0"/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dirty="0"/>
              <a:t>Tell them what you are going to say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dirty="0"/>
              <a:t>Tell them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3200" b="1" dirty="0"/>
              <a:t>Tell them what you said</a:t>
            </a:r>
          </a:p>
        </p:txBody>
      </p:sp>
    </p:spTree>
    <p:extLst>
      <p:ext uri="{BB962C8B-B14F-4D97-AF65-F5344CB8AC3E}">
        <p14:creationId xmlns:p14="http://schemas.microsoft.com/office/powerpoint/2010/main" val="114717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44475"/>
            <a:ext cx="7772400" cy="1143000"/>
          </a:xfrm>
        </p:spPr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2628901" y="22193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078992" y="1384491"/>
            <a:ext cx="104058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hlinkClick r:id="rId3"/>
              </a:rPr>
              <a:t>www.cs.berkeley.edu/~jrs/speaking.html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www.ascb.org/files/0602wicb.pdf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5"/>
              </a:rPr>
              <a:t>http://www.ncbi.nlm.nih.gov/pmc/articles/PMC1857815/</a:t>
            </a:r>
            <a:endParaRPr lang="en-US" sz="2800" dirty="0"/>
          </a:p>
          <a:p>
            <a:r>
              <a:rPr lang="en-US" sz="2800" dirty="0"/>
              <a:t>	Ten Simple Rules for Making Good Oral Presentations</a:t>
            </a:r>
          </a:p>
          <a:p>
            <a:endParaRPr lang="en-US" sz="2800" dirty="0"/>
          </a:p>
          <a:p>
            <a:r>
              <a:rPr lang="en-US" sz="2800" dirty="0">
                <a:hlinkClick r:id="rId6"/>
              </a:rPr>
              <a:t>www.ncbi.nlm.nih.gov/pmc/articles/PMC1876493/</a:t>
            </a:r>
            <a:endParaRPr lang="en-US" sz="2800" dirty="0"/>
          </a:p>
          <a:p>
            <a:r>
              <a:rPr lang="en-US" sz="2800" dirty="0"/>
              <a:t>	Ten Simple Rules for a Good Poster Presentation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4390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552" y="1755648"/>
            <a:ext cx="1084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Michael Gold, UBC- PhD supervisor</a:t>
            </a:r>
          </a:p>
          <a:p>
            <a:r>
              <a:rPr lang="en-US" sz="3200" dirty="0"/>
              <a:t>Kelly Drew, UAF- PDF supervisor</a:t>
            </a:r>
          </a:p>
          <a:p>
            <a:r>
              <a:rPr lang="en-US" sz="3200" dirty="0"/>
              <a:t>Ken </a:t>
            </a:r>
            <a:r>
              <a:rPr lang="en-US" sz="3200" dirty="0" err="1"/>
              <a:t>Hirasawa</a:t>
            </a:r>
            <a:r>
              <a:rPr lang="en-US" sz="3200" dirty="0"/>
              <a:t>, MUN- PDF supervisor</a:t>
            </a:r>
          </a:p>
          <a:p>
            <a:endParaRPr lang="en-US" sz="3200" dirty="0"/>
          </a:p>
          <a:p>
            <a:r>
              <a:rPr lang="en-US" sz="3200" dirty="0"/>
              <a:t>Past students and </a:t>
            </a:r>
            <a:r>
              <a:rPr lang="en-US" sz="3200" dirty="0" err="1"/>
              <a:t>labmates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Online colleagues with similar interests who write on these topics.</a:t>
            </a:r>
          </a:p>
        </p:txBody>
      </p:sp>
      <p:pic>
        <p:nvPicPr>
          <p:cNvPr id="4" name="Picture 8" descr="MUN_Logo_CMYK">
            <a:extLst>
              <a:ext uri="{FF2B5EF4-FFF2-40B4-BE49-F238E27FC236}">
                <a16:creationId xmlns:a16="http://schemas.microsoft.com/office/drawing/2014/main" id="{23B5816C-F735-4A4C-A900-BBCAA6D6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6109" y="5577073"/>
            <a:ext cx="1967345" cy="1170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10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75" y="0"/>
            <a:ext cx="7772400" cy="1143000"/>
          </a:xfrm>
        </p:spPr>
        <p:txBody>
          <a:bodyPr/>
          <a:lstStyle/>
          <a:p>
            <a:r>
              <a:rPr lang="en-US" dirty="0"/>
              <a:t>The message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33450" y="1420813"/>
            <a:ext cx="10629899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dirty="0"/>
              <a:t>1-2 big messages for the entire talk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dirty="0"/>
              <a:t>1-2 points/slide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dirty="0"/>
              <a:t>DO NOT expect your audience to remember something if it’s not on the slide in front of them- if it is important enough to say then put it on the slide</a:t>
            </a:r>
            <a:endParaRPr lang="en-US" dirty="0"/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b="1" dirty="0"/>
              <a:t>Tell them what you are going to say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b="1" dirty="0"/>
              <a:t>Tell them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en-US" sz="2800" b="1" dirty="0"/>
              <a:t>Tell them what you said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669957-8758-9C4C-9872-AB4A2506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053" y="157595"/>
            <a:ext cx="2038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D8FB5-D5B6-C146-8BCA-228810C1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55" y="3628159"/>
            <a:ext cx="3229841" cy="3229841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363" y="0"/>
            <a:ext cx="7772400" cy="1143000"/>
          </a:xfrm>
        </p:spPr>
        <p:txBody>
          <a:bodyPr/>
          <a:lstStyle/>
          <a:p>
            <a:r>
              <a:rPr lang="en-US"/>
              <a:t>Know your audience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5509" y="1224830"/>
            <a:ext cx="104717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You are a scientist</a:t>
            </a:r>
            <a:r>
              <a:rPr lang="en-US" sz="2800" dirty="0">
                <a:sym typeface="Symbol" charset="2"/>
              </a:rPr>
              <a:t></a:t>
            </a:r>
            <a:r>
              <a:rPr lang="en-US" sz="2800" dirty="0"/>
              <a:t> Do your research</a:t>
            </a:r>
          </a:p>
          <a:p>
            <a:pPr lvl="1"/>
            <a:r>
              <a:rPr lang="en-US" dirty="0"/>
              <a:t>General public </a:t>
            </a:r>
            <a:r>
              <a:rPr lang="en-US" i="1" dirty="0"/>
              <a:t>vs.</a:t>
            </a:r>
            <a:r>
              <a:rPr lang="en-US" dirty="0"/>
              <a:t> science department </a:t>
            </a:r>
            <a:r>
              <a:rPr lang="en-US" i="1" dirty="0"/>
              <a:t>vs.</a:t>
            </a:r>
            <a:r>
              <a:rPr lang="en-US" dirty="0"/>
              <a:t> medical department </a:t>
            </a:r>
            <a:r>
              <a:rPr lang="en-US" i="1" dirty="0"/>
              <a:t>vs.</a:t>
            </a:r>
            <a:r>
              <a:rPr lang="en-US" dirty="0"/>
              <a:t> specialized research group </a:t>
            </a:r>
            <a:r>
              <a:rPr lang="en-US" i="1" dirty="0"/>
              <a:t>vs.</a:t>
            </a:r>
            <a:r>
              <a:rPr lang="en-US" dirty="0"/>
              <a:t> lab mates</a:t>
            </a:r>
          </a:p>
          <a:p>
            <a:pPr lvl="1"/>
            <a:endParaRPr lang="en-US" sz="2800" dirty="0"/>
          </a:p>
          <a:p>
            <a:r>
              <a:rPr lang="en-US" sz="2800" dirty="0"/>
              <a:t>Don’t assume any prior specialized knowledge</a:t>
            </a:r>
          </a:p>
          <a:p>
            <a:endParaRPr lang="en-US" sz="2800" dirty="0"/>
          </a:p>
          <a:p>
            <a:r>
              <a:rPr lang="en-US" sz="2800" dirty="0"/>
              <a:t>When in doubt: Assume very smart people who don’t know the details but have an understanding of basic biology</a:t>
            </a:r>
          </a:p>
          <a:p>
            <a:endParaRPr lang="en-US" sz="2800" dirty="0"/>
          </a:p>
          <a:p>
            <a:r>
              <a:rPr lang="en-US" sz="2800" i="1" dirty="0"/>
              <a:t>Suggestion: have a person in mind that represents the least knowledgeable/ most difficult person in your audience</a:t>
            </a:r>
          </a:p>
        </p:txBody>
      </p:sp>
    </p:spTree>
    <p:extLst>
      <p:ext uri="{BB962C8B-B14F-4D97-AF65-F5344CB8AC3E}">
        <p14:creationId xmlns:p14="http://schemas.microsoft.com/office/powerpoint/2010/main" val="196589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5859462" y="1855788"/>
            <a:ext cx="4057650" cy="849312"/>
            <a:chOff x="2731" y="1169"/>
            <a:chExt cx="2556" cy="535"/>
          </a:xfrm>
        </p:grpSpPr>
        <p:sp>
          <p:nvSpPr>
            <p:cNvPr id="185347" name="Line 3"/>
            <p:cNvSpPr>
              <a:spLocks noChangeShapeType="1"/>
            </p:cNvSpPr>
            <p:nvPr/>
          </p:nvSpPr>
          <p:spPr bwMode="auto">
            <a:xfrm>
              <a:off x="2849" y="1563"/>
              <a:ext cx="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8" name="AutoShape 4"/>
            <p:cNvSpPr>
              <a:spLocks noChangeArrowheads="1"/>
            </p:cNvSpPr>
            <p:nvPr/>
          </p:nvSpPr>
          <p:spPr bwMode="auto">
            <a:xfrm>
              <a:off x="3746" y="1430"/>
              <a:ext cx="1541" cy="274"/>
            </a:xfrm>
            <a:prstGeom prst="octagon">
              <a:avLst>
                <a:gd name="adj" fmla="val 29287"/>
              </a:avLst>
            </a:prstGeom>
            <a:solidFill>
              <a:srgbClr val="EA91F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9" name="Text Box 5"/>
            <p:cNvSpPr txBox="1">
              <a:spLocks noChangeArrowheads="1"/>
            </p:cNvSpPr>
            <p:nvPr/>
          </p:nvSpPr>
          <p:spPr bwMode="auto">
            <a:xfrm>
              <a:off x="2731" y="1169"/>
              <a:ext cx="9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degradation</a:t>
              </a:r>
            </a:p>
          </p:txBody>
        </p:sp>
      </p:grp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1971675" y="88553"/>
            <a:ext cx="824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How does the </a:t>
            </a:r>
            <a:r>
              <a:rPr lang="en-US" sz="4000" dirty="0" err="1"/>
              <a:t>Ras</a:t>
            </a:r>
            <a:r>
              <a:rPr lang="en-US" sz="4000" dirty="0"/>
              <a:t> pathway decrease STAT2 protein levels?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>
            <a:off x="2552700" y="5819775"/>
            <a:ext cx="398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V="1">
            <a:off x="3922713" y="5637213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3922713" y="5635625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4" name="AutoShape 10"/>
          <p:cNvSpPr>
            <a:spLocks noChangeArrowheads="1"/>
          </p:cNvSpPr>
          <p:nvPr/>
        </p:nvSpPr>
        <p:spPr bwMode="auto">
          <a:xfrm>
            <a:off x="4452939" y="4800600"/>
            <a:ext cx="155575" cy="558800"/>
          </a:xfrm>
          <a:prstGeom prst="upArrow">
            <a:avLst>
              <a:gd name="adj1" fmla="val 50000"/>
              <a:gd name="adj2" fmla="val 8979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5" name="AutoShape 11"/>
          <p:cNvSpPr>
            <a:spLocks noChangeArrowheads="1"/>
          </p:cNvSpPr>
          <p:nvPr/>
        </p:nvSpPr>
        <p:spPr bwMode="auto">
          <a:xfrm>
            <a:off x="3379789" y="2263776"/>
            <a:ext cx="2446337" cy="434975"/>
          </a:xfrm>
          <a:prstGeom prst="octagon">
            <a:avLst>
              <a:gd name="adj" fmla="val 29287"/>
            </a:avLst>
          </a:prstGeom>
          <a:solidFill>
            <a:srgbClr val="EA91F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2689226" y="5711825"/>
            <a:ext cx="1084263" cy="217488"/>
          </a:xfrm>
          <a:prstGeom prst="rect">
            <a:avLst/>
          </a:prstGeom>
          <a:solidFill>
            <a:srgbClr val="8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7" name="AutoShape 13"/>
          <p:cNvSpPr>
            <a:spLocks noChangeArrowheads="1"/>
          </p:cNvSpPr>
          <p:nvPr/>
        </p:nvSpPr>
        <p:spPr bwMode="auto">
          <a:xfrm>
            <a:off x="3917951" y="5707063"/>
            <a:ext cx="835025" cy="227012"/>
          </a:xfrm>
          <a:prstGeom prst="roundRect">
            <a:avLst>
              <a:gd name="adj" fmla="val 4405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8" name="AutoShape 14"/>
          <p:cNvSpPr>
            <a:spLocks noChangeArrowheads="1"/>
          </p:cNvSpPr>
          <p:nvPr/>
        </p:nvSpPr>
        <p:spPr bwMode="auto">
          <a:xfrm>
            <a:off x="5030789" y="5707063"/>
            <a:ext cx="371475" cy="227012"/>
          </a:xfrm>
          <a:prstGeom prst="roundRect">
            <a:avLst>
              <a:gd name="adj" fmla="val 4405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>
            <a:off x="6561138" y="5819775"/>
            <a:ext cx="474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0" name="AutoShape 16"/>
          <p:cNvSpPr>
            <a:spLocks noChangeArrowheads="1"/>
          </p:cNvSpPr>
          <p:nvPr/>
        </p:nvSpPr>
        <p:spPr bwMode="auto">
          <a:xfrm>
            <a:off x="5708650" y="5702300"/>
            <a:ext cx="723900" cy="236538"/>
          </a:xfrm>
          <a:prstGeom prst="roundRect">
            <a:avLst>
              <a:gd name="adj" fmla="val 4405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1" name="Line 17"/>
          <p:cNvSpPr>
            <a:spLocks noChangeShapeType="1"/>
          </p:cNvSpPr>
          <p:nvPr/>
        </p:nvSpPr>
        <p:spPr bwMode="auto">
          <a:xfrm>
            <a:off x="2160588" y="5827713"/>
            <a:ext cx="4746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3" name="AutoShape 19"/>
          <p:cNvSpPr>
            <a:spLocks noChangeArrowheads="1"/>
          </p:cNvSpPr>
          <p:nvPr/>
        </p:nvSpPr>
        <p:spPr bwMode="auto">
          <a:xfrm>
            <a:off x="7916067" y="1783308"/>
            <a:ext cx="41275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4" name="AutoShape 20"/>
          <p:cNvSpPr>
            <a:spLocks noChangeArrowheads="1"/>
          </p:cNvSpPr>
          <p:nvPr/>
        </p:nvSpPr>
        <p:spPr bwMode="auto">
          <a:xfrm>
            <a:off x="8733630" y="1761083"/>
            <a:ext cx="41275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5" name="AutoShape 21"/>
          <p:cNvSpPr>
            <a:spLocks noChangeArrowheads="1"/>
          </p:cNvSpPr>
          <p:nvPr/>
        </p:nvSpPr>
        <p:spPr bwMode="auto">
          <a:xfrm>
            <a:off x="9487692" y="1957933"/>
            <a:ext cx="41275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6" name="AutoShape 22"/>
          <p:cNvSpPr>
            <a:spLocks noChangeArrowheads="1"/>
          </p:cNvSpPr>
          <p:nvPr/>
        </p:nvSpPr>
        <p:spPr bwMode="auto">
          <a:xfrm rot="252367">
            <a:off x="8405017" y="1884908"/>
            <a:ext cx="16510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7" name="AutoShape 23"/>
          <p:cNvSpPr>
            <a:spLocks noChangeArrowheads="1"/>
          </p:cNvSpPr>
          <p:nvPr/>
        </p:nvSpPr>
        <p:spPr bwMode="auto">
          <a:xfrm rot="252367">
            <a:off x="9260680" y="1872208"/>
            <a:ext cx="16510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8" name="AutoShape 24"/>
          <p:cNvSpPr>
            <a:spLocks noChangeArrowheads="1"/>
          </p:cNvSpPr>
          <p:nvPr/>
        </p:nvSpPr>
        <p:spPr bwMode="auto">
          <a:xfrm rot="252367">
            <a:off x="7628730" y="1883321"/>
            <a:ext cx="165100" cy="1187450"/>
          </a:xfrm>
          <a:prstGeom prst="parallelogram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1919289" y="4170363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mRNA</a:t>
            </a: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2120900" y="2282826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protein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4733926" y="4876801"/>
            <a:ext cx="156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transcription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4916489" y="3267076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translation</a:t>
            </a:r>
          </a:p>
        </p:txBody>
      </p:sp>
      <p:sp>
        <p:nvSpPr>
          <p:cNvPr id="185373" name="AutoShape 29"/>
          <p:cNvSpPr>
            <a:spLocks noChangeArrowheads="1"/>
          </p:cNvSpPr>
          <p:nvPr/>
        </p:nvSpPr>
        <p:spPr bwMode="auto">
          <a:xfrm>
            <a:off x="4433889" y="2841626"/>
            <a:ext cx="192087" cy="1266825"/>
          </a:xfrm>
          <a:prstGeom prst="upArrow">
            <a:avLst>
              <a:gd name="adj1" fmla="val 50000"/>
              <a:gd name="adj2" fmla="val 164876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BD3705-AD2E-9E4F-8723-EF9D5AFEB963}"/>
              </a:ext>
            </a:extLst>
          </p:cNvPr>
          <p:cNvGrpSpPr/>
          <p:nvPr/>
        </p:nvGrpSpPr>
        <p:grpSpPr>
          <a:xfrm>
            <a:off x="5972177" y="3767139"/>
            <a:ext cx="4625975" cy="981075"/>
            <a:chOff x="5972177" y="3767139"/>
            <a:chExt cx="4625975" cy="981075"/>
          </a:xfrm>
        </p:grpSpPr>
        <p:grpSp>
          <p:nvGrpSpPr>
            <p:cNvPr id="185375" name="Group 31"/>
            <p:cNvGrpSpPr>
              <a:grpSpLocks/>
            </p:cNvGrpSpPr>
            <p:nvPr/>
          </p:nvGrpSpPr>
          <p:grpSpPr bwMode="auto">
            <a:xfrm>
              <a:off x="7334252" y="4232277"/>
              <a:ext cx="3263900" cy="276225"/>
              <a:chOff x="972" y="2913"/>
              <a:chExt cx="2056" cy="174"/>
            </a:xfrm>
          </p:grpSpPr>
          <p:grpSp>
            <p:nvGrpSpPr>
              <p:cNvPr id="185376" name="Group 32"/>
              <p:cNvGrpSpPr>
                <a:grpSpLocks/>
              </p:cNvGrpSpPr>
              <p:nvPr/>
            </p:nvGrpSpPr>
            <p:grpSpPr bwMode="auto">
              <a:xfrm>
                <a:off x="972" y="2962"/>
                <a:ext cx="1642" cy="60"/>
                <a:chOff x="902" y="2962"/>
                <a:chExt cx="2003" cy="60"/>
              </a:xfrm>
            </p:grpSpPr>
            <p:sp>
              <p:nvSpPr>
                <p:cNvPr id="185377" name="Rectangle 33"/>
                <p:cNvSpPr>
                  <a:spLocks noChangeArrowheads="1"/>
                </p:cNvSpPr>
                <p:nvPr/>
              </p:nvSpPr>
              <p:spPr bwMode="auto">
                <a:xfrm>
                  <a:off x="902" y="2962"/>
                  <a:ext cx="2003" cy="59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378" name="Rectangle 34"/>
                <p:cNvSpPr>
                  <a:spLocks noChangeArrowheads="1"/>
                </p:cNvSpPr>
                <p:nvPr/>
              </p:nvSpPr>
              <p:spPr bwMode="auto">
                <a:xfrm>
                  <a:off x="1102" y="2962"/>
                  <a:ext cx="1541" cy="60"/>
                </a:xfrm>
                <a:prstGeom prst="rect">
                  <a:avLst/>
                </a:prstGeom>
                <a:solidFill>
                  <a:srgbClr val="008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85379" name="Text Box 35"/>
              <p:cNvSpPr txBox="1">
                <a:spLocks noChangeArrowheads="1"/>
              </p:cNvSpPr>
              <p:nvPr/>
            </p:nvSpPr>
            <p:spPr bwMode="auto">
              <a:xfrm>
                <a:off x="2572" y="2913"/>
                <a:ext cx="4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/>
                  <a:t>AAAAAA</a:t>
                </a:r>
              </a:p>
            </p:txBody>
          </p:sp>
        </p:grpSp>
        <p:sp>
          <p:nvSpPr>
            <p:cNvPr id="185380" name="Line 36"/>
            <p:cNvSpPr>
              <a:spLocks noChangeShapeType="1"/>
            </p:cNvSpPr>
            <p:nvPr/>
          </p:nvSpPr>
          <p:spPr bwMode="auto">
            <a:xfrm>
              <a:off x="6435727" y="4368802"/>
              <a:ext cx="541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1" name="Text Box 37"/>
            <p:cNvSpPr txBox="1">
              <a:spLocks noChangeArrowheads="1"/>
            </p:cNvSpPr>
            <p:nvPr/>
          </p:nvSpPr>
          <p:spPr bwMode="auto">
            <a:xfrm>
              <a:off x="5972177" y="3767139"/>
              <a:ext cx="14462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degradation</a:t>
              </a:r>
            </a:p>
          </p:txBody>
        </p:sp>
        <p:sp>
          <p:nvSpPr>
            <p:cNvPr id="185383" name="AutoShape 39"/>
            <p:cNvSpPr>
              <a:spLocks noChangeArrowheads="1"/>
            </p:cNvSpPr>
            <p:nvPr/>
          </p:nvSpPr>
          <p:spPr bwMode="auto">
            <a:xfrm rot="508089">
              <a:off x="8415340" y="4016377"/>
              <a:ext cx="146050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4" name="AutoShape 40"/>
            <p:cNvSpPr>
              <a:spLocks noChangeArrowheads="1"/>
            </p:cNvSpPr>
            <p:nvPr/>
          </p:nvSpPr>
          <p:spPr bwMode="auto">
            <a:xfrm rot="1362192">
              <a:off x="9075740" y="4113214"/>
              <a:ext cx="236538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5" name="AutoShape 41"/>
            <p:cNvSpPr>
              <a:spLocks noChangeArrowheads="1"/>
            </p:cNvSpPr>
            <p:nvPr/>
          </p:nvSpPr>
          <p:spPr bwMode="auto">
            <a:xfrm rot="508089">
              <a:off x="9982202" y="4022727"/>
              <a:ext cx="146050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6" name="AutoShape 42"/>
            <p:cNvSpPr>
              <a:spLocks noChangeArrowheads="1"/>
            </p:cNvSpPr>
            <p:nvPr/>
          </p:nvSpPr>
          <p:spPr bwMode="auto">
            <a:xfrm rot="255154">
              <a:off x="8701090" y="4056064"/>
              <a:ext cx="277813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7" name="AutoShape 43"/>
            <p:cNvSpPr>
              <a:spLocks noChangeArrowheads="1"/>
            </p:cNvSpPr>
            <p:nvPr/>
          </p:nvSpPr>
          <p:spPr bwMode="auto">
            <a:xfrm rot="508089">
              <a:off x="9518652" y="3989389"/>
              <a:ext cx="193675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8" name="AutoShape 44"/>
            <p:cNvSpPr>
              <a:spLocks noChangeArrowheads="1"/>
            </p:cNvSpPr>
            <p:nvPr/>
          </p:nvSpPr>
          <p:spPr bwMode="auto">
            <a:xfrm rot="508089">
              <a:off x="8029577" y="4048127"/>
              <a:ext cx="180975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9" name="AutoShape 45"/>
            <p:cNvSpPr>
              <a:spLocks noChangeArrowheads="1"/>
            </p:cNvSpPr>
            <p:nvPr/>
          </p:nvSpPr>
          <p:spPr bwMode="auto">
            <a:xfrm rot="508089">
              <a:off x="7515227" y="4065589"/>
              <a:ext cx="339725" cy="635000"/>
            </a:xfrm>
            <a:prstGeom prst="parallelogram">
              <a:avLst>
                <a:gd name="adj" fmla="val 25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390" name="AutoShape 46"/>
          <p:cNvSpPr>
            <a:spLocks noChangeArrowheads="1"/>
          </p:cNvSpPr>
          <p:nvPr/>
        </p:nvSpPr>
        <p:spPr bwMode="auto">
          <a:xfrm>
            <a:off x="2805113" y="5157788"/>
            <a:ext cx="785812" cy="544512"/>
          </a:xfrm>
          <a:prstGeom prst="hexagon">
            <a:avLst>
              <a:gd name="adj" fmla="val 36079"/>
              <a:gd name="vf" fmla="val 115470"/>
            </a:avLst>
          </a:prstGeom>
          <a:solidFill>
            <a:srgbClr val="FFFF66"/>
          </a:solidFill>
          <a:ln w="9525">
            <a:solidFill>
              <a:srgbClr val="19191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91" name="Text Box 47"/>
          <p:cNvSpPr txBox="1">
            <a:spLocks noChangeArrowheads="1"/>
          </p:cNvSpPr>
          <p:nvPr/>
        </p:nvSpPr>
        <p:spPr bwMode="auto">
          <a:xfrm>
            <a:off x="3003550" y="5202238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191919"/>
                </a:solidFill>
              </a:rPr>
              <a:t>X</a:t>
            </a:r>
          </a:p>
        </p:txBody>
      </p:sp>
      <p:grpSp>
        <p:nvGrpSpPr>
          <p:cNvPr id="185392" name="Group 48"/>
          <p:cNvGrpSpPr>
            <a:grpSpLocks/>
          </p:cNvGrpSpPr>
          <p:nvPr/>
        </p:nvGrpSpPr>
        <p:grpSpPr bwMode="auto">
          <a:xfrm>
            <a:off x="3067050" y="4232283"/>
            <a:ext cx="3263900" cy="276226"/>
            <a:chOff x="972" y="2913"/>
            <a:chExt cx="2056" cy="174"/>
          </a:xfrm>
        </p:grpSpPr>
        <p:grpSp>
          <p:nvGrpSpPr>
            <p:cNvPr id="185393" name="Group 49"/>
            <p:cNvGrpSpPr>
              <a:grpSpLocks/>
            </p:cNvGrpSpPr>
            <p:nvPr/>
          </p:nvGrpSpPr>
          <p:grpSpPr bwMode="auto">
            <a:xfrm>
              <a:off x="972" y="2962"/>
              <a:ext cx="1642" cy="60"/>
              <a:chOff x="902" y="2962"/>
              <a:chExt cx="2003" cy="60"/>
            </a:xfrm>
          </p:grpSpPr>
          <p:sp>
            <p:nvSpPr>
              <p:cNvPr id="185394" name="Rectangle 50"/>
              <p:cNvSpPr>
                <a:spLocks noChangeArrowheads="1"/>
              </p:cNvSpPr>
              <p:nvPr/>
            </p:nvSpPr>
            <p:spPr bwMode="auto">
              <a:xfrm>
                <a:off x="902" y="2962"/>
                <a:ext cx="2003" cy="5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95" name="Rectangle 51"/>
              <p:cNvSpPr>
                <a:spLocks noChangeArrowheads="1"/>
              </p:cNvSpPr>
              <p:nvPr/>
            </p:nvSpPr>
            <p:spPr bwMode="auto">
              <a:xfrm>
                <a:off x="1102" y="2962"/>
                <a:ext cx="1541" cy="60"/>
              </a:xfrm>
              <a:prstGeom prst="rect">
                <a:avLst/>
              </a:prstGeom>
              <a:solidFill>
                <a:srgbClr val="0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5396" name="Text Box 52"/>
            <p:cNvSpPr txBox="1">
              <a:spLocks noChangeArrowheads="1"/>
            </p:cNvSpPr>
            <p:nvPr/>
          </p:nvSpPr>
          <p:spPr bwMode="auto">
            <a:xfrm>
              <a:off x="2572" y="2913"/>
              <a:ext cx="4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AAAAAA</a:t>
              </a:r>
            </a:p>
          </p:txBody>
        </p:sp>
      </p:grpSp>
      <p:grpSp>
        <p:nvGrpSpPr>
          <p:cNvPr id="185397" name="Group 53"/>
          <p:cNvGrpSpPr>
            <a:grpSpLocks/>
          </p:cNvGrpSpPr>
          <p:nvPr/>
        </p:nvGrpSpPr>
        <p:grpSpPr bwMode="auto">
          <a:xfrm>
            <a:off x="4216400" y="4914900"/>
            <a:ext cx="596900" cy="406400"/>
            <a:chOff x="1696" y="3096"/>
            <a:chExt cx="376" cy="256"/>
          </a:xfrm>
        </p:grpSpPr>
        <p:sp>
          <p:nvSpPr>
            <p:cNvPr id="185398" name="Line 54"/>
            <p:cNvSpPr>
              <a:spLocks noChangeShapeType="1"/>
            </p:cNvSpPr>
            <p:nvPr/>
          </p:nvSpPr>
          <p:spPr bwMode="auto">
            <a:xfrm>
              <a:off x="1696" y="3096"/>
              <a:ext cx="376" cy="256"/>
            </a:xfrm>
            <a:prstGeom prst="line">
              <a:avLst/>
            </a:prstGeom>
            <a:noFill/>
            <a:ln w="38100">
              <a:solidFill>
                <a:srgbClr val="19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99" name="Line 55"/>
            <p:cNvSpPr>
              <a:spLocks noChangeShapeType="1"/>
            </p:cNvSpPr>
            <p:nvPr/>
          </p:nvSpPr>
          <p:spPr bwMode="auto">
            <a:xfrm flipV="1">
              <a:off x="1720" y="3096"/>
              <a:ext cx="352" cy="240"/>
            </a:xfrm>
            <a:prstGeom prst="line">
              <a:avLst/>
            </a:prstGeom>
            <a:noFill/>
            <a:ln w="38100">
              <a:solidFill>
                <a:srgbClr val="19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5400" name="Group 56"/>
          <p:cNvGrpSpPr>
            <a:grpSpLocks/>
          </p:cNvGrpSpPr>
          <p:nvPr/>
        </p:nvGrpSpPr>
        <p:grpSpPr bwMode="auto">
          <a:xfrm>
            <a:off x="4229100" y="3302000"/>
            <a:ext cx="596900" cy="406400"/>
            <a:chOff x="1696" y="3096"/>
            <a:chExt cx="376" cy="256"/>
          </a:xfrm>
        </p:grpSpPr>
        <p:sp>
          <p:nvSpPr>
            <p:cNvPr id="185401" name="Line 57"/>
            <p:cNvSpPr>
              <a:spLocks noChangeShapeType="1"/>
            </p:cNvSpPr>
            <p:nvPr/>
          </p:nvSpPr>
          <p:spPr bwMode="auto">
            <a:xfrm>
              <a:off x="1696" y="3096"/>
              <a:ext cx="376" cy="256"/>
            </a:xfrm>
            <a:prstGeom prst="line">
              <a:avLst/>
            </a:prstGeom>
            <a:noFill/>
            <a:ln w="38100">
              <a:solidFill>
                <a:srgbClr val="19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2" name="Line 58"/>
            <p:cNvSpPr>
              <a:spLocks noChangeShapeType="1"/>
            </p:cNvSpPr>
            <p:nvPr/>
          </p:nvSpPr>
          <p:spPr bwMode="auto">
            <a:xfrm flipV="1">
              <a:off x="1720" y="3096"/>
              <a:ext cx="352" cy="240"/>
            </a:xfrm>
            <a:prstGeom prst="line">
              <a:avLst/>
            </a:prstGeom>
            <a:noFill/>
            <a:ln w="38100">
              <a:solidFill>
                <a:srgbClr val="191919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5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3" grpId="0" animBg="1"/>
      <p:bldP spid="185364" grpId="0" animBg="1"/>
      <p:bldP spid="185365" grpId="0" animBg="1"/>
      <p:bldP spid="185366" grpId="0" animBg="1"/>
      <p:bldP spid="185367" grpId="0" animBg="1"/>
      <p:bldP spid="185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5988" y="0"/>
            <a:ext cx="7772400" cy="1143000"/>
          </a:xfrm>
        </p:spPr>
        <p:txBody>
          <a:bodyPr/>
          <a:lstStyle/>
          <a:p>
            <a:r>
              <a:rPr lang="en-US"/>
              <a:t>Timing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93630" y="1203326"/>
            <a:ext cx="11007306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Rough Guideline: 1-2 minutes per slide</a:t>
            </a:r>
          </a:p>
          <a:p>
            <a:endParaRPr lang="en-US" sz="2800" dirty="0"/>
          </a:p>
          <a:p>
            <a:r>
              <a:rPr lang="en-US" sz="2800" dirty="0"/>
              <a:t>Pace: keep consistent but not monotone; show excitement/emphasis when appropriate</a:t>
            </a:r>
          </a:p>
          <a:p>
            <a:r>
              <a:rPr lang="en-US" sz="2800" dirty="0"/>
              <a:t>	Don’t be afraid of pauses/ silences</a:t>
            </a:r>
          </a:p>
          <a:p>
            <a:endParaRPr lang="en-US" sz="2800" dirty="0"/>
          </a:p>
          <a:p>
            <a:r>
              <a:rPr lang="en-US" sz="2800" dirty="0"/>
              <a:t>Approximately 50% of your audience are NOT native English speakers so </a:t>
            </a:r>
            <a:r>
              <a:rPr lang="en-US" sz="2800" u="sng" dirty="0"/>
              <a:t>speak clearly</a:t>
            </a:r>
          </a:p>
          <a:p>
            <a:endParaRPr lang="en-US" sz="2800" dirty="0"/>
          </a:p>
          <a:p>
            <a:r>
              <a:rPr lang="en-US" sz="2800" dirty="0"/>
              <a:t>Know thyself- what do you do when you’re nervous?</a:t>
            </a:r>
          </a:p>
          <a:p>
            <a:endParaRPr lang="en-US" sz="2800" dirty="0"/>
          </a:p>
          <a:p>
            <a:r>
              <a:rPr lang="en-US" sz="2800" dirty="0"/>
              <a:t>PRACTICE, OUT LOUD</a:t>
            </a:r>
          </a:p>
        </p:txBody>
      </p:sp>
    </p:spTree>
    <p:extLst>
      <p:ext uri="{BB962C8B-B14F-4D97-AF65-F5344CB8AC3E}">
        <p14:creationId xmlns:p14="http://schemas.microsoft.com/office/powerpoint/2010/main" val="24335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4C7A60-488F-6540-86AA-14020516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618" y="302491"/>
            <a:ext cx="3043382" cy="3043382"/>
          </a:xfrm>
          <a:prstGeom prst="rect">
            <a:avLst/>
          </a:prstGeom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7100" y="0"/>
            <a:ext cx="7772400" cy="1143000"/>
          </a:xfrm>
        </p:spPr>
        <p:txBody>
          <a:bodyPr/>
          <a:lstStyle/>
          <a:p>
            <a:r>
              <a:rPr lang="en-US"/>
              <a:t>Before you start…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3736" y="1097374"/>
            <a:ext cx="111442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What is your message?</a:t>
            </a:r>
          </a:p>
          <a:p>
            <a:pPr lvl="1">
              <a:buFontTx/>
              <a:buChar char="•"/>
            </a:pPr>
            <a:r>
              <a:rPr lang="en-US" sz="2800" dirty="0"/>
              <a:t> Main message: 1, maybe 2, take-home points</a:t>
            </a:r>
          </a:p>
          <a:p>
            <a:pPr lvl="1"/>
            <a:r>
              <a:rPr lang="en-US" sz="2800" dirty="0"/>
              <a:t> </a:t>
            </a:r>
          </a:p>
          <a:p>
            <a:r>
              <a:rPr lang="en-US" sz="2800" dirty="0"/>
              <a:t>Who is your audience?</a:t>
            </a:r>
          </a:p>
          <a:p>
            <a:pPr lvl="1">
              <a:buFontTx/>
              <a:buChar char="•"/>
            </a:pPr>
            <a:r>
              <a:rPr lang="en-US" sz="2800" dirty="0"/>
              <a:t> General audience vs. specialized audience</a:t>
            </a:r>
          </a:p>
          <a:p>
            <a:pPr lvl="1">
              <a:buFontTx/>
              <a:buChar char="•"/>
            </a:pPr>
            <a:r>
              <a:rPr lang="en-US" sz="2800" dirty="0"/>
              <a:t> assume “complete ignorance and complete intelligence”</a:t>
            </a:r>
          </a:p>
          <a:p>
            <a:pPr lvl="1">
              <a:buFontTx/>
              <a:buChar char="•"/>
            </a:pPr>
            <a:r>
              <a:rPr lang="en-US" sz="2800" dirty="0"/>
              <a:t> Don’t assume any prior specialized knowledge</a:t>
            </a:r>
          </a:p>
          <a:p>
            <a:endParaRPr lang="en-US" sz="2800" dirty="0"/>
          </a:p>
          <a:p>
            <a:r>
              <a:rPr lang="en-US" sz="2800" dirty="0"/>
              <a:t>Timing</a:t>
            </a:r>
          </a:p>
          <a:p>
            <a:pPr lvl="1">
              <a:buFontTx/>
              <a:buChar char="•"/>
            </a:pPr>
            <a:r>
              <a:rPr lang="en-US" sz="2800" dirty="0"/>
              <a:t> stick to your time limit</a:t>
            </a:r>
          </a:p>
          <a:p>
            <a:pPr lvl="1">
              <a:buFontTx/>
              <a:buChar char="•"/>
            </a:pPr>
            <a:r>
              <a:rPr lang="en-US" sz="2800" dirty="0"/>
              <a:t> Prioritize </a:t>
            </a:r>
          </a:p>
          <a:p>
            <a:pPr lvl="1">
              <a:buFontTx/>
              <a:buChar char="•"/>
            </a:pPr>
            <a:r>
              <a:rPr lang="en-US" sz="2800" dirty="0"/>
              <a:t> Practice, practice and maybe practice again</a:t>
            </a:r>
          </a:p>
        </p:txBody>
      </p:sp>
    </p:spTree>
    <p:extLst>
      <p:ext uri="{BB962C8B-B14F-4D97-AF65-F5344CB8AC3E}">
        <p14:creationId xmlns:p14="http://schemas.microsoft.com/office/powerpoint/2010/main" val="3938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1622</Words>
  <Application>Microsoft Macintosh PowerPoint</Application>
  <PresentationFormat>Widescreen</PresentationFormat>
  <Paragraphs>439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Gill Sans</vt:lpstr>
      <vt:lpstr>Helvetica</vt:lpstr>
      <vt:lpstr>Symbol</vt:lpstr>
      <vt:lpstr>Times New Roman</vt:lpstr>
      <vt:lpstr>Office Theme</vt:lpstr>
      <vt:lpstr>Tips and Techniques for effective scientific presentations*</vt:lpstr>
      <vt:lpstr>Does it matter?</vt:lpstr>
      <vt:lpstr>Presenting well is a learned skill</vt:lpstr>
      <vt:lpstr>Before you start…</vt:lpstr>
      <vt:lpstr>The message</vt:lpstr>
      <vt:lpstr>Know your audience</vt:lpstr>
      <vt:lpstr>PowerPoint Presentation</vt:lpstr>
      <vt:lpstr>Timing</vt:lpstr>
      <vt:lpstr>Before you start…</vt:lpstr>
      <vt:lpstr>Organization </vt:lpstr>
      <vt:lpstr>Introduction</vt:lpstr>
      <vt:lpstr>Outline?</vt:lpstr>
      <vt:lpstr>Summary of results</vt:lpstr>
      <vt:lpstr>Results slides</vt:lpstr>
      <vt:lpstr>PowerPoint Presentation</vt:lpstr>
      <vt:lpstr>Inhibition of Ras pathway restores IFN-signaling</vt:lpstr>
      <vt:lpstr>Conclusions</vt:lpstr>
      <vt:lpstr>The IFN system</vt:lpstr>
      <vt:lpstr>PowerPoint Presentation</vt:lpstr>
      <vt:lpstr>Slide Content</vt:lpstr>
      <vt:lpstr>Color Scheme</vt:lpstr>
      <vt:lpstr>Color Scheme</vt:lpstr>
      <vt:lpstr>Color Scheme</vt:lpstr>
      <vt:lpstr>Regulation of Gene Expression  and Cell Fate  by the Ras pathway</vt:lpstr>
      <vt:lpstr>Flow of talk</vt:lpstr>
      <vt:lpstr>Humour</vt:lpstr>
      <vt:lpstr>Fonts</vt:lpstr>
      <vt:lpstr>Animations</vt:lpstr>
      <vt:lpstr>Animated Slide Transitions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technique 1</vt:lpstr>
      <vt:lpstr>Presentation technique 2</vt:lpstr>
      <vt:lpstr>Presentation technique 3</vt:lpstr>
      <vt:lpstr>Nervousness</vt:lpstr>
      <vt:lpstr>Final thoughts</vt:lpstr>
      <vt:lpstr>Other Resources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Sherri Christian</dc:creator>
  <cp:lastModifiedBy>Sherri Christian</cp:lastModifiedBy>
  <cp:revision>50</cp:revision>
  <cp:lastPrinted>2017-09-25T11:48:07Z</cp:lastPrinted>
  <dcterms:created xsi:type="dcterms:W3CDTF">2017-09-25T11:21:27Z</dcterms:created>
  <dcterms:modified xsi:type="dcterms:W3CDTF">2021-03-08T14:20:09Z</dcterms:modified>
</cp:coreProperties>
</file>