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69F8EA-D29D-44DF-8A5E-0F26177B1C76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74F450-6503-4B94-9A3D-8FB17759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26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3D33B6-0CFC-44B4-A9EE-450128F0F4C2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45AA14-E282-4404-8594-C5D9CE1253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962399"/>
          </a:xfrm>
        </p:spPr>
        <p:txBody>
          <a:bodyPr/>
          <a:lstStyle/>
          <a:p>
            <a:r>
              <a:rPr lang="en-US" dirty="0" smtClean="0"/>
              <a:t>Writing Biochemistry Theses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Raymond </a:t>
            </a:r>
            <a:r>
              <a:rPr lang="en-US" dirty="0" err="1" smtClean="0"/>
              <a:t>Critch</a:t>
            </a:r>
            <a:endParaRPr lang="en-US" dirty="0" smtClean="0"/>
          </a:p>
          <a:p>
            <a:r>
              <a:rPr lang="en-US" dirty="0" smtClean="0"/>
              <a:t>The Writing Centre, </a:t>
            </a:r>
          </a:p>
          <a:p>
            <a:r>
              <a:rPr lang="en-US" dirty="0" smtClean="0"/>
              <a:t>Memorial University of Newfoundland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2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Writing Centre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Locations</a:t>
            </a:r>
          </a:p>
          <a:p>
            <a:pPr lvl="1"/>
            <a:r>
              <a:rPr lang="en-US" dirty="0" smtClean="0"/>
              <a:t>SN 2053; The Commons; </a:t>
            </a:r>
          </a:p>
          <a:p>
            <a:pPr lvl="1"/>
            <a:r>
              <a:rPr lang="en-US" dirty="0" smtClean="0"/>
              <a:t>online @ www.mun.ca/writingcentre</a:t>
            </a:r>
          </a:p>
          <a:p>
            <a:pPr lvl="1"/>
            <a:r>
              <a:rPr lang="en-US" dirty="0" smtClean="0"/>
              <a:t>Hours – M-F, 9-5 and Sunday , noon-4 </a:t>
            </a:r>
          </a:p>
          <a:p>
            <a:pPr lvl="1"/>
            <a:r>
              <a:rPr lang="en-US" dirty="0" smtClean="0"/>
              <a:t>Graduate Appointments – our office or ennisd@mun.ca</a:t>
            </a:r>
          </a:p>
          <a:p>
            <a:pPr lvl="1"/>
            <a:r>
              <a:rPr lang="en-US" dirty="0" smtClean="0"/>
              <a:t>Undergraduate Appointments – our office or 864-3168 </a:t>
            </a:r>
          </a:p>
          <a:p>
            <a:pPr lvl="1"/>
            <a:r>
              <a:rPr lang="en-US" dirty="0" smtClean="0"/>
              <a:t>Drop-in service still available for undergraduates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Pre-reading and Session Reading</a:t>
            </a:r>
          </a:p>
          <a:p>
            <a:pPr lvl="1"/>
            <a:r>
              <a:rPr lang="en-US" dirty="0" smtClean="0"/>
              <a:t>Focus on improving your abilities, and thereby your paper, rather than on the paper alone</a:t>
            </a:r>
          </a:p>
          <a:p>
            <a:pPr lvl="1"/>
            <a:r>
              <a:rPr lang="en-US" dirty="0" smtClean="0"/>
              <a:t>Not an editing service</a:t>
            </a:r>
          </a:p>
          <a:p>
            <a:pPr lvl="1"/>
            <a:r>
              <a:rPr lang="en-US" dirty="0" smtClean="0"/>
              <a:t>Once/Week/Assignment</a:t>
            </a:r>
          </a:p>
          <a:p>
            <a:pPr lvl="1"/>
            <a:r>
              <a:rPr lang="en-US" dirty="0" smtClean="0"/>
              <a:t>Triage – HOCs and LOCs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Biochemistry 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Structure of Biochemistry Dissertations</a:t>
            </a:r>
          </a:p>
          <a:p>
            <a:pPr lvl="1"/>
            <a:r>
              <a:rPr lang="en-US" dirty="0" smtClean="0"/>
              <a:t>Introduction</a:t>
            </a:r>
          </a:p>
          <a:p>
            <a:pPr lvl="2"/>
            <a:r>
              <a:rPr lang="en-US" dirty="0" smtClean="0"/>
              <a:t>What are you researching</a:t>
            </a:r>
          </a:p>
          <a:p>
            <a:pPr lvl="2"/>
            <a:r>
              <a:rPr lang="en-US" dirty="0" smtClean="0"/>
              <a:t>What does one need to know to understand the research</a:t>
            </a:r>
          </a:p>
          <a:p>
            <a:pPr lvl="3"/>
            <a:r>
              <a:rPr lang="en-US" dirty="0" smtClean="0"/>
              <a:t>Background and detail</a:t>
            </a:r>
          </a:p>
          <a:p>
            <a:pPr lvl="2"/>
            <a:r>
              <a:rPr lang="en-US" dirty="0" smtClean="0"/>
              <a:t>Why is this question interesting</a:t>
            </a:r>
          </a:p>
          <a:p>
            <a:pPr lvl="3"/>
            <a:r>
              <a:rPr lang="en-US" dirty="0" smtClean="0"/>
              <a:t>Audience – broad and narrow</a:t>
            </a:r>
            <a:endParaRPr lang="en-US" dirty="0" smtClean="0"/>
          </a:p>
          <a:p>
            <a:pPr lvl="2"/>
            <a:r>
              <a:rPr lang="en-US" dirty="0" smtClean="0"/>
              <a:t>What goes into the writing of an introduction – timing?</a:t>
            </a:r>
          </a:p>
          <a:p>
            <a:pPr lvl="1"/>
            <a:r>
              <a:rPr lang="en-US" dirty="0" smtClean="0"/>
              <a:t>Methodology Chapter(s)</a:t>
            </a:r>
          </a:p>
          <a:p>
            <a:pPr lvl="2"/>
            <a:r>
              <a:rPr lang="en-US" dirty="0" smtClean="0"/>
              <a:t>What materials are used in the experiments</a:t>
            </a:r>
          </a:p>
          <a:p>
            <a:pPr lvl="2"/>
            <a:r>
              <a:rPr lang="en-US" dirty="0" smtClean="0"/>
              <a:t>What is the process</a:t>
            </a:r>
          </a:p>
          <a:p>
            <a:pPr lvl="3"/>
            <a:r>
              <a:rPr lang="en-US" dirty="0" smtClean="0"/>
              <a:t>What would someone attempting to reproduce your results need to know in order to reproduce the experiment accurately</a:t>
            </a:r>
          </a:p>
          <a:p>
            <a:pPr lvl="2"/>
            <a:r>
              <a:rPr lang="en-US" dirty="0" smtClean="0"/>
              <a:t>How many? – One per experiment? Experimental overlap?</a:t>
            </a:r>
          </a:p>
          <a:p>
            <a:pPr lvl="2"/>
            <a:r>
              <a:rPr lang="en-US" dirty="0" smtClean="0"/>
              <a:t>Timing?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0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Biochemistry 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Structure of Biochemistry Dissertations</a:t>
            </a:r>
          </a:p>
          <a:p>
            <a:pPr lvl="1"/>
            <a:r>
              <a:rPr lang="en-US" dirty="0" smtClean="0"/>
              <a:t>Results</a:t>
            </a:r>
          </a:p>
          <a:p>
            <a:pPr lvl="2"/>
            <a:r>
              <a:rPr lang="en-US" dirty="0" smtClean="0"/>
              <a:t>What happened? How did the experiment(s) turn out?</a:t>
            </a:r>
          </a:p>
          <a:p>
            <a:pPr lvl="2"/>
            <a:r>
              <a:rPr lang="en-US" dirty="0" smtClean="0"/>
              <a:t>Completeness is important – what worked, what didn’t, what changed along the way?</a:t>
            </a:r>
          </a:p>
          <a:p>
            <a:pPr lvl="1"/>
            <a:r>
              <a:rPr lang="en-US" dirty="0" smtClean="0"/>
              <a:t>Discussion</a:t>
            </a:r>
          </a:p>
          <a:p>
            <a:pPr lvl="2"/>
            <a:r>
              <a:rPr lang="en-US" dirty="0" smtClean="0"/>
              <a:t>What does it mean?</a:t>
            </a:r>
          </a:p>
          <a:p>
            <a:pPr lvl="2"/>
            <a:r>
              <a:rPr lang="en-US" dirty="0" smtClean="0"/>
              <a:t>Should be some consonance between discussion and introduction – recall why the experiment was important in the first place</a:t>
            </a:r>
          </a:p>
          <a:p>
            <a:r>
              <a:rPr lang="en-US" dirty="0" smtClean="0"/>
              <a:t>Timing is Everything</a:t>
            </a:r>
          </a:p>
          <a:p>
            <a:pPr lvl="1"/>
            <a:r>
              <a:rPr lang="en-US" dirty="0" smtClean="0"/>
              <a:t>Write Introduction and Methods/Materials </a:t>
            </a:r>
            <a:r>
              <a:rPr lang="en-US" b="1" u="sng" dirty="0" smtClean="0"/>
              <a:t>BEFORE</a:t>
            </a:r>
            <a:r>
              <a:rPr lang="en-US" dirty="0" smtClean="0"/>
              <a:t> doing the experiments.</a:t>
            </a:r>
          </a:p>
          <a:p>
            <a:pPr lvl="2"/>
            <a:r>
              <a:rPr lang="en-US" dirty="0" smtClean="0"/>
              <a:t>Expect Revisions – Revisions are a good thing, not a bad thing</a:t>
            </a:r>
          </a:p>
          <a:p>
            <a:pPr lvl="1"/>
            <a:r>
              <a:rPr lang="en-US" dirty="0" smtClean="0"/>
              <a:t>Write the results as you’re doing the experiments – and revise as the results come in</a:t>
            </a:r>
          </a:p>
          <a:p>
            <a:pPr lvl="1"/>
            <a:r>
              <a:rPr lang="en-US" dirty="0" smtClean="0"/>
              <a:t>Keep sending drafts to your supervisors, friends, acquaintances, anyone…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Paragraph Structure</a:t>
            </a:r>
            <a:endParaRPr lang="en-US" dirty="0" smtClean="0"/>
          </a:p>
          <a:p>
            <a:pPr lvl="1"/>
            <a:r>
              <a:rPr lang="en-US" dirty="0" smtClean="0"/>
              <a:t>One point per paragraph</a:t>
            </a:r>
          </a:p>
          <a:p>
            <a:pPr lvl="2"/>
            <a:r>
              <a:rPr lang="en-US" dirty="0" smtClean="0"/>
              <a:t>Topic Sentences and the introduction of a section</a:t>
            </a:r>
          </a:p>
          <a:p>
            <a:pPr lvl="3"/>
            <a:r>
              <a:rPr lang="en-US" dirty="0" smtClean="0"/>
              <a:t>Be Boring – give away the ending at the beginning, along with how you’re going to get there</a:t>
            </a:r>
          </a:p>
          <a:p>
            <a:r>
              <a:rPr lang="en-US" dirty="0"/>
              <a:t>Clarity </a:t>
            </a:r>
            <a:endParaRPr lang="en-US" dirty="0" smtClean="0"/>
          </a:p>
          <a:p>
            <a:pPr lvl="1"/>
            <a:r>
              <a:rPr lang="en-US" dirty="0" smtClean="0"/>
              <a:t>Word Choice – ‘academic’ vocabulary</a:t>
            </a:r>
          </a:p>
          <a:p>
            <a:pPr lvl="2"/>
            <a:r>
              <a:rPr lang="en-US" dirty="0" smtClean="0"/>
              <a:t>Using simple words v. utilization of unsophisticated vocabulary</a:t>
            </a:r>
            <a:endParaRPr lang="en-US" dirty="0" smtClean="0"/>
          </a:p>
          <a:p>
            <a:r>
              <a:rPr lang="en-US" dirty="0" smtClean="0"/>
              <a:t>Passive </a:t>
            </a:r>
            <a:r>
              <a:rPr lang="en-US" dirty="0" smtClean="0"/>
              <a:t>and Active </a:t>
            </a:r>
            <a:r>
              <a:rPr lang="en-US" dirty="0" smtClean="0"/>
              <a:t>Voice</a:t>
            </a:r>
          </a:p>
          <a:p>
            <a:pPr lvl="2"/>
            <a:r>
              <a:rPr lang="en-US" dirty="0"/>
              <a:t>Active voice – subject, verb, object </a:t>
            </a:r>
          </a:p>
          <a:p>
            <a:pPr lvl="3"/>
            <a:r>
              <a:rPr lang="en-US" dirty="0"/>
              <a:t>‘I parked the car’</a:t>
            </a:r>
          </a:p>
          <a:p>
            <a:pPr lvl="2"/>
            <a:r>
              <a:rPr lang="en-US" dirty="0"/>
              <a:t>Passive voice – object as subject, verb</a:t>
            </a:r>
          </a:p>
          <a:p>
            <a:pPr lvl="3"/>
            <a:r>
              <a:rPr lang="en-US" dirty="0"/>
              <a:t>‘the car was parked’</a:t>
            </a:r>
          </a:p>
          <a:p>
            <a:pPr lvl="2"/>
            <a:r>
              <a:rPr lang="en-US" dirty="0"/>
              <a:t>The Clue – ‘was +verb</a:t>
            </a:r>
            <a:r>
              <a:rPr lang="en-US" dirty="0" smtClean="0"/>
              <a:t>’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492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Does anyone actually do science? – the problem with passive voice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do scientists do things? – the problem of verb tense in scientific writing</a:t>
            </a:r>
          </a:p>
          <a:p>
            <a:pPr lvl="1"/>
            <a:r>
              <a:rPr lang="en-US" dirty="0" smtClean="0"/>
              <a:t>Present Tense – referring to secondary sources</a:t>
            </a:r>
          </a:p>
          <a:p>
            <a:pPr lvl="2"/>
            <a:r>
              <a:rPr lang="en-US" dirty="0" smtClean="0"/>
              <a:t>‘Jones argues,’ ‘Smith found,’ etc…</a:t>
            </a:r>
          </a:p>
          <a:p>
            <a:pPr lvl="1"/>
            <a:r>
              <a:rPr lang="en-US" dirty="0" smtClean="0"/>
              <a:t>Past Tense – one’s own work</a:t>
            </a:r>
          </a:p>
          <a:p>
            <a:pPr lvl="2"/>
            <a:r>
              <a:rPr lang="en-US" dirty="0" smtClean="0"/>
              <a:t>‘We found,’ ‘I subjected the test subject to …’</a:t>
            </a:r>
          </a:p>
          <a:p>
            <a:pPr lvl="1"/>
            <a:r>
              <a:rPr lang="en-US" dirty="0" smtClean="0"/>
              <a:t>Future Tense – things not yet done</a:t>
            </a:r>
          </a:p>
          <a:p>
            <a:pPr lvl="2"/>
            <a:r>
              <a:rPr lang="en-US" dirty="0" smtClean="0"/>
              <a:t>‘We will continue this experiment,’ ‘We hope to discover what will happen</a:t>
            </a:r>
            <a:r>
              <a:rPr lang="en-US" dirty="0" smtClean="0"/>
              <a:t>…’</a:t>
            </a:r>
          </a:p>
        </p:txBody>
      </p:sp>
    </p:spTree>
    <p:extLst>
      <p:ext uri="{BB962C8B-B14F-4D97-AF65-F5344CB8AC3E}">
        <p14:creationId xmlns:p14="http://schemas.microsoft.com/office/powerpoint/2010/main" val="305787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800" dirty="0" smtClean="0"/>
              <a:t>Start Early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priority of language over thought</a:t>
            </a:r>
          </a:p>
          <a:p>
            <a:pPr lvl="1"/>
            <a:r>
              <a:rPr lang="en-US" sz="2800" dirty="0"/>
              <a:t>Reading is the key to writing</a:t>
            </a:r>
          </a:p>
          <a:p>
            <a:pPr lvl="1"/>
            <a:r>
              <a:rPr lang="en-US" sz="2800" dirty="0"/>
              <a:t>Practice makes perfect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29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492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Writing Biochemistry Theses</vt:lpstr>
      <vt:lpstr>About The Writing Centre</vt:lpstr>
      <vt:lpstr>Biochemistry Theses</vt:lpstr>
      <vt:lpstr>Biochemistry Theses</vt:lpstr>
      <vt:lpstr>Writing for Academics</vt:lpstr>
      <vt:lpstr>Writing for Scientists</vt:lpstr>
      <vt:lpstr>How to Improve</vt:lpstr>
    </vt:vector>
  </TitlesOfParts>
  <Company>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Biochemistry Theses</dc:title>
  <dc:creator>Raymond Critch</dc:creator>
  <cp:lastModifiedBy>Raymond Critch</cp:lastModifiedBy>
  <cp:revision>9</cp:revision>
  <cp:lastPrinted>2011-10-14T16:20:31Z</cp:lastPrinted>
  <dcterms:created xsi:type="dcterms:W3CDTF">2011-10-11T13:38:46Z</dcterms:created>
  <dcterms:modified xsi:type="dcterms:W3CDTF">2011-10-14T16:20:33Z</dcterms:modified>
</cp:coreProperties>
</file>