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Robo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10E8A50-0EED-497D-8B57-5C581A3A3986}">
  <a:tblStyle styleId="{D10E8A50-0EED-497D-8B57-5C581A3A3986}"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italic.fntdata"/><Relationship Id="rId14" Type="http://schemas.openxmlformats.org/officeDocument/2006/relationships/slide" Target="slides/slide9.xml"/><Relationship Id="rId36"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Robo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Self-identified “geeks”, isolated, intellectual, iconoclastic, newcomers, transfer students, etc.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flipH="1">
            <a:off x="8246400" y="4245925"/>
            <a:ext cx="897599" cy="897599"/>
          </a:xfrm>
          <a:prstGeom prst="rtTriangle">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flipH="1">
            <a:off x="8246400" y="4245875"/>
            <a:ext cx="897599" cy="897599"/>
          </a:xfrm>
          <a:prstGeom prst="round1Rect">
            <a:avLst>
              <a:gd fmla="val 16667" name="adj"/>
            </a:avLst>
          </a:prstGeom>
          <a:solidFill>
            <a:schemeClr val="lt1">
              <a:alpha val="68080"/>
            </a:schemeClr>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390525" y="1819275"/>
            <a:ext cx="8222100" cy="933599"/>
          </a:xfrm>
          <a:prstGeom prst="rect">
            <a:avLst/>
          </a:prstGeom>
        </p:spPr>
        <p:txBody>
          <a:bodyPr anchorCtr="0" anchor="b"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3" name="Shape 13"/>
          <p:cNvSpPr txBox="1"/>
          <p:nvPr>
            <p:ph idx="1" type="subTitle"/>
          </p:nvPr>
        </p:nvSpPr>
        <p:spPr>
          <a:xfrm>
            <a:off x="390525" y="2789130"/>
            <a:ext cx="8222100" cy="432899"/>
          </a:xfrm>
          <a:prstGeom prst="rect">
            <a:avLst/>
          </a:prstGeom>
        </p:spPr>
        <p:txBody>
          <a:bodyPr anchorCtr="0" anchor="t" bIns="91425" lIns="91425" rIns="91425" tIns="91425"/>
          <a:lstStyle>
            <a:lvl1pPr lvl="0" rtl="0">
              <a:lnSpc>
                <a:spcPct val="100000"/>
              </a:lnSpc>
              <a:spcBef>
                <a:spcPts val="0"/>
              </a:spcBef>
              <a:spcAft>
                <a:spcPts val="0"/>
              </a:spcAft>
              <a:buClr>
                <a:schemeClr val="lt1"/>
              </a:buClr>
              <a:buNone/>
              <a:defRPr>
                <a:solidFill>
                  <a:schemeClr val="lt1"/>
                </a:solidFill>
              </a:defRPr>
            </a:lvl1pPr>
            <a:lvl2pPr lvl="1" rtl="0">
              <a:lnSpc>
                <a:spcPct val="100000"/>
              </a:lnSpc>
              <a:spcBef>
                <a:spcPts val="0"/>
              </a:spcBef>
              <a:spcAft>
                <a:spcPts val="0"/>
              </a:spcAft>
              <a:buClr>
                <a:schemeClr val="lt1"/>
              </a:buClr>
              <a:buSzPct val="100000"/>
              <a:buNone/>
              <a:defRPr sz="1800">
                <a:solidFill>
                  <a:schemeClr val="lt1"/>
                </a:solidFill>
              </a:defRPr>
            </a:lvl2pPr>
            <a:lvl3pPr lvl="2" rtl="0">
              <a:lnSpc>
                <a:spcPct val="100000"/>
              </a:lnSpc>
              <a:spcBef>
                <a:spcPts val="0"/>
              </a:spcBef>
              <a:spcAft>
                <a:spcPts val="0"/>
              </a:spcAft>
              <a:buClr>
                <a:schemeClr val="lt1"/>
              </a:buClr>
              <a:buSzPct val="100000"/>
              <a:buNone/>
              <a:defRPr sz="1800">
                <a:solidFill>
                  <a:schemeClr val="lt1"/>
                </a:solidFill>
              </a:defRPr>
            </a:lvl3pPr>
            <a:lvl4pPr lvl="3" rtl="0">
              <a:lnSpc>
                <a:spcPct val="100000"/>
              </a:lnSpc>
              <a:spcBef>
                <a:spcPts val="0"/>
              </a:spcBef>
              <a:spcAft>
                <a:spcPts val="0"/>
              </a:spcAft>
              <a:buClr>
                <a:schemeClr val="lt1"/>
              </a:buClr>
              <a:buSzPct val="100000"/>
              <a:buNone/>
              <a:defRPr sz="1800">
                <a:solidFill>
                  <a:schemeClr val="lt1"/>
                </a:solidFill>
              </a:defRPr>
            </a:lvl4pPr>
            <a:lvl5pPr lvl="4" rtl="0">
              <a:lnSpc>
                <a:spcPct val="100000"/>
              </a:lnSpc>
              <a:spcBef>
                <a:spcPts val="0"/>
              </a:spcBef>
              <a:spcAft>
                <a:spcPts val="0"/>
              </a:spcAft>
              <a:buClr>
                <a:schemeClr val="lt1"/>
              </a:buClr>
              <a:buSzPct val="100000"/>
              <a:buNone/>
              <a:defRPr sz="1800">
                <a:solidFill>
                  <a:schemeClr val="lt1"/>
                </a:solidFill>
              </a:defRPr>
            </a:lvl5pPr>
            <a:lvl6pPr lvl="5" rtl="0">
              <a:lnSpc>
                <a:spcPct val="100000"/>
              </a:lnSpc>
              <a:spcBef>
                <a:spcPts val="0"/>
              </a:spcBef>
              <a:spcAft>
                <a:spcPts val="0"/>
              </a:spcAft>
              <a:buClr>
                <a:schemeClr val="lt1"/>
              </a:buClr>
              <a:buSzPct val="100000"/>
              <a:buNone/>
              <a:defRPr sz="1800">
                <a:solidFill>
                  <a:schemeClr val="lt1"/>
                </a:solidFill>
              </a:defRPr>
            </a:lvl6pPr>
            <a:lvl7pPr lvl="6" rtl="0">
              <a:lnSpc>
                <a:spcPct val="100000"/>
              </a:lnSpc>
              <a:spcBef>
                <a:spcPts val="0"/>
              </a:spcBef>
              <a:spcAft>
                <a:spcPts val="0"/>
              </a:spcAft>
              <a:buClr>
                <a:schemeClr val="lt1"/>
              </a:buClr>
              <a:buSzPct val="100000"/>
              <a:buNone/>
              <a:defRPr sz="1800">
                <a:solidFill>
                  <a:schemeClr val="lt1"/>
                </a:solidFill>
              </a:defRPr>
            </a:lvl7pPr>
            <a:lvl8pPr lvl="7" rtl="0">
              <a:lnSpc>
                <a:spcPct val="100000"/>
              </a:lnSpc>
              <a:spcBef>
                <a:spcPts val="0"/>
              </a:spcBef>
              <a:spcAft>
                <a:spcPts val="0"/>
              </a:spcAft>
              <a:buClr>
                <a:schemeClr val="lt1"/>
              </a:buClr>
              <a:buSzPct val="100000"/>
              <a:buNone/>
              <a:defRPr sz="1800">
                <a:solidFill>
                  <a:schemeClr val="lt1"/>
                </a:solidFill>
              </a:defRPr>
            </a:lvl8pPr>
            <a:lvl9pPr lvl="8" rtl="0">
              <a:lnSpc>
                <a:spcPct val="100000"/>
              </a:lnSpc>
              <a:spcBef>
                <a:spcPts val="0"/>
              </a:spcBef>
              <a:spcAft>
                <a:spcPts val="0"/>
              </a:spcAft>
              <a:buClr>
                <a:schemeClr val="lt1"/>
              </a:buClr>
              <a:buSzPct val="100000"/>
              <a:buNone/>
              <a:defRPr sz="1800">
                <a:solidFill>
                  <a:schemeClr val="lt1"/>
                </a:solidFill>
              </a:defRPr>
            </a:lvl9pPr>
          </a:lstStyle>
          <a:p/>
        </p:txBody>
      </p:sp>
      <p:sp>
        <p:nvSpPr>
          <p:cNvPr id="14" name="Shape 14"/>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bg>
      <p:bgPr>
        <a:solidFill>
          <a:schemeClr val="accent4"/>
        </a:solidFill>
      </p:bgPr>
    </p:bg>
    <p:spTree>
      <p:nvGrpSpPr>
        <p:cNvPr id="57" name="Shape 57"/>
        <p:cNvGrpSpPr/>
        <p:nvPr/>
      </p:nvGrpSpPr>
      <p:grpSpPr>
        <a:xfrm>
          <a:off x="0" y="0"/>
          <a:ext cx="0" cy="0"/>
          <a:chOff x="0" y="0"/>
          <a:chExt cx="0" cy="0"/>
        </a:xfrm>
      </p:grpSpPr>
      <p:sp>
        <p:nvSpPr>
          <p:cNvPr id="58" name="Shape 58"/>
          <p:cNvSpPr txBox="1"/>
          <p:nvPr>
            <p:ph type="title"/>
          </p:nvPr>
        </p:nvSpPr>
        <p:spPr>
          <a:xfrm>
            <a:off x="475500" y="1258525"/>
            <a:ext cx="8222100" cy="1963500"/>
          </a:xfrm>
          <a:prstGeom prst="rect">
            <a:avLst/>
          </a:prstGeom>
        </p:spPr>
        <p:txBody>
          <a:bodyPr anchorCtr="0" anchor="b" bIns="91425" lIns="91425" rIns="91425" tIns="91425"/>
          <a:lstStyle>
            <a:lvl1pPr lvl="0" rtl="0" algn="ctr">
              <a:spcBef>
                <a:spcPts val="0"/>
              </a:spcBef>
              <a:buClr>
                <a:schemeClr val="dk2"/>
              </a:buClr>
              <a:buSzPct val="100000"/>
              <a:defRPr sz="12000">
                <a:solidFill>
                  <a:schemeClr val="dk2"/>
                </a:solidFill>
              </a:defRPr>
            </a:lvl1pPr>
            <a:lvl2pPr lvl="1" rtl="0" algn="ctr">
              <a:spcBef>
                <a:spcPts val="0"/>
              </a:spcBef>
              <a:buClr>
                <a:schemeClr val="dk2"/>
              </a:buClr>
              <a:buSzPct val="100000"/>
              <a:defRPr sz="12000">
                <a:solidFill>
                  <a:schemeClr val="dk2"/>
                </a:solidFill>
              </a:defRPr>
            </a:lvl2pPr>
            <a:lvl3pPr lvl="2" rtl="0" algn="ctr">
              <a:spcBef>
                <a:spcPts val="0"/>
              </a:spcBef>
              <a:buClr>
                <a:schemeClr val="dk2"/>
              </a:buClr>
              <a:buSzPct val="100000"/>
              <a:defRPr sz="12000">
                <a:solidFill>
                  <a:schemeClr val="dk2"/>
                </a:solidFill>
              </a:defRPr>
            </a:lvl3pPr>
            <a:lvl4pPr lvl="3" rtl="0" algn="ctr">
              <a:spcBef>
                <a:spcPts val="0"/>
              </a:spcBef>
              <a:buClr>
                <a:schemeClr val="dk2"/>
              </a:buClr>
              <a:buSzPct val="100000"/>
              <a:defRPr sz="12000">
                <a:solidFill>
                  <a:schemeClr val="dk2"/>
                </a:solidFill>
              </a:defRPr>
            </a:lvl4pPr>
            <a:lvl5pPr lvl="4" rtl="0" algn="ctr">
              <a:spcBef>
                <a:spcPts val="0"/>
              </a:spcBef>
              <a:buClr>
                <a:schemeClr val="dk2"/>
              </a:buClr>
              <a:buSzPct val="100000"/>
              <a:defRPr sz="12000">
                <a:solidFill>
                  <a:schemeClr val="dk2"/>
                </a:solidFill>
              </a:defRPr>
            </a:lvl5pPr>
            <a:lvl6pPr lvl="5" rtl="0" algn="ctr">
              <a:spcBef>
                <a:spcPts val="0"/>
              </a:spcBef>
              <a:buClr>
                <a:schemeClr val="dk2"/>
              </a:buClr>
              <a:buSzPct val="100000"/>
              <a:defRPr sz="12000">
                <a:solidFill>
                  <a:schemeClr val="dk2"/>
                </a:solidFill>
              </a:defRPr>
            </a:lvl6pPr>
            <a:lvl7pPr lvl="6" rtl="0" algn="ctr">
              <a:spcBef>
                <a:spcPts val="0"/>
              </a:spcBef>
              <a:buClr>
                <a:schemeClr val="dk2"/>
              </a:buClr>
              <a:buSzPct val="100000"/>
              <a:defRPr sz="12000">
                <a:solidFill>
                  <a:schemeClr val="dk2"/>
                </a:solidFill>
              </a:defRPr>
            </a:lvl7pPr>
            <a:lvl8pPr lvl="7" rtl="0" algn="ctr">
              <a:spcBef>
                <a:spcPts val="0"/>
              </a:spcBef>
              <a:buClr>
                <a:schemeClr val="dk2"/>
              </a:buClr>
              <a:buSzPct val="100000"/>
              <a:defRPr sz="12000">
                <a:solidFill>
                  <a:schemeClr val="dk2"/>
                </a:solidFill>
              </a:defRPr>
            </a:lvl8pPr>
            <a:lvl9pPr lvl="8" rtl="0" algn="ctr">
              <a:spcBef>
                <a:spcPts val="0"/>
              </a:spcBef>
              <a:buClr>
                <a:schemeClr val="dk2"/>
              </a:buClr>
              <a:buSzPct val="100000"/>
              <a:defRPr sz="12000">
                <a:solidFill>
                  <a:schemeClr val="dk2"/>
                </a:solidFill>
              </a:defRPr>
            </a:lvl9pPr>
          </a:lstStyle>
          <a:p/>
        </p:txBody>
      </p:sp>
      <p:sp>
        <p:nvSpPr>
          <p:cNvPr id="59" name="Shape 59"/>
          <p:cNvSpPr txBox="1"/>
          <p:nvPr>
            <p:ph idx="1" type="body"/>
          </p:nvPr>
        </p:nvSpPr>
        <p:spPr>
          <a:xfrm>
            <a:off x="475500" y="3304625"/>
            <a:ext cx="82221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60" name="Shape 60"/>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bg>
      <p:bgPr>
        <a:solidFill>
          <a:schemeClr val="accent4"/>
        </a:solidFill>
      </p:bgPr>
    </p:bg>
    <p:spTree>
      <p:nvGrpSpPr>
        <p:cNvPr id="61" name="Shape 61"/>
        <p:cNvGrpSpPr/>
        <p:nvPr/>
      </p:nvGrpSpPr>
      <p:grpSpPr>
        <a:xfrm>
          <a:off x="0" y="0"/>
          <a:ext cx="0" cy="0"/>
          <a:chOff x="0" y="0"/>
          <a:chExt cx="0" cy="0"/>
        </a:xfrm>
      </p:grpSpPr>
      <p:sp>
        <p:nvSpPr>
          <p:cNvPr id="62" name="Shape 62"/>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5" name="Shape 15"/>
        <p:cNvGrpSpPr/>
        <p:nvPr/>
      </p:nvGrpSpPr>
      <p:grpSpPr>
        <a:xfrm>
          <a:off x="0" y="0"/>
          <a:ext cx="0" cy="0"/>
          <a:chOff x="0" y="0"/>
          <a:chExt cx="0" cy="0"/>
        </a:xfrm>
      </p:grpSpPr>
      <p:sp>
        <p:nvSpPr>
          <p:cNvPr id="16" name="Shape 16"/>
          <p:cNvSpPr txBox="1"/>
          <p:nvPr>
            <p:ph type="title"/>
          </p:nvPr>
        </p:nvSpPr>
        <p:spPr>
          <a:xfrm>
            <a:off x="460950" y="2065350"/>
            <a:ext cx="8222100" cy="1012799"/>
          </a:xfrm>
          <a:prstGeom prst="rect">
            <a:avLst/>
          </a:prstGeom>
        </p:spPr>
        <p:txBody>
          <a:bodyPr anchorCtr="0" anchor="ctr" bIns="91425" lIns="91425" rIns="91425" tIns="91425"/>
          <a:lstStyle>
            <a:lvl1pPr lvl="0" rtl="0">
              <a:spcBef>
                <a:spcPts val="0"/>
              </a:spcBef>
              <a:buSzPct val="100000"/>
              <a:defRPr sz="4200"/>
            </a:lvl1pPr>
            <a:lvl2pPr lvl="1" rtl="0">
              <a:spcBef>
                <a:spcPts val="0"/>
              </a:spcBef>
              <a:buSzPct val="100000"/>
              <a:defRPr sz="4200"/>
            </a:lvl2pPr>
            <a:lvl3pPr lvl="2" rtl="0">
              <a:spcBef>
                <a:spcPts val="0"/>
              </a:spcBef>
              <a:buSzPct val="100000"/>
              <a:defRPr sz="4200"/>
            </a:lvl3pPr>
            <a:lvl4pPr lvl="3" rtl="0">
              <a:spcBef>
                <a:spcPts val="0"/>
              </a:spcBef>
              <a:buSzPct val="100000"/>
              <a:defRPr sz="4200"/>
            </a:lvl4pPr>
            <a:lvl5pPr lvl="4" rtl="0">
              <a:spcBef>
                <a:spcPts val="0"/>
              </a:spcBef>
              <a:buSzPct val="100000"/>
              <a:defRPr sz="4200"/>
            </a:lvl5pPr>
            <a:lvl6pPr lvl="5" rtl="0">
              <a:spcBef>
                <a:spcPts val="0"/>
              </a:spcBef>
              <a:buSzPct val="100000"/>
              <a:defRPr sz="4200"/>
            </a:lvl6pPr>
            <a:lvl7pPr lvl="6" rtl="0">
              <a:spcBef>
                <a:spcPts val="0"/>
              </a:spcBef>
              <a:buSzPct val="100000"/>
              <a:defRPr sz="4200"/>
            </a:lvl7pPr>
            <a:lvl8pPr lvl="7" rtl="0">
              <a:spcBef>
                <a:spcPts val="0"/>
              </a:spcBef>
              <a:buSzPct val="100000"/>
              <a:defRPr sz="4200"/>
            </a:lvl8pPr>
            <a:lvl9pPr lvl="8" rtl="0">
              <a:spcBef>
                <a:spcPts val="0"/>
              </a:spcBef>
              <a:buSzPct val="100000"/>
              <a:defRPr sz="4200"/>
            </a:lvl9pPr>
          </a:lstStyle>
          <a:p/>
        </p:txBody>
      </p:sp>
      <p:sp>
        <p:nvSpPr>
          <p:cNvPr id="17" name="Shape 17"/>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8" name="Shape 18"/>
        <p:cNvGrpSpPr/>
        <p:nvPr/>
      </p:nvGrpSpPr>
      <p:grpSpPr>
        <a:xfrm>
          <a:off x="0" y="0"/>
          <a:ext cx="0" cy="0"/>
          <a:chOff x="0" y="0"/>
          <a:chExt cx="0" cy="0"/>
        </a:xfrm>
      </p:grpSpPr>
      <p:sp>
        <p:nvSpPr>
          <p:cNvPr id="19" name="Shape 19"/>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21" name="Shape 21"/>
          <p:cNvSpPr txBox="1"/>
          <p:nvPr>
            <p:ph type="title"/>
          </p:nvPr>
        </p:nvSpPr>
        <p:spPr>
          <a:xfrm>
            <a:off x="471900" y="738725"/>
            <a:ext cx="8222100" cy="767699"/>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 name="Shape 22"/>
          <p:cNvSpPr txBox="1"/>
          <p:nvPr>
            <p:ph idx="1" type="body"/>
          </p:nvPr>
        </p:nvSpPr>
        <p:spPr>
          <a:xfrm>
            <a:off x="471900" y="1919075"/>
            <a:ext cx="8222100" cy="2710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 name="Shape 23"/>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4" name="Shape 24"/>
        <p:cNvGrpSpPr/>
        <p:nvPr/>
      </p:nvGrpSpPr>
      <p:grpSpPr>
        <a:xfrm>
          <a:off x="0" y="0"/>
          <a:ext cx="0" cy="0"/>
          <a:chOff x="0" y="0"/>
          <a:chExt cx="0" cy="0"/>
        </a:xfrm>
      </p:grpSpPr>
      <p:sp>
        <p:nvSpPr>
          <p:cNvPr id="25" name="Shape 25"/>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27" name="Shape 27"/>
          <p:cNvSpPr txBox="1"/>
          <p:nvPr>
            <p:ph type="title"/>
          </p:nvPr>
        </p:nvSpPr>
        <p:spPr>
          <a:xfrm>
            <a:off x="471900" y="738725"/>
            <a:ext cx="8222100" cy="767699"/>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8" name="Shape 28"/>
          <p:cNvSpPr txBox="1"/>
          <p:nvPr>
            <p:ph idx="1" type="body"/>
          </p:nvPr>
        </p:nvSpPr>
        <p:spPr>
          <a:xfrm>
            <a:off x="471900" y="1919075"/>
            <a:ext cx="3999899" cy="2710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9" name="Shape 29"/>
          <p:cNvSpPr txBox="1"/>
          <p:nvPr>
            <p:ph idx="2" type="body"/>
          </p:nvPr>
        </p:nvSpPr>
        <p:spPr>
          <a:xfrm>
            <a:off x="4694250" y="1919075"/>
            <a:ext cx="3999899" cy="2710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30" name="Shape 30"/>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31" name="Shape 31"/>
        <p:cNvGrpSpPr/>
        <p:nvPr/>
      </p:nvGrpSpPr>
      <p:grpSpPr>
        <a:xfrm>
          <a:off x="0" y="0"/>
          <a:ext cx="0" cy="0"/>
          <a:chOff x="0" y="0"/>
          <a:chExt cx="0" cy="0"/>
        </a:xfrm>
      </p:grpSpPr>
      <p:sp>
        <p:nvSpPr>
          <p:cNvPr id="32" name="Shape 32"/>
          <p:cNvSpPr/>
          <p:nvPr/>
        </p:nvSpPr>
        <p:spPr>
          <a:xfrm flipH="1" rot="10800000">
            <a:off x="0" y="656399"/>
            <a:ext cx="9144000" cy="44871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34" name="Shape 34"/>
          <p:cNvSpPr txBox="1"/>
          <p:nvPr>
            <p:ph type="title"/>
          </p:nvPr>
        </p:nvSpPr>
        <p:spPr>
          <a:xfrm>
            <a:off x="98250" y="16350"/>
            <a:ext cx="8826599" cy="602700"/>
          </a:xfrm>
          <a:prstGeom prst="rect">
            <a:avLst/>
          </a:prstGeom>
        </p:spPr>
        <p:txBody>
          <a:bodyPr anchorCtr="0" anchor="ctr"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buSzPct val="100000"/>
              <a:defRPr sz="1800"/>
            </a:lvl4pPr>
            <a:lvl5pPr lvl="4" rtl="0">
              <a:spcBef>
                <a:spcPts val="0"/>
              </a:spcBef>
              <a:buSzPct val="100000"/>
              <a:defRPr sz="1800"/>
            </a:lvl5pPr>
            <a:lvl6pPr lvl="5" rtl="0">
              <a:spcBef>
                <a:spcPts val="0"/>
              </a:spcBef>
              <a:buSzPct val="100000"/>
              <a:defRPr sz="1800"/>
            </a:lvl6pPr>
            <a:lvl7pPr lvl="6" rtl="0">
              <a:spcBef>
                <a:spcPts val="0"/>
              </a:spcBef>
              <a:buSzPct val="100000"/>
              <a:defRPr sz="1800"/>
            </a:lvl7pPr>
            <a:lvl8pPr lvl="7" rtl="0">
              <a:spcBef>
                <a:spcPts val="0"/>
              </a:spcBef>
              <a:buSzPct val="100000"/>
              <a:defRPr sz="1800"/>
            </a:lvl8pPr>
            <a:lvl9pPr lvl="8" rtl="0">
              <a:spcBef>
                <a:spcPts val="0"/>
              </a:spcBef>
              <a:buSzPct val="100000"/>
              <a:defRPr sz="1800"/>
            </a:lvl9pPr>
          </a:lstStyle>
          <a:p/>
        </p:txBody>
      </p:sp>
      <p:sp>
        <p:nvSpPr>
          <p:cNvPr id="35" name="Shape 35"/>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6" name="Shape 36"/>
        <p:cNvGrpSpPr/>
        <p:nvPr/>
      </p:nvGrpSpPr>
      <p:grpSpPr>
        <a:xfrm>
          <a:off x="0" y="0"/>
          <a:ext cx="0" cy="0"/>
          <a:chOff x="0" y="0"/>
          <a:chExt cx="0" cy="0"/>
        </a:xfrm>
      </p:grpSpPr>
      <p:sp>
        <p:nvSpPr>
          <p:cNvPr id="37" name="Shape 37"/>
          <p:cNvSpPr txBox="1"/>
          <p:nvPr/>
        </p:nvSpPr>
        <p:spPr>
          <a:xfrm flipH="1" rot="10800000">
            <a:off x="3276600" y="25"/>
            <a:ext cx="5867400" cy="51434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8" name="Shape 38"/>
          <p:cNvSpPr/>
          <p:nvPr/>
        </p:nvSpPr>
        <p:spPr>
          <a:xfrm rot="-5400000">
            <a:off x="759150"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39" name="Shape 39"/>
          <p:cNvSpPr txBox="1"/>
          <p:nvPr>
            <p:ph type="title"/>
          </p:nvPr>
        </p:nvSpPr>
        <p:spPr>
          <a:xfrm>
            <a:off x="226077" y="357800"/>
            <a:ext cx="2807999" cy="953399"/>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40" name="Shape 40"/>
          <p:cNvSpPr txBox="1"/>
          <p:nvPr>
            <p:ph idx="1" type="body"/>
          </p:nvPr>
        </p:nvSpPr>
        <p:spPr>
          <a:xfrm>
            <a:off x="226075" y="1465800"/>
            <a:ext cx="2807999" cy="3163499"/>
          </a:xfrm>
          <a:prstGeom prst="rect">
            <a:avLst/>
          </a:prstGeom>
        </p:spPr>
        <p:txBody>
          <a:bodyPr anchorCtr="0" anchor="t" bIns="91425" lIns="91425" rIns="91425" tIns="91425"/>
          <a:lstStyle>
            <a:lvl1pPr lvl="0" rtl="0">
              <a:spcBef>
                <a:spcPts val="0"/>
              </a:spcBef>
              <a:buClr>
                <a:schemeClr val="lt1"/>
              </a:buClr>
              <a:buSzPct val="100000"/>
              <a:defRPr sz="1200">
                <a:solidFill>
                  <a:schemeClr val="lt1"/>
                </a:solidFill>
              </a:defRPr>
            </a:lvl1pPr>
            <a:lvl2pPr lvl="1" rtl="0">
              <a:spcBef>
                <a:spcPts val="0"/>
              </a:spcBef>
              <a:buClr>
                <a:schemeClr val="lt1"/>
              </a:buClr>
              <a:buSzPct val="100000"/>
              <a:defRPr sz="1200">
                <a:solidFill>
                  <a:schemeClr val="lt1"/>
                </a:solidFill>
              </a:defRPr>
            </a:lvl2pPr>
            <a:lvl3pPr lvl="2" rtl="0">
              <a:spcBef>
                <a:spcPts val="0"/>
              </a:spcBef>
              <a:buClr>
                <a:schemeClr val="lt1"/>
              </a:buClr>
              <a:buSzPct val="100000"/>
              <a:defRPr sz="1200">
                <a:solidFill>
                  <a:schemeClr val="lt1"/>
                </a:solidFill>
              </a:defRPr>
            </a:lvl3pPr>
            <a:lvl4pPr lvl="3" rtl="0">
              <a:spcBef>
                <a:spcPts val="0"/>
              </a:spcBef>
              <a:buClr>
                <a:schemeClr val="lt1"/>
              </a:buClr>
              <a:buSzPct val="100000"/>
              <a:defRPr sz="1200">
                <a:solidFill>
                  <a:schemeClr val="lt1"/>
                </a:solidFill>
              </a:defRPr>
            </a:lvl4pPr>
            <a:lvl5pPr lvl="4" rtl="0">
              <a:spcBef>
                <a:spcPts val="0"/>
              </a:spcBef>
              <a:buClr>
                <a:schemeClr val="lt1"/>
              </a:buClr>
              <a:buSzPct val="100000"/>
              <a:defRPr sz="1200">
                <a:solidFill>
                  <a:schemeClr val="lt1"/>
                </a:solidFill>
              </a:defRPr>
            </a:lvl5pPr>
            <a:lvl6pPr lvl="5" rtl="0">
              <a:spcBef>
                <a:spcPts val="0"/>
              </a:spcBef>
              <a:buClr>
                <a:schemeClr val="lt1"/>
              </a:buClr>
              <a:buSzPct val="100000"/>
              <a:defRPr sz="1200">
                <a:solidFill>
                  <a:schemeClr val="lt1"/>
                </a:solidFill>
              </a:defRPr>
            </a:lvl6pPr>
            <a:lvl7pPr lvl="6" rtl="0">
              <a:spcBef>
                <a:spcPts val="0"/>
              </a:spcBef>
              <a:buClr>
                <a:schemeClr val="lt1"/>
              </a:buClr>
              <a:buSzPct val="100000"/>
              <a:defRPr sz="1200">
                <a:solidFill>
                  <a:schemeClr val="lt1"/>
                </a:solidFill>
              </a:defRPr>
            </a:lvl7pPr>
            <a:lvl8pPr lvl="7" rtl="0">
              <a:spcBef>
                <a:spcPts val="0"/>
              </a:spcBef>
              <a:buClr>
                <a:schemeClr val="lt1"/>
              </a:buClr>
              <a:buSzPct val="100000"/>
              <a:defRPr sz="1200">
                <a:solidFill>
                  <a:schemeClr val="lt1"/>
                </a:solidFill>
              </a:defRPr>
            </a:lvl8pPr>
            <a:lvl9pPr lvl="8" rtl="0">
              <a:spcBef>
                <a:spcPts val="0"/>
              </a:spcBef>
              <a:buClr>
                <a:schemeClr val="lt1"/>
              </a:buClr>
              <a:buSzPct val="100000"/>
              <a:defRPr sz="1200">
                <a:solidFill>
                  <a:schemeClr val="lt1"/>
                </a:solidFill>
              </a:defRPr>
            </a:lvl9pPr>
          </a:lstStyle>
          <a:p/>
        </p:txBody>
      </p:sp>
      <p:sp>
        <p:nvSpPr>
          <p:cNvPr id="41" name="Shape 41"/>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42" name="Shape 42"/>
        <p:cNvGrpSpPr/>
        <p:nvPr/>
      </p:nvGrpSpPr>
      <p:grpSpPr>
        <a:xfrm>
          <a:off x="0" y="0"/>
          <a:ext cx="0" cy="0"/>
          <a:chOff x="0" y="0"/>
          <a:chExt cx="0" cy="0"/>
        </a:xfrm>
      </p:grpSpPr>
      <p:sp>
        <p:nvSpPr>
          <p:cNvPr id="43" name="Shape 43"/>
          <p:cNvSpPr txBox="1"/>
          <p:nvPr>
            <p:ph type="title"/>
          </p:nvPr>
        </p:nvSpPr>
        <p:spPr>
          <a:xfrm>
            <a:off x="490250" y="488250"/>
            <a:ext cx="6227100" cy="4090800"/>
          </a:xfrm>
          <a:prstGeom prst="rect">
            <a:avLst/>
          </a:prstGeom>
        </p:spPr>
        <p:txBody>
          <a:bodyPr anchorCtr="0" anchor="ctr" bIns="91425" lIns="91425" rIns="91425" tIns="91425"/>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p:txBody>
      </p:sp>
      <p:sp>
        <p:nvSpPr>
          <p:cNvPr id="44" name="Shape 44"/>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45" name="Shape 45"/>
        <p:cNvGrpSpPr/>
        <p:nvPr/>
      </p:nvGrpSpPr>
      <p:grpSpPr>
        <a:xfrm>
          <a:off x="0" y="0"/>
          <a:ext cx="0" cy="0"/>
          <a:chOff x="0" y="0"/>
          <a:chExt cx="0" cy="0"/>
        </a:xfrm>
      </p:grpSpPr>
      <p:sp>
        <p:nvSpPr>
          <p:cNvPr id="46" name="Shape 46"/>
          <p:cNvSpPr/>
          <p:nvPr/>
        </p:nvSpPr>
        <p:spPr>
          <a:xfrm flipH="1">
            <a:off x="0" y="0"/>
            <a:ext cx="4572000" cy="51434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47" name="Shape 47"/>
          <p:cNvSpPr/>
          <p:nvPr/>
        </p:nvSpPr>
        <p:spPr>
          <a:xfrm rot="5400000">
            <a:off x="1946424"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48" name="Shape 48"/>
          <p:cNvSpPr txBox="1"/>
          <p:nvPr>
            <p:ph type="title"/>
          </p:nvPr>
        </p:nvSpPr>
        <p:spPr>
          <a:xfrm>
            <a:off x="265500" y="1233175"/>
            <a:ext cx="4045199" cy="1482300"/>
          </a:xfrm>
          <a:prstGeom prst="rect">
            <a:avLst/>
          </a:prstGeom>
        </p:spPr>
        <p:txBody>
          <a:bodyPr anchorCtr="0" anchor="b" bIns="91425" lIns="91425" rIns="91425" tIns="91425"/>
          <a:lstStyle>
            <a:lvl1pPr lvl="0" rtl="0" algn="ctr">
              <a:spcBef>
                <a:spcPts val="0"/>
              </a:spcBef>
              <a:buClr>
                <a:schemeClr val="dk2"/>
              </a:buClr>
              <a:buSzPct val="100000"/>
              <a:defRPr sz="4200">
                <a:solidFill>
                  <a:schemeClr val="dk2"/>
                </a:solidFill>
              </a:defRPr>
            </a:lvl1pPr>
            <a:lvl2pPr lvl="1" rtl="0" algn="ctr">
              <a:spcBef>
                <a:spcPts val="0"/>
              </a:spcBef>
              <a:buClr>
                <a:schemeClr val="dk2"/>
              </a:buClr>
              <a:buSzPct val="100000"/>
              <a:defRPr sz="4200">
                <a:solidFill>
                  <a:schemeClr val="dk2"/>
                </a:solidFill>
              </a:defRPr>
            </a:lvl2pPr>
            <a:lvl3pPr lvl="2" rtl="0" algn="ctr">
              <a:spcBef>
                <a:spcPts val="0"/>
              </a:spcBef>
              <a:buClr>
                <a:schemeClr val="dk2"/>
              </a:buClr>
              <a:buSzPct val="100000"/>
              <a:defRPr sz="4200">
                <a:solidFill>
                  <a:schemeClr val="dk2"/>
                </a:solidFill>
              </a:defRPr>
            </a:lvl3pPr>
            <a:lvl4pPr lvl="3" rtl="0" algn="ctr">
              <a:spcBef>
                <a:spcPts val="0"/>
              </a:spcBef>
              <a:buClr>
                <a:schemeClr val="dk2"/>
              </a:buClr>
              <a:buSzPct val="100000"/>
              <a:defRPr sz="4200">
                <a:solidFill>
                  <a:schemeClr val="dk2"/>
                </a:solidFill>
              </a:defRPr>
            </a:lvl4pPr>
            <a:lvl5pPr lvl="4" rtl="0" algn="ctr">
              <a:spcBef>
                <a:spcPts val="0"/>
              </a:spcBef>
              <a:buClr>
                <a:schemeClr val="dk2"/>
              </a:buClr>
              <a:buSzPct val="100000"/>
              <a:defRPr sz="4200">
                <a:solidFill>
                  <a:schemeClr val="dk2"/>
                </a:solidFill>
              </a:defRPr>
            </a:lvl5pPr>
            <a:lvl6pPr lvl="5" rtl="0" algn="ctr">
              <a:spcBef>
                <a:spcPts val="0"/>
              </a:spcBef>
              <a:buClr>
                <a:schemeClr val="dk2"/>
              </a:buClr>
              <a:buSzPct val="100000"/>
              <a:defRPr sz="4200">
                <a:solidFill>
                  <a:schemeClr val="dk2"/>
                </a:solidFill>
              </a:defRPr>
            </a:lvl6pPr>
            <a:lvl7pPr lvl="6" rtl="0" algn="ctr">
              <a:spcBef>
                <a:spcPts val="0"/>
              </a:spcBef>
              <a:buClr>
                <a:schemeClr val="dk2"/>
              </a:buClr>
              <a:buSzPct val="100000"/>
              <a:defRPr sz="4200">
                <a:solidFill>
                  <a:schemeClr val="dk2"/>
                </a:solidFill>
              </a:defRPr>
            </a:lvl7pPr>
            <a:lvl8pPr lvl="7" rtl="0" algn="ctr">
              <a:spcBef>
                <a:spcPts val="0"/>
              </a:spcBef>
              <a:buClr>
                <a:schemeClr val="dk2"/>
              </a:buClr>
              <a:buSzPct val="100000"/>
              <a:defRPr sz="4200">
                <a:solidFill>
                  <a:schemeClr val="dk2"/>
                </a:solidFill>
              </a:defRPr>
            </a:lvl8pPr>
            <a:lvl9pPr lvl="8" rtl="0" algn="ctr">
              <a:spcBef>
                <a:spcPts val="0"/>
              </a:spcBef>
              <a:buClr>
                <a:schemeClr val="dk2"/>
              </a:buClr>
              <a:buSzPct val="100000"/>
              <a:defRPr sz="4200">
                <a:solidFill>
                  <a:schemeClr val="dk2"/>
                </a:solidFill>
              </a:defRPr>
            </a:lvl9pPr>
          </a:lstStyle>
          <a:p/>
        </p:txBody>
      </p:sp>
      <p:sp>
        <p:nvSpPr>
          <p:cNvPr id="49" name="Shape 49"/>
          <p:cNvSpPr txBox="1"/>
          <p:nvPr>
            <p:ph idx="1" type="subTitle"/>
          </p:nvPr>
        </p:nvSpPr>
        <p:spPr>
          <a:xfrm>
            <a:off x="265500" y="2779466"/>
            <a:ext cx="4045199"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50" name="Shape 50"/>
          <p:cNvSpPr txBox="1"/>
          <p:nvPr>
            <p:ph idx="2" type="body"/>
          </p:nvPr>
        </p:nvSpPr>
        <p:spPr>
          <a:xfrm>
            <a:off x="4939500" y="724200"/>
            <a:ext cx="3837000" cy="3695099"/>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51" name="Shape 51"/>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52" name="Shape 52"/>
        <p:cNvGrpSpPr/>
        <p:nvPr/>
      </p:nvGrpSpPr>
      <p:grpSpPr>
        <a:xfrm>
          <a:off x="0" y="0"/>
          <a:ext cx="0" cy="0"/>
          <a:chOff x="0" y="0"/>
          <a:chExt cx="0" cy="0"/>
        </a:xfrm>
      </p:grpSpPr>
      <p:sp>
        <p:nvSpPr>
          <p:cNvPr id="53" name="Shape 53"/>
          <p:cNvSpPr txBox="1"/>
          <p:nvPr/>
        </p:nvSpPr>
        <p:spPr>
          <a:xfrm flipH="1" rot="10800000">
            <a:off x="0" y="0"/>
            <a:ext cx="9144000" cy="46958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54" name="Shape 54"/>
          <p:cNvSpPr/>
          <p:nvPr/>
        </p:nvSpPr>
        <p:spPr>
          <a:xfrm flipH="1" rot="10800000">
            <a:off x="0" y="4622724"/>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55" name="Shape 55"/>
          <p:cNvSpPr txBox="1"/>
          <p:nvPr>
            <p:ph idx="1" type="body"/>
          </p:nvPr>
        </p:nvSpPr>
        <p:spPr>
          <a:xfrm>
            <a:off x="57150" y="4696825"/>
            <a:ext cx="8381999" cy="446700"/>
          </a:xfrm>
          <a:prstGeom prst="rect">
            <a:avLst/>
          </a:prstGeom>
        </p:spPr>
        <p:txBody>
          <a:bodyPr anchorCtr="0" anchor="ctr" bIns="91425" lIns="91425" rIns="91425" tIns="91425"/>
          <a:lstStyle>
            <a:lvl1pPr lvl="0" rtl="0">
              <a:lnSpc>
                <a:spcPct val="100000"/>
              </a:lnSpc>
              <a:spcBef>
                <a:spcPts val="0"/>
              </a:spcBef>
              <a:spcAft>
                <a:spcPts val="0"/>
              </a:spcAft>
              <a:buClr>
                <a:schemeClr val="lt1"/>
              </a:buClr>
              <a:buSzPct val="100000"/>
              <a:buNone/>
              <a:defRPr sz="1200">
                <a:solidFill>
                  <a:schemeClr val="lt1"/>
                </a:solidFill>
              </a:defRPr>
            </a:lvl1pPr>
          </a:lstStyle>
          <a:p/>
        </p:txBody>
      </p:sp>
      <p:sp>
        <p:nvSpPr>
          <p:cNvPr id="56" name="Shape 56"/>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71900" y="738725"/>
            <a:ext cx="8222100" cy="767699"/>
          </a:xfrm>
          <a:prstGeom prst="rect">
            <a:avLst/>
          </a:prstGeom>
          <a:noFill/>
          <a:ln>
            <a:noFill/>
          </a:ln>
        </p:spPr>
        <p:txBody>
          <a:bodyPr anchorCtr="0" anchor="b" bIns="91425" lIns="91425" rIns="91425" tIns="91425"/>
          <a:lstStyle>
            <a:lvl1pPr lvl="0" rt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rtl="0">
              <a:spcBef>
                <a:spcPts val="0"/>
              </a:spcBef>
              <a:buClr>
                <a:schemeClr val="lt1"/>
              </a:buClr>
              <a:buSzPct val="100000"/>
              <a:buFont typeface="Roboto"/>
              <a:buNone/>
              <a:defRPr sz="3200">
                <a:solidFill>
                  <a:schemeClr val="lt1"/>
                </a:solidFill>
                <a:latin typeface="Roboto"/>
                <a:ea typeface="Roboto"/>
                <a:cs typeface="Roboto"/>
                <a:sym typeface="Roboto"/>
              </a:defRPr>
            </a:lvl2pPr>
            <a:lvl3pPr lvl="2" rtl="0">
              <a:spcBef>
                <a:spcPts val="0"/>
              </a:spcBef>
              <a:buClr>
                <a:schemeClr val="lt1"/>
              </a:buClr>
              <a:buSzPct val="100000"/>
              <a:buFont typeface="Roboto"/>
              <a:buNone/>
              <a:defRPr sz="3200">
                <a:solidFill>
                  <a:schemeClr val="lt1"/>
                </a:solidFill>
                <a:latin typeface="Roboto"/>
                <a:ea typeface="Roboto"/>
                <a:cs typeface="Roboto"/>
                <a:sym typeface="Roboto"/>
              </a:defRPr>
            </a:lvl3pPr>
            <a:lvl4pPr lvl="3" rtl="0">
              <a:spcBef>
                <a:spcPts val="0"/>
              </a:spcBef>
              <a:buClr>
                <a:schemeClr val="lt1"/>
              </a:buClr>
              <a:buSzPct val="100000"/>
              <a:buFont typeface="Roboto"/>
              <a:buNone/>
              <a:defRPr sz="3200">
                <a:solidFill>
                  <a:schemeClr val="lt1"/>
                </a:solidFill>
                <a:latin typeface="Roboto"/>
                <a:ea typeface="Roboto"/>
                <a:cs typeface="Roboto"/>
                <a:sym typeface="Roboto"/>
              </a:defRPr>
            </a:lvl4pPr>
            <a:lvl5pPr lvl="4" rtl="0">
              <a:spcBef>
                <a:spcPts val="0"/>
              </a:spcBef>
              <a:buClr>
                <a:schemeClr val="lt1"/>
              </a:buClr>
              <a:buSzPct val="100000"/>
              <a:buFont typeface="Roboto"/>
              <a:buNone/>
              <a:defRPr sz="3200">
                <a:solidFill>
                  <a:schemeClr val="lt1"/>
                </a:solidFill>
                <a:latin typeface="Roboto"/>
                <a:ea typeface="Roboto"/>
                <a:cs typeface="Roboto"/>
                <a:sym typeface="Roboto"/>
              </a:defRPr>
            </a:lvl5pPr>
            <a:lvl6pPr lvl="5" rtl="0">
              <a:spcBef>
                <a:spcPts val="0"/>
              </a:spcBef>
              <a:buClr>
                <a:schemeClr val="lt1"/>
              </a:buClr>
              <a:buSzPct val="100000"/>
              <a:buFont typeface="Roboto"/>
              <a:buNone/>
              <a:defRPr sz="3200">
                <a:solidFill>
                  <a:schemeClr val="lt1"/>
                </a:solidFill>
                <a:latin typeface="Roboto"/>
                <a:ea typeface="Roboto"/>
                <a:cs typeface="Roboto"/>
                <a:sym typeface="Roboto"/>
              </a:defRPr>
            </a:lvl6pPr>
            <a:lvl7pPr lvl="6" rtl="0">
              <a:spcBef>
                <a:spcPts val="0"/>
              </a:spcBef>
              <a:buClr>
                <a:schemeClr val="lt1"/>
              </a:buClr>
              <a:buSzPct val="100000"/>
              <a:buFont typeface="Roboto"/>
              <a:buNone/>
              <a:defRPr sz="3200">
                <a:solidFill>
                  <a:schemeClr val="lt1"/>
                </a:solidFill>
                <a:latin typeface="Roboto"/>
                <a:ea typeface="Roboto"/>
                <a:cs typeface="Roboto"/>
                <a:sym typeface="Roboto"/>
              </a:defRPr>
            </a:lvl7pPr>
            <a:lvl8pPr lvl="7" rtl="0">
              <a:spcBef>
                <a:spcPts val="0"/>
              </a:spcBef>
              <a:buClr>
                <a:schemeClr val="lt1"/>
              </a:buClr>
              <a:buSzPct val="100000"/>
              <a:buFont typeface="Roboto"/>
              <a:buNone/>
              <a:defRPr sz="3200">
                <a:solidFill>
                  <a:schemeClr val="lt1"/>
                </a:solidFill>
                <a:latin typeface="Roboto"/>
                <a:ea typeface="Roboto"/>
                <a:cs typeface="Roboto"/>
                <a:sym typeface="Roboto"/>
              </a:defRPr>
            </a:lvl8pPr>
            <a:lvl9pPr lvl="8" rtl="0">
              <a:spcBef>
                <a:spcPts val="0"/>
              </a:spcBef>
              <a:buClr>
                <a:schemeClr val="lt1"/>
              </a:buClr>
              <a:buSzPct val="100000"/>
              <a:buFont typeface="Roboto"/>
              <a:buNone/>
              <a:defRPr sz="3200">
                <a:solidFill>
                  <a:schemeClr val="lt1"/>
                </a:solidFill>
                <a:latin typeface="Roboto"/>
                <a:ea typeface="Roboto"/>
                <a:cs typeface="Roboto"/>
                <a:sym typeface="Roboto"/>
              </a:defRPr>
            </a:lvl9pPr>
          </a:lstStyle>
          <a:p/>
        </p:txBody>
      </p:sp>
      <p:sp>
        <p:nvSpPr>
          <p:cNvPr id="7" name="Shape 7"/>
          <p:cNvSpPr txBox="1"/>
          <p:nvPr>
            <p:ph idx="1" type="body"/>
          </p:nvPr>
        </p:nvSpPr>
        <p:spPr>
          <a:xfrm>
            <a:off x="471900" y="1919075"/>
            <a:ext cx="8222100" cy="27102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p:txBody>
      </p:sp>
      <p:sp>
        <p:nvSpPr>
          <p:cNvPr id="8" name="Shape 8"/>
          <p:cNvSpPr txBox="1"/>
          <p:nvPr>
            <p:ph idx="12" type="sldNum"/>
          </p:nvPr>
        </p:nvSpPr>
        <p:spPr>
          <a:xfrm>
            <a:off x="8523541" y="4695623"/>
            <a:ext cx="548699"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lt2"/>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15.jpg"/><Relationship Id="rId5"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6.jpg"/><Relationship Id="rId5" Type="http://schemas.openxmlformats.org/officeDocument/2006/relationships/image" Target="../media/image8.jpg"/><Relationship Id="rId6"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pic>
        <p:nvPicPr>
          <p:cNvPr descr="pluto.jpg" id="67" name="Shape 67"/>
          <p:cNvPicPr preferRelativeResize="0"/>
          <p:nvPr/>
        </p:nvPicPr>
        <p:blipFill>
          <a:blip r:embed="rId3">
            <a:alphaModFix/>
          </a:blip>
          <a:stretch>
            <a:fillRect/>
          </a:stretch>
        </p:blipFill>
        <p:spPr>
          <a:xfrm>
            <a:off x="0" y="0"/>
            <a:ext cx="9144000" cy="5143500"/>
          </a:xfrm>
          <a:prstGeom prst="rect">
            <a:avLst/>
          </a:prstGeom>
          <a:noFill/>
          <a:ln>
            <a:noFill/>
          </a:ln>
        </p:spPr>
      </p:pic>
      <p:sp>
        <p:nvSpPr>
          <p:cNvPr id="68" name="Shape 68"/>
          <p:cNvSpPr txBox="1"/>
          <p:nvPr>
            <p:ph idx="1" type="subTitle"/>
          </p:nvPr>
        </p:nvSpPr>
        <p:spPr>
          <a:xfrm>
            <a:off x="460950" y="1802180"/>
            <a:ext cx="8222100" cy="432900"/>
          </a:xfrm>
          <a:prstGeom prst="rect">
            <a:avLst/>
          </a:prstGeom>
        </p:spPr>
        <p:txBody>
          <a:bodyPr anchorCtr="0" anchor="t" bIns="91425" lIns="91425" rIns="91425" tIns="91425">
            <a:noAutofit/>
          </a:bodyPr>
          <a:lstStyle/>
          <a:p>
            <a:pPr lvl="0" rtl="0">
              <a:spcBef>
                <a:spcPts val="0"/>
              </a:spcBef>
              <a:buNone/>
            </a:pPr>
            <a:r>
              <a:rPr lang="en"/>
              <a:t>Inquiry Learning with Staff and Students of Brother Rice Junior High</a:t>
            </a:r>
          </a:p>
        </p:txBody>
      </p:sp>
      <p:sp>
        <p:nvSpPr>
          <p:cNvPr id="69" name="Shape 69"/>
          <p:cNvSpPr txBox="1"/>
          <p:nvPr>
            <p:ph type="ctrTitle"/>
          </p:nvPr>
        </p:nvSpPr>
        <p:spPr>
          <a:xfrm>
            <a:off x="390525" y="868575"/>
            <a:ext cx="8222100" cy="933600"/>
          </a:xfrm>
          <a:prstGeom prst="rect">
            <a:avLst/>
          </a:prstGeom>
        </p:spPr>
        <p:txBody>
          <a:bodyPr anchorCtr="0" anchor="b" bIns="91425" lIns="91425" rIns="91425" tIns="91425">
            <a:noAutofit/>
          </a:bodyPr>
          <a:lstStyle/>
          <a:p>
            <a:pPr lvl="0" rtl="0">
              <a:spcBef>
                <a:spcPts val="0"/>
              </a:spcBef>
              <a:buNone/>
            </a:pPr>
            <a:r>
              <a:rPr lang="en"/>
              <a:t>Pluto or Bust...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471900" y="738725"/>
            <a:ext cx="8222100" cy="767699"/>
          </a:xfrm>
          <a:prstGeom prst="rect">
            <a:avLst/>
          </a:prstGeom>
        </p:spPr>
        <p:txBody>
          <a:bodyPr anchorCtr="0" anchor="b" bIns="91425" lIns="91425" rIns="91425" tIns="91425">
            <a:noAutofit/>
          </a:bodyPr>
          <a:lstStyle/>
          <a:p>
            <a:pPr lvl="0" rtl="0">
              <a:spcBef>
                <a:spcPts val="0"/>
              </a:spcBef>
              <a:spcAft>
                <a:spcPts val="400"/>
              </a:spcAft>
              <a:buNone/>
            </a:pPr>
            <a:r>
              <a:rPr lang="en"/>
              <a:t>Ethical Considerations:</a:t>
            </a:r>
          </a:p>
        </p:txBody>
      </p:sp>
      <p:sp>
        <p:nvSpPr>
          <p:cNvPr id="140" name="Shape 140"/>
          <p:cNvSpPr txBox="1"/>
          <p:nvPr/>
        </p:nvSpPr>
        <p:spPr>
          <a:xfrm>
            <a:off x="503675" y="2083350"/>
            <a:ext cx="7997700" cy="2700900"/>
          </a:xfrm>
          <a:prstGeom prst="rect">
            <a:avLst/>
          </a:prstGeom>
          <a:noFill/>
          <a:ln>
            <a:noFill/>
          </a:ln>
        </p:spPr>
        <p:txBody>
          <a:bodyPr anchorCtr="0" anchor="t" bIns="91425" lIns="91425" rIns="91425" tIns="91425">
            <a:noAutofit/>
          </a:bodyPr>
          <a:lstStyle/>
          <a:p>
            <a:pPr lvl="0">
              <a:spcBef>
                <a:spcPts val="0"/>
              </a:spcBef>
              <a:buNone/>
            </a:pPr>
            <a:r>
              <a:rPr lang="en"/>
              <a:t>We learned A LOT through this process! Initially, we wanted to gear our project towards  “academically at risk” students - as this is a major focus at our school. However, we quickly learned that to do this, we would have to have this spelled out in our ethics letter to parents. There is no politically or sensitively correct way to target such a group, so we had to change our mandate. </a:t>
            </a:r>
          </a:p>
          <a:p>
            <a:pPr lvl="0">
              <a:spcBef>
                <a:spcPts val="0"/>
              </a:spcBef>
              <a:buNone/>
            </a:pPr>
            <a:r>
              <a:t/>
            </a:r>
            <a:endParaRPr/>
          </a:p>
          <a:p>
            <a:pPr lvl="0">
              <a:spcBef>
                <a:spcPts val="0"/>
              </a:spcBef>
              <a:buNone/>
            </a:pPr>
            <a:r>
              <a:rPr lang="en"/>
              <a:t>We instead opened up the opportunity to the entire school population on a voluntary basis. We promoted the project with posters, word of mouth, an open house, and through the school announcement forums.</a:t>
            </a:r>
          </a:p>
          <a:p>
            <a:pPr lvl="0">
              <a:spcBef>
                <a:spcPts val="0"/>
              </a:spcBef>
              <a:buNone/>
            </a:pPr>
            <a:r>
              <a:t/>
            </a:r>
            <a:endParaRPr/>
          </a:p>
          <a:p>
            <a:pPr lvl="0">
              <a:spcBef>
                <a:spcPts val="0"/>
              </a:spcBef>
              <a:buNone/>
            </a:pPr>
            <a:r>
              <a:rPr lang="en"/>
              <a:t>We subsequently followed protocol and obtained consent from parents using a modified version of the TIA consent form which explained the project and what we would be doing. We communicated with students weekly.</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title"/>
          </p:nvPr>
        </p:nvSpPr>
        <p:spPr>
          <a:xfrm>
            <a:off x="334600" y="427325"/>
            <a:ext cx="2399400" cy="1482900"/>
          </a:xfrm>
          <a:prstGeom prst="rect">
            <a:avLst/>
          </a:prstGeom>
        </p:spPr>
        <p:txBody>
          <a:bodyPr anchorCtr="0" anchor="ctr" bIns="91425" lIns="91425" rIns="91425" tIns="91425">
            <a:noAutofit/>
          </a:bodyPr>
          <a:lstStyle/>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rPr lang="en"/>
              <a:t>Planning:</a:t>
            </a: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p:txBody>
      </p:sp>
      <p:sp>
        <p:nvSpPr>
          <p:cNvPr id="146" name="Shape 146"/>
          <p:cNvSpPr txBox="1"/>
          <p:nvPr/>
        </p:nvSpPr>
        <p:spPr>
          <a:xfrm>
            <a:off x="3205050" y="572850"/>
            <a:ext cx="5478000" cy="3515700"/>
          </a:xfrm>
          <a:prstGeom prst="rect">
            <a:avLst/>
          </a:prstGeom>
          <a:noFill/>
          <a:ln>
            <a:noFill/>
          </a:ln>
        </p:spPr>
        <p:txBody>
          <a:bodyPr anchorCtr="0" anchor="ctr" bIns="91425" lIns="91425" rIns="91425" tIns="91425">
            <a:noAutofit/>
          </a:bodyPr>
          <a:lstStyle/>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rPr b="1" i="1" lang="en" sz="1800">
                <a:latin typeface="Roboto"/>
                <a:ea typeface="Roboto"/>
                <a:cs typeface="Roboto"/>
                <a:sym typeface="Roboto"/>
              </a:rPr>
              <a:t>We engaged in regular meetings among team members.  We reached out to community experts/members for information regarding hydroponics and coding.  </a:t>
            </a:r>
          </a:p>
          <a:p>
            <a:pPr lvl="0" rtl="0">
              <a:lnSpc>
                <a:spcPct val="115000"/>
              </a:lnSpc>
              <a:spcBef>
                <a:spcPts val="0"/>
              </a:spcBef>
              <a:spcAft>
                <a:spcPts val="1000"/>
              </a:spcAft>
              <a:buNone/>
            </a:pPr>
            <a:r>
              <a:rPr b="1" i="1" lang="en" sz="1800">
                <a:latin typeface="Roboto"/>
                <a:ea typeface="Roboto"/>
                <a:cs typeface="Roboto"/>
                <a:sym typeface="Roboto"/>
              </a:rPr>
              <a:t>Gaze Seed provided us with information regarding the hydroponics unit.  One particularly useful website that we referred to was www.simplyhydro.com.</a:t>
            </a: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a:p>
            <a:pPr lvl="0" rtl="0">
              <a:lnSpc>
                <a:spcPct val="115000"/>
              </a:lnSpc>
              <a:spcBef>
                <a:spcPts val="0"/>
              </a:spcBef>
              <a:spcAft>
                <a:spcPts val="1000"/>
              </a:spcAft>
              <a:buNone/>
            </a:pPr>
            <a:r>
              <a:t/>
            </a:r>
            <a:endParaRPr b="1" i="1">
              <a:latin typeface="Roboto"/>
              <a:ea typeface="Roboto"/>
              <a:cs typeface="Roboto"/>
              <a:sym typeface="Roboto"/>
            </a:endParaRPr>
          </a:p>
        </p:txBody>
      </p:sp>
      <p:pic>
        <p:nvPicPr>
          <p:cNvPr descr="File_000.jpeg" id="147" name="Shape 147"/>
          <p:cNvPicPr preferRelativeResize="0"/>
          <p:nvPr/>
        </p:nvPicPr>
        <p:blipFill>
          <a:blip r:embed="rId3">
            <a:alphaModFix/>
          </a:blip>
          <a:stretch>
            <a:fillRect/>
          </a:stretch>
        </p:blipFill>
        <p:spPr>
          <a:xfrm>
            <a:off x="152400" y="2062625"/>
            <a:ext cx="2900249" cy="21652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type="title"/>
          </p:nvPr>
        </p:nvSpPr>
        <p:spPr>
          <a:xfrm>
            <a:off x="490250" y="488250"/>
            <a:ext cx="6227100" cy="4090800"/>
          </a:xfrm>
          <a:prstGeom prst="rect">
            <a:avLst/>
          </a:prstGeom>
        </p:spPr>
        <p:txBody>
          <a:bodyPr anchorCtr="0" anchor="ctr" bIns="91425" lIns="91425" rIns="91425" tIns="91425">
            <a:noAutofit/>
          </a:bodyPr>
          <a:lstStyle/>
          <a:p>
            <a:pPr lvl="0">
              <a:spcBef>
                <a:spcPts val="0"/>
              </a:spcBef>
              <a:buNone/>
            </a:pPr>
            <a:r>
              <a:t/>
            </a:r>
            <a:endParaRPr/>
          </a:p>
        </p:txBody>
      </p:sp>
      <p:pic>
        <p:nvPicPr>
          <p:cNvPr descr="image2.JPG" id="153" name="Shape 153"/>
          <p:cNvPicPr preferRelativeResize="0"/>
          <p:nvPr/>
        </p:nvPicPr>
        <p:blipFill>
          <a:blip r:embed="rId3">
            <a:alphaModFix/>
          </a:blip>
          <a:stretch>
            <a:fillRect/>
          </a:stretch>
        </p:blipFill>
        <p:spPr>
          <a:xfrm>
            <a:off x="275774" y="244125"/>
            <a:ext cx="6766100" cy="4655250"/>
          </a:xfrm>
          <a:prstGeom prst="rect">
            <a:avLst/>
          </a:prstGeom>
          <a:noFill/>
          <a:ln>
            <a:noFill/>
          </a:ln>
        </p:spPr>
      </p:pic>
      <p:sp>
        <p:nvSpPr>
          <p:cNvPr id="154" name="Shape 154"/>
          <p:cNvSpPr txBox="1"/>
          <p:nvPr/>
        </p:nvSpPr>
        <p:spPr>
          <a:xfrm flipH="1">
            <a:off x="7323750" y="304100"/>
            <a:ext cx="1527900" cy="4480200"/>
          </a:xfrm>
          <a:prstGeom prst="rect">
            <a:avLst/>
          </a:prstGeom>
          <a:noFill/>
          <a:ln>
            <a:noFill/>
          </a:ln>
        </p:spPr>
        <p:txBody>
          <a:bodyPr anchorCtr="0" anchor="t" bIns="91425" lIns="91425" rIns="91425" tIns="91425">
            <a:noAutofit/>
          </a:bodyPr>
          <a:lstStyle/>
          <a:p>
            <a:pPr lvl="0">
              <a:spcBef>
                <a:spcPts val="0"/>
              </a:spcBef>
              <a:buNone/>
            </a:pPr>
            <a:r>
              <a:rPr lang="en" sz="3000">
                <a:solidFill>
                  <a:srgbClr val="FFFFFF"/>
                </a:solidFill>
              </a:rPr>
              <a:t>Open</a:t>
            </a:r>
          </a:p>
          <a:p>
            <a:pPr lvl="0">
              <a:spcBef>
                <a:spcPts val="0"/>
              </a:spcBef>
              <a:buNone/>
            </a:pPr>
            <a:r>
              <a:t/>
            </a:r>
            <a:endParaRPr sz="3000">
              <a:solidFill>
                <a:srgbClr val="FFFFFF"/>
              </a:solidFill>
            </a:endParaRPr>
          </a:p>
          <a:p>
            <a:pPr lvl="0">
              <a:spcBef>
                <a:spcPts val="0"/>
              </a:spcBef>
              <a:buNone/>
            </a:pPr>
            <a:r>
              <a:rPr lang="en" sz="3000">
                <a:solidFill>
                  <a:srgbClr val="FFFFFF"/>
                </a:solidFill>
              </a:rPr>
              <a:t>House</a:t>
            </a:r>
          </a:p>
          <a:p>
            <a:pPr lvl="0">
              <a:spcBef>
                <a:spcPts val="0"/>
              </a:spcBef>
              <a:buNone/>
            </a:pPr>
            <a:r>
              <a:t/>
            </a:r>
            <a:endParaRPr sz="3000">
              <a:solidFill>
                <a:srgbClr val="FFFFFF"/>
              </a:solidFill>
            </a:endParaRPr>
          </a:p>
          <a:p>
            <a:pPr lvl="0">
              <a:spcBef>
                <a:spcPts val="0"/>
              </a:spcBef>
              <a:buNone/>
            </a:pPr>
            <a:r>
              <a:rPr lang="en" sz="3000">
                <a:solidFill>
                  <a:srgbClr val="FFFFFF"/>
                </a:solidFill>
              </a:rPr>
              <a:t>&amp; </a:t>
            </a:r>
          </a:p>
          <a:p>
            <a:pPr lvl="0">
              <a:spcBef>
                <a:spcPts val="0"/>
              </a:spcBef>
              <a:buNone/>
            </a:pPr>
            <a:r>
              <a:t/>
            </a:r>
            <a:endParaRPr sz="3000">
              <a:solidFill>
                <a:srgbClr val="FFFFFF"/>
              </a:solidFill>
            </a:endParaRPr>
          </a:p>
          <a:p>
            <a:pPr lvl="0">
              <a:spcBef>
                <a:spcPts val="0"/>
              </a:spcBef>
              <a:buNone/>
            </a:pPr>
            <a:r>
              <a:rPr lang="en" sz="3000">
                <a:solidFill>
                  <a:srgbClr val="FFFFFF"/>
                </a:solidFill>
              </a:rPr>
              <a:t>Sign</a:t>
            </a:r>
          </a:p>
          <a:p>
            <a:pPr lvl="0">
              <a:spcBef>
                <a:spcPts val="0"/>
              </a:spcBef>
              <a:buNone/>
            </a:pPr>
            <a:r>
              <a:t/>
            </a:r>
            <a:endParaRPr sz="3000">
              <a:solidFill>
                <a:srgbClr val="FFFFFF"/>
              </a:solidFill>
            </a:endParaRPr>
          </a:p>
          <a:p>
            <a:pPr lvl="0">
              <a:spcBef>
                <a:spcPts val="0"/>
              </a:spcBef>
              <a:buNone/>
            </a:pPr>
            <a:r>
              <a:rPr lang="en" sz="3000">
                <a:solidFill>
                  <a:srgbClr val="FFFFFF"/>
                </a:solidFill>
              </a:rPr>
              <a:t>Up</a:t>
            </a:r>
          </a:p>
          <a:p>
            <a:pPr lvl="0">
              <a:spcBef>
                <a:spcPts val="0"/>
              </a:spcBef>
              <a:buNone/>
            </a:pPr>
            <a:r>
              <a:t/>
            </a:r>
            <a:endParaRPr sz="3000">
              <a:solidFill>
                <a:srgbClr val="FFFFFF"/>
              </a:solidFill>
            </a:endParaRPr>
          </a:p>
          <a:p>
            <a:pPr lvl="0">
              <a:spcBef>
                <a:spcPts val="0"/>
              </a:spcBef>
              <a:buNone/>
            </a:pPr>
            <a:r>
              <a:t/>
            </a:r>
            <a:endParaRPr sz="30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type="title"/>
          </p:nvPr>
        </p:nvSpPr>
        <p:spPr>
          <a:xfrm>
            <a:off x="471900" y="738725"/>
            <a:ext cx="8222100" cy="767699"/>
          </a:xfrm>
          <a:prstGeom prst="rect">
            <a:avLst/>
          </a:prstGeom>
        </p:spPr>
        <p:txBody>
          <a:bodyPr anchorCtr="0" anchor="b" bIns="91425" lIns="91425" rIns="91425" tIns="91425">
            <a:noAutofit/>
          </a:bodyPr>
          <a:lstStyle/>
          <a:p>
            <a:pPr lvl="0">
              <a:spcBef>
                <a:spcPts val="0"/>
              </a:spcBef>
              <a:buNone/>
            </a:pPr>
            <a:r>
              <a:rPr lang="en"/>
              <a:t>Implementation:</a:t>
            </a:r>
          </a:p>
        </p:txBody>
      </p:sp>
      <p:sp>
        <p:nvSpPr>
          <p:cNvPr id="160" name="Shape 160"/>
          <p:cNvSpPr txBox="1"/>
          <p:nvPr/>
        </p:nvSpPr>
        <p:spPr>
          <a:xfrm>
            <a:off x="252800" y="1927125"/>
            <a:ext cx="7774800" cy="2857200"/>
          </a:xfrm>
          <a:prstGeom prst="rect">
            <a:avLst/>
          </a:prstGeom>
          <a:noFill/>
          <a:ln>
            <a:noFill/>
          </a:ln>
        </p:spPr>
        <p:txBody>
          <a:bodyPr anchorCtr="0" anchor="t" bIns="91425" lIns="91425" rIns="91425" tIns="91425">
            <a:noAutofit/>
          </a:bodyPr>
          <a:lstStyle/>
          <a:p>
            <a:pPr lvl="0">
              <a:spcBef>
                <a:spcPts val="0"/>
              </a:spcBef>
              <a:buNone/>
            </a:pPr>
            <a:r>
              <a:rPr lang="en"/>
              <a:t>We held a two-day open house in the Learning Resource Centre (LRC) which was well attended. Initially, we began MakerSpace in the LRC which worked well as students were engaged and enjoyed exploring the Kerbal Software program, the Arduino wearable tech, coding and Lego Robotics. </a:t>
            </a:r>
          </a:p>
          <a:p>
            <a:pPr lvl="0">
              <a:spcBef>
                <a:spcPts val="0"/>
              </a:spcBef>
              <a:buNone/>
            </a:pPr>
            <a:r>
              <a:t/>
            </a:r>
            <a:endParaRPr/>
          </a:p>
          <a:p>
            <a:pPr lvl="0">
              <a:spcBef>
                <a:spcPts val="0"/>
              </a:spcBef>
              <a:buNone/>
            </a:pPr>
            <a:r>
              <a:rPr lang="en"/>
              <a:t>We later moved the project to Room 203 because </a:t>
            </a:r>
          </a:p>
          <a:p>
            <a:pPr lvl="0">
              <a:spcBef>
                <a:spcPts val="0"/>
              </a:spcBef>
              <a:buNone/>
            </a:pPr>
            <a:r>
              <a:rPr lang="en"/>
              <a:t>of time constraints and convenience.  </a:t>
            </a:r>
          </a:p>
          <a:p>
            <a:pPr lvl="0">
              <a:spcBef>
                <a:spcPts val="0"/>
              </a:spcBef>
              <a:buNone/>
            </a:pPr>
            <a:r>
              <a:t/>
            </a:r>
            <a:endParaRPr/>
          </a:p>
          <a:p>
            <a:pPr lvl="0">
              <a:spcBef>
                <a:spcPts val="0"/>
              </a:spcBef>
              <a:buNone/>
            </a:pPr>
            <a:r>
              <a:rPr lang="en"/>
              <a:t>Students enjoyed setting up and monitoring the </a:t>
            </a:r>
          </a:p>
          <a:p>
            <a:pPr lvl="0">
              <a:spcBef>
                <a:spcPts val="0"/>
              </a:spcBef>
              <a:buNone/>
            </a:pPr>
            <a:r>
              <a:rPr lang="en"/>
              <a:t>hydroponics unit, and exploring the Lego Robotics </a:t>
            </a:r>
          </a:p>
          <a:p>
            <a:pPr lvl="0">
              <a:spcBef>
                <a:spcPts val="0"/>
              </a:spcBef>
              <a:buNone/>
            </a:pPr>
            <a:r>
              <a:rPr lang="en"/>
              <a:t>and Coding modules. </a:t>
            </a:r>
          </a:p>
        </p:txBody>
      </p:sp>
      <p:pic>
        <p:nvPicPr>
          <p:cNvPr descr="File_009.jpeg" id="161" name="Shape 161"/>
          <p:cNvPicPr preferRelativeResize="0"/>
          <p:nvPr/>
        </p:nvPicPr>
        <p:blipFill>
          <a:blip r:embed="rId3">
            <a:alphaModFix/>
          </a:blip>
          <a:stretch>
            <a:fillRect/>
          </a:stretch>
        </p:blipFill>
        <p:spPr>
          <a:xfrm>
            <a:off x="4780675" y="2874099"/>
            <a:ext cx="4055050" cy="2212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Shape 166"/>
          <p:cNvSpPr txBox="1"/>
          <p:nvPr>
            <p:ph type="title"/>
          </p:nvPr>
        </p:nvSpPr>
        <p:spPr>
          <a:xfrm>
            <a:off x="460950" y="761625"/>
            <a:ext cx="8222100" cy="767700"/>
          </a:xfrm>
          <a:prstGeom prst="rect">
            <a:avLst/>
          </a:prstGeom>
        </p:spPr>
        <p:txBody>
          <a:bodyPr anchorCtr="0" anchor="b" bIns="91425" lIns="91425" rIns="91425" tIns="91425">
            <a:noAutofit/>
          </a:bodyPr>
          <a:lstStyle/>
          <a:p>
            <a:pPr lvl="0">
              <a:spcBef>
                <a:spcPts val="0"/>
              </a:spcBef>
              <a:buNone/>
            </a:pPr>
            <a:r>
              <a:rPr lang="en"/>
              <a:t>Implementation:</a:t>
            </a:r>
          </a:p>
        </p:txBody>
      </p:sp>
      <p:sp>
        <p:nvSpPr>
          <p:cNvPr id="167" name="Shape 167"/>
          <p:cNvSpPr txBox="1"/>
          <p:nvPr>
            <p:ph idx="1" type="body"/>
          </p:nvPr>
        </p:nvSpPr>
        <p:spPr>
          <a:xfrm>
            <a:off x="471900" y="1919075"/>
            <a:ext cx="8222100" cy="2710200"/>
          </a:xfrm>
          <a:prstGeom prst="rect">
            <a:avLst/>
          </a:prstGeom>
        </p:spPr>
        <p:txBody>
          <a:bodyPr anchorCtr="0" anchor="t" bIns="91425" lIns="91425" rIns="91425" tIns="91425">
            <a:noAutofit/>
          </a:bodyPr>
          <a:lstStyle/>
          <a:p>
            <a:pPr lvl="0">
              <a:spcBef>
                <a:spcPts val="0"/>
              </a:spcBef>
              <a:buNone/>
            </a:pPr>
            <a:r>
              <a:t/>
            </a:r>
            <a:endParaRPr/>
          </a:p>
        </p:txBody>
      </p:sp>
      <p:pic>
        <p:nvPicPr>
          <p:cNvPr descr="File_000.jpeg" id="168" name="Shape 168"/>
          <p:cNvPicPr preferRelativeResize="0"/>
          <p:nvPr/>
        </p:nvPicPr>
        <p:blipFill>
          <a:blip r:embed="rId3">
            <a:alphaModFix/>
          </a:blip>
          <a:stretch>
            <a:fillRect/>
          </a:stretch>
        </p:blipFill>
        <p:spPr>
          <a:xfrm>
            <a:off x="471900" y="1957587"/>
            <a:ext cx="2392924" cy="2211525"/>
          </a:xfrm>
          <a:prstGeom prst="rect">
            <a:avLst/>
          </a:prstGeom>
          <a:noFill/>
          <a:ln>
            <a:noFill/>
          </a:ln>
        </p:spPr>
      </p:pic>
      <p:pic>
        <p:nvPicPr>
          <p:cNvPr descr="File_001.jpeg" id="169" name="Shape 169"/>
          <p:cNvPicPr preferRelativeResize="0"/>
          <p:nvPr/>
        </p:nvPicPr>
        <p:blipFill>
          <a:blip r:embed="rId4">
            <a:alphaModFix/>
          </a:blip>
          <a:stretch>
            <a:fillRect/>
          </a:stretch>
        </p:blipFill>
        <p:spPr>
          <a:xfrm>
            <a:off x="3315812" y="1957600"/>
            <a:ext cx="2458127" cy="2211513"/>
          </a:xfrm>
          <a:prstGeom prst="rect">
            <a:avLst/>
          </a:prstGeom>
          <a:noFill/>
          <a:ln>
            <a:noFill/>
          </a:ln>
        </p:spPr>
      </p:pic>
      <p:pic>
        <p:nvPicPr>
          <p:cNvPr descr="IMG_6337.JPG" id="170" name="Shape 170"/>
          <p:cNvPicPr preferRelativeResize="0"/>
          <p:nvPr/>
        </p:nvPicPr>
        <p:blipFill>
          <a:blip r:embed="rId5">
            <a:alphaModFix/>
          </a:blip>
          <a:stretch>
            <a:fillRect/>
          </a:stretch>
        </p:blipFill>
        <p:spPr>
          <a:xfrm>
            <a:off x="6224925" y="1930300"/>
            <a:ext cx="2458124" cy="22661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type="title"/>
          </p:nvPr>
        </p:nvSpPr>
        <p:spPr>
          <a:xfrm>
            <a:off x="226075" y="357800"/>
            <a:ext cx="2808000" cy="1509000"/>
          </a:xfrm>
          <a:prstGeom prst="rect">
            <a:avLst/>
          </a:prstGeom>
        </p:spPr>
        <p:txBody>
          <a:bodyPr anchorCtr="0" anchor="b" bIns="91425" lIns="91425" rIns="91425" tIns="91425">
            <a:noAutofit/>
          </a:bodyPr>
          <a:lstStyle/>
          <a:p>
            <a:pPr lvl="0">
              <a:spcBef>
                <a:spcPts val="0"/>
              </a:spcBef>
              <a:buNone/>
            </a:pPr>
            <a:r>
              <a:rPr lang="en" sz="2800"/>
              <a:t>Data Collection and Analysis</a:t>
            </a:r>
          </a:p>
        </p:txBody>
      </p:sp>
      <p:sp>
        <p:nvSpPr>
          <p:cNvPr id="176" name="Shape 176"/>
          <p:cNvSpPr txBox="1"/>
          <p:nvPr>
            <p:ph type="title"/>
          </p:nvPr>
        </p:nvSpPr>
        <p:spPr>
          <a:xfrm>
            <a:off x="4044600" y="514150"/>
            <a:ext cx="4319100" cy="962100"/>
          </a:xfrm>
          <a:prstGeom prst="rect">
            <a:avLst/>
          </a:prstGeom>
          <a:solidFill>
            <a:schemeClr val="accent5"/>
          </a:solidFill>
        </p:spPr>
        <p:txBody>
          <a:bodyPr anchorCtr="0" anchor="ctr" bIns="91425" lIns="91425" rIns="91425" tIns="91425">
            <a:noAutofit/>
          </a:bodyPr>
          <a:lstStyle/>
          <a:p>
            <a:pPr lvl="0" rtl="0" algn="just">
              <a:spcBef>
                <a:spcPts val="0"/>
              </a:spcBef>
              <a:buNone/>
            </a:pPr>
            <a:r>
              <a:rPr lang="en" sz="1200"/>
              <a:t>Our research methods included student and teacher surveys, informal discussions with  students, pictures and videos  </a:t>
            </a:r>
          </a:p>
        </p:txBody>
      </p:sp>
      <p:cxnSp>
        <p:nvCxnSpPr>
          <p:cNvPr id="177" name="Shape 177"/>
          <p:cNvCxnSpPr>
            <a:stCxn id="176" idx="2"/>
            <a:endCxn id="178" idx="0"/>
          </p:cNvCxnSpPr>
          <p:nvPr/>
        </p:nvCxnSpPr>
        <p:spPr>
          <a:xfrm>
            <a:off x="6204150" y="1476250"/>
            <a:ext cx="10200" cy="614400"/>
          </a:xfrm>
          <a:prstGeom prst="straightConnector1">
            <a:avLst/>
          </a:prstGeom>
          <a:noFill/>
          <a:ln cap="flat" cmpd="sng" w="9525">
            <a:solidFill>
              <a:schemeClr val="dk2"/>
            </a:solidFill>
            <a:prstDash val="solid"/>
            <a:round/>
            <a:headEnd len="lg" w="lg" type="none"/>
            <a:tailEnd len="lg" w="lg" type="none"/>
          </a:ln>
        </p:spPr>
      </p:cxnSp>
      <p:sp>
        <p:nvSpPr>
          <p:cNvPr id="178" name="Shape 178"/>
          <p:cNvSpPr txBox="1"/>
          <p:nvPr>
            <p:ph type="title"/>
          </p:nvPr>
        </p:nvSpPr>
        <p:spPr>
          <a:xfrm>
            <a:off x="4337500" y="2090675"/>
            <a:ext cx="3753900" cy="962100"/>
          </a:xfrm>
          <a:prstGeom prst="rect">
            <a:avLst/>
          </a:prstGeom>
          <a:solidFill>
            <a:schemeClr val="dk1"/>
          </a:solidFill>
        </p:spPr>
        <p:txBody>
          <a:bodyPr anchorCtr="0" anchor="ctr" bIns="91425" lIns="91425" rIns="91425" tIns="91425">
            <a:noAutofit/>
          </a:bodyPr>
          <a:lstStyle/>
          <a:p>
            <a:pPr lvl="0" rtl="0" algn="l">
              <a:spcBef>
                <a:spcPts val="0"/>
              </a:spcBef>
              <a:buNone/>
            </a:pPr>
            <a:r>
              <a:rPr lang="en" sz="1200"/>
              <a:t>We ensured our data was reliable by analyzing all aspects.In terms of qualitative data our project was very successful.  The students who participated were engaged and interested.</a:t>
            </a:r>
          </a:p>
        </p:txBody>
      </p:sp>
      <p:cxnSp>
        <p:nvCxnSpPr>
          <p:cNvPr id="179" name="Shape 179"/>
          <p:cNvCxnSpPr>
            <a:stCxn id="178" idx="2"/>
            <a:endCxn id="180" idx="0"/>
          </p:cNvCxnSpPr>
          <p:nvPr/>
        </p:nvCxnSpPr>
        <p:spPr>
          <a:xfrm>
            <a:off x="6214450" y="3052775"/>
            <a:ext cx="0" cy="614400"/>
          </a:xfrm>
          <a:prstGeom prst="straightConnector1">
            <a:avLst/>
          </a:prstGeom>
          <a:noFill/>
          <a:ln cap="flat" cmpd="sng" w="9525">
            <a:solidFill>
              <a:schemeClr val="dk2"/>
            </a:solidFill>
            <a:prstDash val="solid"/>
            <a:round/>
            <a:headEnd len="lg" w="lg" type="none"/>
            <a:tailEnd len="lg" w="lg" type="none"/>
          </a:ln>
        </p:spPr>
      </p:cxnSp>
      <p:sp>
        <p:nvSpPr>
          <p:cNvPr id="180" name="Shape 180"/>
          <p:cNvSpPr txBox="1"/>
          <p:nvPr>
            <p:ph type="title"/>
          </p:nvPr>
        </p:nvSpPr>
        <p:spPr>
          <a:xfrm>
            <a:off x="4337501" y="3667157"/>
            <a:ext cx="3753899" cy="962099"/>
          </a:xfrm>
          <a:prstGeom prst="rect">
            <a:avLst/>
          </a:prstGeom>
          <a:solidFill>
            <a:schemeClr val="accent1"/>
          </a:solidFill>
        </p:spPr>
        <p:txBody>
          <a:bodyPr anchorCtr="0" anchor="ctr" bIns="91425" lIns="91425" rIns="91425" tIns="91425">
            <a:noAutofit/>
          </a:bodyPr>
          <a:lstStyle/>
          <a:p>
            <a:pPr lvl="0" rtl="0">
              <a:spcBef>
                <a:spcPts val="0"/>
              </a:spcBef>
              <a:buNone/>
            </a:pPr>
            <a:r>
              <a:rPr lang="en" sz="1200"/>
              <a:t>We analyzed the data by examining student responses.  Through student surveys and discussions they reflected a clear interest in science and exploration.</a:t>
            </a:r>
          </a:p>
        </p:txBody>
      </p:sp>
      <p:pic>
        <p:nvPicPr>
          <p:cNvPr descr="IMG_3308.JPG" id="181" name="Shape 181"/>
          <p:cNvPicPr preferRelativeResize="0"/>
          <p:nvPr/>
        </p:nvPicPr>
        <p:blipFill>
          <a:blip r:embed="rId3">
            <a:alphaModFix/>
          </a:blip>
          <a:stretch>
            <a:fillRect/>
          </a:stretch>
        </p:blipFill>
        <p:spPr>
          <a:xfrm>
            <a:off x="152400" y="2394800"/>
            <a:ext cx="2881674" cy="21612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226077" y="357800"/>
            <a:ext cx="2808000" cy="953400"/>
          </a:xfrm>
          <a:prstGeom prst="rect">
            <a:avLst/>
          </a:prstGeom>
        </p:spPr>
        <p:txBody>
          <a:bodyPr anchorCtr="0" anchor="b" bIns="91425" lIns="91425" rIns="91425" tIns="91425">
            <a:noAutofit/>
          </a:bodyPr>
          <a:lstStyle/>
          <a:p>
            <a:pPr lvl="0">
              <a:spcBef>
                <a:spcPts val="0"/>
              </a:spcBef>
              <a:buNone/>
            </a:pPr>
            <a:r>
              <a:rPr lang="en"/>
              <a:t>Results</a:t>
            </a:r>
          </a:p>
        </p:txBody>
      </p:sp>
      <p:sp>
        <p:nvSpPr>
          <p:cNvPr id="187" name="Shape 187"/>
          <p:cNvSpPr txBox="1"/>
          <p:nvPr>
            <p:ph idx="1" type="body"/>
          </p:nvPr>
        </p:nvSpPr>
        <p:spPr>
          <a:xfrm>
            <a:off x="3553650" y="248625"/>
            <a:ext cx="5251200" cy="4639800"/>
          </a:xfrm>
          <a:prstGeom prst="rect">
            <a:avLst/>
          </a:prstGeom>
          <a:noFill/>
        </p:spPr>
        <p:txBody>
          <a:bodyPr anchorCtr="0" anchor="t" bIns="91425" lIns="91425" rIns="91425" tIns="91425">
            <a:noAutofit/>
          </a:bodyPr>
          <a:lstStyle/>
          <a:p>
            <a:pPr lvl="0">
              <a:spcBef>
                <a:spcPts val="0"/>
              </a:spcBef>
              <a:buNone/>
            </a:pPr>
            <a:r>
              <a:rPr lang="en" sz="1400">
                <a:solidFill>
                  <a:srgbClr val="000000"/>
                </a:solidFill>
              </a:rPr>
              <a:t>As none of our team members have a science background, our project was ambitious, involving robotics, plants, programming, and literally, rocket science. We were learning how to get the project up and running. When MakerSpace started and the students got involved, they became the teachers.</a:t>
            </a:r>
          </a:p>
          <a:p>
            <a:pPr lvl="0">
              <a:spcBef>
                <a:spcPts val="0"/>
              </a:spcBef>
              <a:buNone/>
            </a:pPr>
            <a:r>
              <a:rPr lang="en" sz="1400">
                <a:solidFill>
                  <a:srgbClr val="000000"/>
                </a:solidFill>
              </a:rPr>
              <a:t>Our LEARN class was more successful in the inquiry based learning aspect of the project since the classroom environment was more conducive to the goals of the project.</a:t>
            </a:r>
          </a:p>
          <a:p>
            <a:pPr lvl="0">
              <a:spcBef>
                <a:spcPts val="0"/>
              </a:spcBef>
              <a:buNone/>
            </a:pPr>
            <a:r>
              <a:rPr lang="en" sz="1400">
                <a:solidFill>
                  <a:srgbClr val="000000"/>
                </a:solidFill>
              </a:rPr>
              <a:t>Common Themes:</a:t>
            </a:r>
          </a:p>
          <a:p>
            <a:pPr indent="-317500" lvl="0" marL="457200" rtl="0">
              <a:spcBef>
                <a:spcPts val="0"/>
              </a:spcBef>
              <a:buClr>
                <a:srgbClr val="000000"/>
              </a:buClr>
              <a:buSzPct val="100000"/>
              <a:buChar char="-"/>
            </a:pPr>
            <a:r>
              <a:rPr lang="en" sz="1400">
                <a:solidFill>
                  <a:srgbClr val="000000"/>
                </a:solidFill>
              </a:rPr>
              <a:t>The ability to learn and explore without direction is lacking. Students want freedom, however when they get frustrated, they do not have the skill set to determine the next steps. (They often did not try to overcome  obstacles.)</a:t>
            </a:r>
          </a:p>
          <a:p>
            <a:pPr lvl="0" rtl="0">
              <a:spcBef>
                <a:spcPts val="0"/>
              </a:spcBef>
              <a:buNone/>
            </a:pPr>
            <a:r>
              <a:t/>
            </a:r>
            <a:endParaRPr sz="1400">
              <a:solidFill>
                <a:srgbClr val="000000"/>
              </a:solidFill>
            </a:endParaRPr>
          </a:p>
          <a:p>
            <a:pPr lvl="0">
              <a:spcBef>
                <a:spcPts val="0"/>
              </a:spcBef>
              <a:buNone/>
            </a:pPr>
            <a:r>
              <a:t/>
            </a:r>
            <a:endParaRPr sz="1400">
              <a:solidFill>
                <a:srgbClr val="000000"/>
              </a:solidFill>
            </a:endParaRPr>
          </a:p>
          <a:p>
            <a:pPr indent="0" lvl="0" marL="499110" rtl="0">
              <a:lnSpc>
                <a:spcPct val="100000"/>
              </a:lnSpc>
              <a:spcBef>
                <a:spcPts val="0"/>
              </a:spcBef>
              <a:spcAft>
                <a:spcPts val="0"/>
              </a:spcAft>
              <a:buNone/>
            </a:pPr>
            <a:r>
              <a:t/>
            </a:r>
            <a:endParaRPr i="1">
              <a:solidFill>
                <a:srgbClr val="404040"/>
              </a:solidFill>
              <a:latin typeface="Calibri"/>
              <a:ea typeface="Calibri"/>
              <a:cs typeface="Calibri"/>
              <a:sym typeface="Calibri"/>
            </a:endParaRPr>
          </a:p>
          <a:p>
            <a:pPr lvl="0">
              <a:spcBef>
                <a:spcPts val="0"/>
              </a:spcBef>
              <a:buNone/>
            </a:pPr>
            <a:r>
              <a:t/>
            </a:r>
            <a:endParaRPr sz="1400">
              <a:solidFill>
                <a:srgbClr val="000000"/>
              </a:solidFill>
            </a:endParaRPr>
          </a:p>
        </p:txBody>
      </p:sp>
      <p:pic>
        <p:nvPicPr>
          <p:cNvPr descr="image4.JPG" id="188" name="Shape 188"/>
          <p:cNvPicPr preferRelativeResize="0"/>
          <p:nvPr/>
        </p:nvPicPr>
        <p:blipFill>
          <a:blip r:embed="rId3">
            <a:alphaModFix/>
          </a:blip>
          <a:stretch>
            <a:fillRect/>
          </a:stretch>
        </p:blipFill>
        <p:spPr>
          <a:xfrm>
            <a:off x="106075" y="1842675"/>
            <a:ext cx="3048000" cy="228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type="title"/>
          </p:nvPr>
        </p:nvSpPr>
        <p:spPr>
          <a:xfrm>
            <a:off x="226077" y="357800"/>
            <a:ext cx="2808000" cy="953400"/>
          </a:xfrm>
          <a:prstGeom prst="rect">
            <a:avLst/>
          </a:prstGeom>
        </p:spPr>
        <p:txBody>
          <a:bodyPr anchorCtr="0" anchor="b" bIns="91425" lIns="91425" rIns="91425" tIns="91425">
            <a:noAutofit/>
          </a:bodyPr>
          <a:lstStyle/>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rPr lang="en"/>
              <a:t>Results</a:t>
            </a:r>
          </a:p>
        </p:txBody>
      </p:sp>
      <p:sp>
        <p:nvSpPr>
          <p:cNvPr id="194" name="Shape 194"/>
          <p:cNvSpPr txBox="1"/>
          <p:nvPr/>
        </p:nvSpPr>
        <p:spPr>
          <a:xfrm>
            <a:off x="3407650" y="357800"/>
            <a:ext cx="5463600" cy="4081800"/>
          </a:xfrm>
          <a:prstGeom prst="rect">
            <a:avLst/>
          </a:prstGeom>
          <a:noFill/>
          <a:ln>
            <a:noFill/>
          </a:ln>
        </p:spPr>
        <p:txBody>
          <a:bodyPr anchorCtr="0" anchor="t" bIns="91425" lIns="91425" rIns="91425" tIns="91425">
            <a:noAutofit/>
          </a:bodyPr>
          <a:lstStyle/>
          <a:p>
            <a:pPr indent="-342900" lvl="0" marL="457200" rtl="0">
              <a:lnSpc>
                <a:spcPct val="115000"/>
              </a:lnSpc>
              <a:spcBef>
                <a:spcPts val="0"/>
              </a:spcBef>
              <a:spcAft>
                <a:spcPts val="1600"/>
              </a:spcAft>
              <a:buClr>
                <a:srgbClr val="000000"/>
              </a:buClr>
              <a:buSzPct val="100000"/>
              <a:buFont typeface="Roboto"/>
              <a:buChar char="-"/>
            </a:pPr>
            <a:r>
              <a:rPr lang="en" sz="1800">
                <a:latin typeface="Roboto"/>
                <a:ea typeface="Roboto"/>
                <a:cs typeface="Roboto"/>
                <a:sym typeface="Roboto"/>
              </a:rPr>
              <a:t>Students didn’t express the level of interest we had hoped. The open house garnered a lot of interest, but it wasn’t sustained. We were competing with other lunchtime activities, and with improving spring weather.</a:t>
            </a:r>
          </a:p>
          <a:p>
            <a:pPr indent="-342900" lvl="0" marL="457200" rtl="0">
              <a:lnSpc>
                <a:spcPct val="115000"/>
              </a:lnSpc>
              <a:spcBef>
                <a:spcPts val="0"/>
              </a:spcBef>
              <a:spcAft>
                <a:spcPts val="1600"/>
              </a:spcAft>
              <a:buClr>
                <a:schemeClr val="lt1"/>
              </a:buClr>
              <a:buFont typeface="Roboto"/>
              <a:buChar char="-"/>
            </a:pPr>
            <a:r>
              <a:t/>
            </a:r>
            <a:endParaRPr sz="1800">
              <a:latin typeface="Roboto"/>
              <a:ea typeface="Roboto"/>
              <a:cs typeface="Roboto"/>
              <a:sym typeface="Roboto"/>
            </a:endParaRPr>
          </a:p>
          <a:p>
            <a:pPr indent="-342900" lvl="0" marL="457200" rtl="0">
              <a:lnSpc>
                <a:spcPct val="115000"/>
              </a:lnSpc>
              <a:spcBef>
                <a:spcPts val="0"/>
              </a:spcBef>
              <a:spcAft>
                <a:spcPts val="1600"/>
              </a:spcAft>
              <a:buClr>
                <a:srgbClr val="000000"/>
              </a:buClr>
              <a:buSzPct val="100000"/>
              <a:buFont typeface="Roboto"/>
              <a:buChar char="-"/>
            </a:pPr>
            <a:r>
              <a:rPr lang="en" sz="1800">
                <a:latin typeface="Roboto"/>
                <a:ea typeface="Roboto"/>
                <a:cs typeface="Roboto"/>
                <a:sym typeface="Roboto"/>
              </a:rPr>
              <a:t>The schedule that was implemented didn’t work out as we thought. Students who wanted to do the project were either in other lunchtime activities that sometimes conflicted or they had challenges following the 7 day supervision schedule (forgot to attend; wanted to go outside; etc.).</a:t>
            </a:r>
          </a:p>
          <a:p>
            <a:pPr lvl="0" rtl="0">
              <a:lnSpc>
                <a:spcPct val="115000"/>
              </a:lnSpc>
              <a:spcBef>
                <a:spcPts val="0"/>
              </a:spcBef>
              <a:spcAft>
                <a:spcPts val="1600"/>
              </a:spcAft>
              <a:buNone/>
            </a:pPr>
            <a:r>
              <a:t/>
            </a:r>
            <a:endParaRPr/>
          </a:p>
        </p:txBody>
      </p:sp>
      <p:pic>
        <p:nvPicPr>
          <p:cNvPr descr="image1.JPG" id="195" name="Shape 195"/>
          <p:cNvPicPr preferRelativeResize="0"/>
          <p:nvPr/>
        </p:nvPicPr>
        <p:blipFill>
          <a:blip r:embed="rId3">
            <a:alphaModFix/>
          </a:blip>
          <a:stretch>
            <a:fillRect/>
          </a:stretch>
        </p:blipFill>
        <p:spPr>
          <a:xfrm>
            <a:off x="152400" y="1679475"/>
            <a:ext cx="3048000" cy="23204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title"/>
          </p:nvPr>
        </p:nvSpPr>
        <p:spPr>
          <a:xfrm>
            <a:off x="226077" y="357800"/>
            <a:ext cx="2808000" cy="953400"/>
          </a:xfrm>
          <a:prstGeom prst="rect">
            <a:avLst/>
          </a:prstGeom>
        </p:spPr>
        <p:txBody>
          <a:bodyPr anchorCtr="0" anchor="b" bIns="91425" lIns="91425" rIns="91425" tIns="91425">
            <a:noAutofit/>
          </a:bodyPr>
          <a:lstStyle/>
          <a:p>
            <a:pPr lvl="0">
              <a:spcBef>
                <a:spcPts val="0"/>
              </a:spcBef>
              <a:buNone/>
            </a:pPr>
            <a:r>
              <a:rPr lang="en"/>
              <a:t>The Future</a:t>
            </a:r>
          </a:p>
        </p:txBody>
      </p:sp>
      <p:sp>
        <p:nvSpPr>
          <p:cNvPr id="201" name="Shape 201"/>
          <p:cNvSpPr txBox="1"/>
          <p:nvPr/>
        </p:nvSpPr>
        <p:spPr>
          <a:xfrm>
            <a:off x="3641575" y="246650"/>
            <a:ext cx="5229900" cy="4790400"/>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lang="en">
                <a:latin typeface="Roboto"/>
                <a:ea typeface="Roboto"/>
                <a:cs typeface="Roboto"/>
                <a:sym typeface="Roboto"/>
              </a:rPr>
              <a:t>For most of us, our classroom practice hasn’t changed. We are a diverse group of teachers and none of us are in a traditional classroom setting (LEARN teacher, Technology Education Specialist, Special Services teacher, Fine Arts Specialist). However, the LEARN teacher was able to shift from desiring to engage in more hands-on science and action research, to actually doing it, overcoming such hurdles as apprehension, lack of time and resources, and “making mountains out of molehills”.</a:t>
            </a:r>
          </a:p>
          <a:p>
            <a:pPr lvl="0" rtl="0">
              <a:lnSpc>
                <a:spcPct val="115000"/>
              </a:lnSpc>
              <a:spcBef>
                <a:spcPts val="0"/>
              </a:spcBef>
              <a:spcAft>
                <a:spcPts val="1600"/>
              </a:spcAft>
              <a:buNone/>
            </a:pPr>
            <a:r>
              <a:rPr lang="en">
                <a:latin typeface="Roboto"/>
                <a:ea typeface="Roboto"/>
                <a:cs typeface="Roboto"/>
                <a:sym typeface="Roboto"/>
              </a:rPr>
              <a:t>We believe that the project has opened us up to new interests and topics that we would have not normally been exposed to. In terms of the long-term impact, this exposure to different topics are things that we are able to bring back to students in our classrooms. </a:t>
            </a:r>
          </a:p>
          <a:p>
            <a:pPr lvl="0" rtl="0">
              <a:lnSpc>
                <a:spcPct val="115000"/>
              </a:lnSpc>
              <a:spcBef>
                <a:spcPts val="0"/>
              </a:spcBef>
              <a:spcAft>
                <a:spcPts val="1600"/>
              </a:spcAft>
              <a:buNone/>
            </a:pPr>
            <a:r>
              <a:rPr lang="en">
                <a:latin typeface="Roboto"/>
                <a:ea typeface="Roboto"/>
                <a:cs typeface="Roboto"/>
                <a:sym typeface="Roboto"/>
              </a:rPr>
              <a:t>The LEARN teacher looks forward to continuing to engage in more inquiry based scientific learning and utilizing the momentum developed this year.</a:t>
            </a:r>
          </a:p>
          <a:p>
            <a:pPr lvl="0" rtl="0">
              <a:lnSpc>
                <a:spcPct val="115000"/>
              </a:lnSpc>
              <a:spcBef>
                <a:spcPts val="0"/>
              </a:spcBef>
              <a:spcAft>
                <a:spcPts val="1600"/>
              </a:spcAft>
              <a:buNone/>
            </a:pPr>
            <a:r>
              <a:t/>
            </a:r>
            <a:endParaRPr>
              <a:latin typeface="Roboto"/>
              <a:ea typeface="Roboto"/>
              <a:cs typeface="Roboto"/>
              <a:sym typeface="Roboto"/>
            </a:endParaRPr>
          </a:p>
        </p:txBody>
      </p:sp>
      <p:pic>
        <p:nvPicPr>
          <p:cNvPr descr="image1.JPG" id="202" name="Shape 202"/>
          <p:cNvPicPr preferRelativeResize="0"/>
          <p:nvPr/>
        </p:nvPicPr>
        <p:blipFill>
          <a:blip r:embed="rId3">
            <a:alphaModFix/>
          </a:blip>
          <a:stretch>
            <a:fillRect/>
          </a:stretch>
        </p:blipFill>
        <p:spPr>
          <a:xfrm>
            <a:off x="106075" y="2157450"/>
            <a:ext cx="3048000" cy="2000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id="207" name="Shape 207"/>
          <p:cNvSpPr txBox="1"/>
          <p:nvPr/>
        </p:nvSpPr>
        <p:spPr>
          <a:xfrm>
            <a:off x="142275" y="2425900"/>
            <a:ext cx="7028700" cy="2717700"/>
          </a:xfrm>
          <a:prstGeom prst="rect">
            <a:avLst/>
          </a:prstGeom>
          <a:noFill/>
          <a:ln>
            <a:noFill/>
          </a:ln>
        </p:spPr>
        <p:txBody>
          <a:bodyPr anchorCtr="0" anchor="t" bIns="91425" lIns="91425" rIns="91425" tIns="91425">
            <a:noAutofit/>
          </a:bodyPr>
          <a:lstStyle/>
          <a:p>
            <a:pPr lvl="0" rtl="0">
              <a:spcBef>
                <a:spcPts val="0"/>
              </a:spcBef>
              <a:buNone/>
            </a:pPr>
            <a:r>
              <a:t/>
            </a:r>
            <a:endParaRPr sz="1200">
              <a:solidFill>
                <a:srgbClr val="FFFFFF"/>
              </a:solidFill>
              <a:latin typeface="Calibri"/>
              <a:ea typeface="Calibri"/>
              <a:cs typeface="Calibri"/>
              <a:sym typeface="Calibri"/>
            </a:endParaRPr>
          </a:p>
          <a:p>
            <a:pPr lvl="0" rtl="0">
              <a:spcBef>
                <a:spcPts val="0"/>
              </a:spcBef>
              <a:buNone/>
            </a:pPr>
            <a:r>
              <a:rPr b="1" lang="en" sz="3000">
                <a:solidFill>
                  <a:srgbClr val="FFFFFF"/>
                </a:solidFill>
                <a:latin typeface="Calibri"/>
                <a:ea typeface="Calibri"/>
                <a:cs typeface="Calibri"/>
                <a:sym typeface="Calibri"/>
              </a:rPr>
              <a:t>Teacher Inquiry:</a:t>
            </a:r>
          </a:p>
          <a:p>
            <a:pPr lvl="0">
              <a:spcBef>
                <a:spcPts val="0"/>
              </a:spcBef>
              <a:buNone/>
            </a:pPr>
            <a:r>
              <a:t/>
            </a:r>
            <a:endParaRPr sz="1800">
              <a:solidFill>
                <a:srgbClr val="FFFFFF"/>
              </a:solidFill>
              <a:latin typeface="Calibri"/>
              <a:ea typeface="Calibri"/>
              <a:cs typeface="Calibri"/>
              <a:sym typeface="Calibri"/>
            </a:endParaRPr>
          </a:p>
          <a:p>
            <a:pPr lvl="0">
              <a:spcBef>
                <a:spcPts val="0"/>
              </a:spcBef>
              <a:buNone/>
            </a:pPr>
            <a:r>
              <a:rPr lang="en" sz="3000">
                <a:solidFill>
                  <a:srgbClr val="FFFFFF"/>
                </a:solidFill>
                <a:latin typeface="Calibri"/>
                <a:ea typeface="Calibri"/>
                <a:cs typeface="Calibri"/>
                <a:sym typeface="Calibri"/>
              </a:rPr>
              <a:t>“...focus on providing insights into teaching in an effort to make change…”</a:t>
            </a:r>
          </a:p>
          <a:p>
            <a:pPr lvl="0">
              <a:spcBef>
                <a:spcPts val="0"/>
              </a:spcBef>
              <a:buNone/>
            </a:pPr>
            <a:r>
              <a:t/>
            </a:r>
            <a:endParaRPr>
              <a:solidFill>
                <a:srgbClr val="FFFFFF"/>
              </a:solidFill>
              <a:latin typeface="Calibri"/>
              <a:ea typeface="Calibri"/>
              <a:cs typeface="Calibri"/>
              <a:sym typeface="Calibri"/>
            </a:endParaRPr>
          </a:p>
          <a:p>
            <a:pPr lvl="0" rtl="0">
              <a:spcBef>
                <a:spcPts val="0"/>
              </a:spcBef>
              <a:buNone/>
            </a:pPr>
            <a:r>
              <a:rPr lang="en" sz="1800">
                <a:solidFill>
                  <a:srgbClr val="FFFFFF"/>
                </a:solidFill>
                <a:latin typeface="Calibri"/>
                <a:ea typeface="Calibri"/>
                <a:cs typeface="Calibri"/>
                <a:sym typeface="Calibri"/>
              </a:rPr>
              <a:t>Dana &amp; Yendol-Hoppey, 2014, p. 9</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p:nvPr/>
        </p:nvSpPr>
        <p:spPr>
          <a:xfrm>
            <a:off x="0" y="0"/>
            <a:ext cx="9161099" cy="24845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75" name="Shape 75"/>
          <p:cNvSpPr txBox="1"/>
          <p:nvPr>
            <p:ph idx="4294967295" type="title"/>
          </p:nvPr>
        </p:nvSpPr>
        <p:spPr>
          <a:xfrm>
            <a:off x="311700" y="220100"/>
            <a:ext cx="8520599" cy="1012199"/>
          </a:xfrm>
          <a:prstGeom prst="rect">
            <a:avLst/>
          </a:prstGeom>
        </p:spPr>
        <p:txBody>
          <a:bodyPr anchorCtr="0" anchor="t" bIns="91425" lIns="91425" rIns="91425" tIns="91425">
            <a:noAutofit/>
          </a:bodyPr>
          <a:lstStyle/>
          <a:p>
            <a:pPr lvl="0" rtl="0" algn="ctr">
              <a:spcBef>
                <a:spcPts val="0"/>
              </a:spcBef>
              <a:spcAft>
                <a:spcPts val="400"/>
              </a:spcAft>
              <a:buNone/>
            </a:pPr>
            <a:r>
              <a:rPr lang="en"/>
              <a:t>The team</a:t>
            </a:r>
          </a:p>
          <a:p>
            <a:pPr lvl="0" rtl="0" algn="ctr">
              <a:spcBef>
                <a:spcPts val="0"/>
              </a:spcBef>
              <a:spcAft>
                <a:spcPts val="400"/>
              </a:spcAft>
              <a:buNone/>
            </a:pPr>
            <a:r>
              <a:t/>
            </a:r>
            <a:endParaRPr i="1" sz="1600"/>
          </a:p>
        </p:txBody>
      </p:sp>
      <p:pic>
        <p:nvPicPr>
          <p:cNvPr descr="ange tia.jpg" id="76" name="Shape 76"/>
          <p:cNvPicPr preferRelativeResize="0"/>
          <p:nvPr/>
        </p:nvPicPr>
        <p:blipFill rotWithShape="1">
          <a:blip r:embed="rId3">
            <a:alphaModFix/>
          </a:blip>
          <a:srcRect b="12507" l="0" r="0" t="12507"/>
          <a:stretch/>
        </p:blipFill>
        <p:spPr>
          <a:xfrm>
            <a:off x="2638667" y="1452945"/>
            <a:ext cx="1644300" cy="1644000"/>
          </a:xfrm>
          <a:prstGeom prst="ellipse">
            <a:avLst/>
          </a:prstGeom>
          <a:noFill/>
          <a:ln>
            <a:noFill/>
          </a:ln>
        </p:spPr>
      </p:pic>
      <p:pic>
        <p:nvPicPr>
          <p:cNvPr descr="File_000.jpeg" id="77" name="Shape 77"/>
          <p:cNvPicPr preferRelativeResize="0"/>
          <p:nvPr/>
        </p:nvPicPr>
        <p:blipFill rotWithShape="1">
          <a:blip r:embed="rId4">
            <a:alphaModFix/>
          </a:blip>
          <a:srcRect b="0" l="12502" r="12495" t="0"/>
          <a:stretch/>
        </p:blipFill>
        <p:spPr>
          <a:xfrm>
            <a:off x="4877603" y="1403507"/>
            <a:ext cx="1644300" cy="1644300"/>
          </a:xfrm>
          <a:prstGeom prst="ellipse">
            <a:avLst/>
          </a:prstGeom>
          <a:noFill/>
          <a:ln>
            <a:noFill/>
          </a:ln>
        </p:spPr>
      </p:pic>
      <p:sp>
        <p:nvSpPr>
          <p:cNvPr id="78" name="Shape 78"/>
          <p:cNvSpPr txBox="1"/>
          <p:nvPr>
            <p:ph idx="4294967295" type="title"/>
          </p:nvPr>
        </p:nvSpPr>
        <p:spPr>
          <a:xfrm>
            <a:off x="231725" y="3047794"/>
            <a:ext cx="2022299" cy="578700"/>
          </a:xfrm>
          <a:prstGeom prst="rect">
            <a:avLst/>
          </a:prstGeom>
        </p:spPr>
        <p:txBody>
          <a:bodyPr anchorCtr="0" anchor="b" bIns="91425" lIns="91425" rIns="91425" tIns="91425">
            <a:noAutofit/>
          </a:bodyPr>
          <a:lstStyle/>
          <a:p>
            <a:pPr lvl="0" rtl="0" algn="ctr">
              <a:spcBef>
                <a:spcPts val="0"/>
              </a:spcBef>
              <a:buNone/>
            </a:pPr>
            <a:r>
              <a:rPr lang="en" sz="1800">
                <a:solidFill>
                  <a:schemeClr val="dk1"/>
                </a:solidFill>
              </a:rPr>
              <a:t>Jason Aue</a:t>
            </a:r>
          </a:p>
        </p:txBody>
      </p:sp>
      <p:sp>
        <p:nvSpPr>
          <p:cNvPr id="79" name="Shape 79"/>
          <p:cNvSpPr txBox="1"/>
          <p:nvPr>
            <p:ph idx="4294967295" type="body"/>
          </p:nvPr>
        </p:nvSpPr>
        <p:spPr>
          <a:xfrm>
            <a:off x="231725" y="3572412"/>
            <a:ext cx="2022299" cy="1153800"/>
          </a:xfrm>
          <a:prstGeom prst="rect">
            <a:avLst/>
          </a:prstGeom>
        </p:spPr>
        <p:txBody>
          <a:bodyPr anchorCtr="0" anchor="t" bIns="91425" lIns="91425" rIns="91425" tIns="91425">
            <a:noAutofit/>
          </a:bodyPr>
          <a:lstStyle/>
          <a:p>
            <a:pPr lvl="0" rtl="0" algn="ctr">
              <a:spcBef>
                <a:spcPts val="0"/>
              </a:spcBef>
              <a:buNone/>
            </a:pPr>
            <a:r>
              <a:rPr b="1" lang="en" sz="1400">
                <a:solidFill>
                  <a:schemeClr val="dk2"/>
                </a:solidFill>
              </a:rPr>
              <a:t>Math and Technology</a:t>
            </a:r>
            <a:r>
              <a:rPr b="1" lang="en" sz="1200">
                <a:solidFill>
                  <a:schemeClr val="dk2"/>
                </a:solidFill>
              </a:rPr>
              <a:t> </a:t>
            </a:r>
          </a:p>
        </p:txBody>
      </p:sp>
      <p:sp>
        <p:nvSpPr>
          <p:cNvPr id="80" name="Shape 80"/>
          <p:cNvSpPr txBox="1"/>
          <p:nvPr>
            <p:ph idx="4294967295" type="title"/>
          </p:nvPr>
        </p:nvSpPr>
        <p:spPr>
          <a:xfrm>
            <a:off x="2449667" y="3047794"/>
            <a:ext cx="2022299" cy="578700"/>
          </a:xfrm>
          <a:prstGeom prst="rect">
            <a:avLst/>
          </a:prstGeom>
        </p:spPr>
        <p:txBody>
          <a:bodyPr anchorCtr="0" anchor="b" bIns="91425" lIns="91425" rIns="91425" tIns="91425">
            <a:noAutofit/>
          </a:bodyPr>
          <a:lstStyle/>
          <a:p>
            <a:pPr lvl="0" rtl="0" algn="ctr">
              <a:spcBef>
                <a:spcPts val="0"/>
              </a:spcBef>
              <a:buNone/>
            </a:pPr>
            <a:r>
              <a:rPr lang="en" sz="1800">
                <a:solidFill>
                  <a:schemeClr val="dk1"/>
                </a:solidFill>
              </a:rPr>
              <a:t>Angela Dawe</a:t>
            </a:r>
          </a:p>
        </p:txBody>
      </p:sp>
      <p:sp>
        <p:nvSpPr>
          <p:cNvPr id="81" name="Shape 81"/>
          <p:cNvSpPr txBox="1"/>
          <p:nvPr>
            <p:ph idx="4294967295" type="title"/>
          </p:nvPr>
        </p:nvSpPr>
        <p:spPr>
          <a:xfrm>
            <a:off x="4667628" y="3047794"/>
            <a:ext cx="2022299" cy="578700"/>
          </a:xfrm>
          <a:prstGeom prst="rect">
            <a:avLst/>
          </a:prstGeom>
        </p:spPr>
        <p:txBody>
          <a:bodyPr anchorCtr="0" anchor="b" bIns="91425" lIns="91425" rIns="91425" tIns="91425">
            <a:noAutofit/>
          </a:bodyPr>
          <a:lstStyle/>
          <a:p>
            <a:pPr lvl="0" rtl="0" algn="ctr">
              <a:spcBef>
                <a:spcPts val="0"/>
              </a:spcBef>
              <a:buNone/>
            </a:pPr>
            <a:r>
              <a:rPr lang="en" sz="1800">
                <a:solidFill>
                  <a:schemeClr val="dk1"/>
                </a:solidFill>
              </a:rPr>
              <a:t>Mary Hayden</a:t>
            </a:r>
          </a:p>
        </p:txBody>
      </p:sp>
      <p:sp>
        <p:nvSpPr>
          <p:cNvPr id="82" name="Shape 82"/>
          <p:cNvSpPr txBox="1"/>
          <p:nvPr>
            <p:ph idx="4294967295" type="body"/>
          </p:nvPr>
        </p:nvSpPr>
        <p:spPr>
          <a:xfrm>
            <a:off x="2537617" y="3572412"/>
            <a:ext cx="2022300" cy="1153800"/>
          </a:xfrm>
          <a:prstGeom prst="rect">
            <a:avLst/>
          </a:prstGeom>
        </p:spPr>
        <p:txBody>
          <a:bodyPr anchorCtr="0" anchor="t" bIns="91425" lIns="91425" rIns="91425" tIns="91425">
            <a:noAutofit/>
          </a:bodyPr>
          <a:lstStyle/>
          <a:p>
            <a:pPr lvl="0" rtl="0" algn="l">
              <a:spcBef>
                <a:spcPts val="0"/>
              </a:spcBef>
              <a:buNone/>
            </a:pPr>
            <a:r>
              <a:rPr lang="en" sz="1400">
                <a:solidFill>
                  <a:schemeClr val="dk2"/>
                </a:solidFill>
              </a:rPr>
              <a:t>      </a:t>
            </a:r>
            <a:r>
              <a:rPr b="1" lang="en" sz="1400">
                <a:solidFill>
                  <a:schemeClr val="dk2"/>
                </a:solidFill>
              </a:rPr>
              <a:t>Music and Art</a:t>
            </a:r>
            <a:r>
              <a:rPr lang="en" sz="1400">
                <a:solidFill>
                  <a:schemeClr val="dk2"/>
                </a:solidFill>
              </a:rPr>
              <a:t> </a:t>
            </a:r>
          </a:p>
        </p:txBody>
      </p:sp>
      <p:sp>
        <p:nvSpPr>
          <p:cNvPr id="83" name="Shape 83"/>
          <p:cNvSpPr txBox="1"/>
          <p:nvPr>
            <p:ph idx="4294967295" type="body"/>
          </p:nvPr>
        </p:nvSpPr>
        <p:spPr>
          <a:xfrm>
            <a:off x="4667628" y="3572412"/>
            <a:ext cx="2022299" cy="1153800"/>
          </a:xfrm>
          <a:prstGeom prst="rect">
            <a:avLst/>
          </a:prstGeom>
        </p:spPr>
        <p:txBody>
          <a:bodyPr anchorCtr="0" anchor="t" bIns="91425" lIns="91425" rIns="91425" tIns="91425">
            <a:noAutofit/>
          </a:bodyPr>
          <a:lstStyle/>
          <a:p>
            <a:pPr lvl="0" rtl="0" algn="ctr">
              <a:spcBef>
                <a:spcPts val="0"/>
              </a:spcBef>
              <a:buNone/>
            </a:pPr>
            <a:r>
              <a:rPr b="1" lang="en" sz="1400">
                <a:solidFill>
                  <a:schemeClr val="dk2"/>
                </a:solidFill>
              </a:rPr>
              <a:t>Special Services</a:t>
            </a:r>
            <a:r>
              <a:rPr lang="en" sz="1400">
                <a:solidFill>
                  <a:schemeClr val="dk2"/>
                </a:solidFill>
              </a:rPr>
              <a:t> </a:t>
            </a:r>
          </a:p>
        </p:txBody>
      </p:sp>
      <p:pic>
        <p:nvPicPr>
          <p:cNvPr descr="IMG_3310.JPG" id="84" name="Shape 84"/>
          <p:cNvPicPr preferRelativeResize="0"/>
          <p:nvPr/>
        </p:nvPicPr>
        <p:blipFill>
          <a:blip r:embed="rId5">
            <a:alphaModFix/>
          </a:blip>
          <a:stretch>
            <a:fillRect/>
          </a:stretch>
        </p:blipFill>
        <p:spPr>
          <a:xfrm>
            <a:off x="438926" y="1699136"/>
            <a:ext cx="1879649" cy="1409736"/>
          </a:xfrm>
          <a:prstGeom prst="rect">
            <a:avLst/>
          </a:prstGeom>
          <a:noFill/>
          <a:ln>
            <a:noFill/>
          </a:ln>
        </p:spPr>
      </p:pic>
      <p:sp>
        <p:nvSpPr>
          <p:cNvPr id="85" name="Shape 85"/>
          <p:cNvSpPr txBox="1"/>
          <p:nvPr>
            <p:ph idx="4294967295" type="title"/>
          </p:nvPr>
        </p:nvSpPr>
        <p:spPr>
          <a:xfrm>
            <a:off x="6797624" y="3047800"/>
            <a:ext cx="2282100" cy="578700"/>
          </a:xfrm>
          <a:prstGeom prst="rect">
            <a:avLst/>
          </a:prstGeom>
        </p:spPr>
        <p:txBody>
          <a:bodyPr anchorCtr="0" anchor="b" bIns="91425" lIns="91425" rIns="91425" tIns="91425">
            <a:noAutofit/>
          </a:bodyPr>
          <a:lstStyle/>
          <a:p>
            <a:pPr lvl="0" rtl="0" algn="ctr">
              <a:spcBef>
                <a:spcPts val="0"/>
              </a:spcBef>
              <a:buNone/>
            </a:pPr>
            <a:r>
              <a:rPr lang="en" sz="1800">
                <a:solidFill>
                  <a:schemeClr val="dk1"/>
                </a:solidFill>
              </a:rPr>
              <a:t>Suzanne Fitzpatrick</a:t>
            </a:r>
          </a:p>
        </p:txBody>
      </p:sp>
      <p:sp>
        <p:nvSpPr>
          <p:cNvPr id="86" name="Shape 86"/>
          <p:cNvSpPr txBox="1"/>
          <p:nvPr>
            <p:ph idx="4294967295" type="body"/>
          </p:nvPr>
        </p:nvSpPr>
        <p:spPr>
          <a:xfrm>
            <a:off x="6885589" y="3572412"/>
            <a:ext cx="2022299" cy="1153800"/>
          </a:xfrm>
          <a:prstGeom prst="rect">
            <a:avLst/>
          </a:prstGeom>
        </p:spPr>
        <p:txBody>
          <a:bodyPr anchorCtr="0" anchor="t" bIns="91425" lIns="91425" rIns="91425" tIns="91425">
            <a:noAutofit/>
          </a:bodyPr>
          <a:lstStyle/>
          <a:p>
            <a:pPr lvl="0" rtl="0" algn="ctr">
              <a:spcBef>
                <a:spcPts val="0"/>
              </a:spcBef>
              <a:buNone/>
            </a:pPr>
            <a:r>
              <a:rPr lang="en" sz="1200">
                <a:solidFill>
                  <a:schemeClr val="dk2"/>
                </a:solidFill>
              </a:rPr>
              <a:t> </a:t>
            </a:r>
            <a:r>
              <a:rPr b="1" lang="en" sz="1400">
                <a:solidFill>
                  <a:schemeClr val="dk2"/>
                </a:solidFill>
              </a:rPr>
              <a:t>Literacy Enrichment and Academic Readiness for Newcomers (LEARN)</a:t>
            </a:r>
          </a:p>
        </p:txBody>
      </p:sp>
      <p:pic>
        <p:nvPicPr>
          <p:cNvPr descr="Copy of image3.JPG" id="87" name="Shape 87"/>
          <p:cNvPicPr preferRelativeResize="0"/>
          <p:nvPr/>
        </p:nvPicPr>
        <p:blipFill rotWithShape="1">
          <a:blip r:embed="rId6">
            <a:alphaModFix/>
          </a:blip>
          <a:srcRect b="0" l="12502" r="12495" t="0"/>
          <a:stretch/>
        </p:blipFill>
        <p:spPr>
          <a:xfrm>
            <a:off x="7116525" y="1452807"/>
            <a:ext cx="1644300" cy="1644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Shape 212"/>
          <p:cNvSpPr txBox="1"/>
          <p:nvPr>
            <p:ph type="title"/>
          </p:nvPr>
        </p:nvSpPr>
        <p:spPr>
          <a:xfrm>
            <a:off x="226075" y="357800"/>
            <a:ext cx="2808000" cy="1477800"/>
          </a:xfrm>
          <a:prstGeom prst="rect">
            <a:avLst/>
          </a:prstGeom>
        </p:spPr>
        <p:txBody>
          <a:bodyPr anchorCtr="0" anchor="b" bIns="91425" lIns="91425" rIns="91425" tIns="91425">
            <a:noAutofit/>
          </a:bodyPr>
          <a:lstStyle/>
          <a:p>
            <a:pPr lvl="0">
              <a:spcBef>
                <a:spcPts val="0"/>
              </a:spcBef>
              <a:buNone/>
            </a:pPr>
            <a:r>
              <a:rPr lang="en"/>
              <a:t>Understanding of Teacher Inquiry / Action Research</a:t>
            </a:r>
          </a:p>
        </p:txBody>
      </p:sp>
      <p:sp>
        <p:nvSpPr>
          <p:cNvPr id="213" name="Shape 213"/>
          <p:cNvSpPr txBox="1"/>
          <p:nvPr>
            <p:ph idx="1" type="body"/>
          </p:nvPr>
        </p:nvSpPr>
        <p:spPr>
          <a:xfrm>
            <a:off x="226068" y="1759386"/>
            <a:ext cx="2808000" cy="2869799"/>
          </a:xfrm>
          <a:prstGeom prst="rect">
            <a:avLst/>
          </a:prstGeom>
        </p:spPr>
        <p:txBody>
          <a:bodyPr anchorCtr="0" anchor="t" bIns="91425" lIns="91425" rIns="91425" tIns="91425">
            <a:noAutofit/>
          </a:bodyPr>
          <a:lstStyle/>
          <a:p>
            <a:pPr lvl="0" rtl="0">
              <a:lnSpc>
                <a:spcPct val="100000"/>
              </a:lnSpc>
              <a:spcBef>
                <a:spcPts val="0"/>
              </a:spcBef>
              <a:spcAft>
                <a:spcPts val="0"/>
              </a:spcAft>
              <a:buNone/>
            </a:pPr>
            <a:r>
              <a:t/>
            </a:r>
            <a:endParaRPr>
              <a:latin typeface="Calibri"/>
              <a:ea typeface="Calibri"/>
              <a:cs typeface="Calibri"/>
              <a:sym typeface="Calibri"/>
            </a:endParaRPr>
          </a:p>
          <a:p>
            <a:pPr indent="-342900" lvl="0" marL="457200" rtl="0">
              <a:lnSpc>
                <a:spcPct val="115000"/>
              </a:lnSpc>
              <a:spcBef>
                <a:spcPts val="0"/>
              </a:spcBef>
              <a:spcAft>
                <a:spcPts val="0"/>
              </a:spcAft>
              <a:buClr>
                <a:schemeClr val="lt1"/>
              </a:buClr>
              <a:buSzPct val="100000"/>
              <a:buFont typeface="Calibri"/>
              <a:buChar char="●"/>
            </a:pPr>
            <a:r>
              <a:rPr lang="en" sz="1800">
                <a:latin typeface="Calibri"/>
                <a:ea typeface="Calibri"/>
                <a:cs typeface="Calibri"/>
                <a:sym typeface="Calibri"/>
              </a:rPr>
              <a:t>How did your understanding of teacher inquiry/action research change? </a:t>
            </a:r>
          </a:p>
        </p:txBody>
      </p:sp>
      <p:sp>
        <p:nvSpPr>
          <p:cNvPr id="214" name="Shape 214"/>
          <p:cNvSpPr txBox="1"/>
          <p:nvPr/>
        </p:nvSpPr>
        <p:spPr>
          <a:xfrm>
            <a:off x="3806000" y="490500"/>
            <a:ext cx="5170500" cy="4162500"/>
          </a:xfrm>
          <a:prstGeom prst="rect">
            <a:avLst/>
          </a:prstGeom>
          <a:noFill/>
          <a:ln>
            <a:noFill/>
          </a:ln>
        </p:spPr>
        <p:txBody>
          <a:bodyPr anchorCtr="0" anchor="t" bIns="91425" lIns="91425" rIns="91425" tIns="91425">
            <a:noAutofit/>
          </a:bodyPr>
          <a:lstStyle/>
          <a:p>
            <a:pPr lvl="0">
              <a:spcBef>
                <a:spcPts val="0"/>
              </a:spcBef>
              <a:buNone/>
            </a:pPr>
            <a:r>
              <a:rPr lang="en"/>
              <a:t>INITIAL</a:t>
            </a:r>
          </a:p>
          <a:p>
            <a:pPr lvl="0" rtl="0">
              <a:spcBef>
                <a:spcPts val="0"/>
              </a:spcBef>
              <a:buNone/>
            </a:pPr>
            <a:r>
              <a:t/>
            </a:r>
            <a:endParaRPr/>
          </a:p>
          <a:p>
            <a:pPr indent="-228600" lvl="0" marL="457200" rtl="0">
              <a:spcBef>
                <a:spcPts val="0"/>
              </a:spcBef>
              <a:buChar char="●"/>
            </a:pPr>
            <a:r>
              <a:rPr lang="en"/>
              <a:t>Only one teacher had prior knowledge of teacher inquiry/action research; the others were completely unfamiliar with the concept.</a:t>
            </a:r>
          </a:p>
          <a:p>
            <a:pPr lvl="0" rtl="0">
              <a:spcBef>
                <a:spcPts val="0"/>
              </a:spcBef>
              <a:buNone/>
            </a:pPr>
            <a:r>
              <a:t/>
            </a:r>
            <a:endParaRPr/>
          </a:p>
          <a:p>
            <a:pPr lvl="0" rtl="0">
              <a:spcBef>
                <a:spcPts val="0"/>
              </a:spcBef>
              <a:buNone/>
            </a:pPr>
            <a:r>
              <a:t/>
            </a:r>
            <a:endParaRPr/>
          </a:p>
          <a:p>
            <a:pPr lvl="0">
              <a:spcBef>
                <a:spcPts val="0"/>
              </a:spcBef>
              <a:buNone/>
            </a:pPr>
            <a:r>
              <a:rPr lang="en"/>
              <a:t>FINAL </a:t>
            </a:r>
          </a:p>
          <a:p>
            <a:pPr lvl="0" rtl="0">
              <a:spcBef>
                <a:spcPts val="0"/>
              </a:spcBef>
              <a:buNone/>
            </a:pPr>
            <a:r>
              <a:t/>
            </a:r>
            <a:endParaRPr/>
          </a:p>
          <a:p>
            <a:pPr indent="-228600" lvl="0" marL="457200" rtl="0">
              <a:spcBef>
                <a:spcPts val="0"/>
              </a:spcBef>
              <a:buChar char="●"/>
            </a:pPr>
            <a:r>
              <a:rPr lang="en"/>
              <a:t>Significant growth in understanding and appreciation; experiential learning is powerful and effective!</a:t>
            </a:r>
          </a:p>
          <a:p>
            <a:pPr lvl="0" rtl="0">
              <a:spcBef>
                <a:spcPts val="0"/>
              </a:spcBef>
              <a:buNone/>
            </a:pPr>
            <a:r>
              <a:t/>
            </a:r>
            <a:endParaRPr/>
          </a:p>
          <a:p>
            <a:pPr indent="-228600" lvl="0" marL="457200" rtl="0">
              <a:spcBef>
                <a:spcPts val="0"/>
              </a:spcBef>
              <a:buChar char="●"/>
            </a:pPr>
            <a:r>
              <a:rPr lang="en"/>
              <a:t>Increased understanding of:</a:t>
            </a:r>
          </a:p>
          <a:p>
            <a:pPr lvl="0" rtl="0">
              <a:spcBef>
                <a:spcPts val="0"/>
              </a:spcBef>
              <a:buNone/>
            </a:pPr>
            <a:r>
              <a:t/>
            </a:r>
            <a:endParaRPr/>
          </a:p>
          <a:p>
            <a:pPr lvl="0" rtl="0">
              <a:spcBef>
                <a:spcPts val="0"/>
              </a:spcBef>
              <a:buNone/>
            </a:pPr>
            <a:r>
              <a:rPr lang="en"/>
              <a:t>	→ What is teacher inquiry / action research?</a:t>
            </a:r>
          </a:p>
          <a:p>
            <a:pPr lvl="0" rtl="0">
              <a:spcBef>
                <a:spcPts val="0"/>
              </a:spcBef>
              <a:buNone/>
            </a:pPr>
            <a:r>
              <a:t/>
            </a:r>
            <a:endParaRPr/>
          </a:p>
          <a:p>
            <a:pPr lvl="0" rtl="0">
              <a:spcBef>
                <a:spcPts val="0"/>
              </a:spcBef>
              <a:buNone/>
            </a:pPr>
            <a:r>
              <a:rPr lang="en"/>
              <a:t>	→ How can we use it effectively?</a:t>
            </a:r>
          </a:p>
          <a:p>
            <a:pPr lvl="0" rtl="0">
              <a:spcBef>
                <a:spcPts val="0"/>
              </a:spcBef>
              <a:buNone/>
            </a:pPr>
            <a:r>
              <a:t/>
            </a:r>
            <a:endParaRPr/>
          </a:p>
          <a:p>
            <a:pPr indent="-228600" lvl="0" marL="457200" rtl="0">
              <a:spcBef>
                <a:spcPts val="0"/>
              </a:spcBef>
              <a:buChar char="●"/>
            </a:pPr>
            <a:r>
              <a:rPr lang="en"/>
              <a:t>Commitment to ongoing teacher inquiry in future.</a:t>
            </a:r>
          </a:p>
          <a:p>
            <a:pPr indent="-304800" lvl="0" marL="457200" rtl="0">
              <a:spcBef>
                <a:spcPts val="0"/>
              </a:spcBef>
              <a:buClr>
                <a:schemeClr val="lt1"/>
              </a:buClr>
              <a:buSzPct val="100000"/>
              <a:buFont typeface="Calibri"/>
              <a:buChar char="-"/>
            </a:pPr>
            <a:r>
              <a:rPr lang="en" sz="1200">
                <a:solidFill>
                  <a:schemeClr val="lt1"/>
                </a:solidFill>
                <a:latin typeface="Calibri"/>
                <a:ea typeface="Calibri"/>
                <a:cs typeface="Calibri"/>
                <a:sym typeface="Calibri"/>
              </a:rPr>
              <a:t>We think that our understanding of teacher inquiry/action research has changed a lot.  We have an improved understanding of what it is and how it can be most effective.</a:t>
            </a:r>
          </a:p>
          <a:p>
            <a:pPr lvl="0">
              <a:spcBef>
                <a:spcPts val="0"/>
              </a:spcBef>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226075" y="99600"/>
            <a:ext cx="2808000" cy="1496100"/>
          </a:xfrm>
          <a:prstGeom prst="rect">
            <a:avLst/>
          </a:prstGeom>
        </p:spPr>
        <p:txBody>
          <a:bodyPr anchorCtr="0" anchor="b" bIns="91425" lIns="91425" rIns="91425" tIns="91425">
            <a:noAutofit/>
          </a:bodyPr>
          <a:lstStyle/>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rPr lang="en"/>
              <a:t>Teacher Inquiry</a:t>
            </a:r>
          </a:p>
          <a:p>
            <a:pPr lvl="0">
              <a:spcBef>
                <a:spcPts val="0"/>
              </a:spcBef>
              <a:buNone/>
            </a:pPr>
            <a:r>
              <a:rPr lang="en"/>
              <a:t>Strengths</a:t>
            </a:r>
          </a:p>
          <a:p>
            <a:pPr lvl="0">
              <a:spcBef>
                <a:spcPts val="0"/>
              </a:spcBef>
              <a:buNone/>
            </a:pPr>
            <a:r>
              <a:t/>
            </a:r>
            <a:endParaRPr/>
          </a:p>
        </p:txBody>
      </p:sp>
      <p:sp>
        <p:nvSpPr>
          <p:cNvPr id="220" name="Shape 220"/>
          <p:cNvSpPr txBox="1"/>
          <p:nvPr>
            <p:ph idx="1" type="body"/>
          </p:nvPr>
        </p:nvSpPr>
        <p:spPr>
          <a:xfrm>
            <a:off x="226075" y="1465800"/>
            <a:ext cx="2808000" cy="3163500"/>
          </a:xfrm>
          <a:prstGeom prst="rect">
            <a:avLst/>
          </a:prstGeom>
        </p:spPr>
        <p:txBody>
          <a:bodyPr anchorCtr="0" anchor="t" bIns="91425" lIns="91425" rIns="91425" tIns="91425">
            <a:noAutofit/>
          </a:bodyPr>
          <a:lstStyle/>
          <a:p>
            <a:pPr indent="-342900" lvl="0" marL="457200" rtl="0">
              <a:lnSpc>
                <a:spcPct val="100000"/>
              </a:lnSpc>
              <a:spcBef>
                <a:spcPts val="0"/>
              </a:spcBef>
              <a:spcAft>
                <a:spcPts val="0"/>
              </a:spcAft>
              <a:buClr>
                <a:schemeClr val="lt1"/>
              </a:buClr>
              <a:buSzPct val="100000"/>
              <a:buFont typeface="Calibri"/>
              <a:buChar char="●"/>
            </a:pPr>
            <a:r>
              <a:rPr lang="en" sz="1800">
                <a:latin typeface="Calibri"/>
                <a:ea typeface="Calibri"/>
                <a:cs typeface="Calibri"/>
                <a:sym typeface="Calibri"/>
              </a:rPr>
              <a:t>What are the strengths and challenges associated with teacher inquiry?</a:t>
            </a:r>
          </a:p>
          <a:p>
            <a:pPr lvl="0">
              <a:spcBef>
                <a:spcPts val="0"/>
              </a:spcBef>
              <a:buNone/>
            </a:pPr>
            <a:r>
              <a:t/>
            </a:r>
            <a:endParaRPr sz="1800"/>
          </a:p>
        </p:txBody>
      </p:sp>
      <p:graphicFrame>
        <p:nvGraphicFramePr>
          <p:cNvPr id="221" name="Shape 221"/>
          <p:cNvGraphicFramePr/>
          <p:nvPr/>
        </p:nvGraphicFramePr>
        <p:xfrm>
          <a:off x="4029350" y="143850"/>
          <a:ext cx="3000000" cy="3000000"/>
        </p:xfrm>
        <a:graphic>
          <a:graphicData uri="http://schemas.openxmlformats.org/drawingml/2006/table">
            <a:tbl>
              <a:tblPr>
                <a:noFill/>
                <a:tableStyleId>{D10E8A50-0EED-497D-8B57-5C581A3A3986}</a:tableStyleId>
              </a:tblPr>
              <a:tblGrid>
                <a:gridCol w="4482100"/>
              </a:tblGrid>
              <a:tr h="4930475">
                <a:tc>
                  <a:txBody>
                    <a:bodyPr>
                      <a:noAutofit/>
                    </a:bodyPr>
                    <a:lstStyle/>
                    <a:p>
                      <a:pPr lvl="0">
                        <a:spcBef>
                          <a:spcPts val="0"/>
                        </a:spcBef>
                        <a:buNone/>
                      </a:pPr>
                      <a:r>
                        <a:rPr lang="en"/>
                        <a:t>Strengths </a:t>
                      </a:r>
                    </a:p>
                    <a:p>
                      <a:pPr lvl="0">
                        <a:spcBef>
                          <a:spcPts val="0"/>
                        </a:spcBef>
                        <a:buNone/>
                      </a:pPr>
                      <a:r>
                        <a:t/>
                      </a:r>
                      <a:endParaRPr/>
                    </a:p>
                    <a:p>
                      <a:pPr indent="-228600" lvl="0" marL="457200" rtl="0">
                        <a:spcBef>
                          <a:spcPts val="0"/>
                        </a:spcBef>
                        <a:buChar char="●"/>
                      </a:pPr>
                      <a:r>
                        <a:rPr lang="en"/>
                        <a:t>Grounded in reality</a:t>
                      </a:r>
                    </a:p>
                    <a:p>
                      <a:pPr lvl="0" rtl="0">
                        <a:spcBef>
                          <a:spcPts val="0"/>
                        </a:spcBef>
                        <a:buNone/>
                      </a:pPr>
                      <a:r>
                        <a:t/>
                      </a:r>
                      <a:endParaRPr/>
                    </a:p>
                    <a:p>
                      <a:pPr indent="-228600" lvl="0" marL="457200" rtl="0">
                        <a:spcBef>
                          <a:spcPts val="0"/>
                        </a:spcBef>
                        <a:buChar char="●"/>
                      </a:pPr>
                      <a:r>
                        <a:rPr lang="en"/>
                        <a:t>Rooted in classroom practice</a:t>
                      </a:r>
                    </a:p>
                    <a:p>
                      <a:pPr lvl="0" rtl="0">
                        <a:spcBef>
                          <a:spcPts val="0"/>
                        </a:spcBef>
                        <a:buNone/>
                      </a:pPr>
                      <a:r>
                        <a:t/>
                      </a:r>
                      <a:endParaRPr/>
                    </a:p>
                    <a:p>
                      <a:pPr indent="-228600" lvl="0" marL="457200" rtl="0">
                        <a:spcBef>
                          <a:spcPts val="0"/>
                        </a:spcBef>
                        <a:buChar char="●"/>
                      </a:pPr>
                      <a:r>
                        <a:rPr lang="en"/>
                        <a:t>Learner has control</a:t>
                      </a:r>
                    </a:p>
                    <a:p>
                      <a:pPr lvl="0" rtl="0">
                        <a:spcBef>
                          <a:spcPts val="0"/>
                        </a:spcBef>
                        <a:buNone/>
                      </a:pPr>
                      <a:r>
                        <a:t/>
                      </a:r>
                      <a:endParaRPr/>
                    </a:p>
                    <a:p>
                      <a:pPr indent="-228600" lvl="0" marL="457200" rtl="0">
                        <a:spcBef>
                          <a:spcPts val="0"/>
                        </a:spcBef>
                        <a:buChar char="●"/>
                      </a:pPr>
                      <a:r>
                        <a:rPr lang="en"/>
                        <a:t>Systematic, deliberate</a:t>
                      </a:r>
                    </a:p>
                    <a:p>
                      <a:pPr lvl="0" rtl="0">
                        <a:spcBef>
                          <a:spcPts val="0"/>
                        </a:spcBef>
                        <a:buNone/>
                      </a:pPr>
                      <a:r>
                        <a:t/>
                      </a:r>
                      <a:endParaRPr/>
                    </a:p>
                    <a:p>
                      <a:pPr indent="-228600" lvl="0" marL="457200" rtl="0">
                        <a:spcBef>
                          <a:spcPts val="0"/>
                        </a:spcBef>
                        <a:buChar char="●"/>
                      </a:pPr>
                      <a:r>
                        <a:rPr lang="en"/>
                        <a:t>Reflective </a:t>
                      </a:r>
                    </a:p>
                    <a:p>
                      <a:pPr lvl="0" rtl="0">
                        <a:spcBef>
                          <a:spcPts val="0"/>
                        </a:spcBef>
                        <a:buNone/>
                      </a:pPr>
                      <a:r>
                        <a:t/>
                      </a:r>
                      <a:endParaRPr/>
                    </a:p>
                    <a:p>
                      <a:pPr indent="-228600" lvl="0" marL="457200">
                        <a:spcBef>
                          <a:spcPts val="0"/>
                        </a:spcBef>
                        <a:buChar char="●"/>
                      </a:pPr>
                      <a:r>
                        <a:rPr lang="en"/>
                        <a:t>Teacher empowerment</a:t>
                      </a:r>
                    </a:p>
                    <a:p>
                      <a:pPr lvl="0">
                        <a:spcBef>
                          <a:spcPts val="0"/>
                        </a:spcBef>
                        <a:buNone/>
                      </a:pPr>
                      <a:r>
                        <a:t/>
                      </a:r>
                      <a:endParaRPr/>
                    </a:p>
                    <a:p>
                      <a:pPr lvl="0">
                        <a:spcBef>
                          <a:spcPts val="0"/>
                        </a:spcBef>
                        <a:buNone/>
                      </a:pPr>
                      <a:r>
                        <a:rPr lang="en"/>
                        <a:t>Teacher as:</a:t>
                      </a:r>
                    </a:p>
                    <a:p>
                      <a:pPr lvl="0">
                        <a:spcBef>
                          <a:spcPts val="0"/>
                        </a:spcBef>
                        <a:buNone/>
                      </a:pPr>
                      <a:r>
                        <a:t/>
                      </a:r>
                      <a:endParaRPr/>
                    </a:p>
                    <a:p>
                      <a:pPr indent="-228600" lvl="0" marL="457200" rtl="0">
                        <a:lnSpc>
                          <a:spcPct val="150000"/>
                        </a:lnSpc>
                        <a:spcBef>
                          <a:spcPts val="0"/>
                        </a:spcBef>
                        <a:buChar char="●"/>
                      </a:pPr>
                      <a:r>
                        <a:rPr lang="en"/>
                        <a:t>Participant</a:t>
                      </a:r>
                    </a:p>
                    <a:p>
                      <a:pPr indent="-228600" lvl="0" marL="457200" rtl="0">
                        <a:lnSpc>
                          <a:spcPct val="150000"/>
                        </a:lnSpc>
                        <a:spcBef>
                          <a:spcPts val="0"/>
                        </a:spcBef>
                        <a:buChar char="●"/>
                      </a:pPr>
                      <a:r>
                        <a:rPr lang="en"/>
                        <a:t>Collaborator</a:t>
                      </a:r>
                    </a:p>
                    <a:p>
                      <a:pPr indent="-228600" lvl="0" marL="457200" rtl="0">
                        <a:lnSpc>
                          <a:spcPct val="150000"/>
                        </a:lnSpc>
                        <a:spcBef>
                          <a:spcPts val="0"/>
                        </a:spcBef>
                        <a:buChar char="●"/>
                      </a:pPr>
                      <a:r>
                        <a:rPr lang="en"/>
                        <a:t>Active agent for change</a:t>
                      </a:r>
                    </a:p>
                    <a:p>
                      <a:pPr indent="-228600" lvl="0" marL="457200" rtl="0">
                        <a:lnSpc>
                          <a:spcPct val="150000"/>
                        </a:lnSpc>
                        <a:spcBef>
                          <a:spcPts val="0"/>
                        </a:spcBef>
                        <a:buChar char="●"/>
                      </a:pPr>
                      <a:r>
                        <a:rPr lang="en"/>
                        <a:t>Intrinsic, and not “top down”</a:t>
                      </a:r>
                    </a:p>
                    <a:p>
                      <a:pPr lvl="0" rtl="0">
                        <a:spcBef>
                          <a:spcPts val="0"/>
                        </a:spcBef>
                        <a:buNone/>
                      </a:pPr>
                      <a:r>
                        <a:t/>
                      </a:r>
                      <a:endParaRPr/>
                    </a:p>
                    <a:p>
                      <a:pPr lvl="0">
                        <a:spcBef>
                          <a:spcPts val="0"/>
                        </a:spcBef>
                        <a:buNone/>
                      </a:pPr>
                      <a:r>
                        <a:t/>
                      </a:r>
                      <a:endParaRPr/>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Shape 226"/>
          <p:cNvSpPr txBox="1"/>
          <p:nvPr>
            <p:ph type="title"/>
          </p:nvPr>
        </p:nvSpPr>
        <p:spPr>
          <a:xfrm>
            <a:off x="226077" y="357800"/>
            <a:ext cx="2808000" cy="953400"/>
          </a:xfrm>
          <a:prstGeom prst="rect">
            <a:avLst/>
          </a:prstGeom>
        </p:spPr>
        <p:txBody>
          <a:bodyPr anchorCtr="0" anchor="b" bIns="91425" lIns="91425" rIns="91425" tIns="91425">
            <a:noAutofit/>
          </a:bodyPr>
          <a:lstStyle/>
          <a:p>
            <a:pPr lvl="0">
              <a:spcBef>
                <a:spcPts val="0"/>
              </a:spcBef>
              <a:buNone/>
            </a:pPr>
            <a:r>
              <a:rPr lang="en"/>
              <a:t>Challenges</a:t>
            </a:r>
          </a:p>
        </p:txBody>
      </p:sp>
      <p:sp>
        <p:nvSpPr>
          <p:cNvPr id="227" name="Shape 227"/>
          <p:cNvSpPr txBox="1"/>
          <p:nvPr>
            <p:ph idx="1" type="body"/>
          </p:nvPr>
        </p:nvSpPr>
        <p:spPr>
          <a:xfrm>
            <a:off x="226075" y="1465800"/>
            <a:ext cx="2808000" cy="3163500"/>
          </a:xfrm>
          <a:prstGeom prst="rect">
            <a:avLst/>
          </a:prstGeom>
        </p:spPr>
        <p:txBody>
          <a:bodyPr anchorCtr="0" anchor="t" bIns="91425" lIns="91425" rIns="91425" tIns="91425">
            <a:noAutofit/>
          </a:bodyPr>
          <a:lstStyle/>
          <a:p>
            <a:pPr lvl="0">
              <a:spcBef>
                <a:spcPts val="0"/>
              </a:spcBef>
              <a:buNone/>
            </a:pPr>
            <a:r>
              <a:t/>
            </a:r>
            <a:endParaRPr/>
          </a:p>
        </p:txBody>
      </p:sp>
      <p:sp>
        <p:nvSpPr>
          <p:cNvPr id="228" name="Shape 228"/>
          <p:cNvSpPr txBox="1"/>
          <p:nvPr/>
        </p:nvSpPr>
        <p:spPr>
          <a:xfrm>
            <a:off x="3731175" y="420425"/>
            <a:ext cx="5004900" cy="4206300"/>
          </a:xfrm>
          <a:prstGeom prst="rect">
            <a:avLst/>
          </a:prstGeom>
          <a:noFill/>
          <a:ln>
            <a:noFill/>
          </a:ln>
        </p:spPr>
        <p:txBody>
          <a:bodyPr anchorCtr="0" anchor="t" bIns="91425" lIns="91425" rIns="91425" tIns="91425">
            <a:noAutofit/>
          </a:bodyPr>
          <a:lstStyle/>
          <a:p>
            <a:pPr lvl="0">
              <a:spcBef>
                <a:spcPts val="0"/>
              </a:spcBef>
              <a:buNone/>
            </a:pPr>
            <a:r>
              <a:rPr lang="en"/>
              <a:t>Even with release time there remained challenges of having adequate time to truly engage in professional learning. For example, we initially intended to thoroughly read and digest </a:t>
            </a:r>
            <a:r>
              <a:rPr i="1" lang="en"/>
              <a:t>The Reflective Educator’s Guide to Classroom Research</a:t>
            </a:r>
            <a:r>
              <a:rPr lang="en"/>
              <a:t>, but this fell by the wayside as the school year unfolded and we were caught up in meeting the myriad challenges of daily teaching.</a:t>
            </a:r>
          </a:p>
          <a:p>
            <a:pPr lvl="0">
              <a:spcBef>
                <a:spcPts val="0"/>
              </a:spcBef>
              <a:buNone/>
            </a:pPr>
            <a:r>
              <a:t/>
            </a:r>
            <a:endParaRPr/>
          </a:p>
          <a:p>
            <a:pPr lvl="0">
              <a:spcBef>
                <a:spcPts val="0"/>
              </a:spcBef>
              <a:buNone/>
            </a:pPr>
            <a:r>
              <a:rPr lang="en"/>
              <a:t>Occasionally, we felt our r</a:t>
            </a:r>
            <a:r>
              <a:rPr lang="en"/>
              <a:t>elease days hinged on the completion of specific project tasks, instead of allowing us time to engage in teacher directed learning. </a:t>
            </a:r>
          </a:p>
          <a:p>
            <a:pPr lvl="0">
              <a:spcBef>
                <a:spcPts val="0"/>
              </a:spcBef>
              <a:buNone/>
            </a:pPr>
            <a:r>
              <a:t/>
            </a:r>
            <a:endParaRPr/>
          </a:p>
          <a:p>
            <a:pPr lvl="0">
              <a:spcBef>
                <a:spcPts val="0"/>
              </a:spcBef>
              <a:buNone/>
            </a:pPr>
            <a:r>
              <a:rPr lang="en"/>
              <a:t>Although we enjoyed and benefited enormously from the TIA days, sometimes it felt we had to work a “double shift” preparing lessons for substitutes, then bringing needed energy to the project.</a:t>
            </a:r>
          </a:p>
          <a:p>
            <a:pPr lvl="0">
              <a:spcBef>
                <a:spcPts val="0"/>
              </a:spcBef>
              <a:buNone/>
            </a:pPr>
            <a:r>
              <a:t/>
            </a:r>
            <a:endParaRPr/>
          </a:p>
          <a:p>
            <a:pPr lvl="0">
              <a:spcBef>
                <a:spcPts val="0"/>
              </a:spcBef>
              <a:buNone/>
            </a:pPr>
            <a:r>
              <a:t/>
            </a:r>
            <a:endParaRPr/>
          </a:p>
        </p:txBody>
      </p:sp>
      <p:pic>
        <p:nvPicPr>
          <p:cNvPr descr="IMG_3291.JPG" id="229" name="Shape 229"/>
          <p:cNvPicPr preferRelativeResize="0"/>
          <p:nvPr/>
        </p:nvPicPr>
        <p:blipFill>
          <a:blip r:embed="rId3">
            <a:alphaModFix/>
          </a:blip>
          <a:stretch>
            <a:fillRect/>
          </a:stretch>
        </p:blipFill>
        <p:spPr>
          <a:xfrm>
            <a:off x="226075" y="2184225"/>
            <a:ext cx="2808002" cy="2106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Shape 234"/>
          <p:cNvSpPr txBox="1"/>
          <p:nvPr>
            <p:ph type="title"/>
          </p:nvPr>
        </p:nvSpPr>
        <p:spPr>
          <a:xfrm>
            <a:off x="226077" y="357800"/>
            <a:ext cx="2808000" cy="953400"/>
          </a:xfrm>
          <a:prstGeom prst="rect">
            <a:avLst/>
          </a:prstGeom>
        </p:spPr>
        <p:txBody>
          <a:bodyPr anchorCtr="0" anchor="b" bIns="91425" lIns="91425" rIns="91425" tIns="91425">
            <a:noAutofit/>
          </a:bodyPr>
          <a:lstStyle/>
          <a:p>
            <a:pPr lvl="0">
              <a:spcBef>
                <a:spcPts val="0"/>
              </a:spcBef>
              <a:buNone/>
            </a:pPr>
            <a:r>
              <a:rPr lang="en"/>
              <a:t>The Future?</a:t>
            </a:r>
          </a:p>
        </p:txBody>
      </p:sp>
      <p:sp>
        <p:nvSpPr>
          <p:cNvPr id="235" name="Shape 235"/>
          <p:cNvSpPr txBox="1"/>
          <p:nvPr>
            <p:ph idx="1" type="body"/>
          </p:nvPr>
        </p:nvSpPr>
        <p:spPr>
          <a:xfrm>
            <a:off x="226075" y="1465800"/>
            <a:ext cx="2808000" cy="3163500"/>
          </a:xfrm>
          <a:prstGeom prst="rect">
            <a:avLst/>
          </a:prstGeom>
        </p:spPr>
        <p:txBody>
          <a:bodyPr anchorCtr="0" anchor="t" bIns="91425" lIns="91425" rIns="91425" tIns="91425">
            <a:noAutofit/>
          </a:bodyPr>
          <a:lstStyle/>
          <a:p>
            <a:pPr indent="-342900" lvl="0" marL="457200" rtl="0">
              <a:lnSpc>
                <a:spcPct val="150000"/>
              </a:lnSpc>
              <a:spcBef>
                <a:spcPts val="0"/>
              </a:spcBef>
              <a:spcAft>
                <a:spcPts val="0"/>
              </a:spcAft>
              <a:buClr>
                <a:schemeClr val="lt1"/>
              </a:buClr>
              <a:buSzPct val="100000"/>
              <a:buFont typeface="Calibri"/>
              <a:buChar char="●"/>
            </a:pPr>
            <a:r>
              <a:rPr lang="en" sz="1800">
                <a:latin typeface="Calibri"/>
                <a:ea typeface="Calibri"/>
                <a:cs typeface="Calibri"/>
                <a:sym typeface="Calibri"/>
              </a:rPr>
              <a:t>Are there aspects of teacher inquiry you will continue to use in your teaching? </a:t>
            </a:r>
          </a:p>
          <a:p>
            <a:pPr indent="-342900" lvl="0" marL="457200" rtl="0">
              <a:lnSpc>
                <a:spcPct val="150000"/>
              </a:lnSpc>
              <a:spcBef>
                <a:spcPts val="0"/>
              </a:spcBef>
              <a:spcAft>
                <a:spcPts val="0"/>
              </a:spcAft>
              <a:buClr>
                <a:srgbClr val="000000"/>
              </a:buClr>
              <a:buSzPct val="100000"/>
              <a:buFont typeface="Calibri"/>
              <a:buChar char="●"/>
            </a:pPr>
            <a:r>
              <a:rPr lang="en" sz="1800">
                <a:latin typeface="Calibri"/>
                <a:ea typeface="Calibri"/>
                <a:cs typeface="Calibri"/>
                <a:sym typeface="Calibri"/>
              </a:rPr>
              <a:t>YES!</a:t>
            </a:r>
          </a:p>
          <a:p>
            <a:pPr lvl="0" rtl="0">
              <a:lnSpc>
                <a:spcPct val="100000"/>
              </a:lnSpc>
              <a:spcBef>
                <a:spcPts val="0"/>
              </a:spcBef>
              <a:spcAft>
                <a:spcPts val="0"/>
              </a:spcAft>
              <a:buNone/>
            </a:pPr>
            <a:r>
              <a:t/>
            </a:r>
            <a:endParaRPr sz="1800">
              <a:latin typeface="Calibri"/>
              <a:ea typeface="Calibri"/>
              <a:cs typeface="Calibri"/>
              <a:sym typeface="Calibri"/>
            </a:endParaRPr>
          </a:p>
          <a:p>
            <a:pPr lvl="0" rtl="0">
              <a:lnSpc>
                <a:spcPct val="100000"/>
              </a:lnSpc>
              <a:spcBef>
                <a:spcPts val="0"/>
              </a:spcBef>
              <a:spcAft>
                <a:spcPts val="0"/>
              </a:spcAft>
              <a:buNone/>
            </a:pPr>
            <a:r>
              <a:t/>
            </a:r>
            <a:endParaRPr sz="1800">
              <a:latin typeface="Calibri"/>
              <a:ea typeface="Calibri"/>
              <a:cs typeface="Calibri"/>
              <a:sym typeface="Calibri"/>
            </a:endParaRPr>
          </a:p>
        </p:txBody>
      </p:sp>
      <p:sp>
        <p:nvSpPr>
          <p:cNvPr id="236" name="Shape 236"/>
          <p:cNvSpPr txBox="1"/>
          <p:nvPr/>
        </p:nvSpPr>
        <p:spPr>
          <a:xfrm>
            <a:off x="3713575" y="566525"/>
            <a:ext cx="5086500" cy="4110000"/>
          </a:xfrm>
          <a:prstGeom prst="rect">
            <a:avLst/>
          </a:prstGeom>
          <a:noFill/>
          <a:ln>
            <a:noFill/>
          </a:ln>
        </p:spPr>
        <p:txBody>
          <a:bodyPr anchorCtr="0" anchor="t" bIns="91425" lIns="91425" rIns="91425" tIns="91425">
            <a:noAutofit/>
          </a:bodyPr>
          <a:lstStyle/>
          <a:p>
            <a:pPr lvl="0" rtl="0">
              <a:spcBef>
                <a:spcPts val="0"/>
              </a:spcBef>
              <a:buNone/>
            </a:pPr>
            <a:r>
              <a:t/>
            </a:r>
            <a:endParaRPr/>
          </a:p>
          <a:p>
            <a:pPr indent="-342900" lvl="0" marL="457200" rtl="0">
              <a:lnSpc>
                <a:spcPct val="150000"/>
              </a:lnSpc>
              <a:spcBef>
                <a:spcPts val="0"/>
              </a:spcBef>
              <a:buSzPct val="100000"/>
              <a:buChar char="●"/>
            </a:pPr>
            <a:r>
              <a:rPr lang="en" sz="1800"/>
              <a:t>How will e</a:t>
            </a:r>
            <a:r>
              <a:rPr lang="en" sz="1800"/>
              <a:t>xploration and utilization of </a:t>
            </a:r>
            <a:r>
              <a:rPr i="1" lang="en" sz="1800"/>
              <a:t>Universal Design for Learning </a:t>
            </a:r>
            <a:r>
              <a:rPr lang="en" sz="1800"/>
              <a:t>affect student learning?</a:t>
            </a:r>
          </a:p>
          <a:p>
            <a:pPr indent="-342900" lvl="0" marL="457200" rtl="0">
              <a:lnSpc>
                <a:spcPct val="150000"/>
              </a:lnSpc>
              <a:spcBef>
                <a:spcPts val="0"/>
              </a:spcBef>
              <a:buSzPct val="100000"/>
              <a:buChar char="●"/>
            </a:pPr>
            <a:r>
              <a:rPr lang="en" sz="1800"/>
              <a:t>How will the shift from delivery of prescribed Science courses by Science teachers to LEARN students, to the delivery of Science by the LEARN teacher alter students’ understandng of, and engagement in, Science?</a:t>
            </a:r>
          </a:p>
          <a:p>
            <a:pPr lvl="0" rtl="0">
              <a:spcBef>
                <a:spcPts val="0"/>
              </a:spcBef>
              <a:buNone/>
            </a:pPr>
            <a:r>
              <a:t/>
            </a:r>
            <a:endParaRPr/>
          </a:p>
          <a:p>
            <a:pPr lvl="0">
              <a:spcBef>
                <a:spcPts val="0"/>
              </a:spcBef>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Shape 241"/>
          <p:cNvSpPr txBox="1"/>
          <p:nvPr>
            <p:ph type="title"/>
          </p:nvPr>
        </p:nvSpPr>
        <p:spPr>
          <a:xfrm>
            <a:off x="226077" y="357800"/>
            <a:ext cx="2808000" cy="953400"/>
          </a:xfrm>
          <a:prstGeom prst="rect">
            <a:avLst/>
          </a:prstGeom>
        </p:spPr>
        <p:txBody>
          <a:bodyPr anchorCtr="0" anchor="b" bIns="91425" lIns="91425" rIns="91425" tIns="91425">
            <a:noAutofit/>
          </a:bodyPr>
          <a:lstStyle/>
          <a:p>
            <a:pPr lvl="0">
              <a:spcBef>
                <a:spcPts val="0"/>
              </a:spcBef>
              <a:buNone/>
            </a:pPr>
            <a:r>
              <a:rPr lang="en"/>
              <a:t>Intended Goals</a:t>
            </a:r>
          </a:p>
        </p:txBody>
      </p:sp>
      <p:sp>
        <p:nvSpPr>
          <p:cNvPr id="242" name="Shape 242"/>
          <p:cNvSpPr txBox="1"/>
          <p:nvPr/>
        </p:nvSpPr>
        <p:spPr>
          <a:xfrm>
            <a:off x="3538200" y="418975"/>
            <a:ext cx="5217300" cy="4210200"/>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lang="en" sz="2400">
                <a:latin typeface="Roboto"/>
                <a:ea typeface="Roboto"/>
                <a:cs typeface="Roboto"/>
                <a:sym typeface="Roboto"/>
              </a:rPr>
              <a:t>To gauge the impact of MakerSpace on student engagement and learning</a:t>
            </a:r>
          </a:p>
          <a:p>
            <a:pPr lvl="0" rtl="0">
              <a:lnSpc>
                <a:spcPct val="115000"/>
              </a:lnSpc>
              <a:spcBef>
                <a:spcPts val="0"/>
              </a:spcBef>
              <a:spcAft>
                <a:spcPts val="1600"/>
              </a:spcAft>
              <a:buNone/>
            </a:pPr>
            <a:r>
              <a:rPr lang="en" sz="2400">
                <a:latin typeface="Roboto"/>
                <a:ea typeface="Roboto"/>
                <a:cs typeface="Roboto"/>
                <a:sym typeface="Roboto"/>
              </a:rPr>
              <a:t>To engage in action research</a:t>
            </a:r>
          </a:p>
          <a:p>
            <a:pPr lvl="0" rtl="0">
              <a:lnSpc>
                <a:spcPct val="115000"/>
              </a:lnSpc>
              <a:spcBef>
                <a:spcPts val="0"/>
              </a:spcBef>
              <a:spcAft>
                <a:spcPts val="1600"/>
              </a:spcAft>
              <a:buNone/>
            </a:pPr>
            <a:r>
              <a:rPr lang="en" sz="2400">
                <a:latin typeface="Roboto"/>
                <a:ea typeface="Roboto"/>
                <a:cs typeface="Roboto"/>
                <a:sym typeface="Roboto"/>
              </a:rPr>
              <a:t>To rekindle our passion and  relight our “fire” for teaching</a:t>
            </a:r>
          </a:p>
          <a:p>
            <a:pPr lvl="0" rtl="0">
              <a:lnSpc>
                <a:spcPct val="115000"/>
              </a:lnSpc>
              <a:spcBef>
                <a:spcPts val="0"/>
              </a:spcBef>
              <a:spcAft>
                <a:spcPts val="1600"/>
              </a:spcAft>
              <a:buNone/>
            </a:pPr>
            <a:r>
              <a:rPr lang="en" sz="2400">
                <a:latin typeface="Roboto"/>
                <a:ea typeface="Roboto"/>
                <a:cs typeface="Roboto"/>
                <a:sym typeface="Roboto"/>
              </a:rPr>
              <a:t>To effectively change content delivery of Science and Math in the LEARN classroom</a:t>
            </a:r>
          </a:p>
        </p:txBody>
      </p:sp>
      <p:pic>
        <p:nvPicPr>
          <p:cNvPr descr="File_006.jpeg" id="243" name="Shape 243"/>
          <p:cNvPicPr preferRelativeResize="0"/>
          <p:nvPr/>
        </p:nvPicPr>
        <p:blipFill>
          <a:blip r:embed="rId3">
            <a:alphaModFix/>
          </a:blip>
          <a:stretch>
            <a:fillRect/>
          </a:stretch>
        </p:blipFill>
        <p:spPr>
          <a:xfrm>
            <a:off x="164713" y="1769075"/>
            <a:ext cx="2930723" cy="2188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ph type="title"/>
          </p:nvPr>
        </p:nvSpPr>
        <p:spPr>
          <a:xfrm>
            <a:off x="226077" y="357800"/>
            <a:ext cx="2808000" cy="953400"/>
          </a:xfrm>
          <a:prstGeom prst="rect">
            <a:avLst/>
          </a:prstGeom>
        </p:spPr>
        <p:txBody>
          <a:bodyPr anchorCtr="0" anchor="b" bIns="91425" lIns="91425" rIns="91425" tIns="91425">
            <a:noAutofit/>
          </a:bodyPr>
          <a:lstStyle/>
          <a:p>
            <a:pPr lvl="0">
              <a:spcBef>
                <a:spcPts val="0"/>
              </a:spcBef>
              <a:buNone/>
            </a:pPr>
            <a:r>
              <a:rPr lang="en"/>
              <a:t>Project Success</a:t>
            </a:r>
          </a:p>
        </p:txBody>
      </p:sp>
      <p:sp>
        <p:nvSpPr>
          <p:cNvPr id="249" name="Shape 249"/>
          <p:cNvSpPr txBox="1"/>
          <p:nvPr>
            <p:ph idx="1" type="body"/>
          </p:nvPr>
        </p:nvSpPr>
        <p:spPr>
          <a:xfrm>
            <a:off x="226075" y="1311200"/>
            <a:ext cx="2808000" cy="3609900"/>
          </a:xfrm>
          <a:prstGeom prst="rect">
            <a:avLst/>
          </a:prstGeom>
        </p:spPr>
        <p:txBody>
          <a:bodyPr anchorCtr="0" anchor="t" bIns="91425" lIns="91425" rIns="91425" tIns="91425">
            <a:noAutofit/>
          </a:bodyPr>
          <a:lstStyle/>
          <a:p>
            <a:pPr indent="-419100" lvl="0" marL="457200" rtl="0">
              <a:spcBef>
                <a:spcPts val="0"/>
              </a:spcBef>
              <a:buSzPct val="100000"/>
            </a:pPr>
            <a:r>
              <a:rPr lang="en" sz="3000"/>
              <a:t>Engagement of diverse students:</a:t>
            </a:r>
          </a:p>
          <a:p>
            <a:pPr lvl="0">
              <a:spcBef>
                <a:spcPts val="0"/>
              </a:spcBef>
              <a:buNone/>
            </a:pPr>
            <a:r>
              <a:t/>
            </a:r>
            <a:endParaRPr/>
          </a:p>
        </p:txBody>
      </p:sp>
      <p:sp>
        <p:nvSpPr>
          <p:cNvPr id="250" name="Shape 250"/>
          <p:cNvSpPr txBox="1"/>
          <p:nvPr/>
        </p:nvSpPr>
        <p:spPr>
          <a:xfrm>
            <a:off x="3891425" y="320125"/>
            <a:ext cx="4674000" cy="4347000"/>
          </a:xfrm>
          <a:prstGeom prst="rect">
            <a:avLst/>
          </a:prstGeom>
          <a:noFill/>
          <a:ln>
            <a:noFill/>
          </a:ln>
        </p:spPr>
        <p:txBody>
          <a:bodyPr anchorCtr="0" anchor="t" bIns="91425" lIns="91425" rIns="91425" tIns="91425">
            <a:noAutofit/>
          </a:bodyPr>
          <a:lstStyle/>
          <a:p>
            <a:pPr lvl="0">
              <a:spcBef>
                <a:spcPts val="0"/>
              </a:spcBef>
              <a:buNone/>
            </a:pPr>
            <a:r>
              <a:rPr i="1" lang="en" sz="2400"/>
              <a:t>“Since I came to Brother Rice, I have been very happy and my marks have gone up.”</a:t>
            </a:r>
          </a:p>
          <a:p>
            <a:pPr lvl="0">
              <a:spcBef>
                <a:spcPts val="0"/>
              </a:spcBef>
              <a:buNone/>
            </a:pPr>
            <a:r>
              <a:t/>
            </a:r>
            <a:endParaRPr/>
          </a:p>
          <a:p>
            <a:pPr lvl="0" algn="r">
              <a:spcBef>
                <a:spcPts val="0"/>
              </a:spcBef>
              <a:buNone/>
            </a:pPr>
            <a:r>
              <a:rPr lang="en"/>
              <a:t>			Grade 7 student </a:t>
            </a:r>
          </a:p>
          <a:p>
            <a:pPr lvl="0" rtl="0" algn="r">
              <a:spcBef>
                <a:spcPts val="0"/>
              </a:spcBef>
              <a:buNone/>
            </a:pPr>
            <a:r>
              <a:rPr lang="en"/>
              <a:t>mid-year transfer from rural NL</a:t>
            </a:r>
          </a:p>
          <a:p>
            <a:pPr lvl="0" rtl="0" algn="r">
              <a:spcBef>
                <a:spcPts val="0"/>
              </a:spcBef>
              <a:buNone/>
            </a:pPr>
            <a:r>
              <a:t/>
            </a:r>
            <a:endParaRPr/>
          </a:p>
          <a:p>
            <a:pPr lvl="0" rtl="0" algn="r">
              <a:spcBef>
                <a:spcPts val="0"/>
              </a:spcBef>
              <a:buNone/>
            </a:pPr>
            <a:r>
              <a:t/>
            </a:r>
            <a:endParaRPr/>
          </a:p>
          <a:p>
            <a:pPr lvl="0" rtl="0">
              <a:spcBef>
                <a:spcPts val="0"/>
              </a:spcBef>
              <a:buNone/>
            </a:pPr>
            <a:r>
              <a:rPr i="1" lang="en" sz="1800"/>
              <a:t>“This is the first time in the history of LEARN that students have participated in an extracurricular activity other than Friendly United Nations (FUN Club) and the soccer team.”</a:t>
            </a:r>
          </a:p>
          <a:p>
            <a:pPr lvl="0" algn="r">
              <a:spcBef>
                <a:spcPts val="0"/>
              </a:spcBef>
              <a:buNone/>
            </a:pPr>
            <a:r>
              <a:rPr lang="en"/>
              <a:t>LEARN teacher</a:t>
            </a:r>
          </a:p>
          <a:p>
            <a:pPr lvl="0">
              <a:spcBef>
                <a:spcPts val="0"/>
              </a:spcBef>
              <a:buNone/>
            </a:pPr>
            <a:r>
              <a:t/>
            </a:r>
            <a:endParaRPr i="1"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Shape 255"/>
          <p:cNvSpPr txBox="1"/>
          <p:nvPr>
            <p:ph type="title"/>
          </p:nvPr>
        </p:nvSpPr>
        <p:spPr>
          <a:xfrm>
            <a:off x="98250" y="16350"/>
            <a:ext cx="8826600" cy="602700"/>
          </a:xfrm>
          <a:prstGeom prst="rect">
            <a:avLst/>
          </a:prstGeom>
        </p:spPr>
        <p:txBody>
          <a:bodyPr anchorCtr="0" anchor="ctr" bIns="91425" lIns="91425" rIns="91425" tIns="91425">
            <a:noAutofit/>
          </a:bodyPr>
          <a:lstStyle/>
          <a:p>
            <a:pPr lvl="0">
              <a:spcBef>
                <a:spcPts val="0"/>
              </a:spcBef>
              <a:buNone/>
            </a:pPr>
            <a:r>
              <a:rPr lang="en"/>
              <a:t>Project Success</a:t>
            </a:r>
          </a:p>
        </p:txBody>
      </p:sp>
      <p:sp>
        <p:nvSpPr>
          <p:cNvPr id="256" name="Shape 256"/>
          <p:cNvSpPr txBox="1"/>
          <p:nvPr/>
        </p:nvSpPr>
        <p:spPr>
          <a:xfrm>
            <a:off x="704300" y="889950"/>
            <a:ext cx="8037600" cy="3463800"/>
          </a:xfrm>
          <a:prstGeom prst="rect">
            <a:avLst/>
          </a:prstGeom>
          <a:noFill/>
          <a:ln>
            <a:noFill/>
          </a:ln>
        </p:spPr>
        <p:txBody>
          <a:bodyPr anchorCtr="0" anchor="t" bIns="91425" lIns="91425" rIns="91425" tIns="91425">
            <a:noAutofit/>
          </a:bodyPr>
          <a:lstStyle/>
          <a:p>
            <a:pPr indent="-342900" lvl="0" marL="457200">
              <a:spcBef>
                <a:spcPts val="0"/>
              </a:spcBef>
              <a:buSzPct val="100000"/>
              <a:buChar char="●"/>
            </a:pPr>
            <a:r>
              <a:rPr lang="en" sz="1800"/>
              <a:t>We were able to watch students learn and explore new projects they were interested in. </a:t>
            </a:r>
          </a:p>
          <a:p>
            <a:pPr lvl="0">
              <a:spcBef>
                <a:spcPts val="0"/>
              </a:spcBef>
              <a:buNone/>
            </a:pPr>
            <a:r>
              <a:t/>
            </a:r>
            <a:endParaRPr sz="1800"/>
          </a:p>
          <a:p>
            <a:pPr indent="-342900" lvl="0" marL="457200">
              <a:spcBef>
                <a:spcPts val="0"/>
              </a:spcBef>
              <a:buSzPct val="100000"/>
              <a:buChar char="●"/>
            </a:pPr>
            <a:r>
              <a:rPr lang="en" sz="1800"/>
              <a:t>Students learned and taught us new things.</a:t>
            </a:r>
          </a:p>
          <a:p>
            <a:pPr lvl="0">
              <a:spcBef>
                <a:spcPts val="0"/>
              </a:spcBef>
              <a:buNone/>
            </a:pPr>
            <a:r>
              <a:t/>
            </a:r>
            <a:endParaRPr sz="1800"/>
          </a:p>
          <a:p>
            <a:pPr indent="-342900" lvl="0" marL="457200" rtl="0">
              <a:spcBef>
                <a:spcPts val="0"/>
              </a:spcBef>
              <a:buSzPct val="100000"/>
              <a:buChar char="●"/>
            </a:pPr>
            <a:r>
              <a:rPr lang="en" sz="1800"/>
              <a:t>MakerSpace will continue! 	→ begin in September and designate a day</a:t>
            </a:r>
          </a:p>
          <a:p>
            <a:pPr lvl="0" rtl="0">
              <a:spcBef>
                <a:spcPts val="0"/>
              </a:spcBef>
              <a:buNone/>
            </a:pPr>
            <a:r>
              <a:t/>
            </a:r>
            <a:endParaRPr sz="1800"/>
          </a:p>
          <a:p>
            <a:pPr indent="-342900" lvl="0" marL="457200" rtl="0">
              <a:spcBef>
                <a:spcPts val="0"/>
              </a:spcBef>
              <a:buSzPct val="100000"/>
              <a:buChar char="●"/>
            </a:pPr>
            <a:r>
              <a:rPr lang="en" sz="1800"/>
              <a:t>The LEARN classroom was transformed by the scientific method and research inquiry. The initial question of, “Can plants grow in water?” segued into, “Will plants grow in water if we feed them nutrients (hydroponics)?”, to “Let’s observe and compare how plants grow in soil to hydroponics.”</a:t>
            </a:r>
          </a:p>
          <a:p>
            <a:pPr lvl="0">
              <a:spcBef>
                <a:spcPts val="0"/>
              </a:spcBef>
              <a:buNone/>
            </a:pPr>
            <a:r>
              <a:t/>
            </a:r>
            <a:endParaRPr/>
          </a:p>
          <a:p>
            <a:pPr lvl="0">
              <a:spcBef>
                <a:spcPts val="0"/>
              </a:spcBef>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pic>
        <p:nvPicPr>
          <p:cNvPr descr="Overhead shot of young people sitting on a boardwalk" id="261" name="Shape 261"/>
          <p:cNvPicPr preferRelativeResize="0"/>
          <p:nvPr/>
        </p:nvPicPr>
        <p:blipFill rotWithShape="1">
          <a:blip r:embed="rId3">
            <a:alphaModFix/>
          </a:blip>
          <a:srcRect b="8063" l="0" r="1254" t="8630"/>
          <a:stretch/>
        </p:blipFill>
        <p:spPr>
          <a:xfrm>
            <a:off x="-30675" y="0"/>
            <a:ext cx="9174676" cy="5143501"/>
          </a:xfrm>
          <a:prstGeom prst="rect">
            <a:avLst/>
          </a:prstGeom>
          <a:noFill/>
          <a:ln>
            <a:noFill/>
          </a:ln>
        </p:spPr>
      </p:pic>
      <p:sp>
        <p:nvSpPr>
          <p:cNvPr id="262" name="Shape 262"/>
          <p:cNvSpPr txBox="1"/>
          <p:nvPr>
            <p:ph type="title"/>
          </p:nvPr>
        </p:nvSpPr>
        <p:spPr>
          <a:xfrm>
            <a:off x="490250" y="488250"/>
            <a:ext cx="1667400" cy="2090400"/>
          </a:xfrm>
          <a:prstGeom prst="rect">
            <a:avLst/>
          </a:prstGeom>
        </p:spPr>
        <p:txBody>
          <a:bodyPr anchorCtr="0" anchor="ctr" bIns="91425" lIns="91425" rIns="91425" tIns="91425">
            <a:noAutofit/>
          </a:bodyPr>
          <a:lstStyle/>
          <a:p>
            <a:pPr lvl="0" rtl="0">
              <a:spcBef>
                <a:spcPts val="0"/>
              </a:spcBef>
              <a:spcAft>
                <a:spcPts val="1000"/>
              </a:spcAft>
              <a:buNone/>
            </a:pPr>
            <a:r>
              <a:rPr b="1" lang="en" sz="3000"/>
              <a:t>Teacher </a:t>
            </a:r>
          </a:p>
          <a:p>
            <a:pPr lvl="0" rtl="0">
              <a:spcBef>
                <a:spcPts val="0"/>
              </a:spcBef>
              <a:spcAft>
                <a:spcPts val="1000"/>
              </a:spcAft>
              <a:buNone/>
            </a:pPr>
            <a:r>
              <a:rPr b="1" lang="en" sz="3000"/>
              <a:t>Inquiry:</a:t>
            </a:r>
          </a:p>
          <a:p>
            <a:pPr lvl="0" rtl="0">
              <a:spcBef>
                <a:spcPts val="0"/>
              </a:spcBef>
              <a:spcAft>
                <a:spcPts val="1000"/>
              </a:spcAft>
              <a:buNone/>
            </a:pPr>
            <a:r>
              <a:t/>
            </a:r>
            <a:endParaRPr/>
          </a:p>
        </p:txBody>
      </p:sp>
      <p:sp>
        <p:nvSpPr>
          <p:cNvPr id="263" name="Shape 263"/>
          <p:cNvSpPr txBox="1"/>
          <p:nvPr/>
        </p:nvSpPr>
        <p:spPr>
          <a:xfrm>
            <a:off x="2283950" y="236025"/>
            <a:ext cx="6587700" cy="4573200"/>
          </a:xfrm>
          <a:prstGeom prst="rect">
            <a:avLst/>
          </a:prstGeom>
          <a:noFill/>
          <a:ln>
            <a:noFill/>
          </a:ln>
        </p:spPr>
        <p:txBody>
          <a:bodyPr anchorCtr="0" anchor="t" bIns="91425" lIns="91425" rIns="91425" tIns="91425">
            <a:noAutofit/>
          </a:bodyPr>
          <a:lstStyle/>
          <a:p>
            <a:pPr lvl="0" rtl="0">
              <a:spcBef>
                <a:spcPts val="0"/>
              </a:spcBef>
              <a:buNone/>
            </a:pPr>
            <a:r>
              <a:t/>
            </a:r>
            <a:endParaRPr sz="1200">
              <a:solidFill>
                <a:srgbClr val="FFFFFF"/>
              </a:solidFill>
              <a:latin typeface="Calibri"/>
              <a:ea typeface="Calibri"/>
              <a:cs typeface="Calibri"/>
              <a:sym typeface="Calibri"/>
            </a:endParaRPr>
          </a:p>
          <a:p>
            <a:pPr indent="-342900" lvl="0" marL="457200" rtl="0">
              <a:spcBef>
                <a:spcPts val="0"/>
              </a:spcBef>
              <a:buClr>
                <a:srgbClr val="FFFFFF"/>
              </a:buClr>
              <a:buSzPct val="100000"/>
              <a:buFont typeface="Calibri"/>
              <a:buChar char="●"/>
            </a:pPr>
            <a:r>
              <a:rPr lang="en" sz="1800">
                <a:solidFill>
                  <a:srgbClr val="FFFFFF"/>
                </a:solidFill>
                <a:latin typeface="Calibri"/>
                <a:ea typeface="Calibri"/>
                <a:cs typeface="Calibri"/>
                <a:sym typeface="Calibri"/>
              </a:rPr>
              <a:t>How did the project meet your professional learning needs?</a:t>
            </a:r>
          </a:p>
          <a:p>
            <a:pPr lvl="0" rtl="0">
              <a:spcBef>
                <a:spcPts val="0"/>
              </a:spcBef>
              <a:buNone/>
            </a:pPr>
            <a:r>
              <a:t/>
            </a:r>
            <a:endParaRPr sz="1800">
              <a:solidFill>
                <a:srgbClr val="FFFFFF"/>
              </a:solidFill>
              <a:latin typeface="Calibri"/>
              <a:ea typeface="Calibri"/>
              <a:cs typeface="Calibri"/>
              <a:sym typeface="Calibri"/>
            </a:endParaRPr>
          </a:p>
          <a:p>
            <a:pPr indent="0" lvl="0" marL="0" rtl="0">
              <a:spcBef>
                <a:spcPts val="0"/>
              </a:spcBef>
              <a:buNone/>
            </a:pPr>
            <a:r>
              <a:rPr i="1" lang="en" sz="1800">
                <a:solidFill>
                  <a:srgbClr val="FFFFFF"/>
                </a:solidFill>
                <a:latin typeface="Calibri"/>
                <a:ea typeface="Calibri"/>
                <a:cs typeface="Calibri"/>
                <a:sym typeface="Calibri"/>
              </a:rPr>
              <a:t>We feel this project has encouraged and challenged us to move beyond our comfort zones and explore areas that we would not normally explore.  </a:t>
            </a:r>
          </a:p>
          <a:p>
            <a:pPr lvl="0" rtl="0">
              <a:spcBef>
                <a:spcPts val="0"/>
              </a:spcBef>
              <a:buNone/>
            </a:pPr>
            <a:r>
              <a:t/>
            </a:r>
            <a:endParaRPr sz="1800">
              <a:solidFill>
                <a:srgbClr val="FFFFFF"/>
              </a:solidFill>
              <a:latin typeface="Calibri"/>
              <a:ea typeface="Calibri"/>
              <a:cs typeface="Calibri"/>
              <a:sym typeface="Calibri"/>
            </a:endParaRPr>
          </a:p>
          <a:p>
            <a:pPr indent="-342900" lvl="0" marL="457200" rtl="0">
              <a:spcBef>
                <a:spcPts val="0"/>
              </a:spcBef>
              <a:buClr>
                <a:srgbClr val="FFFFFF"/>
              </a:buClr>
              <a:buSzPct val="100000"/>
              <a:buFont typeface="Calibri"/>
              <a:buChar char="●"/>
            </a:pPr>
            <a:r>
              <a:rPr lang="en" sz="1800">
                <a:solidFill>
                  <a:srgbClr val="FFFFFF"/>
                </a:solidFill>
                <a:latin typeface="Calibri"/>
                <a:ea typeface="Calibri"/>
                <a:cs typeface="Calibri"/>
                <a:sym typeface="Calibri"/>
              </a:rPr>
              <a:t>How did the project help you create student-centered learning environments?</a:t>
            </a:r>
          </a:p>
          <a:p>
            <a:pPr lvl="0" rtl="0">
              <a:spcBef>
                <a:spcPts val="0"/>
              </a:spcBef>
              <a:buNone/>
            </a:pPr>
            <a:r>
              <a:t/>
            </a:r>
            <a:endParaRPr sz="1800">
              <a:solidFill>
                <a:srgbClr val="FFFFFF"/>
              </a:solidFill>
              <a:latin typeface="Calibri"/>
              <a:ea typeface="Calibri"/>
              <a:cs typeface="Calibri"/>
              <a:sym typeface="Calibri"/>
            </a:endParaRPr>
          </a:p>
          <a:p>
            <a:pPr indent="0" lvl="0" marL="0" rtl="0">
              <a:spcBef>
                <a:spcPts val="0"/>
              </a:spcBef>
              <a:buNone/>
            </a:pPr>
            <a:r>
              <a:rPr i="1" lang="en" sz="1800">
                <a:solidFill>
                  <a:srgbClr val="FFFFFF"/>
                </a:solidFill>
                <a:latin typeface="Calibri"/>
                <a:ea typeface="Calibri"/>
                <a:cs typeface="Calibri"/>
                <a:sym typeface="Calibri"/>
              </a:rPr>
              <a:t>This project provided an opportunity to create student-centered learning environments in which students could learn and grow and have fun at the same time.</a:t>
            </a:r>
          </a:p>
          <a:p>
            <a:pPr lvl="0" rtl="0">
              <a:spcBef>
                <a:spcPts val="0"/>
              </a:spcBef>
              <a:buNone/>
            </a:pPr>
            <a:r>
              <a:t/>
            </a:r>
            <a:endParaRPr sz="1800">
              <a:solidFill>
                <a:srgbClr val="FFFFFF"/>
              </a:solidFill>
              <a:latin typeface="Calibri"/>
              <a:ea typeface="Calibri"/>
              <a:cs typeface="Calibri"/>
              <a:sym typeface="Calibri"/>
            </a:endParaRPr>
          </a:p>
          <a:p>
            <a:pPr lvl="0" rtl="0">
              <a:spcBef>
                <a:spcPts val="0"/>
              </a:spcBef>
              <a:buNone/>
            </a:pPr>
            <a:r>
              <a:t/>
            </a:r>
            <a:endParaRPr sz="1800">
              <a:solidFill>
                <a:srgbClr val="FFFFFF"/>
              </a:solidFill>
              <a:latin typeface="Calibri"/>
              <a:ea typeface="Calibri"/>
              <a:cs typeface="Calibri"/>
              <a:sym typeface="Calibri"/>
            </a:endParaRPr>
          </a:p>
          <a:p>
            <a:pPr lvl="0" rtl="0">
              <a:spcBef>
                <a:spcPts val="0"/>
              </a:spcBef>
              <a:buNone/>
            </a:pPr>
            <a:r>
              <a:t/>
            </a:r>
            <a:endParaRPr sz="1200">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Shape 268"/>
          <p:cNvSpPr txBox="1"/>
          <p:nvPr>
            <p:ph type="title"/>
          </p:nvPr>
        </p:nvSpPr>
        <p:spPr>
          <a:xfrm>
            <a:off x="265500" y="614250"/>
            <a:ext cx="3904500" cy="3515100"/>
          </a:xfrm>
          <a:prstGeom prst="rect">
            <a:avLst/>
          </a:prstGeom>
        </p:spPr>
        <p:txBody>
          <a:bodyPr anchorCtr="0" anchor="b" bIns="91425" lIns="91425" rIns="91425" tIns="91425">
            <a:noAutofit/>
          </a:bodyPr>
          <a:lstStyle/>
          <a:p>
            <a:pPr indent="-381000" lvl="0" marL="457200" rtl="0" algn="l">
              <a:spcBef>
                <a:spcPts val="0"/>
              </a:spcBef>
              <a:buSzPct val="100000"/>
              <a:buFont typeface="Calibri"/>
              <a:buChar char="●"/>
            </a:pPr>
            <a:r>
              <a:rPr lang="en" sz="2400">
                <a:latin typeface="Calibri"/>
                <a:ea typeface="Calibri"/>
                <a:cs typeface="Calibri"/>
                <a:sym typeface="Calibri"/>
              </a:rPr>
              <a:t>Do you have any new questions about your teaching that you would like to explore?</a:t>
            </a:r>
          </a:p>
          <a:p>
            <a:pPr lvl="0" rtl="0" algn="l">
              <a:spcBef>
                <a:spcPts val="0"/>
              </a:spcBef>
              <a:buNone/>
            </a:pPr>
            <a:r>
              <a:t/>
            </a:r>
            <a:endParaRPr sz="2400">
              <a:latin typeface="Calibri"/>
              <a:ea typeface="Calibri"/>
              <a:cs typeface="Calibri"/>
              <a:sym typeface="Calibri"/>
            </a:endParaRPr>
          </a:p>
          <a:p>
            <a:pPr lvl="0" rtl="0" algn="l">
              <a:spcBef>
                <a:spcPts val="0"/>
              </a:spcBef>
              <a:buNone/>
            </a:pPr>
            <a:r>
              <a:rPr lang="en" sz="2400">
                <a:latin typeface="Calibri"/>
                <a:ea typeface="Calibri"/>
                <a:cs typeface="Calibri"/>
                <a:sym typeface="Calibri"/>
              </a:rPr>
              <a:t>      Explain/elaborate.</a:t>
            </a:r>
          </a:p>
          <a:p>
            <a:pPr lvl="0">
              <a:spcBef>
                <a:spcPts val="0"/>
              </a:spcBef>
              <a:buNone/>
            </a:pPr>
            <a:r>
              <a:t/>
            </a:r>
            <a:endParaRPr sz="2400"/>
          </a:p>
        </p:txBody>
      </p:sp>
      <p:sp>
        <p:nvSpPr>
          <p:cNvPr id="269" name="Shape 269"/>
          <p:cNvSpPr txBox="1"/>
          <p:nvPr>
            <p:ph idx="2" type="body"/>
          </p:nvPr>
        </p:nvSpPr>
        <p:spPr>
          <a:xfrm>
            <a:off x="4939500" y="304100"/>
            <a:ext cx="3837000" cy="4319400"/>
          </a:xfrm>
          <a:prstGeom prst="rect">
            <a:avLst/>
          </a:prstGeom>
        </p:spPr>
        <p:txBody>
          <a:bodyPr anchorCtr="0" anchor="ctr" bIns="91425" lIns="91425" rIns="91425" tIns="91425">
            <a:noAutofit/>
          </a:bodyPr>
          <a:lstStyle/>
          <a:p>
            <a:pPr lvl="0">
              <a:spcBef>
                <a:spcPts val="0"/>
              </a:spcBef>
              <a:buNone/>
            </a:pPr>
            <a:r>
              <a:rPr i="1" lang="en"/>
              <a:t>How will engaging in inquiry based/ action research impact students’ language learning and conceptual understanding?</a:t>
            </a:r>
          </a:p>
          <a:p>
            <a:pPr lvl="0">
              <a:spcBef>
                <a:spcPts val="0"/>
              </a:spcBef>
              <a:buNone/>
            </a:pPr>
            <a:r>
              <a:t/>
            </a:r>
            <a:endParaRPr i="1"/>
          </a:p>
          <a:p>
            <a:pPr lvl="0">
              <a:spcBef>
                <a:spcPts val="0"/>
              </a:spcBef>
              <a:buNone/>
            </a:pPr>
            <a:r>
              <a:rPr i="1" lang="en"/>
              <a:t>Will LEARN students continue to nurture their new-found love of Science and Math?</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Shape 274"/>
          <p:cNvSpPr txBox="1"/>
          <p:nvPr>
            <p:ph type="title"/>
          </p:nvPr>
        </p:nvSpPr>
        <p:spPr>
          <a:xfrm>
            <a:off x="490250" y="488250"/>
            <a:ext cx="8286300" cy="4090800"/>
          </a:xfrm>
          <a:prstGeom prst="rect">
            <a:avLst/>
          </a:prstGeom>
        </p:spPr>
        <p:txBody>
          <a:bodyPr anchorCtr="0" anchor="ctr" bIns="91425" lIns="91425" rIns="91425" tIns="91425">
            <a:noAutofit/>
          </a:bodyPr>
          <a:lstStyle/>
          <a:p>
            <a:pPr lvl="0">
              <a:spcBef>
                <a:spcPts val="0"/>
              </a:spcBef>
              <a:buNone/>
            </a:pPr>
            <a:r>
              <a:rPr lang="en"/>
              <a:t>References</a:t>
            </a:r>
          </a:p>
          <a:p>
            <a:pPr lvl="0">
              <a:spcBef>
                <a:spcPts val="0"/>
              </a:spcBef>
              <a:buNone/>
            </a:pPr>
            <a:r>
              <a:t/>
            </a:r>
            <a:endParaRPr sz="1200"/>
          </a:p>
          <a:p>
            <a:pPr lvl="0">
              <a:spcBef>
                <a:spcPts val="0"/>
              </a:spcBef>
              <a:buNone/>
            </a:pPr>
            <a:r>
              <a:t/>
            </a:r>
            <a:endParaRPr sz="1200"/>
          </a:p>
          <a:p>
            <a:pPr lvl="0">
              <a:spcBef>
                <a:spcPts val="0"/>
              </a:spcBef>
              <a:buNone/>
            </a:pPr>
            <a:r>
              <a:rPr lang="en" sz="1200">
                <a:latin typeface="Arial"/>
                <a:ea typeface="Arial"/>
                <a:cs typeface="Arial"/>
                <a:sym typeface="Arial"/>
              </a:rPr>
              <a:t>Fichtman Dana, N. &amp; Yendol-Hoppey, D. (2014) </a:t>
            </a:r>
            <a:r>
              <a:rPr i="1" lang="en" sz="1200">
                <a:latin typeface="Arial"/>
                <a:ea typeface="Arial"/>
                <a:cs typeface="Arial"/>
                <a:sym typeface="Arial"/>
              </a:rPr>
              <a:t>The Reflective Educator’s Guide to Classroom Research (Third</a:t>
            </a:r>
            <a:r>
              <a:rPr lang="en" sz="1200">
                <a:latin typeface="Arial"/>
                <a:ea typeface="Arial"/>
                <a:cs typeface="Arial"/>
                <a:sym typeface="Arial"/>
              </a:rPr>
              <a:t> </a:t>
            </a:r>
            <a:r>
              <a:rPr i="1" lang="en" sz="1200">
                <a:latin typeface="Arial"/>
                <a:ea typeface="Arial"/>
                <a:cs typeface="Arial"/>
                <a:sym typeface="Arial"/>
              </a:rPr>
              <a:t>Edition)</a:t>
            </a:r>
            <a:r>
              <a:rPr lang="en" sz="1200">
                <a:latin typeface="Arial"/>
                <a:ea typeface="Arial"/>
                <a:cs typeface="Arial"/>
                <a:sym typeface="Arial"/>
              </a:rPr>
              <a:t>. Thousand Oaks, CA: Corwin.</a:t>
            </a:r>
          </a:p>
          <a:p>
            <a:pPr lvl="0">
              <a:spcBef>
                <a:spcPts val="0"/>
              </a:spcBef>
              <a:buNone/>
            </a:pPr>
            <a:r>
              <a:t/>
            </a:r>
            <a:endParaRPr sz="1200">
              <a:latin typeface="Arial"/>
              <a:ea typeface="Arial"/>
              <a:cs typeface="Arial"/>
              <a:sym typeface="Arial"/>
            </a:endParaRPr>
          </a:p>
          <a:p>
            <a:pPr lvl="0" rtl="0">
              <a:lnSpc>
                <a:spcPct val="115000"/>
              </a:lnSpc>
              <a:spcBef>
                <a:spcPts val="0"/>
              </a:spcBef>
              <a:spcAft>
                <a:spcPts val="1000"/>
              </a:spcAft>
              <a:buNone/>
            </a:pPr>
            <a:r>
              <a:rPr lang="en" sz="1200">
                <a:solidFill>
                  <a:srgbClr val="FFFFFF"/>
                </a:solidFill>
                <a:latin typeface="Arial"/>
                <a:ea typeface="Arial"/>
                <a:cs typeface="Arial"/>
                <a:sym typeface="Arial"/>
              </a:rPr>
              <a:t>Fitzgerald, Scott, and Michael Shiloh. </a:t>
            </a:r>
            <a:r>
              <a:rPr i="1" lang="en" sz="1200">
                <a:solidFill>
                  <a:srgbClr val="FFFFFF"/>
                </a:solidFill>
                <a:latin typeface="Arial"/>
                <a:ea typeface="Arial"/>
                <a:cs typeface="Arial"/>
                <a:sym typeface="Arial"/>
              </a:rPr>
              <a:t>The Arduino Projects Book</a:t>
            </a:r>
            <a:r>
              <a:rPr lang="en" sz="1200">
                <a:solidFill>
                  <a:srgbClr val="FFFFFF"/>
                </a:solidFill>
                <a:latin typeface="Arial"/>
                <a:ea typeface="Arial"/>
                <a:cs typeface="Arial"/>
                <a:sym typeface="Arial"/>
              </a:rPr>
              <a:t>. Torino: Arduino, 2012. Print.</a:t>
            </a:r>
          </a:p>
          <a:p>
            <a:pPr lvl="0" rtl="0">
              <a:lnSpc>
                <a:spcPct val="115000"/>
              </a:lnSpc>
              <a:spcBef>
                <a:spcPts val="0"/>
              </a:spcBef>
              <a:spcAft>
                <a:spcPts val="1000"/>
              </a:spcAft>
              <a:buNone/>
            </a:pPr>
            <a:r>
              <a:rPr lang="en" sz="1200">
                <a:solidFill>
                  <a:srgbClr val="FFFFFF"/>
                </a:solidFill>
                <a:latin typeface="Arial"/>
                <a:ea typeface="Arial"/>
                <a:cs typeface="Arial"/>
                <a:sym typeface="Arial"/>
              </a:rPr>
              <a:t>Kurti, R.S., Kurti, D., &amp; Fleming, L. (2014). Practical Implementation of an Educational Makerspace. </a:t>
            </a:r>
            <a:r>
              <a:rPr i="1" lang="en" sz="1200">
                <a:solidFill>
                  <a:srgbClr val="FFFFFF"/>
                </a:solidFill>
                <a:latin typeface="Arial"/>
                <a:ea typeface="Arial"/>
                <a:cs typeface="Arial"/>
                <a:sym typeface="Arial"/>
              </a:rPr>
              <a:t>Teacher Librarian,</a:t>
            </a:r>
            <a:r>
              <a:rPr lang="en" sz="1200">
                <a:solidFill>
                  <a:srgbClr val="FFFFFF"/>
                </a:solidFill>
                <a:latin typeface="Arial"/>
                <a:ea typeface="Arial"/>
                <a:cs typeface="Arial"/>
                <a:sym typeface="Arial"/>
              </a:rPr>
              <a:t> </a:t>
            </a:r>
            <a:r>
              <a:rPr i="1" lang="en" sz="1200">
                <a:solidFill>
                  <a:srgbClr val="FFFFFF"/>
                </a:solidFill>
                <a:latin typeface="Arial"/>
                <a:ea typeface="Arial"/>
                <a:cs typeface="Arial"/>
                <a:sym typeface="Arial"/>
              </a:rPr>
              <a:t>42:2</a:t>
            </a:r>
            <a:r>
              <a:rPr lang="en" sz="1200">
                <a:solidFill>
                  <a:srgbClr val="FFFFFF"/>
                </a:solidFill>
                <a:latin typeface="Arial"/>
                <a:ea typeface="Arial"/>
                <a:cs typeface="Arial"/>
                <a:sym typeface="Arial"/>
              </a:rPr>
              <a:t>, p. 20-24.</a:t>
            </a:r>
          </a:p>
          <a:p>
            <a:pPr lvl="0" rtl="0">
              <a:lnSpc>
                <a:spcPct val="115000"/>
              </a:lnSpc>
              <a:spcBef>
                <a:spcPts val="0"/>
              </a:spcBef>
              <a:spcAft>
                <a:spcPts val="1000"/>
              </a:spcAft>
              <a:buNone/>
            </a:pPr>
            <a:r>
              <a:rPr i="1" lang="en" sz="1200">
                <a:solidFill>
                  <a:srgbClr val="FFFFFF"/>
                </a:solidFill>
                <a:latin typeface="Arial"/>
                <a:ea typeface="Arial"/>
                <a:cs typeface="Arial"/>
                <a:sym typeface="Arial"/>
              </a:rPr>
              <a:t>MUN Botanical Gardens</a:t>
            </a:r>
          </a:p>
          <a:p>
            <a:pPr lvl="0" rtl="0">
              <a:lnSpc>
                <a:spcPct val="115000"/>
              </a:lnSpc>
              <a:spcBef>
                <a:spcPts val="0"/>
              </a:spcBef>
              <a:spcAft>
                <a:spcPts val="1000"/>
              </a:spcAft>
              <a:buNone/>
            </a:pPr>
            <a:r>
              <a:rPr lang="en" sz="1200">
                <a:solidFill>
                  <a:srgbClr val="FFFFFF"/>
                </a:solidFill>
                <a:latin typeface="Arial"/>
                <a:ea typeface="Arial"/>
                <a:cs typeface="Arial"/>
                <a:sym typeface="Arial"/>
              </a:rPr>
              <a:t>"WELCOME TO SIMPLY HYDROPONICS and ORGANICS." </a:t>
            </a:r>
            <a:r>
              <a:rPr i="1" lang="en" sz="1200">
                <a:solidFill>
                  <a:srgbClr val="FFFFFF"/>
                </a:solidFill>
                <a:latin typeface="Arial"/>
                <a:ea typeface="Arial"/>
                <a:cs typeface="Arial"/>
                <a:sym typeface="Arial"/>
              </a:rPr>
              <a:t>Hydroponics Systems from Simply Hydro - Buy Online and Save</a:t>
            </a:r>
            <a:r>
              <a:rPr lang="en" sz="1200">
                <a:solidFill>
                  <a:srgbClr val="FFFFFF"/>
                </a:solidFill>
                <a:latin typeface="Arial"/>
                <a:ea typeface="Arial"/>
                <a:cs typeface="Arial"/>
                <a:sym typeface="Arial"/>
              </a:rPr>
              <a:t>. N.p., n.d. Web. 15 June 2017. &lt;http://www.simplyhydro.com/&gt;.</a:t>
            </a:r>
          </a:p>
          <a:p>
            <a:pPr lvl="0" rtl="0">
              <a:lnSpc>
                <a:spcPct val="115000"/>
              </a:lnSpc>
              <a:spcBef>
                <a:spcPts val="0"/>
              </a:spcBef>
              <a:spcAft>
                <a:spcPts val="1000"/>
              </a:spcAft>
              <a:buNone/>
            </a:pPr>
            <a:r>
              <a:rPr i="1" lang="en" sz="1200">
                <a:solidFill>
                  <a:srgbClr val="FFFFFF"/>
                </a:solidFill>
                <a:latin typeface="Arial"/>
                <a:ea typeface="Arial"/>
                <a:cs typeface="Arial"/>
                <a:sym typeface="Arial"/>
              </a:rPr>
              <a:t>The Seed Company by E.W. Gaze (formerly Gaze Seed Co Ltd)</a:t>
            </a:r>
          </a:p>
          <a:p>
            <a:pPr lvl="0" rtl="0">
              <a:lnSpc>
                <a:spcPct val="115000"/>
              </a:lnSpc>
              <a:spcBef>
                <a:spcPts val="0"/>
              </a:spcBef>
              <a:spcAft>
                <a:spcPts val="1000"/>
              </a:spcAft>
              <a:buNone/>
            </a:pPr>
            <a:r>
              <a:t/>
            </a:r>
            <a:endParaRPr b="1" i="1" sz="1400">
              <a:solidFill>
                <a:srgbClr val="FFFFFF"/>
              </a:solidFill>
            </a:endParaRPr>
          </a:p>
          <a:p>
            <a:pPr lvl="0" rtl="0">
              <a:lnSpc>
                <a:spcPct val="115000"/>
              </a:lnSpc>
              <a:spcBef>
                <a:spcPts val="0"/>
              </a:spcBef>
              <a:spcAft>
                <a:spcPts val="1000"/>
              </a:spcAft>
              <a:buNone/>
            </a:pPr>
            <a:r>
              <a:t/>
            </a:r>
            <a:endParaRPr b="1" i="1" sz="1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pic>
        <p:nvPicPr>
          <p:cNvPr id="92" name="Shape 92"/>
          <p:cNvPicPr preferRelativeResize="0"/>
          <p:nvPr/>
        </p:nvPicPr>
        <p:blipFill rotWithShape="1">
          <a:blip r:embed="rId3">
            <a:alphaModFix/>
          </a:blip>
          <a:srcRect b="0" l="7783" r="0" t="0"/>
          <a:stretch/>
        </p:blipFill>
        <p:spPr>
          <a:xfrm>
            <a:off x="138449" y="271650"/>
            <a:ext cx="9144000" cy="5143499"/>
          </a:xfrm>
          <a:prstGeom prst="rect">
            <a:avLst/>
          </a:prstGeom>
          <a:noFill/>
          <a:ln>
            <a:noFill/>
          </a:ln>
        </p:spPr>
      </p:pic>
      <p:sp>
        <p:nvSpPr>
          <p:cNvPr id="93" name="Shape 93"/>
          <p:cNvSpPr txBox="1"/>
          <p:nvPr>
            <p:ph type="title"/>
          </p:nvPr>
        </p:nvSpPr>
        <p:spPr>
          <a:xfrm>
            <a:off x="490250" y="488250"/>
            <a:ext cx="6227100" cy="1119300"/>
          </a:xfrm>
          <a:prstGeom prst="rect">
            <a:avLst/>
          </a:prstGeom>
        </p:spPr>
        <p:txBody>
          <a:bodyPr anchorCtr="0" anchor="ctr" bIns="91425" lIns="91425" rIns="91425" tIns="91425">
            <a:noAutofit/>
          </a:bodyPr>
          <a:lstStyle/>
          <a:p>
            <a:pPr lvl="0">
              <a:spcBef>
                <a:spcPts val="0"/>
              </a:spcBef>
              <a:buNone/>
            </a:pPr>
            <a:r>
              <a:rPr b="1" lang="en" sz="4800"/>
              <a:t>Background Info:</a:t>
            </a:r>
          </a:p>
          <a:p>
            <a:pPr lvl="0">
              <a:spcBef>
                <a:spcPts val="0"/>
              </a:spcBef>
              <a:buNone/>
            </a:pPr>
            <a:r>
              <a:t/>
            </a:r>
            <a:endParaRPr b="1" sz="4800"/>
          </a:p>
        </p:txBody>
      </p:sp>
      <p:sp>
        <p:nvSpPr>
          <p:cNvPr id="94" name="Shape 94"/>
          <p:cNvSpPr txBox="1"/>
          <p:nvPr/>
        </p:nvSpPr>
        <p:spPr>
          <a:xfrm>
            <a:off x="345700" y="1209975"/>
            <a:ext cx="8521800" cy="3543600"/>
          </a:xfrm>
          <a:prstGeom prst="rect">
            <a:avLst/>
          </a:prstGeom>
          <a:noFill/>
          <a:ln>
            <a:noFill/>
          </a:ln>
        </p:spPr>
        <p:txBody>
          <a:bodyPr anchorCtr="0" anchor="t" bIns="91425" lIns="91425" rIns="91425" tIns="91425">
            <a:noAutofit/>
          </a:bodyPr>
          <a:lstStyle/>
          <a:p>
            <a:pPr lvl="0">
              <a:spcBef>
                <a:spcPts val="0"/>
              </a:spcBef>
              <a:buNone/>
            </a:pPr>
            <a:r>
              <a:rPr lang="en" sz="1800">
                <a:solidFill>
                  <a:srgbClr val="FFFFFF"/>
                </a:solidFill>
              </a:rPr>
              <a:t>With over 70 years of combined classroom teaching experience, this team brings a collection of varied and diverse perspectives, experiences, ideas, questions and answers. </a:t>
            </a:r>
          </a:p>
          <a:p>
            <a:pPr lvl="0">
              <a:spcBef>
                <a:spcPts val="0"/>
              </a:spcBef>
              <a:buNone/>
            </a:pPr>
            <a:r>
              <a:t/>
            </a:r>
            <a:endParaRPr sz="1800">
              <a:solidFill>
                <a:srgbClr val="FFFFFF"/>
              </a:solidFill>
            </a:endParaRPr>
          </a:p>
          <a:p>
            <a:pPr lvl="0">
              <a:spcBef>
                <a:spcPts val="0"/>
              </a:spcBef>
              <a:buNone/>
            </a:pPr>
            <a:r>
              <a:rPr lang="en" sz="1800">
                <a:solidFill>
                  <a:srgbClr val="FFFFFF"/>
                </a:solidFill>
              </a:rPr>
              <a:t>Having worked together in the same school for the past 6 years, they have built a strong, respectful, collegial rapport. They decided to undertake this project together to help move a portion of the BRJH School Development Plan forward. </a:t>
            </a:r>
          </a:p>
          <a:p>
            <a:pPr lvl="0">
              <a:spcBef>
                <a:spcPts val="0"/>
              </a:spcBef>
              <a:buNone/>
            </a:pPr>
            <a:r>
              <a:t/>
            </a:r>
            <a:endParaRPr sz="1800">
              <a:solidFill>
                <a:srgbClr val="FFFFFF"/>
              </a:solidFill>
            </a:endParaRPr>
          </a:p>
          <a:p>
            <a:pPr lvl="0">
              <a:spcBef>
                <a:spcPts val="0"/>
              </a:spcBef>
              <a:buNone/>
            </a:pPr>
            <a:r>
              <a:rPr lang="en" sz="1800">
                <a:solidFill>
                  <a:srgbClr val="FFFFFF"/>
                </a:solidFill>
              </a:rPr>
              <a:t>BRJH is an intermediate school housed in the centre of St. John’s. With a population of approximately 420, there is a wide spectrum of strengths, needs, learning profiles and personalities.</a:t>
            </a:r>
          </a:p>
          <a:p>
            <a:pPr lvl="0">
              <a:spcBef>
                <a:spcPts val="0"/>
              </a:spcBef>
              <a:buNone/>
            </a:pPr>
            <a:r>
              <a:t/>
            </a:r>
            <a:endParaRPr>
              <a:solidFill>
                <a:srgbClr val="FFFFFF"/>
              </a:solidFill>
            </a:endParaRPr>
          </a:p>
          <a:p>
            <a:pPr lvl="0">
              <a:spcBef>
                <a:spcPts val="0"/>
              </a:spcBef>
              <a:buNone/>
            </a:pPr>
            <a:r>
              <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Shape 99"/>
          <p:cNvSpPr txBox="1"/>
          <p:nvPr>
            <p:ph type="title"/>
          </p:nvPr>
        </p:nvSpPr>
        <p:spPr>
          <a:xfrm>
            <a:off x="501300" y="476750"/>
            <a:ext cx="8141400" cy="3902400"/>
          </a:xfrm>
          <a:prstGeom prst="rect">
            <a:avLst/>
          </a:prstGeom>
        </p:spPr>
        <p:txBody>
          <a:bodyPr anchorCtr="0" anchor="ctr" bIns="91425" lIns="91425" rIns="91425" tIns="91425">
            <a:noAutofit/>
          </a:bodyPr>
          <a:lstStyle/>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rPr lang="en" sz="1800">
                <a:solidFill>
                  <a:srgbClr val="FFFFFF"/>
                </a:solidFill>
                <a:latin typeface="Arial"/>
                <a:ea typeface="Arial"/>
                <a:cs typeface="Arial"/>
                <a:sym typeface="Arial"/>
              </a:rPr>
              <a:t>We did not use one particular class for our project, except for the LEARN class experience with hydroponics. Rather, we opened up MakerSpace at lunchtime to all interested students on a voluntary basis. We ended up with 25 diverse students from grades 7 through 9. </a:t>
            </a: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rPr lang="en" sz="1800">
                <a:solidFill>
                  <a:srgbClr val="FFFFFF"/>
                </a:solidFill>
                <a:latin typeface="Arial"/>
                <a:ea typeface="Arial"/>
                <a:cs typeface="Arial"/>
                <a:sym typeface="Arial"/>
              </a:rPr>
              <a:t>Our goal was to provide an alternate learning space for students during unstructured time. We wanted to encourage students to be hands on and largely self-directed. Our focus was to entice our “academically at risk students” (in conjunction with our school development plan) to learn to love learning via inquiry/experiential learning, along with the idea of increasing student achievement and engagement. Additionally, we aimed to engage in inquiry based learning in Math and Science in the LEARN class, and involve newcomer students in the lunchtime MakerSpace.</a:t>
            </a: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800">
              <a:solidFill>
                <a:srgbClr val="FFFFFF"/>
              </a:solidFill>
              <a:latin typeface="Arial"/>
              <a:ea typeface="Arial"/>
              <a:cs typeface="Arial"/>
              <a:sym typeface="Arial"/>
            </a:endParaRPr>
          </a:p>
          <a:p>
            <a:pPr lvl="0" rtl="0">
              <a:spcBef>
                <a:spcPts val="0"/>
              </a:spcBef>
              <a:buNone/>
            </a:pPr>
            <a:r>
              <a:t/>
            </a:r>
            <a:endParaRPr sz="1400">
              <a:solidFill>
                <a:srgbClr val="FFFFFF"/>
              </a:solidFill>
              <a:latin typeface="Arial"/>
              <a:ea typeface="Arial"/>
              <a:cs typeface="Arial"/>
              <a:sym typeface="Arial"/>
            </a:endParaRPr>
          </a:p>
          <a:p>
            <a:pPr lvl="0">
              <a:spcBef>
                <a:spcPts val="0"/>
              </a:spcBef>
              <a:buNone/>
            </a:pPr>
            <a:r>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title"/>
          </p:nvPr>
        </p:nvSpPr>
        <p:spPr>
          <a:xfrm>
            <a:off x="490250" y="488250"/>
            <a:ext cx="4456800" cy="4090800"/>
          </a:xfrm>
          <a:prstGeom prst="rect">
            <a:avLst/>
          </a:prstGeom>
        </p:spPr>
        <p:txBody>
          <a:bodyPr anchorCtr="0" anchor="ctr" bIns="91425" lIns="91425" rIns="91425" tIns="91425">
            <a:noAutofit/>
          </a:bodyPr>
          <a:lstStyle/>
          <a:p>
            <a:pPr lvl="0">
              <a:spcBef>
                <a:spcPts val="0"/>
              </a:spcBef>
              <a:buNone/>
            </a:pPr>
            <a:r>
              <a:rPr lang="en" sz="1800"/>
              <a:t>None of the members of our team are science teachers, although the learning outcomes came directly from the intermediate science curriculum. </a:t>
            </a:r>
          </a:p>
          <a:p>
            <a:pPr lvl="0">
              <a:spcBef>
                <a:spcPts val="0"/>
              </a:spcBef>
              <a:buNone/>
            </a:pPr>
            <a:r>
              <a:t/>
            </a:r>
            <a:endParaRPr sz="1800"/>
          </a:p>
          <a:p>
            <a:pPr lvl="0">
              <a:spcBef>
                <a:spcPts val="0"/>
              </a:spcBef>
              <a:buNone/>
            </a:pPr>
            <a:r>
              <a:rPr lang="en" sz="1800"/>
              <a:t>However, our team shares a love of learning, the love of sharing learning opportunities with students, and creating new and different ways of reaching curriculum objectives -- regardless of subject area. </a:t>
            </a:r>
          </a:p>
        </p:txBody>
      </p:sp>
      <p:pic>
        <p:nvPicPr>
          <p:cNvPr id="105" name="Shape 105"/>
          <p:cNvPicPr preferRelativeResize="0"/>
          <p:nvPr/>
        </p:nvPicPr>
        <p:blipFill>
          <a:blip r:embed="rId3">
            <a:alphaModFix/>
          </a:blip>
          <a:stretch>
            <a:fillRect/>
          </a:stretch>
        </p:blipFill>
        <p:spPr>
          <a:xfrm>
            <a:off x="5216450" y="1171825"/>
            <a:ext cx="3268375" cy="2723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471900" y="738725"/>
            <a:ext cx="8222100" cy="767699"/>
          </a:xfrm>
          <a:prstGeom prst="rect">
            <a:avLst/>
          </a:prstGeom>
        </p:spPr>
        <p:txBody>
          <a:bodyPr anchorCtr="0" anchor="b" bIns="91425" lIns="91425" rIns="91425" tIns="91425">
            <a:noAutofit/>
          </a:bodyPr>
          <a:lstStyle/>
          <a:p>
            <a:pPr lvl="0" rtl="0">
              <a:spcBef>
                <a:spcPts val="0"/>
              </a:spcBef>
              <a:buNone/>
            </a:pPr>
            <a:r>
              <a:rPr lang="en"/>
              <a:t>Focus Area</a:t>
            </a:r>
          </a:p>
        </p:txBody>
      </p:sp>
      <p:cxnSp>
        <p:nvCxnSpPr>
          <p:cNvPr id="111" name="Shape 111"/>
          <p:cNvCxnSpPr/>
          <p:nvPr/>
        </p:nvCxnSpPr>
        <p:spPr>
          <a:xfrm rot="10800000">
            <a:off x="509400" y="4552050"/>
            <a:ext cx="8147099" cy="0"/>
          </a:xfrm>
          <a:prstGeom prst="straightConnector1">
            <a:avLst/>
          </a:prstGeom>
          <a:noFill/>
          <a:ln cap="flat" cmpd="sng" w="19050">
            <a:solidFill>
              <a:schemeClr val="dk1"/>
            </a:solidFill>
            <a:prstDash val="dot"/>
            <a:round/>
            <a:headEnd len="lg" w="lg" type="none"/>
            <a:tailEnd len="lg" w="lg" type="none"/>
          </a:ln>
        </p:spPr>
      </p:cxnSp>
      <p:sp>
        <p:nvSpPr>
          <p:cNvPr id="112" name="Shape 112"/>
          <p:cNvSpPr txBox="1"/>
          <p:nvPr/>
        </p:nvSpPr>
        <p:spPr>
          <a:xfrm>
            <a:off x="708700" y="1946200"/>
            <a:ext cx="7947900" cy="2550000"/>
          </a:xfrm>
          <a:prstGeom prst="rect">
            <a:avLst/>
          </a:prstGeom>
          <a:noFill/>
          <a:ln>
            <a:noFill/>
          </a:ln>
        </p:spPr>
        <p:txBody>
          <a:bodyPr anchorCtr="0" anchor="t" bIns="91425" lIns="91425" rIns="91425" tIns="91425">
            <a:noAutofit/>
          </a:bodyPr>
          <a:lstStyle/>
          <a:p>
            <a:pPr lvl="0">
              <a:spcBef>
                <a:spcPts val="0"/>
              </a:spcBef>
              <a:buNone/>
            </a:pPr>
            <a:r>
              <a:rPr lang="en" sz="1800"/>
              <a:t>The focus was to create a MakerSpace for students, and to increase science content in the LEARN classroom. We decided to root our MakerSpace in the science curriculum objectives. While this was not a familiar area to our team, we thought we could grab the students’ interest in an untraditional method. There is a strong focus on Math and English in our school, so we hoped to promote the Science curriculum. In doing so, we were able to incorporate Science, Tech, Engineering and Math into our project -- now to get the arts, as well! Go STEAM!</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descr="Closeup from the side of a hand pushing a knob on an audio mixer" id="117" name="Shape 117"/>
          <p:cNvPicPr preferRelativeResize="0"/>
          <p:nvPr/>
        </p:nvPicPr>
        <p:blipFill rotWithShape="1">
          <a:blip r:embed="rId3">
            <a:alphaModFix/>
          </a:blip>
          <a:srcRect b="15419" l="7506" r="42247" t="0"/>
          <a:stretch/>
        </p:blipFill>
        <p:spPr>
          <a:xfrm>
            <a:off x="-9150" y="0"/>
            <a:ext cx="4594498" cy="5143500"/>
          </a:xfrm>
          <a:prstGeom prst="rect">
            <a:avLst/>
          </a:prstGeom>
          <a:noFill/>
          <a:ln>
            <a:noFill/>
          </a:ln>
        </p:spPr>
      </p:pic>
      <p:sp>
        <p:nvSpPr>
          <p:cNvPr id="118" name="Shape 118"/>
          <p:cNvSpPr txBox="1"/>
          <p:nvPr>
            <p:ph type="title"/>
          </p:nvPr>
        </p:nvSpPr>
        <p:spPr>
          <a:xfrm>
            <a:off x="265500" y="1830600"/>
            <a:ext cx="4045199" cy="1482300"/>
          </a:xfrm>
          <a:prstGeom prst="rect">
            <a:avLst/>
          </a:prstGeom>
        </p:spPr>
        <p:txBody>
          <a:bodyPr anchorCtr="0" anchor="ctr" bIns="91425" lIns="91425" rIns="91425" tIns="91425">
            <a:noAutofit/>
          </a:bodyPr>
          <a:lstStyle/>
          <a:p>
            <a:pPr lvl="0" rtl="0">
              <a:spcBef>
                <a:spcPts val="0"/>
              </a:spcBef>
              <a:buNone/>
            </a:pPr>
            <a:r>
              <a:rPr lang="en">
                <a:solidFill>
                  <a:schemeClr val="lt1"/>
                </a:solidFill>
              </a:rPr>
              <a:t>Research Questions</a:t>
            </a:r>
          </a:p>
        </p:txBody>
      </p:sp>
      <p:sp>
        <p:nvSpPr>
          <p:cNvPr id="119" name="Shape 119"/>
          <p:cNvSpPr txBox="1"/>
          <p:nvPr>
            <p:ph idx="2" type="body"/>
          </p:nvPr>
        </p:nvSpPr>
        <p:spPr>
          <a:xfrm>
            <a:off x="4939500" y="724200"/>
            <a:ext cx="3837000" cy="3695099"/>
          </a:xfrm>
          <a:prstGeom prst="rect">
            <a:avLst/>
          </a:prstGeom>
        </p:spPr>
        <p:txBody>
          <a:bodyPr anchorCtr="0" anchor="ctr" bIns="91425" lIns="91425" rIns="91425" tIns="91425">
            <a:noAutofit/>
          </a:bodyPr>
          <a:lstStyle/>
          <a:p>
            <a:pPr lvl="0" rtl="0">
              <a:spcBef>
                <a:spcPts val="0"/>
              </a:spcBef>
              <a:spcAft>
                <a:spcPts val="0"/>
              </a:spcAft>
              <a:buNone/>
            </a:pPr>
            <a:r>
              <a:t/>
            </a:r>
            <a:endParaRPr sz="1100">
              <a:solidFill>
                <a:srgbClr val="000000"/>
              </a:solidFill>
              <a:latin typeface="Arial"/>
              <a:ea typeface="Arial"/>
              <a:cs typeface="Arial"/>
              <a:sym typeface="Arial"/>
            </a:endParaRPr>
          </a:p>
          <a:p>
            <a:pPr lvl="0" rtl="0">
              <a:spcBef>
                <a:spcPts val="0"/>
              </a:spcBef>
              <a:spcAft>
                <a:spcPts val="0"/>
              </a:spcAft>
              <a:buNone/>
            </a:pPr>
            <a:r>
              <a:rPr lang="en" sz="1100">
                <a:solidFill>
                  <a:srgbClr val="000000"/>
                </a:solidFill>
                <a:latin typeface="Arial"/>
                <a:ea typeface="Arial"/>
                <a:cs typeface="Arial"/>
                <a:sym typeface="Arial"/>
              </a:rPr>
              <a:t>T</a:t>
            </a:r>
          </a:p>
        </p:txBody>
      </p:sp>
      <p:pic>
        <p:nvPicPr>
          <p:cNvPr descr="File_000.jpeg" id="120" name="Shape 120"/>
          <p:cNvPicPr preferRelativeResize="0"/>
          <p:nvPr/>
        </p:nvPicPr>
        <p:blipFill>
          <a:blip r:embed="rId4">
            <a:alphaModFix/>
          </a:blip>
          <a:stretch>
            <a:fillRect/>
          </a:stretch>
        </p:blipFill>
        <p:spPr>
          <a:xfrm>
            <a:off x="5088999" y="1025325"/>
            <a:ext cx="3687500" cy="3129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Shape 125"/>
          <p:cNvSpPr txBox="1"/>
          <p:nvPr>
            <p:ph idx="1" type="body"/>
          </p:nvPr>
        </p:nvSpPr>
        <p:spPr>
          <a:xfrm>
            <a:off x="226075" y="464925"/>
            <a:ext cx="2808000" cy="4164600"/>
          </a:xfrm>
          <a:prstGeom prst="rect">
            <a:avLst/>
          </a:prstGeom>
        </p:spPr>
        <p:txBody>
          <a:bodyPr anchorCtr="0" anchor="t" bIns="91425" lIns="91425" rIns="91425" tIns="91425">
            <a:noAutofit/>
          </a:bodyPr>
          <a:lstStyle/>
          <a:p>
            <a:pPr lvl="0" rtl="0">
              <a:spcBef>
                <a:spcPts val="0"/>
              </a:spcBef>
              <a:spcAft>
                <a:spcPts val="0"/>
              </a:spcAft>
              <a:buNone/>
            </a:pPr>
            <a:r>
              <a:rPr lang="en" sz="3600">
                <a:solidFill>
                  <a:srgbClr val="FFFFFF"/>
                </a:solidFill>
                <a:latin typeface="Arial"/>
                <a:ea typeface="Arial"/>
                <a:cs typeface="Arial"/>
                <a:sym typeface="Arial"/>
              </a:rPr>
              <a:t>Teacher Question:</a:t>
            </a:r>
            <a:r>
              <a:rPr lang="en" sz="1100">
                <a:solidFill>
                  <a:srgbClr val="000000"/>
                </a:solidFill>
                <a:latin typeface="Arial"/>
                <a:ea typeface="Arial"/>
                <a:cs typeface="Arial"/>
                <a:sym typeface="Arial"/>
              </a:rPr>
              <a:t> </a:t>
            </a:r>
          </a:p>
        </p:txBody>
      </p:sp>
      <p:sp>
        <p:nvSpPr>
          <p:cNvPr id="126" name="Shape 126"/>
          <p:cNvSpPr txBox="1"/>
          <p:nvPr/>
        </p:nvSpPr>
        <p:spPr>
          <a:xfrm>
            <a:off x="3595625" y="579800"/>
            <a:ext cx="4844700" cy="4049700"/>
          </a:xfrm>
          <a:prstGeom prst="rect">
            <a:avLst/>
          </a:prstGeom>
          <a:noFill/>
          <a:ln>
            <a:noFill/>
          </a:ln>
        </p:spPr>
        <p:txBody>
          <a:bodyPr anchorCtr="0" anchor="t" bIns="91425" lIns="91425" rIns="91425" tIns="91425">
            <a:noAutofit/>
          </a:bodyPr>
          <a:lstStyle/>
          <a:p>
            <a:pPr lvl="0" rtl="0">
              <a:lnSpc>
                <a:spcPct val="115000"/>
              </a:lnSpc>
              <a:spcBef>
                <a:spcPts val="0"/>
              </a:spcBef>
              <a:buNone/>
            </a:pPr>
            <a:r>
              <a:t/>
            </a:r>
            <a:endParaRPr sz="1100"/>
          </a:p>
          <a:p>
            <a:pPr lvl="0" rtl="0">
              <a:lnSpc>
                <a:spcPct val="115000"/>
              </a:lnSpc>
              <a:spcBef>
                <a:spcPts val="0"/>
              </a:spcBef>
              <a:buNone/>
            </a:pPr>
            <a:r>
              <a:rPr lang="en" sz="2400"/>
              <a:t>How does involvement in a makerspace transform teachers’ attitudes and emotional responses to the stressors of daily work?</a:t>
            </a:r>
          </a:p>
          <a:p>
            <a:pPr lvl="0" rtl="0">
              <a:lnSpc>
                <a:spcPct val="115000"/>
              </a:lnSpc>
              <a:spcBef>
                <a:spcPts val="0"/>
              </a:spcBef>
              <a:buNone/>
            </a:pPr>
            <a:r>
              <a:t/>
            </a:r>
            <a:endParaRPr sz="1800"/>
          </a:p>
          <a:p>
            <a:pPr lvl="0" rtl="0">
              <a:lnSpc>
                <a:spcPct val="115000"/>
              </a:lnSpc>
              <a:spcBef>
                <a:spcPts val="0"/>
              </a:spcBef>
              <a:buNone/>
            </a:pPr>
            <a:r>
              <a:rPr lang="en" sz="1800"/>
              <a:t>Subquestion: </a:t>
            </a:r>
          </a:p>
          <a:p>
            <a:pPr lvl="0" rtl="0">
              <a:lnSpc>
                <a:spcPct val="115000"/>
              </a:lnSpc>
              <a:spcBef>
                <a:spcPts val="0"/>
              </a:spcBef>
              <a:buNone/>
            </a:pPr>
            <a:r>
              <a:rPr lang="en" sz="1800"/>
              <a:t>How is our “fire” for teaching affected?</a:t>
            </a:r>
          </a:p>
          <a:p>
            <a:pPr lvl="0" rtl="0">
              <a:lnSpc>
                <a:spcPct val="115000"/>
              </a:lnSpc>
              <a:spcBef>
                <a:spcPts val="0"/>
              </a:spcBef>
              <a:buNone/>
            </a:pPr>
            <a:r>
              <a:t/>
            </a:r>
            <a:endParaRPr sz="1800"/>
          </a:p>
        </p:txBody>
      </p:sp>
      <p:pic>
        <p:nvPicPr>
          <p:cNvPr descr="image2.JPG" id="127" name="Shape 127"/>
          <p:cNvPicPr preferRelativeResize="0"/>
          <p:nvPr/>
        </p:nvPicPr>
        <p:blipFill>
          <a:blip r:embed="rId3">
            <a:alphaModFix/>
          </a:blip>
          <a:stretch>
            <a:fillRect/>
          </a:stretch>
        </p:blipFill>
        <p:spPr>
          <a:xfrm>
            <a:off x="106075" y="1980125"/>
            <a:ext cx="3048000" cy="228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ph idx="1" type="body"/>
          </p:nvPr>
        </p:nvSpPr>
        <p:spPr>
          <a:xfrm>
            <a:off x="226075" y="292600"/>
            <a:ext cx="2808000" cy="4336800"/>
          </a:xfrm>
          <a:prstGeom prst="rect">
            <a:avLst/>
          </a:prstGeom>
        </p:spPr>
        <p:txBody>
          <a:bodyPr anchorCtr="0" anchor="t" bIns="91425" lIns="91425" rIns="91425" tIns="91425">
            <a:noAutofit/>
          </a:bodyPr>
          <a:lstStyle/>
          <a:p>
            <a:pPr lvl="0" rtl="0">
              <a:spcBef>
                <a:spcPts val="0"/>
              </a:spcBef>
              <a:spcAft>
                <a:spcPts val="0"/>
              </a:spcAft>
              <a:buNone/>
            </a:pPr>
            <a:r>
              <a:rPr lang="en" sz="3600">
                <a:solidFill>
                  <a:srgbClr val="FFFFFF"/>
                </a:solidFill>
                <a:latin typeface="Arial"/>
                <a:ea typeface="Arial"/>
                <a:cs typeface="Arial"/>
                <a:sym typeface="Arial"/>
              </a:rPr>
              <a:t>Student Question:</a:t>
            </a:r>
            <a:r>
              <a:rPr lang="en" sz="1100">
                <a:solidFill>
                  <a:srgbClr val="000000"/>
                </a:solidFill>
                <a:latin typeface="Arial"/>
                <a:ea typeface="Arial"/>
                <a:cs typeface="Arial"/>
                <a:sym typeface="Arial"/>
              </a:rPr>
              <a:t> </a:t>
            </a:r>
          </a:p>
        </p:txBody>
      </p:sp>
      <p:sp>
        <p:nvSpPr>
          <p:cNvPr id="133" name="Shape 133"/>
          <p:cNvSpPr txBox="1"/>
          <p:nvPr/>
        </p:nvSpPr>
        <p:spPr>
          <a:xfrm>
            <a:off x="3607125" y="212200"/>
            <a:ext cx="5291400" cy="45492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t>How is the affective domain of students altered by use of the makerspace? Intrinsic motivation? Engagement? Attendance? Through teaching others? Through leadership in learning?</a:t>
            </a:r>
          </a:p>
          <a:p>
            <a:pPr lvl="0" rtl="0">
              <a:lnSpc>
                <a:spcPct val="115000"/>
              </a:lnSpc>
              <a:spcBef>
                <a:spcPts val="0"/>
              </a:spcBef>
              <a:buNone/>
            </a:pPr>
            <a:r>
              <a:t/>
            </a:r>
            <a:endParaRPr sz="1100"/>
          </a:p>
          <a:p>
            <a:pPr lvl="0" rtl="0">
              <a:lnSpc>
                <a:spcPct val="115000"/>
              </a:lnSpc>
              <a:spcBef>
                <a:spcPts val="0"/>
              </a:spcBef>
              <a:buNone/>
            </a:pPr>
            <a:r>
              <a:t/>
            </a:r>
            <a:endParaRPr sz="1800"/>
          </a:p>
          <a:p>
            <a:pPr lvl="0" rtl="0">
              <a:lnSpc>
                <a:spcPct val="115000"/>
              </a:lnSpc>
              <a:spcBef>
                <a:spcPts val="0"/>
              </a:spcBef>
              <a:buNone/>
            </a:pPr>
            <a:r>
              <a:rPr lang="en" sz="1800"/>
              <a:t>Subquestion:</a:t>
            </a:r>
          </a:p>
          <a:p>
            <a:pPr lvl="0" rtl="0">
              <a:lnSpc>
                <a:spcPct val="115000"/>
              </a:lnSpc>
              <a:spcBef>
                <a:spcPts val="0"/>
              </a:spcBef>
              <a:buNone/>
            </a:pPr>
            <a:r>
              <a:rPr lang="en" sz="1800"/>
              <a:t>How do students perceive these teachers at the beginning and the end of the MakerSpace project/school year?</a:t>
            </a:r>
          </a:p>
        </p:txBody>
      </p:sp>
      <p:pic>
        <p:nvPicPr>
          <p:cNvPr descr="image2.JPG" id="134" name="Shape 134"/>
          <p:cNvPicPr preferRelativeResize="0"/>
          <p:nvPr/>
        </p:nvPicPr>
        <p:blipFill>
          <a:blip r:embed="rId3">
            <a:alphaModFix/>
          </a:blip>
          <a:stretch>
            <a:fillRect/>
          </a:stretch>
        </p:blipFill>
        <p:spPr>
          <a:xfrm>
            <a:off x="487075" y="1713400"/>
            <a:ext cx="2286000" cy="304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