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2" r:id="rId4"/>
    <p:sldId id="289" r:id="rId5"/>
    <p:sldId id="258" r:id="rId6"/>
    <p:sldId id="259" r:id="rId7"/>
    <p:sldId id="260" r:id="rId8"/>
    <p:sldId id="261" r:id="rId9"/>
    <p:sldId id="283" r:id="rId10"/>
    <p:sldId id="284" r:id="rId11"/>
    <p:sldId id="285" r:id="rId12"/>
    <p:sldId id="287" r:id="rId13"/>
    <p:sldId id="263" r:id="rId14"/>
    <p:sldId id="288" r:id="rId15"/>
    <p:sldId id="264" r:id="rId16"/>
    <p:sldId id="290" r:id="rId17"/>
    <p:sldId id="265" r:id="rId18"/>
    <p:sldId id="266" r:id="rId19"/>
    <p:sldId id="291" r:id="rId20"/>
    <p:sldId id="267" r:id="rId21"/>
    <p:sldId id="293" r:id="rId22"/>
    <p:sldId id="268" r:id="rId23"/>
    <p:sldId id="316" r:id="rId24"/>
    <p:sldId id="317" r:id="rId25"/>
    <p:sldId id="323" r:id="rId26"/>
    <p:sldId id="324" r:id="rId27"/>
    <p:sldId id="325" r:id="rId28"/>
    <p:sldId id="321" r:id="rId29"/>
    <p:sldId id="326" r:id="rId30"/>
    <p:sldId id="327" r:id="rId31"/>
    <p:sldId id="328" r:id="rId32"/>
    <p:sldId id="329" r:id="rId33"/>
    <p:sldId id="330" r:id="rId34"/>
    <p:sldId id="331" r:id="rId35"/>
    <p:sldId id="315" r:id="rId36"/>
    <p:sldId id="269" r:id="rId37"/>
    <p:sldId id="295" r:id="rId38"/>
    <p:sldId id="310" r:id="rId39"/>
    <p:sldId id="302" r:id="rId40"/>
    <p:sldId id="304" r:id="rId41"/>
    <p:sldId id="270" r:id="rId42"/>
    <p:sldId id="305" r:id="rId43"/>
    <p:sldId id="307" r:id="rId44"/>
    <p:sldId id="271" r:id="rId45"/>
    <p:sldId id="272" r:id="rId46"/>
    <p:sldId id="311" r:id="rId47"/>
    <p:sldId id="273" r:id="rId48"/>
    <p:sldId id="312" r:id="rId49"/>
    <p:sldId id="274" r:id="rId50"/>
    <p:sldId id="276" r:id="rId51"/>
    <p:sldId id="313" r:id="rId52"/>
    <p:sldId id="278" r:id="rId53"/>
    <p:sldId id="314" r:id="rId54"/>
    <p:sldId id="279" r:id="rId55"/>
    <p:sldId id="28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A6BF23A-DBB8-47CE-A420-308788D08D59}" type="datetimeFigureOut">
              <a:rPr lang="en-CA" smtClean="0"/>
              <a:pPr/>
              <a:t>27/06/2014</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CD5AB80-F096-41DC-B4F3-7354E671477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6BF23A-DBB8-47CE-A420-308788D08D59}" type="datetimeFigureOut">
              <a:rPr lang="en-CA" smtClean="0"/>
              <a:pPr/>
              <a:t>27/06/2014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CD5AB80-F096-41DC-B4F3-7354E671477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6BF23A-DBB8-47CE-A420-308788D08D59}" type="datetimeFigureOut">
              <a:rPr lang="en-CA" smtClean="0"/>
              <a:pPr/>
              <a:t>27/06/2014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CD5AB80-F096-41DC-B4F3-7354E671477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6BF23A-DBB8-47CE-A420-308788D08D59}" type="datetimeFigureOut">
              <a:rPr lang="en-CA" smtClean="0"/>
              <a:pPr/>
              <a:t>27/06/2014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CD5AB80-F096-41DC-B4F3-7354E671477D}"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A6BF23A-DBB8-47CE-A420-308788D08D59}" type="datetimeFigureOut">
              <a:rPr lang="en-CA" smtClean="0"/>
              <a:pPr/>
              <a:t>27/06/2014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CD5AB80-F096-41DC-B4F3-7354E671477D}"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6BF23A-DBB8-47CE-A420-308788D08D59}" type="datetimeFigureOut">
              <a:rPr lang="en-CA" smtClean="0"/>
              <a:pPr/>
              <a:t>27/06/2014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CD5AB80-F096-41DC-B4F3-7354E671477D}"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6BF23A-DBB8-47CE-A420-308788D08D59}" type="datetimeFigureOut">
              <a:rPr lang="en-CA" smtClean="0"/>
              <a:pPr/>
              <a:t>27/06/2014</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CCD5AB80-F096-41DC-B4F3-7354E671477D}"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A6BF23A-DBB8-47CE-A420-308788D08D59}" type="datetimeFigureOut">
              <a:rPr lang="en-CA" smtClean="0"/>
              <a:pPr/>
              <a:t>27/06/2014</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CCD5AB80-F096-41DC-B4F3-7354E671477D}"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A6BF23A-DBB8-47CE-A420-308788D08D59}" type="datetimeFigureOut">
              <a:rPr lang="en-CA" smtClean="0"/>
              <a:pPr/>
              <a:t>27/06/2014</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CCD5AB80-F096-41DC-B4F3-7354E671477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A6BF23A-DBB8-47CE-A420-308788D08D59}" type="datetimeFigureOut">
              <a:rPr lang="en-CA" smtClean="0"/>
              <a:pPr/>
              <a:t>27/06/2014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CD5AB80-F096-41DC-B4F3-7354E671477D}"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A6BF23A-DBB8-47CE-A420-308788D08D59}" type="datetimeFigureOut">
              <a:rPr lang="en-CA" smtClean="0"/>
              <a:pPr/>
              <a:t>27/06/2014</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CD5AB80-F096-41DC-B4F3-7354E671477D}"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A6BF23A-DBB8-47CE-A420-308788D08D59}" type="datetimeFigureOut">
              <a:rPr lang="en-CA" smtClean="0"/>
              <a:pPr/>
              <a:t>27/06/2014</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CD5AB80-F096-41DC-B4F3-7354E671477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CA" sz="9600" dirty="0" smtClean="0"/>
              <a:t>Scientific Inquiry in Our World</a:t>
            </a:r>
            <a:endParaRPr lang="en-CA" sz="9600" dirty="0"/>
          </a:p>
        </p:txBody>
      </p:sp>
      <p:sp>
        <p:nvSpPr>
          <p:cNvPr id="3" name="Subtitle 2"/>
          <p:cNvSpPr>
            <a:spLocks noGrp="1"/>
          </p:cNvSpPr>
          <p:nvPr>
            <p:ph type="subTitle" idx="1"/>
          </p:nvPr>
        </p:nvSpPr>
        <p:spPr/>
        <p:txBody>
          <a:bodyPr>
            <a:normAutofit/>
          </a:bodyPr>
          <a:lstStyle/>
          <a:p>
            <a:pPr algn="ctr"/>
            <a:r>
              <a:rPr lang="en-CA" sz="3200" b="1" dirty="0" smtClean="0">
                <a:solidFill>
                  <a:srgbClr val="002060"/>
                </a:solidFill>
              </a:rPr>
              <a:t>A Teachers In Action Project by:</a:t>
            </a:r>
          </a:p>
          <a:p>
            <a:pPr algn="ctr"/>
            <a:r>
              <a:rPr lang="en-CA" sz="3600" b="1" i="1" dirty="0" smtClean="0">
                <a:solidFill>
                  <a:schemeClr val="tx1"/>
                </a:solidFill>
                <a:latin typeface="French Script MT" pitchFamily="66" charset="0"/>
              </a:rPr>
              <a:t>Christine </a:t>
            </a:r>
            <a:r>
              <a:rPr lang="en-CA" sz="3600" b="1" i="1" dirty="0" err="1" smtClean="0">
                <a:solidFill>
                  <a:schemeClr val="tx1"/>
                </a:solidFill>
                <a:latin typeface="French Script MT" pitchFamily="66" charset="0"/>
              </a:rPr>
              <a:t>Blagdon</a:t>
            </a:r>
            <a:r>
              <a:rPr lang="en-CA" sz="3600" b="1" i="1" dirty="0" smtClean="0">
                <a:solidFill>
                  <a:schemeClr val="tx1"/>
                </a:solidFill>
                <a:latin typeface="French Script MT" pitchFamily="66" charset="0"/>
              </a:rPr>
              <a:t>, Loretta </a:t>
            </a:r>
            <a:r>
              <a:rPr lang="en-CA" sz="3600" b="1" i="1" dirty="0" err="1" smtClean="0">
                <a:solidFill>
                  <a:schemeClr val="tx1"/>
                </a:solidFill>
                <a:latin typeface="French Script MT" pitchFamily="66" charset="0"/>
              </a:rPr>
              <a:t>Simmonds</a:t>
            </a:r>
            <a:r>
              <a:rPr lang="en-CA" sz="3600" b="1" i="1" dirty="0" smtClean="0">
                <a:solidFill>
                  <a:schemeClr val="tx1"/>
                </a:solidFill>
                <a:latin typeface="French Script MT" pitchFamily="66" charset="0"/>
              </a:rPr>
              <a:t> &amp; Sharon Ellis</a:t>
            </a:r>
            <a:endParaRPr lang="en-CA" sz="3600" b="1" i="1" dirty="0">
              <a:solidFill>
                <a:schemeClr val="tx1"/>
              </a:solidFill>
              <a:latin typeface="French Script M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None/>
            </a:pPr>
            <a:r>
              <a:rPr lang="en-CA" sz="3600" dirty="0" smtClean="0">
                <a:latin typeface="Palatino Linotype" pitchFamily="18" charset="0"/>
              </a:rPr>
              <a:t>Our focus was on inquiry based learning. </a:t>
            </a:r>
          </a:p>
        </p:txBody>
      </p:sp>
      <p:pic>
        <p:nvPicPr>
          <p:cNvPr id="3" name="Picture 2" descr="inquirydiagram.jpg"/>
          <p:cNvPicPr>
            <a:picLocks noChangeAspect="1"/>
          </p:cNvPicPr>
          <p:nvPr/>
        </p:nvPicPr>
        <p:blipFill>
          <a:blip r:embed="rId2" cstate="print"/>
          <a:stretch>
            <a:fillRect/>
          </a:stretch>
        </p:blipFill>
        <p:spPr>
          <a:xfrm>
            <a:off x="2890736" y="2636912"/>
            <a:ext cx="5209656" cy="3600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08720"/>
            <a:ext cx="8229600" cy="5098571"/>
          </a:xfrm>
        </p:spPr>
        <p:txBody>
          <a:bodyPr/>
          <a:lstStyle/>
          <a:p>
            <a:pPr marL="0" indent="0">
              <a:spcBef>
                <a:spcPts val="0"/>
              </a:spcBef>
              <a:buNone/>
            </a:pPr>
            <a:r>
              <a:rPr lang="en-CA" sz="2800" dirty="0" smtClean="0">
                <a:latin typeface="Palatino Linotype" pitchFamily="18" charset="0"/>
              </a:rPr>
              <a:t>We used the unit on </a:t>
            </a:r>
            <a:r>
              <a:rPr lang="en-CA" sz="4000" dirty="0" smtClean="0">
                <a:latin typeface="Palatino Linotype" pitchFamily="18" charset="0"/>
              </a:rPr>
              <a:t>Matter</a:t>
            </a:r>
            <a:r>
              <a:rPr lang="en-CA" sz="2800" dirty="0" smtClean="0">
                <a:latin typeface="Palatino Linotype" pitchFamily="18" charset="0"/>
              </a:rPr>
              <a:t> to explore this methodology. </a:t>
            </a:r>
          </a:p>
          <a:p>
            <a:pPr>
              <a:buNone/>
            </a:pPr>
            <a:endParaRPr lang="en-US" dirty="0"/>
          </a:p>
        </p:txBody>
      </p:sp>
      <p:pic>
        <p:nvPicPr>
          <p:cNvPr id="3" name="Picture 2" descr="matter.png"/>
          <p:cNvPicPr>
            <a:picLocks noChangeAspect="1"/>
          </p:cNvPicPr>
          <p:nvPr/>
        </p:nvPicPr>
        <p:blipFill>
          <a:blip r:embed="rId2" cstate="print"/>
          <a:stretch>
            <a:fillRect/>
          </a:stretch>
        </p:blipFill>
        <p:spPr>
          <a:xfrm>
            <a:off x="2621656" y="2533649"/>
            <a:ext cx="5334720" cy="37422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02634"/>
          </a:xfrm>
        </p:spPr>
        <p:txBody>
          <a:bodyPr>
            <a:normAutofit/>
          </a:bodyPr>
          <a:lstStyle/>
          <a:p>
            <a:pPr algn="ctr"/>
            <a:r>
              <a:rPr lang="en-US" sz="9600" dirty="0" smtClean="0">
                <a:solidFill>
                  <a:schemeClr val="accent2">
                    <a:lumMod val="60000"/>
                    <a:lumOff val="40000"/>
                  </a:schemeClr>
                </a:solidFill>
              </a:rPr>
              <a:t>Research Questions</a:t>
            </a:r>
            <a:endParaRPr lang="en-US" sz="96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CA" dirty="0" smtClean="0">
                <a:latin typeface="Palatino Linotype" pitchFamily="18" charset="0"/>
              </a:rPr>
              <a:t>Our research questions were:</a:t>
            </a:r>
          </a:p>
          <a:p>
            <a:r>
              <a:rPr lang="en-CA" dirty="0" smtClean="0">
                <a:latin typeface="Palatino Linotype" pitchFamily="18" charset="0"/>
              </a:rPr>
              <a:t>How will scientific inquiry affect my teaching practices in science?</a:t>
            </a:r>
          </a:p>
          <a:p>
            <a:r>
              <a:rPr lang="en-CA" dirty="0" smtClean="0">
                <a:latin typeface="Palatino Linotype" pitchFamily="18" charset="0"/>
              </a:rPr>
              <a:t>How would teaching through scientific inquiry affect student motivation?</a:t>
            </a:r>
            <a:endParaRPr lang="en-CA" dirty="0">
              <a:latin typeface="Palatino Linotype" pitchFamily="18" charset="0"/>
            </a:endParaRPr>
          </a:p>
        </p:txBody>
      </p:sp>
      <p:sp>
        <p:nvSpPr>
          <p:cNvPr id="2" name="Title 1"/>
          <p:cNvSpPr>
            <a:spLocks noGrp="1"/>
          </p:cNvSpPr>
          <p:nvPr>
            <p:ph type="title"/>
          </p:nvPr>
        </p:nvSpPr>
        <p:spPr/>
        <p:txBody>
          <a:bodyPr/>
          <a:lstStyle/>
          <a:p>
            <a:r>
              <a:rPr lang="en-CA" dirty="0" smtClean="0"/>
              <a:t>Research Questions</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02634"/>
          </a:xfrm>
        </p:spPr>
        <p:txBody>
          <a:bodyPr>
            <a:noAutofit/>
          </a:bodyPr>
          <a:lstStyle/>
          <a:p>
            <a:pPr algn="ctr"/>
            <a:r>
              <a:rPr lang="en-US" sz="9600" dirty="0" smtClean="0">
                <a:solidFill>
                  <a:schemeClr val="accent2">
                    <a:lumMod val="60000"/>
                    <a:lumOff val="40000"/>
                  </a:schemeClr>
                </a:solidFill>
              </a:rPr>
              <a:t>Ethical Considerations</a:t>
            </a:r>
            <a:endParaRPr lang="en-US" sz="96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r>
              <a:rPr lang="en-CA" dirty="0" smtClean="0">
                <a:latin typeface="Palatino Linotype" pitchFamily="18" charset="0"/>
              </a:rPr>
              <a:t>Consent forms were sent home to obtain parental consent for this research project.</a:t>
            </a:r>
          </a:p>
          <a:p>
            <a:pPr marL="0" indent="0">
              <a:spcBef>
                <a:spcPts val="0"/>
              </a:spcBef>
              <a:buNone/>
            </a:pPr>
            <a:r>
              <a:rPr lang="en-CA" dirty="0" smtClean="0">
                <a:latin typeface="Palatino Linotype" pitchFamily="18" charset="0"/>
              </a:rPr>
              <a:t>One from Memorial University of Newfoundland and one from our school.</a:t>
            </a:r>
          </a:p>
          <a:p>
            <a:pPr marL="0" indent="0">
              <a:spcBef>
                <a:spcPts val="0"/>
              </a:spcBef>
              <a:buNone/>
            </a:pPr>
            <a:endParaRPr lang="en-CA" dirty="0"/>
          </a:p>
        </p:txBody>
      </p:sp>
      <p:sp>
        <p:nvSpPr>
          <p:cNvPr id="2" name="Title 1"/>
          <p:cNvSpPr>
            <a:spLocks noGrp="1"/>
          </p:cNvSpPr>
          <p:nvPr>
            <p:ph type="title"/>
          </p:nvPr>
        </p:nvSpPr>
        <p:spPr/>
        <p:txBody>
          <a:bodyPr/>
          <a:lstStyle/>
          <a:p>
            <a:r>
              <a:rPr lang="en-CA" dirty="0" smtClean="0"/>
              <a:t>Ethical Considerations</a:t>
            </a:r>
            <a:endParaRPr lang="en-CA" dirty="0"/>
          </a:p>
        </p:txBody>
      </p:sp>
      <p:pic>
        <p:nvPicPr>
          <p:cNvPr id="6" name="Picture 5" descr="272.JPG"/>
          <p:cNvPicPr>
            <a:picLocks noChangeAspect="1"/>
          </p:cNvPicPr>
          <p:nvPr/>
        </p:nvPicPr>
        <p:blipFill>
          <a:blip r:embed="rId2" cstate="print"/>
          <a:stretch>
            <a:fillRect/>
          </a:stretch>
        </p:blipFill>
        <p:spPr>
          <a:xfrm rot="5400000">
            <a:off x="1079612" y="3248980"/>
            <a:ext cx="2664296" cy="2880320"/>
          </a:xfrm>
          <a:prstGeom prst="rect">
            <a:avLst/>
          </a:prstGeom>
          <a:ln w="76200">
            <a:noFill/>
          </a:ln>
          <a:effectLst>
            <a:outerShdw blurRad="76200" dir="18900000" sy="23000" kx="-1200000" algn="bl" rotWithShape="0">
              <a:prstClr val="black">
                <a:alpha val="20000"/>
              </a:prstClr>
            </a:outerShdw>
          </a:effectLst>
        </p:spPr>
      </p:pic>
      <p:pic>
        <p:nvPicPr>
          <p:cNvPr id="7" name="Picture 6" descr="270.JPG"/>
          <p:cNvPicPr>
            <a:picLocks noChangeAspect="1"/>
          </p:cNvPicPr>
          <p:nvPr/>
        </p:nvPicPr>
        <p:blipFill>
          <a:blip r:embed="rId3" cstate="print"/>
          <a:stretch>
            <a:fillRect/>
          </a:stretch>
        </p:blipFill>
        <p:spPr>
          <a:xfrm>
            <a:off x="5220072" y="3356992"/>
            <a:ext cx="2736304" cy="2736304"/>
          </a:xfrm>
          <a:prstGeom prst="rect">
            <a:avLst/>
          </a:prstGeom>
          <a:ln w="76200">
            <a:noFill/>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Autofit/>
          </a:bodyPr>
          <a:lstStyle/>
          <a:p>
            <a:pPr algn="ctr"/>
            <a:r>
              <a:rPr lang="en-US" sz="9600" dirty="0" smtClean="0">
                <a:solidFill>
                  <a:schemeClr val="accent2">
                    <a:lumMod val="60000"/>
                    <a:lumOff val="40000"/>
                  </a:schemeClr>
                </a:solidFill>
              </a:rPr>
              <a:t>Planning</a:t>
            </a:r>
            <a:endParaRPr lang="en-US" sz="96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spcBef>
                <a:spcPts val="0"/>
              </a:spcBef>
            </a:pPr>
            <a:r>
              <a:rPr lang="en-CA" dirty="0" smtClean="0"/>
              <a:t>We read literature and articles provided by the MUN Leadership Team. In addition, we read articles we found on our own.</a:t>
            </a:r>
          </a:p>
          <a:p>
            <a:pPr marL="0" indent="0">
              <a:spcBef>
                <a:spcPts val="0"/>
              </a:spcBef>
              <a:buNone/>
            </a:pPr>
            <a:endParaRPr lang="en-CA" dirty="0" smtClean="0"/>
          </a:p>
          <a:p>
            <a:pPr marL="0" indent="0">
              <a:spcBef>
                <a:spcPts val="0"/>
              </a:spcBef>
            </a:pPr>
            <a:r>
              <a:rPr lang="en-CA" dirty="0" smtClean="0"/>
              <a:t> A one day institute was held in the Fall at Memorial University for TIA participants.</a:t>
            </a:r>
          </a:p>
          <a:p>
            <a:pPr marL="0" indent="0">
              <a:spcBef>
                <a:spcPts val="0"/>
              </a:spcBef>
              <a:buNone/>
            </a:pPr>
            <a:endParaRPr lang="en-CA" dirty="0" smtClean="0"/>
          </a:p>
          <a:p>
            <a:pPr marL="0" indent="0">
              <a:spcBef>
                <a:spcPts val="0"/>
              </a:spcBef>
            </a:pPr>
            <a:r>
              <a:rPr lang="en-CA" dirty="0" smtClean="0"/>
              <a:t> In addition, we participated in a full day information session with Dr. Karen </a:t>
            </a:r>
            <a:r>
              <a:rPr lang="en-CA" dirty="0" err="1" smtClean="0"/>
              <a:t>Goodnough</a:t>
            </a:r>
            <a:r>
              <a:rPr lang="en-CA" dirty="0" smtClean="0"/>
              <a:t> and Mr. Tom Walsh from the MUN Leadership Team, as well as, Mr. Dan O’Brien from the Vista Regional District Office. </a:t>
            </a:r>
          </a:p>
          <a:p>
            <a:pPr>
              <a:buNone/>
            </a:pPr>
            <a:endParaRPr lang="en-CA" dirty="0"/>
          </a:p>
        </p:txBody>
      </p:sp>
      <p:sp>
        <p:nvSpPr>
          <p:cNvPr id="2" name="Title 1"/>
          <p:cNvSpPr>
            <a:spLocks noGrp="1"/>
          </p:cNvSpPr>
          <p:nvPr>
            <p:ph type="title"/>
          </p:nvPr>
        </p:nvSpPr>
        <p:spPr/>
        <p:txBody>
          <a:bodyPr/>
          <a:lstStyle/>
          <a:p>
            <a:r>
              <a:rPr lang="en-CA" dirty="0" smtClean="0"/>
              <a:t>Planning</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latin typeface="Palatino Linotype" pitchFamily="18" charset="0"/>
              </a:rPr>
              <a:t>Regular meetings were held throughout the duration of our project with Mr. Tom Walsh.</a:t>
            </a:r>
          </a:p>
          <a:p>
            <a:r>
              <a:rPr lang="en-CA" dirty="0" smtClean="0">
                <a:latin typeface="Palatino Linotype" pitchFamily="18" charset="0"/>
              </a:rPr>
              <a:t>The Teachers in Action participants met several times to collaborate on ideas, plan lessons and activities, and gather materials.</a:t>
            </a:r>
          </a:p>
          <a:p>
            <a:pPr>
              <a:buNone/>
            </a:pPr>
            <a:endParaRPr lang="en-CA" dirty="0"/>
          </a:p>
        </p:txBody>
      </p:sp>
      <p:sp>
        <p:nvSpPr>
          <p:cNvPr id="2" name="Title 1"/>
          <p:cNvSpPr>
            <a:spLocks noGrp="1"/>
          </p:cNvSpPr>
          <p:nvPr>
            <p:ph type="title"/>
          </p:nvPr>
        </p:nvSpPr>
        <p:spPr/>
        <p:txBody>
          <a:bodyPr/>
          <a:lstStyle/>
          <a:p>
            <a:r>
              <a:rPr lang="en-CA" dirty="0" smtClean="0"/>
              <a:t>Planning</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rmAutofit/>
          </a:bodyPr>
          <a:lstStyle/>
          <a:p>
            <a:pPr algn="ctr"/>
            <a:r>
              <a:rPr lang="en-US" sz="9600" dirty="0" smtClean="0">
                <a:solidFill>
                  <a:schemeClr val="accent2">
                    <a:lumMod val="60000"/>
                    <a:lumOff val="40000"/>
                  </a:schemeClr>
                </a:solidFill>
              </a:rPr>
              <a:t>Implementation</a:t>
            </a:r>
            <a:endParaRPr lang="en-US" sz="96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Autofit/>
          </a:bodyPr>
          <a:lstStyle/>
          <a:p>
            <a:pPr algn="ctr"/>
            <a:r>
              <a:rPr lang="en-CA" sz="9600" dirty="0" smtClean="0">
                <a:solidFill>
                  <a:schemeClr val="accent2">
                    <a:lumMod val="60000"/>
                    <a:lumOff val="40000"/>
                  </a:schemeClr>
                </a:solidFill>
              </a:rPr>
              <a:t>Background Information</a:t>
            </a:r>
            <a:endParaRPr lang="en-CA" sz="96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latin typeface="Palatino Linotype" pitchFamily="18" charset="0"/>
              </a:rPr>
              <a:t>Surveys were created to determine our students’ areas of interest in science and how they felt about learning science. The information obtained from this survey helped us to create learning experiences that incorporated group work and hands on learning experience through an inquiry based approach. </a:t>
            </a:r>
          </a:p>
          <a:p>
            <a:pPr>
              <a:buNone/>
            </a:pPr>
            <a:endParaRPr lang="en-CA" dirty="0" smtClean="0"/>
          </a:p>
          <a:p>
            <a:pPr>
              <a:buNone/>
            </a:pPr>
            <a:endParaRPr lang="en-CA" dirty="0"/>
          </a:p>
        </p:txBody>
      </p:sp>
      <p:sp>
        <p:nvSpPr>
          <p:cNvPr id="2" name="Title 1"/>
          <p:cNvSpPr>
            <a:spLocks noGrp="1"/>
          </p:cNvSpPr>
          <p:nvPr>
            <p:ph type="title"/>
          </p:nvPr>
        </p:nvSpPr>
        <p:spPr/>
        <p:txBody>
          <a:bodyPr/>
          <a:lstStyle/>
          <a:p>
            <a:r>
              <a:rPr lang="en-CA" dirty="0" smtClean="0"/>
              <a:t>Implementation</a:t>
            </a:r>
            <a:endParaRPr lang="en-CA" dirty="0"/>
          </a:p>
        </p:txBody>
      </p:sp>
      <p:pic>
        <p:nvPicPr>
          <p:cNvPr id="4" name="Picture 3" descr="203.JPG"/>
          <p:cNvPicPr>
            <a:picLocks noChangeAspect="1"/>
          </p:cNvPicPr>
          <p:nvPr/>
        </p:nvPicPr>
        <p:blipFill>
          <a:blip r:embed="rId2" cstate="print"/>
          <a:stretch>
            <a:fillRect/>
          </a:stretch>
        </p:blipFill>
        <p:spPr>
          <a:xfrm rot="5400000">
            <a:off x="3239898" y="4401062"/>
            <a:ext cx="2560320" cy="1912341"/>
          </a:xfrm>
          <a:prstGeom prst="rect">
            <a:avLst/>
          </a:prstGeom>
        </p:spPr>
      </p:pic>
      <p:pic>
        <p:nvPicPr>
          <p:cNvPr id="5" name="Picture 4" descr="204.JPG"/>
          <p:cNvPicPr>
            <a:picLocks noChangeAspect="1"/>
          </p:cNvPicPr>
          <p:nvPr/>
        </p:nvPicPr>
        <p:blipFill>
          <a:blip r:embed="rId3" cstate="print"/>
          <a:stretch>
            <a:fillRect/>
          </a:stretch>
        </p:blipFill>
        <p:spPr>
          <a:xfrm rot="16200000">
            <a:off x="6062366" y="4314899"/>
            <a:ext cx="2513464" cy="203780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 Our science curriculum outcomes were analyzed to plan activities which focused on this methodology of learning. </a:t>
            </a:r>
          </a:p>
          <a:p>
            <a:r>
              <a:rPr lang="en-CA" dirty="0" smtClean="0"/>
              <a:t>Students kept work samples and responses in a science folder. Their feedback and observations were also included in these folders.</a:t>
            </a:r>
          </a:p>
          <a:p>
            <a:r>
              <a:rPr lang="en-CA" dirty="0" smtClean="0"/>
              <a:t>Conferences were held with students regarding learning and motivation</a:t>
            </a:r>
          </a:p>
          <a:p>
            <a:pPr>
              <a:buNone/>
            </a:pPr>
            <a:endParaRPr lang="en-US" dirty="0"/>
          </a:p>
        </p:txBody>
      </p:sp>
      <p:sp>
        <p:nvSpPr>
          <p:cNvPr id="3" name="Title 2"/>
          <p:cNvSpPr>
            <a:spLocks noGrp="1"/>
          </p:cNvSpPr>
          <p:nvPr>
            <p:ph type="title"/>
          </p:nvPr>
        </p:nvSpPr>
        <p:spPr/>
        <p:txBody>
          <a:bodyPr/>
          <a:lstStyle/>
          <a:p>
            <a:r>
              <a:rPr lang="en-US" dirty="0" smtClean="0"/>
              <a:t>Implementation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In preparation for our research project, we read a number of articles on inquiry based learning and student motivation. We were also provided with opportunities to view videos on these topics.</a:t>
            </a:r>
          </a:p>
          <a:p>
            <a:r>
              <a:rPr lang="en-CA" dirty="0" smtClean="0"/>
              <a:t>To ensure validity and reliability in our findings, we triangulated our data collection. Information was collected from several sources such as observations, interviews, surveys, work samples, videos, and photographs. </a:t>
            </a:r>
          </a:p>
          <a:p>
            <a:endParaRPr lang="en-CA" dirty="0"/>
          </a:p>
        </p:txBody>
      </p:sp>
      <p:sp>
        <p:nvSpPr>
          <p:cNvPr id="2" name="Title 1"/>
          <p:cNvSpPr>
            <a:spLocks noGrp="1"/>
          </p:cNvSpPr>
          <p:nvPr>
            <p:ph type="title"/>
          </p:nvPr>
        </p:nvSpPr>
        <p:spPr/>
        <p:txBody>
          <a:bodyPr/>
          <a:lstStyle/>
          <a:p>
            <a:r>
              <a:rPr lang="en-CA" dirty="0" smtClean="0"/>
              <a:t>Implementation</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Autofit/>
          </a:bodyPr>
          <a:lstStyle/>
          <a:p>
            <a:pPr algn="ctr"/>
            <a:r>
              <a:rPr lang="en-US" sz="9600" dirty="0" smtClean="0">
                <a:solidFill>
                  <a:schemeClr val="accent2">
                    <a:lumMod val="60000"/>
                    <a:lumOff val="40000"/>
                  </a:schemeClr>
                </a:solidFill>
              </a:rPr>
              <a:t>Center Activities</a:t>
            </a:r>
            <a:endParaRPr lang="en-US" sz="9600" dirty="0">
              <a:solidFill>
                <a:schemeClr val="accent2">
                  <a:lumMod val="60000"/>
                  <a:lumOff val="4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Center </a:t>
            </a:r>
            <a:r>
              <a:rPr lang="en-US" dirty="0" err="1" smtClean="0"/>
              <a:t>Activites</a:t>
            </a:r>
            <a:endParaRPr lang="en-US" dirty="0"/>
          </a:p>
        </p:txBody>
      </p:sp>
      <p:pic>
        <p:nvPicPr>
          <p:cNvPr id="5" name="Picture 4" descr="085.JPG"/>
          <p:cNvPicPr>
            <a:picLocks noChangeAspect="1"/>
          </p:cNvPicPr>
          <p:nvPr/>
        </p:nvPicPr>
        <p:blipFill>
          <a:blip r:embed="rId2" cstate="print"/>
          <a:stretch>
            <a:fillRect/>
          </a:stretch>
        </p:blipFill>
        <p:spPr>
          <a:xfrm>
            <a:off x="6012160" y="2996952"/>
            <a:ext cx="2664296" cy="2808312"/>
          </a:xfrm>
          <a:prstGeom prst="rect">
            <a:avLst/>
          </a:prstGeom>
        </p:spPr>
      </p:pic>
      <p:pic>
        <p:nvPicPr>
          <p:cNvPr id="3074" name="Picture 2" descr="C:\Users\Sharon\Pictures\2014-05-19\162.JPG"/>
          <p:cNvPicPr>
            <a:picLocks noChangeAspect="1" noChangeArrowheads="1"/>
          </p:cNvPicPr>
          <p:nvPr/>
        </p:nvPicPr>
        <p:blipFill>
          <a:blip r:embed="rId3" cstate="print"/>
          <a:srcRect/>
          <a:stretch>
            <a:fillRect/>
          </a:stretch>
        </p:blipFill>
        <p:spPr bwMode="auto">
          <a:xfrm>
            <a:off x="323528" y="3212976"/>
            <a:ext cx="2602552" cy="2185529"/>
          </a:xfrm>
          <a:prstGeom prst="rect">
            <a:avLst/>
          </a:prstGeom>
          <a:noFill/>
        </p:spPr>
      </p:pic>
      <p:pic>
        <p:nvPicPr>
          <p:cNvPr id="1026" name="Picture 2" descr="C:\Users\sellis\Pictures\IMG_0015.jpg"/>
          <p:cNvPicPr>
            <a:picLocks noChangeAspect="1" noChangeArrowheads="1"/>
          </p:cNvPicPr>
          <p:nvPr/>
        </p:nvPicPr>
        <p:blipFill>
          <a:blip r:embed="rId4" cstate="print"/>
          <a:srcRect/>
          <a:stretch>
            <a:fillRect/>
          </a:stretch>
        </p:blipFill>
        <p:spPr bwMode="auto">
          <a:xfrm>
            <a:off x="-7957392" y="-4851920"/>
            <a:ext cx="5631491" cy="4206240"/>
          </a:xfrm>
          <a:prstGeom prst="rect">
            <a:avLst/>
          </a:prstGeom>
          <a:noFill/>
        </p:spPr>
      </p:pic>
      <p:pic>
        <p:nvPicPr>
          <p:cNvPr id="10" name="Picture 9" descr="IMG_0015.jpg"/>
          <p:cNvPicPr>
            <a:picLocks noChangeAspect="1"/>
          </p:cNvPicPr>
          <p:nvPr/>
        </p:nvPicPr>
        <p:blipFill>
          <a:blip r:embed="rId5" cstate="print"/>
          <a:stretch>
            <a:fillRect/>
          </a:stretch>
        </p:blipFill>
        <p:spPr>
          <a:xfrm rot="5400000">
            <a:off x="3119392" y="3513456"/>
            <a:ext cx="2833208" cy="1944216"/>
          </a:xfrm>
          <a:prstGeom prst="rect">
            <a:avLst/>
          </a:prstGeom>
        </p:spPr>
      </p:pic>
      <p:sp>
        <p:nvSpPr>
          <p:cNvPr id="11" name="Content Placeholder 10"/>
          <p:cNvSpPr>
            <a:spLocks noGrp="1"/>
          </p:cNvSpPr>
          <p:nvPr>
            <p:ph idx="1"/>
          </p:nvPr>
        </p:nvSpPr>
        <p:spPr/>
        <p:txBody>
          <a:bodyPr/>
          <a:lstStyle/>
          <a:p>
            <a:pPr marL="624078" indent="-514350">
              <a:buNone/>
            </a:pPr>
            <a:r>
              <a:rPr lang="en-US" dirty="0" smtClean="0"/>
              <a:t>Unit Topic - States of Matter </a:t>
            </a:r>
          </a:p>
          <a:p>
            <a:pPr marL="624078" indent="-514350">
              <a:buNone/>
            </a:pP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AutoNum type="arabicPeriod"/>
            </a:pPr>
            <a:r>
              <a:rPr lang="en-US" dirty="0" smtClean="0"/>
              <a:t>Lego Activity</a:t>
            </a:r>
          </a:p>
          <a:p>
            <a:pPr marL="624078" indent="-514350">
              <a:buAutoNum type="arabicPeriod"/>
            </a:pPr>
            <a:r>
              <a:rPr lang="en-US" dirty="0" smtClean="0"/>
              <a:t> I Spy</a:t>
            </a:r>
          </a:p>
          <a:p>
            <a:pPr marL="624078" indent="-514350">
              <a:buAutoNum type="arabicPeriod"/>
            </a:pPr>
            <a:r>
              <a:rPr lang="en-US" dirty="0" smtClean="0"/>
              <a:t> Role Play</a:t>
            </a:r>
          </a:p>
          <a:p>
            <a:pPr marL="624078" indent="-514350">
              <a:buAutoNum type="arabicPeriod"/>
            </a:pPr>
            <a:r>
              <a:rPr lang="en-US" dirty="0" smtClean="0"/>
              <a:t> Scavenger Hunt</a:t>
            </a:r>
          </a:p>
          <a:p>
            <a:pPr marL="624078" indent="-514350">
              <a:buAutoNum type="arabicPeriod"/>
            </a:pPr>
            <a:r>
              <a:rPr lang="en-US" dirty="0" smtClean="0"/>
              <a:t> Discussion</a:t>
            </a:r>
          </a:p>
          <a:p>
            <a:pPr marL="624078" indent="-514350">
              <a:buNone/>
            </a:pPr>
            <a:endParaRPr lang="en-US" dirty="0" smtClean="0"/>
          </a:p>
          <a:p>
            <a:pPr marL="624078" indent="-514350">
              <a:buNone/>
            </a:pPr>
            <a:endParaRPr lang="en-US" dirty="0" smtClean="0"/>
          </a:p>
          <a:p>
            <a:pPr>
              <a:buNone/>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Whole Group Activity – Unit Launch</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ctr">
              <a:buNone/>
            </a:pPr>
            <a:r>
              <a:rPr lang="en-US" dirty="0" smtClean="0"/>
              <a:t>Role Play</a:t>
            </a:r>
          </a:p>
          <a:p>
            <a:pPr>
              <a:buNone/>
            </a:pPr>
            <a:endParaRPr lang="en-US" dirty="0" smtClean="0"/>
          </a:p>
          <a:p>
            <a:pPr>
              <a:buNone/>
            </a:pPr>
            <a:endParaRPr lang="en-US" dirty="0"/>
          </a:p>
        </p:txBody>
      </p:sp>
      <p:sp>
        <p:nvSpPr>
          <p:cNvPr id="7" name="Content Placeholder 6"/>
          <p:cNvSpPr>
            <a:spLocks noGrp="1"/>
          </p:cNvSpPr>
          <p:nvPr>
            <p:ph sz="half" idx="2"/>
          </p:nvPr>
        </p:nvSpPr>
        <p:spPr>
          <a:xfrm>
            <a:off x="4648200" y="1988840"/>
            <a:ext cx="3668216" cy="4018451"/>
          </a:xfrm>
        </p:spPr>
        <p:txBody>
          <a:bodyPr/>
          <a:lstStyle/>
          <a:p>
            <a:pPr algn="ctr">
              <a:buNone/>
            </a:pPr>
            <a:r>
              <a:rPr lang="en-US" dirty="0" smtClean="0"/>
              <a:t>I Spy</a:t>
            </a:r>
            <a:endParaRPr lang="en-US" dirty="0"/>
          </a:p>
        </p:txBody>
      </p:sp>
      <p:pic>
        <p:nvPicPr>
          <p:cNvPr id="4" name="Picture 3" descr="080.JPG"/>
          <p:cNvPicPr>
            <a:picLocks noChangeAspect="1"/>
          </p:cNvPicPr>
          <p:nvPr/>
        </p:nvPicPr>
        <p:blipFill>
          <a:blip r:embed="rId2" cstate="print"/>
          <a:stretch>
            <a:fillRect/>
          </a:stretch>
        </p:blipFill>
        <p:spPr>
          <a:xfrm>
            <a:off x="755574" y="2276872"/>
            <a:ext cx="3347911" cy="2743200"/>
          </a:xfrm>
          <a:prstGeom prst="rect">
            <a:avLst/>
          </a:prstGeom>
        </p:spPr>
      </p:pic>
      <p:pic>
        <p:nvPicPr>
          <p:cNvPr id="5" name="Picture 4" descr="086.JPG"/>
          <p:cNvPicPr>
            <a:picLocks noChangeAspect="1"/>
          </p:cNvPicPr>
          <p:nvPr/>
        </p:nvPicPr>
        <p:blipFill>
          <a:blip r:embed="rId3" cstate="print"/>
          <a:stretch>
            <a:fillRect/>
          </a:stretch>
        </p:blipFill>
        <p:spPr>
          <a:xfrm>
            <a:off x="5076056" y="2636912"/>
            <a:ext cx="3024336" cy="309634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buNone/>
            </a:pPr>
            <a:r>
              <a:rPr lang="en-US" dirty="0" smtClean="0"/>
              <a:t>Matter Hunt</a:t>
            </a:r>
          </a:p>
          <a:p>
            <a:pPr>
              <a:buNone/>
            </a:pPr>
            <a:endParaRPr lang="en-US" dirty="0"/>
          </a:p>
        </p:txBody>
      </p:sp>
      <p:pic>
        <p:nvPicPr>
          <p:cNvPr id="6" name="Picture 5" descr="002.JPG"/>
          <p:cNvPicPr>
            <a:picLocks noChangeAspect="1"/>
          </p:cNvPicPr>
          <p:nvPr/>
        </p:nvPicPr>
        <p:blipFill>
          <a:blip r:embed="rId2" cstate="print"/>
          <a:stretch>
            <a:fillRect/>
          </a:stretch>
        </p:blipFill>
        <p:spPr>
          <a:xfrm>
            <a:off x="323528" y="2204864"/>
            <a:ext cx="4162401" cy="3108960"/>
          </a:xfrm>
          <a:prstGeom prst="rect">
            <a:avLst/>
          </a:prstGeom>
        </p:spPr>
      </p:pic>
      <p:pic>
        <p:nvPicPr>
          <p:cNvPr id="8" name="Content Placeholder 4" descr="005.JPG"/>
          <p:cNvPicPr>
            <a:picLocks noGrp="1" noChangeAspect="1"/>
          </p:cNvPicPr>
          <p:nvPr>
            <p:ph sz="half" idx="2"/>
          </p:nvPr>
        </p:nvPicPr>
        <p:blipFill>
          <a:blip r:embed="rId3" cstate="print"/>
          <a:stretch>
            <a:fillRect/>
          </a:stretch>
        </p:blipFill>
        <p:spPr>
          <a:xfrm>
            <a:off x="4648200" y="2235876"/>
            <a:ext cx="4038600" cy="301648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1. Melting a </a:t>
            </a:r>
            <a:r>
              <a:rPr lang="en-US" dirty="0" err="1" smtClean="0"/>
              <a:t>Freezie</a:t>
            </a: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Center </a:t>
            </a:r>
            <a:r>
              <a:rPr lang="en-US" dirty="0" err="1" smtClean="0"/>
              <a:t>Activites</a:t>
            </a:r>
            <a:endParaRPr lang="en-US" dirty="0"/>
          </a:p>
        </p:txBody>
      </p:sp>
      <p:pic>
        <p:nvPicPr>
          <p:cNvPr id="6" name="Picture 5" descr="165.JPG"/>
          <p:cNvPicPr>
            <a:picLocks noChangeAspect="1"/>
          </p:cNvPicPr>
          <p:nvPr/>
        </p:nvPicPr>
        <p:blipFill>
          <a:blip r:embed="rId2" cstate="print"/>
          <a:stretch>
            <a:fillRect/>
          </a:stretch>
        </p:blipFill>
        <p:spPr>
          <a:xfrm>
            <a:off x="5119728" y="2348880"/>
            <a:ext cx="3567071" cy="3096343"/>
          </a:xfrm>
          <a:prstGeom prst="rect">
            <a:avLst/>
          </a:prstGeom>
        </p:spPr>
      </p:pic>
      <p:pic>
        <p:nvPicPr>
          <p:cNvPr id="7" name="Picture 6" descr="015.JPG"/>
          <p:cNvPicPr>
            <a:picLocks noChangeAspect="1"/>
          </p:cNvPicPr>
          <p:nvPr/>
        </p:nvPicPr>
        <p:blipFill>
          <a:blip r:embed="rId3" cstate="print"/>
          <a:stretch>
            <a:fillRect/>
          </a:stretch>
        </p:blipFill>
        <p:spPr>
          <a:xfrm>
            <a:off x="323528" y="2276872"/>
            <a:ext cx="4652097" cy="347472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2. Melting Ice-cube in Warm Water</a:t>
            </a:r>
          </a:p>
          <a:p>
            <a:pPr>
              <a:buNone/>
            </a:pPr>
            <a:r>
              <a:rPr lang="en-US" dirty="0" smtClean="0"/>
              <a:t>3. Balloons filled with Solids, Liquids and Gases</a:t>
            </a:r>
          </a:p>
          <a:p>
            <a:pPr>
              <a:buNone/>
            </a:pPr>
            <a:endParaRPr lang="en-US" dirty="0"/>
          </a:p>
        </p:txBody>
      </p:sp>
      <p:pic>
        <p:nvPicPr>
          <p:cNvPr id="4" name="Picture 3" descr="085.JPG"/>
          <p:cNvPicPr>
            <a:picLocks noChangeAspect="1"/>
          </p:cNvPicPr>
          <p:nvPr/>
        </p:nvPicPr>
        <p:blipFill>
          <a:blip r:embed="rId2" cstate="print"/>
          <a:stretch>
            <a:fillRect/>
          </a:stretch>
        </p:blipFill>
        <p:spPr>
          <a:xfrm>
            <a:off x="1907704" y="2636912"/>
            <a:ext cx="2468880" cy="3291840"/>
          </a:xfrm>
          <a:prstGeom prst="rect">
            <a:avLst/>
          </a:prstGeom>
        </p:spPr>
      </p:pic>
      <p:pic>
        <p:nvPicPr>
          <p:cNvPr id="5" name="Picture 4" descr="143.JPG"/>
          <p:cNvPicPr>
            <a:picLocks noChangeAspect="1"/>
          </p:cNvPicPr>
          <p:nvPr/>
        </p:nvPicPr>
        <p:blipFill>
          <a:blip r:embed="rId3" cstate="print"/>
          <a:stretch>
            <a:fillRect/>
          </a:stretch>
        </p:blipFill>
        <p:spPr>
          <a:xfrm>
            <a:off x="5148064" y="2636912"/>
            <a:ext cx="2458721" cy="32918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8"/>
            <a:ext cx="8712968" cy="5472608"/>
          </a:xfrm>
          <a:ln w="19050">
            <a:noFill/>
          </a:ln>
          <a:effectLst>
            <a:glow rad="101600">
              <a:schemeClr val="accent1">
                <a:satMod val="175000"/>
                <a:alpha val="40000"/>
              </a:schemeClr>
            </a:glow>
          </a:effectLst>
        </p:spPr>
        <p:txBody>
          <a:bodyPr/>
          <a:lstStyle/>
          <a:p>
            <a:pPr marL="0" indent="0">
              <a:spcBef>
                <a:spcPts val="0"/>
              </a:spcBef>
              <a:buNone/>
            </a:pPr>
            <a:endParaRPr lang="en-CA" sz="2400" dirty="0" smtClean="0">
              <a:latin typeface="Palatino Linotype" pitchFamily="18" charset="0"/>
            </a:endParaRPr>
          </a:p>
          <a:p>
            <a:pPr marL="0" indent="0">
              <a:spcBef>
                <a:spcPts val="0"/>
              </a:spcBef>
              <a:buNone/>
            </a:pPr>
            <a:r>
              <a:rPr lang="en-CA" sz="2400" dirty="0" smtClean="0">
                <a:latin typeface="Palatino Linotype" pitchFamily="18" charset="0"/>
              </a:rPr>
              <a:t>The three participants in this TIA project are</a:t>
            </a:r>
          </a:p>
          <a:p>
            <a:pPr marL="0" indent="0">
              <a:spcBef>
                <a:spcPts val="0"/>
              </a:spcBef>
              <a:buNone/>
            </a:pPr>
            <a:r>
              <a:rPr lang="en-CA" sz="2400" dirty="0" smtClean="0">
                <a:latin typeface="Palatino Linotype" pitchFamily="18" charset="0"/>
              </a:rPr>
              <a:t> Sharon Ellis, Christine </a:t>
            </a:r>
            <a:r>
              <a:rPr lang="en-CA" sz="2400" dirty="0" err="1" smtClean="0">
                <a:latin typeface="Palatino Linotype" pitchFamily="18" charset="0"/>
              </a:rPr>
              <a:t>Blagdon</a:t>
            </a:r>
            <a:r>
              <a:rPr lang="en-CA" sz="2400" dirty="0" smtClean="0">
                <a:latin typeface="Palatino Linotype" pitchFamily="18" charset="0"/>
              </a:rPr>
              <a:t>, and Loretta </a:t>
            </a:r>
            <a:r>
              <a:rPr lang="en-CA" sz="2400" dirty="0" err="1" smtClean="0">
                <a:latin typeface="Palatino Linotype" pitchFamily="18" charset="0"/>
              </a:rPr>
              <a:t>Simmonds</a:t>
            </a:r>
            <a:r>
              <a:rPr lang="en-CA" sz="2400" dirty="0" smtClean="0">
                <a:latin typeface="Palatino Linotype" pitchFamily="18" charset="0"/>
              </a:rPr>
              <a:t>.</a:t>
            </a:r>
          </a:p>
          <a:p>
            <a:pPr>
              <a:buNone/>
            </a:pPr>
            <a:endParaRPr lang="en-CA" dirty="0" smtClean="0">
              <a:latin typeface="Palatino Linotype" pitchFamily="18" charset="0"/>
            </a:endParaRPr>
          </a:p>
          <a:p>
            <a:pPr marL="0" indent="0">
              <a:spcBef>
                <a:spcPts val="0"/>
              </a:spcBef>
              <a:buNone/>
            </a:pPr>
            <a:r>
              <a:rPr lang="en-CA" sz="2400" dirty="0" smtClean="0">
                <a:latin typeface="Palatino Linotype" pitchFamily="18" charset="0"/>
              </a:rPr>
              <a:t>We are teachers at Anthony </a:t>
            </a:r>
            <a:r>
              <a:rPr lang="en-CA" sz="2400" dirty="0" err="1" smtClean="0">
                <a:latin typeface="Palatino Linotype" pitchFamily="18" charset="0"/>
              </a:rPr>
              <a:t>Paddon</a:t>
            </a:r>
            <a:r>
              <a:rPr lang="en-CA" sz="2400" dirty="0" smtClean="0">
                <a:latin typeface="Palatino Linotype" pitchFamily="18" charset="0"/>
              </a:rPr>
              <a:t> Elementary School in </a:t>
            </a:r>
            <a:r>
              <a:rPr lang="en-CA" sz="2400" dirty="0" err="1" smtClean="0">
                <a:latin typeface="Palatino Linotype" pitchFamily="18" charset="0"/>
              </a:rPr>
              <a:t>Musgravetown</a:t>
            </a:r>
            <a:r>
              <a:rPr lang="en-CA" sz="2400" dirty="0" smtClean="0">
                <a:latin typeface="Palatino Linotype" pitchFamily="18" charset="0"/>
              </a:rPr>
              <a:t> which is a K-6 school comprised of approximately 186 students from 15 neighbouring communities</a:t>
            </a:r>
            <a:r>
              <a:rPr lang="en-CA" dirty="0" smtClean="0">
                <a:latin typeface="Palatino Linotype" pitchFamily="18" charset="0"/>
              </a:rPr>
              <a:t>.</a:t>
            </a:r>
          </a:p>
          <a:p>
            <a:endParaRPr lang="en-CA" dirty="0"/>
          </a:p>
        </p:txBody>
      </p:sp>
      <p:pic>
        <p:nvPicPr>
          <p:cNvPr id="5" name="Picture 4" descr="ape.png"/>
          <p:cNvPicPr>
            <a:picLocks noChangeAspect="1"/>
          </p:cNvPicPr>
          <p:nvPr/>
        </p:nvPicPr>
        <p:blipFill>
          <a:blip r:embed="rId2" cstate="print"/>
          <a:stretch>
            <a:fillRect/>
          </a:stretch>
        </p:blipFill>
        <p:spPr>
          <a:xfrm>
            <a:off x="3788318" y="3247192"/>
            <a:ext cx="4456090" cy="29901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4. Mixing Salt and Sand with Water</a:t>
            </a:r>
          </a:p>
          <a:p>
            <a:pPr>
              <a:buNone/>
            </a:pPr>
            <a:endParaRPr lang="en-US" dirty="0"/>
          </a:p>
        </p:txBody>
      </p:sp>
      <p:pic>
        <p:nvPicPr>
          <p:cNvPr id="5" name="Picture 4" descr="072.JPG"/>
          <p:cNvPicPr>
            <a:picLocks noChangeAspect="1"/>
          </p:cNvPicPr>
          <p:nvPr/>
        </p:nvPicPr>
        <p:blipFill>
          <a:blip r:embed="rId2" cstate="print"/>
          <a:stretch>
            <a:fillRect/>
          </a:stretch>
        </p:blipFill>
        <p:spPr>
          <a:xfrm>
            <a:off x="179512" y="2492896"/>
            <a:ext cx="3657600" cy="2743200"/>
          </a:xfrm>
          <a:prstGeom prst="rect">
            <a:avLst/>
          </a:prstGeom>
        </p:spPr>
      </p:pic>
      <p:pic>
        <p:nvPicPr>
          <p:cNvPr id="2050" name="Picture 2" descr="C:\Users\sellis\Pictures\2014-04-17\075.JPG"/>
          <p:cNvPicPr>
            <a:picLocks noChangeAspect="1" noChangeArrowheads="1"/>
          </p:cNvPicPr>
          <p:nvPr/>
        </p:nvPicPr>
        <p:blipFill>
          <a:blip r:embed="rId3" cstate="print"/>
          <a:srcRect/>
          <a:stretch>
            <a:fillRect/>
          </a:stretch>
        </p:blipFill>
        <p:spPr bwMode="auto">
          <a:xfrm>
            <a:off x="4283968" y="2276872"/>
            <a:ext cx="4027061" cy="301752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5. Mixing Liquids and Solids (Juice Crystals, Baking Soda, Dish Liquid etc.,)</a:t>
            </a:r>
          </a:p>
          <a:p>
            <a:pPr>
              <a:buNone/>
            </a:pPr>
            <a:endParaRPr lang="en-US" dirty="0" smtClean="0"/>
          </a:p>
          <a:p>
            <a:pPr>
              <a:buNone/>
            </a:pPr>
            <a:endParaRPr lang="en-US" dirty="0"/>
          </a:p>
        </p:txBody>
      </p:sp>
      <p:pic>
        <p:nvPicPr>
          <p:cNvPr id="4" name="Picture 3" descr="004.JPG"/>
          <p:cNvPicPr>
            <a:picLocks noChangeAspect="1"/>
          </p:cNvPicPr>
          <p:nvPr/>
        </p:nvPicPr>
        <p:blipFill>
          <a:blip r:embed="rId2" cstate="print"/>
          <a:stretch>
            <a:fillRect/>
          </a:stretch>
        </p:blipFill>
        <p:spPr>
          <a:xfrm>
            <a:off x="323528" y="2492896"/>
            <a:ext cx="3672705" cy="2743200"/>
          </a:xfrm>
          <a:prstGeom prst="rect">
            <a:avLst/>
          </a:prstGeom>
        </p:spPr>
      </p:pic>
      <p:pic>
        <p:nvPicPr>
          <p:cNvPr id="5" name="Picture 4" descr="IMG_0068.jpg"/>
          <p:cNvPicPr>
            <a:picLocks noChangeAspect="1"/>
          </p:cNvPicPr>
          <p:nvPr/>
        </p:nvPicPr>
        <p:blipFill>
          <a:blip r:embed="rId3" cstate="print"/>
          <a:stretch>
            <a:fillRect/>
          </a:stretch>
        </p:blipFill>
        <p:spPr>
          <a:xfrm>
            <a:off x="5004048" y="2420888"/>
            <a:ext cx="3795129" cy="28346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6. The Liquid Race</a:t>
            </a:r>
          </a:p>
          <a:p>
            <a:pPr>
              <a:buNone/>
            </a:pPr>
            <a:r>
              <a:rPr lang="en-US" dirty="0" smtClean="0"/>
              <a:t>7. Mixing Liquids and Liquids</a:t>
            </a:r>
          </a:p>
          <a:p>
            <a:pPr>
              <a:buNone/>
            </a:pPr>
            <a:endParaRPr lang="en-US" dirty="0"/>
          </a:p>
        </p:txBody>
      </p:sp>
      <p:pic>
        <p:nvPicPr>
          <p:cNvPr id="4" name="Picture 3" descr="IMG_8307.jpg"/>
          <p:cNvPicPr>
            <a:picLocks noChangeAspect="1"/>
          </p:cNvPicPr>
          <p:nvPr/>
        </p:nvPicPr>
        <p:blipFill>
          <a:blip r:embed="rId2" cstate="print"/>
          <a:stretch>
            <a:fillRect/>
          </a:stretch>
        </p:blipFill>
        <p:spPr>
          <a:xfrm rot="5400000">
            <a:off x="4405319" y="2947609"/>
            <a:ext cx="4162401" cy="31089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8. Floating and Sinking</a:t>
            </a:r>
          </a:p>
          <a:p>
            <a:pPr>
              <a:buNone/>
            </a:pPr>
            <a:r>
              <a:rPr lang="en-US" dirty="0" smtClean="0"/>
              <a:t>9. Building a Floater</a:t>
            </a:r>
          </a:p>
          <a:p>
            <a:pPr>
              <a:buNone/>
            </a:pPr>
            <a:endParaRPr lang="en-US" dirty="0"/>
          </a:p>
        </p:txBody>
      </p:sp>
      <p:pic>
        <p:nvPicPr>
          <p:cNvPr id="4" name="Picture 3" descr="138 (2).jpg"/>
          <p:cNvPicPr>
            <a:picLocks noChangeAspect="1"/>
          </p:cNvPicPr>
          <p:nvPr/>
        </p:nvPicPr>
        <p:blipFill>
          <a:blip r:embed="rId2" cstate="print"/>
          <a:stretch>
            <a:fillRect/>
          </a:stretch>
        </p:blipFill>
        <p:spPr>
          <a:xfrm>
            <a:off x="5508104" y="2348880"/>
            <a:ext cx="3154680" cy="4206240"/>
          </a:xfrm>
          <a:prstGeom prst="rect">
            <a:avLst/>
          </a:prstGeom>
        </p:spPr>
      </p:pic>
      <p:pic>
        <p:nvPicPr>
          <p:cNvPr id="5" name="Picture 4" descr="139 (2).jpg"/>
          <p:cNvPicPr>
            <a:picLocks noChangeAspect="1"/>
          </p:cNvPicPr>
          <p:nvPr/>
        </p:nvPicPr>
        <p:blipFill>
          <a:blip r:embed="rId3" cstate="print"/>
          <a:stretch>
            <a:fillRect/>
          </a:stretch>
        </p:blipFill>
        <p:spPr>
          <a:xfrm>
            <a:off x="683568" y="2780928"/>
            <a:ext cx="4267200" cy="32004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10. Orange Peel versus No Orange Peel, Diet Cola and Regular Cola</a:t>
            </a:r>
          </a:p>
          <a:p>
            <a:pPr>
              <a:buNone/>
            </a:pPr>
            <a:r>
              <a:rPr lang="en-US" dirty="0" smtClean="0"/>
              <a:t>11. Melt an Ice Cube Game</a:t>
            </a:r>
          </a:p>
          <a:p>
            <a:pPr>
              <a:buNone/>
            </a:pPr>
            <a:endParaRPr lang="en-US" dirty="0"/>
          </a:p>
        </p:txBody>
      </p:sp>
      <p:pic>
        <p:nvPicPr>
          <p:cNvPr id="4" name="Picture 3" descr="007.JPG"/>
          <p:cNvPicPr>
            <a:picLocks noChangeAspect="1"/>
          </p:cNvPicPr>
          <p:nvPr/>
        </p:nvPicPr>
        <p:blipFill>
          <a:blip r:embed="rId2" cstate="print"/>
          <a:stretch>
            <a:fillRect/>
          </a:stretch>
        </p:blipFill>
        <p:spPr>
          <a:xfrm>
            <a:off x="3131840" y="3140968"/>
            <a:ext cx="4284825" cy="3200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rmAutofit/>
          </a:bodyPr>
          <a:lstStyle/>
          <a:p>
            <a:pPr algn="ctr"/>
            <a:r>
              <a:rPr lang="en-US" sz="9600" dirty="0" smtClean="0">
                <a:solidFill>
                  <a:schemeClr val="accent2">
                    <a:lumMod val="60000"/>
                    <a:lumOff val="40000"/>
                  </a:schemeClr>
                </a:solidFill>
              </a:rPr>
              <a:t>Teacher Findings</a:t>
            </a:r>
            <a:endParaRPr lang="en-US" sz="9600" dirty="0">
              <a:solidFill>
                <a:schemeClr val="accent2">
                  <a:lumMod val="60000"/>
                  <a:lumOff val="4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Font typeface="Wingdings" pitchFamily="2" charset="2"/>
              <a:buChar char="Ø"/>
            </a:pPr>
            <a:r>
              <a:rPr lang="en-CA" b="1" dirty="0" smtClean="0">
                <a:latin typeface="Palatino Linotype" pitchFamily="18" charset="0"/>
              </a:rPr>
              <a:t>Student enthusiasm increased due to hands on activities.</a:t>
            </a:r>
          </a:p>
          <a:p>
            <a:pPr marL="0" indent="0">
              <a:spcBef>
                <a:spcPts val="0"/>
              </a:spcBef>
              <a:buNone/>
            </a:pPr>
            <a:r>
              <a:rPr lang="en-CA" dirty="0" smtClean="0">
                <a:latin typeface="Palatino Linotype" pitchFamily="18" charset="0"/>
              </a:rPr>
              <a:t>Comments were made on a daily basis such as</a:t>
            </a:r>
          </a:p>
          <a:p>
            <a:pPr marL="0" indent="0">
              <a:spcBef>
                <a:spcPts val="0"/>
              </a:spcBef>
              <a:buNone/>
            </a:pPr>
            <a:r>
              <a:rPr lang="en-CA" dirty="0" smtClean="0">
                <a:latin typeface="Palatino Linotype" pitchFamily="18" charset="0"/>
              </a:rPr>
              <a:t>“Do we have science today?”</a:t>
            </a:r>
          </a:p>
          <a:p>
            <a:pPr marL="0" indent="0">
              <a:spcBef>
                <a:spcPts val="0"/>
              </a:spcBef>
              <a:buNone/>
            </a:pPr>
            <a:r>
              <a:rPr lang="en-CA" dirty="0" smtClean="0">
                <a:latin typeface="Palatino Linotype" pitchFamily="18" charset="0"/>
              </a:rPr>
              <a:t>“Can we have science?”</a:t>
            </a:r>
          </a:p>
          <a:p>
            <a:pPr marL="0" indent="0">
              <a:spcBef>
                <a:spcPts val="0"/>
              </a:spcBef>
              <a:buNone/>
            </a:pPr>
            <a:r>
              <a:rPr lang="en-CA" dirty="0" smtClean="0">
                <a:latin typeface="Palatino Linotype" pitchFamily="18" charset="0"/>
              </a:rPr>
              <a:t>“Do we have time to do more centers?”</a:t>
            </a:r>
          </a:p>
          <a:p>
            <a:pPr marL="0" indent="0">
              <a:spcBef>
                <a:spcPts val="0"/>
              </a:spcBef>
              <a:buNone/>
            </a:pPr>
            <a:r>
              <a:rPr lang="en-CA" dirty="0" smtClean="0">
                <a:latin typeface="Palatino Linotype" pitchFamily="18" charset="0"/>
              </a:rPr>
              <a:t>“Man, I didn’t think science could be this much fun!”</a:t>
            </a:r>
          </a:p>
          <a:p>
            <a:pPr marL="0" indent="0">
              <a:spcBef>
                <a:spcPts val="0"/>
              </a:spcBef>
              <a:buNone/>
            </a:pPr>
            <a:r>
              <a:rPr lang="en-CA" dirty="0" smtClean="0">
                <a:latin typeface="Palatino Linotype" pitchFamily="18" charset="0"/>
              </a:rPr>
              <a:t>Such commentary is a true testament of their love of learning science through an inquiry based approach.</a:t>
            </a:r>
          </a:p>
          <a:p>
            <a:pPr>
              <a:buNone/>
            </a:pPr>
            <a:endParaRPr lang="en-CA" dirty="0"/>
          </a:p>
        </p:txBody>
      </p:sp>
      <p:sp>
        <p:nvSpPr>
          <p:cNvPr id="2" name="Title 1"/>
          <p:cNvSpPr>
            <a:spLocks noGrp="1"/>
          </p:cNvSpPr>
          <p:nvPr>
            <p:ph type="title"/>
          </p:nvPr>
        </p:nvSpPr>
        <p:spPr/>
        <p:txBody>
          <a:bodyPr/>
          <a:lstStyle/>
          <a:p>
            <a:r>
              <a:rPr lang="en-CA" dirty="0" smtClean="0"/>
              <a:t>Teacher Findings</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simmonds\Pictures\2014-05-09\061.JPG"/>
          <p:cNvPicPr>
            <a:picLocks noGrp="1" noChangeAspect="1" noChangeArrowheads="1"/>
          </p:cNvPicPr>
          <p:nvPr>
            <p:ph idx="1"/>
          </p:nvPr>
        </p:nvPicPr>
        <p:blipFill>
          <a:blip r:embed="rId2" cstate="print"/>
          <a:srcRect/>
          <a:stretch>
            <a:fillRect/>
          </a:stretch>
        </p:blipFill>
        <p:spPr bwMode="auto">
          <a:xfrm>
            <a:off x="1542224" y="1481138"/>
            <a:ext cx="6059552" cy="452596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ctr">
              <a:buNone/>
            </a:pPr>
            <a:r>
              <a:rPr lang="en-US" sz="3300" dirty="0" smtClean="0">
                <a:solidFill>
                  <a:srgbClr val="002060"/>
                </a:solidFill>
                <a:latin typeface="Palatino Linotype" pitchFamily="18" charset="0"/>
              </a:rPr>
              <a:t>Kindergarten </a:t>
            </a:r>
          </a:p>
          <a:p>
            <a:pPr>
              <a:buNone/>
            </a:pPr>
            <a:r>
              <a:rPr lang="en-US" dirty="0" smtClean="0">
                <a:latin typeface="Palatino Linotype" pitchFamily="18" charset="0"/>
              </a:rPr>
              <a:t>Pre-Survey</a:t>
            </a:r>
          </a:p>
          <a:p>
            <a:pPr>
              <a:buFont typeface="Wingdings" pitchFamily="2" charset="2"/>
              <a:buChar char="Ø"/>
            </a:pPr>
            <a:r>
              <a:rPr lang="en-US" dirty="0" smtClean="0">
                <a:latin typeface="Palatino Linotype" pitchFamily="18" charset="0"/>
              </a:rPr>
              <a:t>100% of the Kindergarten students agreed that science was fun</a:t>
            </a:r>
          </a:p>
          <a:p>
            <a:pPr>
              <a:buFont typeface="Wingdings" pitchFamily="2" charset="2"/>
              <a:buChar char="Ø"/>
            </a:pPr>
            <a:r>
              <a:rPr lang="en-US" dirty="0" smtClean="0">
                <a:latin typeface="Palatino Linotype" pitchFamily="18" charset="0"/>
              </a:rPr>
              <a:t>When asked the question “What is your favorite way to learn science?”, 21% of the students said “playing around with materials”.</a:t>
            </a:r>
          </a:p>
          <a:p>
            <a:pPr>
              <a:buFont typeface="Wingdings" pitchFamily="2" charset="2"/>
              <a:buChar char="Ø"/>
            </a:pPr>
            <a:endParaRPr lang="en-US" dirty="0" smtClean="0">
              <a:latin typeface="Palatino Linotype" pitchFamily="18" charset="0"/>
            </a:endParaRPr>
          </a:p>
          <a:p>
            <a:pPr>
              <a:buNone/>
            </a:pPr>
            <a:r>
              <a:rPr lang="en-US" dirty="0" smtClean="0">
                <a:latin typeface="Palatino Linotype" pitchFamily="18" charset="0"/>
              </a:rPr>
              <a:t>Post-Survey</a:t>
            </a:r>
          </a:p>
          <a:p>
            <a:pPr>
              <a:buFont typeface="Wingdings" pitchFamily="2" charset="2"/>
              <a:buChar char="Ø"/>
            </a:pPr>
            <a:r>
              <a:rPr lang="en-US" dirty="0" smtClean="0">
                <a:latin typeface="Palatino Linotype" pitchFamily="18" charset="0"/>
              </a:rPr>
              <a:t>100% of the Kindergarten students agreed that science was fun.</a:t>
            </a:r>
          </a:p>
          <a:p>
            <a:pPr>
              <a:buFont typeface="Wingdings" pitchFamily="2" charset="2"/>
              <a:buChar char="Ø"/>
            </a:pPr>
            <a:r>
              <a:rPr lang="en-US" dirty="0" smtClean="0">
                <a:latin typeface="Palatino Linotype" pitchFamily="18" charset="0"/>
              </a:rPr>
              <a:t>When asked the question “What is your favorite way to learn science?”, 46% of the students stated that they liked hands-on activities.</a:t>
            </a:r>
          </a:p>
          <a:p>
            <a:pPr>
              <a:buFont typeface="Wingdings" pitchFamily="2" charset="2"/>
              <a:buChar char="Ø"/>
            </a:pPr>
            <a:endParaRPr lang="en-US" dirty="0" smtClean="0">
              <a:latin typeface="Palatino Linotype" pitchFamily="18" charset="0"/>
            </a:endParaRPr>
          </a:p>
          <a:p>
            <a:pPr>
              <a:buFont typeface="Wingdings" pitchFamily="2" charset="2"/>
              <a:buChar char="Ø"/>
            </a:pPr>
            <a:endParaRPr lang="en-US" dirty="0" smtClean="0">
              <a:latin typeface="Palatino Linotype" pitchFamily="18" charset="0"/>
            </a:endParaRPr>
          </a:p>
          <a:p>
            <a:pPr>
              <a:buFont typeface="Wingdings" pitchFamily="2" charset="2"/>
              <a:buChar char="Ø"/>
            </a:pPr>
            <a:endParaRPr lang="en-US" dirty="0" smtClean="0">
              <a:solidFill>
                <a:srgbClr val="002060"/>
              </a:solidFill>
              <a:latin typeface="Palatino Linotype" pitchFamily="18" charset="0"/>
            </a:endParaRPr>
          </a:p>
          <a:p>
            <a:pPr>
              <a:buFont typeface="Wingdings" pitchFamily="2" charset="2"/>
              <a:buChar char="Ø"/>
            </a:pPr>
            <a:endParaRPr lang="en-US" dirty="0">
              <a:solidFill>
                <a:srgbClr val="002060"/>
              </a:solidFill>
              <a:latin typeface="Palatino Linotype" pitchFamily="18" charset="0"/>
            </a:endParaRPr>
          </a:p>
        </p:txBody>
      </p:sp>
      <p:sp>
        <p:nvSpPr>
          <p:cNvPr id="3" name="Title 2"/>
          <p:cNvSpPr>
            <a:spLocks noGrp="1"/>
          </p:cNvSpPr>
          <p:nvPr>
            <p:ph type="title"/>
          </p:nvPr>
        </p:nvSpPr>
        <p:spPr/>
        <p:txBody>
          <a:bodyPr/>
          <a:lstStyle/>
          <a:p>
            <a:r>
              <a:rPr lang="en-US" dirty="0" smtClean="0"/>
              <a:t>Surveys said…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lnSpcReduction="10000"/>
          </a:bodyPr>
          <a:lstStyle/>
          <a:p>
            <a:pPr algn="ctr">
              <a:buNone/>
            </a:pPr>
            <a:r>
              <a:rPr lang="en-CA" sz="2800" dirty="0" smtClean="0">
                <a:solidFill>
                  <a:srgbClr val="002060"/>
                </a:solidFill>
                <a:latin typeface="Palatino Linotype" pitchFamily="18" charset="0"/>
              </a:rPr>
              <a:t>Grade Two</a:t>
            </a:r>
          </a:p>
          <a:p>
            <a:pPr algn="ctr">
              <a:buNone/>
            </a:pPr>
            <a:endParaRPr lang="en-CA" dirty="0" smtClean="0">
              <a:latin typeface="Palatino Linotype" pitchFamily="18" charset="0"/>
            </a:endParaRPr>
          </a:p>
          <a:p>
            <a:r>
              <a:rPr lang="en-CA" dirty="0" smtClean="0">
                <a:latin typeface="Palatino Linotype" pitchFamily="18" charset="0"/>
              </a:rPr>
              <a:t>On the pre-survey, 8% of grade 2 students indicated that they engaged in Science experiments on a regular basis whereas on the post-survey 80% indicated that they participated in Science experiments regularly.</a:t>
            </a:r>
          </a:p>
          <a:p>
            <a:endParaRPr lang="en-CA" dirty="0" smtClean="0">
              <a:latin typeface="Palatino Linotype" pitchFamily="18" charset="0"/>
            </a:endParaRPr>
          </a:p>
          <a:p>
            <a:r>
              <a:rPr lang="en-CA" dirty="0" smtClean="0">
                <a:latin typeface="Palatino Linotype" pitchFamily="18" charset="0"/>
              </a:rPr>
              <a:t>This same group of students  grew from 54%-87% on the statement “I like Science” from the pre-post survey.</a:t>
            </a:r>
          </a:p>
        </p:txBody>
      </p:sp>
      <p:sp>
        <p:nvSpPr>
          <p:cNvPr id="3" name="Title 2"/>
          <p:cNvSpPr>
            <a:spLocks noGrp="1"/>
          </p:cNvSpPr>
          <p:nvPr>
            <p:ph type="title"/>
          </p:nvPr>
        </p:nvSpPr>
        <p:spPr/>
        <p:txBody>
          <a:bodyPr/>
          <a:lstStyle/>
          <a:p>
            <a:r>
              <a:rPr lang="en-CA" dirty="0" smtClean="0"/>
              <a:t>Surveys said.....</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260648"/>
            <a:ext cx="7992888" cy="4247317"/>
          </a:xfrm>
          <a:prstGeom prst="rect">
            <a:avLst/>
          </a:prstGeom>
        </p:spPr>
        <p:txBody>
          <a:bodyPr wrap="square">
            <a:spAutoFit/>
          </a:bodyPr>
          <a:lstStyle/>
          <a:p>
            <a:r>
              <a:rPr lang="en-US" dirty="0" smtClean="0"/>
              <a:t/>
            </a:r>
            <a:br>
              <a:rPr lang="en-US" dirty="0" smtClean="0"/>
            </a:br>
            <a:r>
              <a:rPr lang="en-US" dirty="0" err="1" smtClean="0">
                <a:latin typeface="Palatino Linotype" pitchFamily="18" charset="0"/>
              </a:rPr>
              <a:t>Musgravetown</a:t>
            </a:r>
            <a:r>
              <a:rPr lang="en-US" dirty="0" smtClean="0">
                <a:latin typeface="Palatino Linotype" pitchFamily="18" charset="0"/>
              </a:rPr>
              <a:t> is located in Goose Bay, </a:t>
            </a:r>
            <a:r>
              <a:rPr lang="en-US" dirty="0" err="1" smtClean="0">
                <a:latin typeface="Palatino Linotype" pitchFamily="18" charset="0"/>
              </a:rPr>
              <a:t>Bonavista</a:t>
            </a:r>
            <a:r>
              <a:rPr lang="en-US" dirty="0" smtClean="0">
                <a:latin typeface="Palatino Linotype" pitchFamily="18" charset="0"/>
              </a:rPr>
              <a:t> Bay on Route 233, just past Bunyan’s Cove. It is situated in the southwest corner of </a:t>
            </a:r>
            <a:r>
              <a:rPr lang="en-US" dirty="0" err="1" smtClean="0">
                <a:latin typeface="Palatino Linotype" pitchFamily="18" charset="0"/>
              </a:rPr>
              <a:t>Bonavista</a:t>
            </a:r>
            <a:r>
              <a:rPr lang="en-US" dirty="0" smtClean="0">
                <a:latin typeface="Palatino Linotype" pitchFamily="18" charset="0"/>
              </a:rPr>
              <a:t> Bay on the northeast coast of the province.</a:t>
            </a:r>
          </a:p>
          <a:p>
            <a:endParaRPr lang="en-US" dirty="0" smtClean="0">
              <a:latin typeface="Palatino Linotype" pitchFamily="18" charset="0"/>
            </a:endParaRPr>
          </a:p>
          <a:p>
            <a:r>
              <a:rPr lang="en-US" dirty="0" smtClean="0">
                <a:latin typeface="Palatino Linotype" pitchFamily="18" charset="0"/>
              </a:rPr>
              <a:t>First settled in the 1860's by Joseph Greening, it was called 'Muddy Hole', but later received the name, </a:t>
            </a:r>
            <a:r>
              <a:rPr lang="en-US" dirty="0" err="1" smtClean="0">
                <a:latin typeface="Palatino Linotype" pitchFamily="18" charset="0"/>
              </a:rPr>
              <a:t>Musgravetown</a:t>
            </a:r>
            <a:r>
              <a:rPr lang="en-US" dirty="0" smtClean="0">
                <a:latin typeface="Palatino Linotype" pitchFamily="18" charset="0"/>
              </a:rPr>
              <a:t> from Sir Anthony Musgrave, who was Governor of Newfoundland during the mid 1800's.</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Today, </a:t>
            </a:r>
            <a:r>
              <a:rPr lang="en-US" dirty="0" err="1" smtClean="0">
                <a:latin typeface="Palatino Linotype" pitchFamily="18" charset="0"/>
              </a:rPr>
              <a:t>Musgravetown</a:t>
            </a:r>
            <a:r>
              <a:rPr lang="en-US" dirty="0" smtClean="0">
                <a:latin typeface="Palatino Linotype" pitchFamily="18" charset="0"/>
              </a:rPr>
              <a:t> is largely an agricultural community consisting mainly of dairy, poultry and root crop farming.</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3" descr="nl-map-musgravetown-584.jpg"/>
          <p:cNvPicPr>
            <a:picLocks noChangeAspect="1"/>
          </p:cNvPicPr>
          <p:nvPr/>
        </p:nvPicPr>
        <p:blipFill>
          <a:blip r:embed="rId2" cstate="print"/>
          <a:stretch>
            <a:fillRect/>
          </a:stretch>
        </p:blipFill>
        <p:spPr>
          <a:xfrm>
            <a:off x="899592" y="3717490"/>
            <a:ext cx="3600400" cy="2231790"/>
          </a:xfrm>
          <a:prstGeom prst="rect">
            <a:avLst/>
          </a:prstGeom>
          <a:ln w="76200">
            <a:solidFill>
              <a:srgbClr val="002060"/>
            </a:solidFill>
          </a:ln>
        </p:spPr>
      </p:pic>
      <p:pic>
        <p:nvPicPr>
          <p:cNvPr id="5" name="Picture 4" descr="Peninsula_map.gif"/>
          <p:cNvPicPr>
            <a:picLocks noChangeAspect="1"/>
          </p:cNvPicPr>
          <p:nvPr/>
        </p:nvPicPr>
        <p:blipFill>
          <a:blip r:embed="rId3" cstate="print"/>
          <a:stretch>
            <a:fillRect/>
          </a:stretch>
        </p:blipFill>
        <p:spPr>
          <a:xfrm>
            <a:off x="5364088" y="3717032"/>
            <a:ext cx="3600400" cy="2232248"/>
          </a:xfrm>
          <a:prstGeom prst="rect">
            <a:avLst/>
          </a:prstGeom>
          <a:ln w="76200">
            <a:solidFill>
              <a:srgbClr val="002060"/>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CA" dirty="0" smtClean="0">
                <a:solidFill>
                  <a:srgbClr val="002060"/>
                </a:solidFill>
                <a:latin typeface="Palatino Linotype" pitchFamily="18" charset="0"/>
              </a:rPr>
              <a:t>Grade Five</a:t>
            </a:r>
          </a:p>
          <a:p>
            <a:endParaRPr lang="en-CA" dirty="0" smtClean="0"/>
          </a:p>
          <a:p>
            <a:r>
              <a:rPr lang="en-CA" dirty="0" smtClean="0">
                <a:latin typeface="Palatino Linotype" pitchFamily="18" charset="0"/>
              </a:rPr>
              <a:t>At the grade 5 level, pre-survey results indicated 100% of students felt that experiments were rarely completed in the classroom. Post-survey results showed that 100% of students felt that experiments were often completed in their classroom. </a:t>
            </a:r>
          </a:p>
          <a:p>
            <a:endParaRPr lang="en-US" dirty="0"/>
          </a:p>
        </p:txBody>
      </p:sp>
      <p:sp>
        <p:nvSpPr>
          <p:cNvPr id="3" name="Title 2"/>
          <p:cNvSpPr>
            <a:spLocks noGrp="1"/>
          </p:cNvSpPr>
          <p:nvPr>
            <p:ph type="title"/>
          </p:nvPr>
        </p:nvSpPr>
        <p:spPr/>
        <p:txBody>
          <a:bodyPr/>
          <a:lstStyle/>
          <a:p>
            <a:r>
              <a:rPr lang="en-US" dirty="0" smtClean="0"/>
              <a:t>Surveys said…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Font typeface="Wingdings" pitchFamily="2" charset="2"/>
              <a:buChar char="Ø"/>
            </a:pPr>
            <a:r>
              <a:rPr lang="en-CA" b="1" dirty="0" smtClean="0">
                <a:latin typeface="Palatino Linotype" pitchFamily="18" charset="0"/>
              </a:rPr>
              <a:t>Students were actively engaged.</a:t>
            </a:r>
          </a:p>
          <a:p>
            <a:pPr marL="0" indent="0">
              <a:spcBef>
                <a:spcPts val="0"/>
              </a:spcBef>
              <a:buNone/>
            </a:pPr>
            <a:endParaRPr lang="en-CA" dirty="0" smtClean="0"/>
          </a:p>
          <a:p>
            <a:pPr marL="0" indent="0">
              <a:spcBef>
                <a:spcPts val="0"/>
              </a:spcBef>
              <a:buNone/>
            </a:pPr>
            <a:r>
              <a:rPr lang="en-CA" dirty="0" smtClean="0"/>
              <a:t>Regardless of their varying learning abilities and styles, the students were motivated and engaged in the science activities.</a:t>
            </a:r>
          </a:p>
          <a:p>
            <a:pPr marL="0" indent="0">
              <a:spcBef>
                <a:spcPts val="0"/>
              </a:spcBef>
              <a:buNone/>
            </a:pPr>
            <a:endParaRPr lang="en-CA" dirty="0" smtClean="0"/>
          </a:p>
          <a:p>
            <a:pPr marL="0" indent="0">
              <a:spcBef>
                <a:spcPts val="0"/>
              </a:spcBef>
              <a:buNone/>
            </a:pPr>
            <a:r>
              <a:rPr lang="en-CA" dirty="0" smtClean="0"/>
              <a:t>All students met with success as they carried out their “fun” activities.</a:t>
            </a:r>
            <a:endParaRPr lang="en-CA" dirty="0"/>
          </a:p>
        </p:txBody>
      </p:sp>
      <p:sp>
        <p:nvSpPr>
          <p:cNvPr id="2" name="Title 1"/>
          <p:cNvSpPr>
            <a:spLocks noGrp="1"/>
          </p:cNvSpPr>
          <p:nvPr>
            <p:ph type="title"/>
          </p:nvPr>
        </p:nvSpPr>
        <p:spPr/>
        <p:txBody>
          <a:bodyPr/>
          <a:lstStyle/>
          <a:p>
            <a:r>
              <a:rPr lang="en-CA" dirty="0" smtClean="0"/>
              <a:t>Teacher Findings</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b="1" dirty="0" smtClean="0">
                <a:latin typeface="Palatino Linotype" pitchFamily="18" charset="0"/>
              </a:rPr>
              <a:t>Through collaboration and small group work, it was evident that students supported and encouraged each other. </a:t>
            </a:r>
          </a:p>
          <a:p>
            <a:pPr>
              <a:buNone/>
            </a:pPr>
            <a:endParaRPr lang="en-CA" b="1" dirty="0" smtClean="0"/>
          </a:p>
          <a:p>
            <a:pPr>
              <a:buNone/>
            </a:pPr>
            <a:endParaRPr lang="en-CA" b="1" dirty="0" smtClean="0"/>
          </a:p>
          <a:p>
            <a:pPr>
              <a:buNone/>
            </a:pPr>
            <a:endParaRPr lang="en-CA" b="1" dirty="0" smtClean="0"/>
          </a:p>
          <a:p>
            <a:pPr>
              <a:buNone/>
            </a:pPr>
            <a:r>
              <a:rPr lang="en-CA" dirty="0" smtClean="0"/>
              <a:t>	</a:t>
            </a:r>
            <a:endParaRPr lang="en-CA" dirty="0"/>
          </a:p>
        </p:txBody>
      </p:sp>
      <p:sp>
        <p:nvSpPr>
          <p:cNvPr id="2" name="Title 1"/>
          <p:cNvSpPr>
            <a:spLocks noGrp="1"/>
          </p:cNvSpPr>
          <p:nvPr>
            <p:ph type="title"/>
          </p:nvPr>
        </p:nvSpPr>
        <p:spPr/>
        <p:txBody>
          <a:bodyPr/>
          <a:lstStyle/>
          <a:p>
            <a:r>
              <a:rPr lang="en-CA" dirty="0" smtClean="0"/>
              <a:t>Teacher Findings</a:t>
            </a:r>
            <a:endParaRPr lang="en-CA" dirty="0"/>
          </a:p>
        </p:txBody>
      </p:sp>
      <p:pic>
        <p:nvPicPr>
          <p:cNvPr id="1026" name="Picture 2" descr="C:\Users\lsimmonds\Pictures\2014-05-09\309.JPG"/>
          <p:cNvPicPr>
            <a:picLocks noChangeAspect="1" noChangeArrowheads="1"/>
          </p:cNvPicPr>
          <p:nvPr/>
        </p:nvPicPr>
        <p:blipFill>
          <a:blip r:embed="rId2" cstate="print"/>
          <a:srcRect/>
          <a:stretch>
            <a:fillRect/>
          </a:stretch>
        </p:blipFill>
        <p:spPr bwMode="auto">
          <a:xfrm>
            <a:off x="2843808" y="3140968"/>
            <a:ext cx="4023360" cy="304996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CA" dirty="0" smtClean="0">
                <a:latin typeface="Palatino Linotype" pitchFamily="18" charset="0"/>
              </a:rPr>
              <a:t>In Kindergarten, the pre-survey indicated that 96% of students enjoyed working in small groups. On the post-survey, 100% of the children agreed that they liked group work.</a:t>
            </a:r>
          </a:p>
          <a:p>
            <a:endParaRPr lang="en-CA" dirty="0" smtClean="0"/>
          </a:p>
          <a:p>
            <a:r>
              <a:rPr lang="en-CA" dirty="0" smtClean="0">
                <a:latin typeface="Palatino Linotype" pitchFamily="18" charset="0"/>
              </a:rPr>
              <a:t>On a pre-survey, 46% of grade 2 students indicated that they liked to work in groups. Post-survey results showed that 93% of children liked to work in groups.</a:t>
            </a:r>
          </a:p>
          <a:p>
            <a:endParaRPr lang="en-CA" dirty="0" smtClean="0"/>
          </a:p>
          <a:p>
            <a:r>
              <a:rPr lang="en-CA" dirty="0" smtClean="0">
                <a:latin typeface="Palatino Linotype" pitchFamily="18" charset="0"/>
              </a:rPr>
              <a:t>At the grade 5 level, pre-survey results indicated that 86% liked to work in groups whereas 100% of students stated they liked group work in the post-survey.</a:t>
            </a:r>
            <a:endParaRPr lang="en-CA" dirty="0">
              <a:latin typeface="Palatino Linotype" pitchFamily="18" charset="0"/>
            </a:endParaRPr>
          </a:p>
        </p:txBody>
      </p:sp>
      <p:sp>
        <p:nvSpPr>
          <p:cNvPr id="3" name="Title 2"/>
          <p:cNvSpPr>
            <a:spLocks noGrp="1"/>
          </p:cNvSpPr>
          <p:nvPr>
            <p:ph type="title"/>
          </p:nvPr>
        </p:nvSpPr>
        <p:spPr/>
        <p:txBody>
          <a:bodyPr/>
          <a:lstStyle/>
          <a:p>
            <a:r>
              <a:rPr lang="en-CA" dirty="0" smtClean="0"/>
              <a:t>Surveys say....</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CA" dirty="0" smtClean="0">
                <a:latin typeface="Palatino Linotype" pitchFamily="18" charset="0"/>
              </a:rPr>
              <a:t>All students could be risk-takers since such learning activities created a safe environment for all.</a:t>
            </a:r>
          </a:p>
          <a:p>
            <a:r>
              <a:rPr lang="en-CA" dirty="0" smtClean="0">
                <a:latin typeface="Palatino Linotype" pitchFamily="18" charset="0"/>
              </a:rPr>
              <a:t>Students were able to demonstrate their knowledge through a variety of means rather than just paper-pencil tasks.</a:t>
            </a:r>
          </a:p>
          <a:p>
            <a:r>
              <a:rPr lang="en-CA" dirty="0" smtClean="0">
                <a:latin typeface="Palatino Linotype" pitchFamily="18" charset="0"/>
              </a:rPr>
              <a:t>In student written responses, it was evident that they were somewhat reluctant to expand on their thinking.  Their reflections were somewhat limited and did not truly reflect their level of understanding of what they learned.</a:t>
            </a:r>
          </a:p>
          <a:p>
            <a:r>
              <a:rPr lang="en-CA" dirty="0" smtClean="0">
                <a:latin typeface="Palatino Linotype" pitchFamily="18" charset="0"/>
              </a:rPr>
              <a:t>It was noted that students were very excited to move on to the next activity when one was completed.</a:t>
            </a:r>
          </a:p>
          <a:p>
            <a:r>
              <a:rPr lang="en-CA" dirty="0" smtClean="0">
                <a:latin typeface="Palatino Linotype" pitchFamily="18" charset="0"/>
              </a:rPr>
              <a:t>Students really enjoyed the collaboration and small group work.</a:t>
            </a:r>
          </a:p>
          <a:p>
            <a:pPr>
              <a:buNone/>
            </a:pPr>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2" name="Title 1"/>
          <p:cNvSpPr>
            <a:spLocks noGrp="1"/>
          </p:cNvSpPr>
          <p:nvPr>
            <p:ph type="title"/>
          </p:nvPr>
        </p:nvSpPr>
        <p:spPr/>
        <p:txBody>
          <a:bodyPr/>
          <a:lstStyle/>
          <a:p>
            <a:r>
              <a:rPr lang="en-CA" dirty="0" smtClean="0"/>
              <a:t>Teacher Findings</a:t>
            </a:r>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latin typeface="Palatino Linotype" pitchFamily="18" charset="0"/>
              </a:rPr>
              <a:t>Utilization of more technology (i.e. </a:t>
            </a:r>
            <a:r>
              <a:rPr lang="en-CA" dirty="0" err="1" smtClean="0">
                <a:latin typeface="Palatino Linotype" pitchFamily="18" charset="0"/>
              </a:rPr>
              <a:t>Ipads</a:t>
            </a:r>
            <a:r>
              <a:rPr lang="en-CA" dirty="0" smtClean="0">
                <a:latin typeface="Palatino Linotype" pitchFamily="18" charset="0"/>
              </a:rPr>
              <a:t> and videos) would be more beneficial in terms of all students becoming even further engaged and would provide them with another means to demonstrate their learning.</a:t>
            </a:r>
          </a:p>
        </p:txBody>
      </p:sp>
      <p:sp>
        <p:nvSpPr>
          <p:cNvPr id="2" name="Title 1"/>
          <p:cNvSpPr>
            <a:spLocks noGrp="1"/>
          </p:cNvSpPr>
          <p:nvPr>
            <p:ph type="title"/>
          </p:nvPr>
        </p:nvSpPr>
        <p:spPr/>
        <p:txBody>
          <a:bodyPr/>
          <a:lstStyle/>
          <a:p>
            <a:r>
              <a:rPr lang="en-CA" dirty="0" smtClean="0"/>
              <a:t>Teacher Findings</a:t>
            </a:r>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CA" dirty="0" smtClean="0">
                <a:latin typeface="Palatino Linotype" pitchFamily="18" charset="0"/>
              </a:rPr>
              <a:t>Initially we believed that we could begin the inquiry approach providing very little teacher direction and questioning. However, as stated in the article “The Many Levels of Inquiry” (</a:t>
            </a:r>
            <a:r>
              <a:rPr lang="en-CA" dirty="0" err="1" smtClean="0">
                <a:latin typeface="Palatino Linotype" pitchFamily="18" charset="0"/>
              </a:rPr>
              <a:t>Banchi</a:t>
            </a:r>
            <a:r>
              <a:rPr lang="en-CA" dirty="0" smtClean="0">
                <a:latin typeface="Palatino Linotype" pitchFamily="18" charset="0"/>
              </a:rPr>
              <a:t> and Bell, 2008) this isn’t the case.  They pointed out that “Elementary students cannot be able to design and carry out their own investigations.  In fact, most students regardless of age, need extensive practice to develop their inquiry abilities and understandings  to a point where they can conduct their own investigations from start to finish ” (p.26).</a:t>
            </a:r>
          </a:p>
          <a:p>
            <a:endParaRPr lang="en-US" dirty="0"/>
          </a:p>
        </p:txBody>
      </p:sp>
      <p:sp>
        <p:nvSpPr>
          <p:cNvPr id="3" name="Title 2"/>
          <p:cNvSpPr>
            <a:spLocks noGrp="1"/>
          </p:cNvSpPr>
          <p:nvPr>
            <p:ph type="title"/>
          </p:nvPr>
        </p:nvSpPr>
        <p:spPr/>
        <p:txBody>
          <a:bodyPr/>
          <a:lstStyle/>
          <a:p>
            <a:r>
              <a:rPr lang="en-US" dirty="0" smtClean="0"/>
              <a:t>Teacher Findings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latin typeface="Palatino Linotype" pitchFamily="18" charset="0"/>
              </a:rPr>
              <a:t>Another consideration for next time would be to run the same activity for all students at the same time as opposed to three or four different centers. Oftentimes, students’ predictions were influenced by their previous observations of other students.  By running the same center we feel it would allow for more in-depth explanations and explorations.</a:t>
            </a:r>
            <a:endParaRPr lang="en-CA" dirty="0">
              <a:latin typeface="Palatino Linotype" pitchFamily="18" charset="0"/>
            </a:endParaRPr>
          </a:p>
        </p:txBody>
      </p:sp>
      <p:sp>
        <p:nvSpPr>
          <p:cNvPr id="2" name="Title 1"/>
          <p:cNvSpPr>
            <a:spLocks noGrp="1"/>
          </p:cNvSpPr>
          <p:nvPr>
            <p:ph type="title"/>
          </p:nvPr>
        </p:nvSpPr>
        <p:spPr/>
        <p:txBody>
          <a:bodyPr/>
          <a:lstStyle/>
          <a:p>
            <a:r>
              <a:rPr lang="en-CA" dirty="0" smtClean="0"/>
              <a:t>Teacher Findings</a:t>
            </a:r>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Autofit/>
          </a:bodyPr>
          <a:lstStyle/>
          <a:p>
            <a:pPr algn="ctr"/>
            <a:r>
              <a:rPr lang="en-US" sz="9600" dirty="0" smtClean="0">
                <a:solidFill>
                  <a:schemeClr val="accent2">
                    <a:lumMod val="60000"/>
                    <a:lumOff val="40000"/>
                  </a:schemeClr>
                </a:solidFill>
              </a:rPr>
              <a:t>Strengths and Challenges</a:t>
            </a:r>
            <a:endParaRPr lang="en-US" sz="96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latin typeface="Palatino Linotype" pitchFamily="18" charset="0"/>
              </a:rPr>
              <a:t>Children were engaged and motivated</a:t>
            </a:r>
          </a:p>
          <a:p>
            <a:r>
              <a:rPr lang="en-CA" dirty="0" smtClean="0">
                <a:latin typeface="Palatino Linotype" pitchFamily="18" charset="0"/>
              </a:rPr>
              <a:t>Many students carried their enthusiasm for science home </a:t>
            </a:r>
          </a:p>
          <a:p>
            <a:r>
              <a:rPr lang="en-CA" dirty="0" smtClean="0">
                <a:latin typeface="Palatino Linotype" pitchFamily="18" charset="0"/>
              </a:rPr>
              <a:t>There was positive feedback from parents and children</a:t>
            </a:r>
          </a:p>
          <a:p>
            <a:r>
              <a:rPr lang="en-CA" dirty="0" smtClean="0">
                <a:latin typeface="Palatino Linotype" pitchFamily="18" charset="0"/>
              </a:rPr>
              <a:t>Scientific inquiry catered to all learning styles (inclusive learning approach)</a:t>
            </a:r>
          </a:p>
          <a:p>
            <a:r>
              <a:rPr lang="en-CA" dirty="0" smtClean="0">
                <a:latin typeface="Palatino Linotype" pitchFamily="18" charset="0"/>
              </a:rPr>
              <a:t>All students had the opportunity to contribute their understandings</a:t>
            </a:r>
          </a:p>
          <a:p>
            <a:endParaRPr lang="en-CA" dirty="0">
              <a:latin typeface="Palatino Linotype" pitchFamily="18" charset="0"/>
            </a:endParaRPr>
          </a:p>
        </p:txBody>
      </p:sp>
      <p:sp>
        <p:nvSpPr>
          <p:cNvPr id="2" name="Title 1"/>
          <p:cNvSpPr>
            <a:spLocks noGrp="1"/>
          </p:cNvSpPr>
          <p:nvPr>
            <p:ph type="title"/>
          </p:nvPr>
        </p:nvSpPr>
        <p:spPr/>
        <p:txBody>
          <a:bodyPr/>
          <a:lstStyle/>
          <a:p>
            <a:r>
              <a:rPr lang="en-CA" dirty="0" smtClean="0"/>
              <a:t>Strengths </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492897"/>
            <a:ext cx="8003232" cy="3168352"/>
          </a:xfrm>
        </p:spPr>
        <p:txBody>
          <a:bodyPr/>
          <a:lstStyle/>
          <a:p>
            <a:pPr marL="0" indent="0">
              <a:spcBef>
                <a:spcPts val="0"/>
              </a:spcBef>
              <a:buNone/>
            </a:pPr>
            <a:r>
              <a:rPr lang="en-CA" dirty="0" smtClean="0">
                <a:latin typeface="Palatino Linotype" pitchFamily="18" charset="0"/>
              </a:rPr>
              <a:t>I am a Kindergarten teacher at Anthony </a:t>
            </a:r>
            <a:r>
              <a:rPr lang="en-CA" dirty="0" err="1" smtClean="0">
                <a:latin typeface="Palatino Linotype" pitchFamily="18" charset="0"/>
              </a:rPr>
              <a:t>Paddon</a:t>
            </a:r>
            <a:r>
              <a:rPr lang="en-CA" dirty="0" smtClean="0">
                <a:latin typeface="Palatino Linotype" pitchFamily="18" charset="0"/>
              </a:rPr>
              <a:t> Elementary. I have been an educator for 22 years and have a diverse background of teaching experiences. Presently, I teach both a morning and afternoon Kindergarten class. One group consists of 13 students with 6 girls and 7 boys. The second group has 12 students with 4 girls and 8 boys.</a:t>
            </a:r>
          </a:p>
          <a:p>
            <a:endParaRPr lang="en-CA" dirty="0"/>
          </a:p>
        </p:txBody>
      </p:sp>
      <p:sp>
        <p:nvSpPr>
          <p:cNvPr id="2" name="Title 1"/>
          <p:cNvSpPr>
            <a:spLocks noGrp="1"/>
          </p:cNvSpPr>
          <p:nvPr>
            <p:ph type="title"/>
          </p:nvPr>
        </p:nvSpPr>
        <p:spPr>
          <a:xfrm>
            <a:off x="467544" y="274638"/>
            <a:ext cx="8219256" cy="1858218"/>
          </a:xfrm>
        </p:spPr>
        <p:txBody>
          <a:bodyPr/>
          <a:lstStyle/>
          <a:p>
            <a:r>
              <a:rPr lang="en-CA" dirty="0" smtClean="0"/>
              <a:t>Sharon Ellis</a:t>
            </a:r>
            <a:endParaRPr lang="en-CA" dirty="0"/>
          </a:p>
        </p:txBody>
      </p:sp>
      <p:pic>
        <p:nvPicPr>
          <p:cNvPr id="5" name="Picture 4" descr="946850_10151394976242130_1412443194_n.jpg"/>
          <p:cNvPicPr>
            <a:picLocks noChangeAspect="1"/>
          </p:cNvPicPr>
          <p:nvPr/>
        </p:nvPicPr>
        <p:blipFill>
          <a:blip r:embed="rId2" cstate="print"/>
          <a:stretch>
            <a:fillRect/>
          </a:stretch>
        </p:blipFill>
        <p:spPr>
          <a:xfrm>
            <a:off x="3275856" y="188641"/>
            <a:ext cx="1512168" cy="187812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latin typeface="Palatino Linotype" pitchFamily="18" charset="0"/>
              </a:rPr>
              <a:t>Time-consuming</a:t>
            </a:r>
          </a:p>
          <a:p>
            <a:r>
              <a:rPr lang="en-CA" dirty="0" smtClean="0">
                <a:latin typeface="Palatino Linotype" pitchFamily="18" charset="0"/>
              </a:rPr>
              <a:t>Classroom environment issues (no sink in two classrooms)</a:t>
            </a:r>
          </a:p>
          <a:p>
            <a:r>
              <a:rPr lang="en-CA" dirty="0" smtClean="0">
                <a:latin typeface="Palatino Linotype" pitchFamily="18" charset="0"/>
              </a:rPr>
              <a:t>Wondering if younger children accurately understood the questions asked </a:t>
            </a:r>
          </a:p>
          <a:p>
            <a:r>
              <a:rPr lang="en-CA" dirty="0" smtClean="0">
                <a:latin typeface="Palatino Linotype" pitchFamily="18" charset="0"/>
              </a:rPr>
              <a:t>Relinquishing teacher control</a:t>
            </a:r>
          </a:p>
          <a:p>
            <a:r>
              <a:rPr lang="en-CA" dirty="0" smtClean="0">
                <a:latin typeface="Palatino Linotype" pitchFamily="18" charset="0"/>
              </a:rPr>
              <a:t>Recording observations (taking notes)</a:t>
            </a:r>
          </a:p>
          <a:p>
            <a:r>
              <a:rPr lang="en-CA" dirty="0" smtClean="0">
                <a:latin typeface="Palatino Linotype" pitchFamily="18" charset="0"/>
              </a:rPr>
              <a:t>Videotaping</a:t>
            </a:r>
          </a:p>
          <a:p>
            <a:r>
              <a:rPr lang="en-CA" dirty="0" smtClean="0">
                <a:latin typeface="Palatino Linotype" pitchFamily="18" charset="0"/>
              </a:rPr>
              <a:t>Developing an appropriate survey to adequately reflect students’ levels of motivation</a:t>
            </a:r>
          </a:p>
          <a:p>
            <a:endParaRPr lang="en-CA" dirty="0" smtClean="0">
              <a:latin typeface="Palatino Linotype" pitchFamily="18" charset="0"/>
            </a:endParaRPr>
          </a:p>
          <a:p>
            <a:pPr>
              <a:buNone/>
            </a:pPr>
            <a:endParaRPr lang="en-CA" dirty="0"/>
          </a:p>
        </p:txBody>
      </p:sp>
      <p:sp>
        <p:nvSpPr>
          <p:cNvPr id="2" name="Title 1"/>
          <p:cNvSpPr>
            <a:spLocks noGrp="1"/>
          </p:cNvSpPr>
          <p:nvPr>
            <p:ph type="title"/>
          </p:nvPr>
        </p:nvSpPr>
        <p:spPr/>
        <p:txBody>
          <a:bodyPr/>
          <a:lstStyle/>
          <a:p>
            <a:r>
              <a:rPr lang="en-CA" dirty="0" smtClean="0"/>
              <a:t>Challenges</a:t>
            </a:r>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Autofit/>
          </a:bodyPr>
          <a:lstStyle/>
          <a:p>
            <a:pPr algn="ctr"/>
            <a:r>
              <a:rPr lang="en-US" sz="9600" dirty="0" smtClean="0">
                <a:solidFill>
                  <a:schemeClr val="accent2">
                    <a:lumMod val="60000"/>
                    <a:lumOff val="40000"/>
                  </a:schemeClr>
                </a:solidFill>
              </a:rPr>
              <a:t>Future Plans</a:t>
            </a:r>
            <a:endParaRPr lang="en-US" sz="96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latin typeface="Palatino Linotype" pitchFamily="18" charset="0"/>
              </a:rPr>
              <a:t>We feel we would definitely use teacher inquiry in our future teaching.  The motivation and enthusiasm evident in our students after using an inquiry based approach were certainly positive factors.  This methodology catered to all learning styles and abilities. It would certainly work well in many areas of the curriculum.</a:t>
            </a:r>
          </a:p>
          <a:p>
            <a:endParaRPr lang="en-CA" dirty="0"/>
          </a:p>
        </p:txBody>
      </p:sp>
      <p:sp>
        <p:nvSpPr>
          <p:cNvPr id="2" name="Title 1"/>
          <p:cNvSpPr>
            <a:spLocks noGrp="1"/>
          </p:cNvSpPr>
          <p:nvPr>
            <p:ph type="title"/>
          </p:nvPr>
        </p:nvSpPr>
        <p:spPr/>
        <p:txBody>
          <a:bodyPr/>
          <a:lstStyle/>
          <a:p>
            <a:r>
              <a:rPr lang="en-CA" dirty="0" smtClean="0"/>
              <a:t>Future Plans</a:t>
            </a:r>
            <a:endParaRPr lang="en-C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Autofit/>
          </a:bodyPr>
          <a:lstStyle/>
          <a:p>
            <a:pPr algn="ctr"/>
            <a:r>
              <a:rPr lang="en-US" sz="9600" dirty="0" smtClean="0">
                <a:solidFill>
                  <a:schemeClr val="accent2">
                    <a:lumMod val="60000"/>
                    <a:lumOff val="40000"/>
                  </a:schemeClr>
                </a:solidFill>
              </a:rPr>
              <a:t>Project Success</a:t>
            </a:r>
            <a:endParaRPr lang="en-US" sz="96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spcBef>
                <a:spcPts val="0"/>
              </a:spcBef>
              <a:buFont typeface="Wingdings" pitchFamily="2" charset="2"/>
              <a:buChar char="Ø"/>
            </a:pPr>
            <a:r>
              <a:rPr lang="en-CA" dirty="0" smtClean="0">
                <a:latin typeface="Palatino Linotype" pitchFamily="18" charset="0"/>
              </a:rPr>
              <a:t>It was evident from our data that this project was successful and our intended learning outcomes were achieved.</a:t>
            </a:r>
          </a:p>
          <a:p>
            <a:pPr marL="0" indent="0">
              <a:spcBef>
                <a:spcPts val="0"/>
              </a:spcBef>
              <a:buNone/>
            </a:pPr>
            <a:endParaRPr lang="en-CA" dirty="0" smtClean="0">
              <a:latin typeface="Palatino Linotype" pitchFamily="18" charset="0"/>
            </a:endParaRPr>
          </a:p>
          <a:p>
            <a:pPr marL="0" indent="0">
              <a:lnSpc>
                <a:spcPct val="110000"/>
              </a:lnSpc>
              <a:spcBef>
                <a:spcPts val="0"/>
              </a:spcBef>
              <a:buFont typeface="Wingdings" pitchFamily="2" charset="2"/>
              <a:buChar char="Ø"/>
            </a:pPr>
            <a:r>
              <a:rPr lang="en-CA" dirty="0" smtClean="0">
                <a:latin typeface="Palatino Linotype" pitchFamily="18" charset="0"/>
              </a:rPr>
              <a:t>This project greatly enhanced our professional learning needs.</a:t>
            </a:r>
          </a:p>
          <a:p>
            <a:pPr marL="0" indent="0">
              <a:lnSpc>
                <a:spcPct val="110000"/>
              </a:lnSpc>
              <a:spcBef>
                <a:spcPts val="0"/>
              </a:spcBef>
              <a:buNone/>
            </a:pPr>
            <a:endParaRPr lang="en-CA" dirty="0" smtClean="0">
              <a:latin typeface="Palatino Linotype" pitchFamily="18" charset="0"/>
            </a:endParaRPr>
          </a:p>
          <a:p>
            <a:pPr marL="0" indent="0">
              <a:lnSpc>
                <a:spcPct val="110000"/>
              </a:lnSpc>
              <a:spcBef>
                <a:spcPts val="0"/>
              </a:spcBef>
              <a:buFont typeface="Wingdings" pitchFamily="2" charset="2"/>
              <a:buChar char="Ø"/>
            </a:pPr>
            <a:r>
              <a:rPr lang="en-CA" dirty="0" smtClean="0">
                <a:latin typeface="Palatino Linotype" pitchFamily="18" charset="0"/>
              </a:rPr>
              <a:t>It provided us with much needed professional development in the area of science.</a:t>
            </a:r>
          </a:p>
          <a:p>
            <a:pPr marL="0" indent="0">
              <a:lnSpc>
                <a:spcPct val="110000"/>
              </a:lnSpc>
              <a:spcBef>
                <a:spcPts val="0"/>
              </a:spcBef>
              <a:buNone/>
            </a:pPr>
            <a:endParaRPr lang="en-CA" dirty="0" smtClean="0">
              <a:latin typeface="Palatino Linotype" pitchFamily="18" charset="0"/>
            </a:endParaRPr>
          </a:p>
          <a:p>
            <a:pPr marL="0" indent="0">
              <a:lnSpc>
                <a:spcPct val="120000"/>
              </a:lnSpc>
              <a:spcBef>
                <a:spcPts val="0"/>
              </a:spcBef>
              <a:buFont typeface="Wingdings" pitchFamily="2" charset="2"/>
              <a:buChar char="Ø"/>
            </a:pPr>
            <a:r>
              <a:rPr lang="en-CA" dirty="0" smtClean="0">
                <a:latin typeface="Palatino Linotype" pitchFamily="18" charset="0"/>
              </a:rPr>
              <a:t>The continuous support and expertise from Dr. Karen </a:t>
            </a:r>
            <a:r>
              <a:rPr lang="en-CA" dirty="0" err="1" smtClean="0">
                <a:latin typeface="Palatino Linotype" pitchFamily="18" charset="0"/>
              </a:rPr>
              <a:t>Goodnough</a:t>
            </a:r>
            <a:r>
              <a:rPr lang="en-CA" dirty="0" smtClean="0">
                <a:latin typeface="Palatino Linotype" pitchFamily="18" charset="0"/>
              </a:rPr>
              <a:t>, Mr. Rene Wicks and Mr. Tom Walsh helped guide us through the entire process.</a:t>
            </a:r>
          </a:p>
          <a:p>
            <a:pPr marL="0" indent="0">
              <a:spcBef>
                <a:spcPts val="0"/>
              </a:spcBef>
              <a:buNone/>
            </a:pPr>
            <a:endParaRPr lang="en-CA" dirty="0">
              <a:latin typeface="Palatino Linotype" pitchFamily="18" charset="0"/>
            </a:endParaRPr>
          </a:p>
        </p:txBody>
      </p:sp>
      <p:sp>
        <p:nvSpPr>
          <p:cNvPr id="2" name="Title 1"/>
          <p:cNvSpPr>
            <a:spLocks noGrp="1"/>
          </p:cNvSpPr>
          <p:nvPr>
            <p:ph type="title"/>
          </p:nvPr>
        </p:nvSpPr>
        <p:spPr/>
        <p:txBody>
          <a:bodyPr/>
          <a:lstStyle/>
          <a:p>
            <a:r>
              <a:rPr lang="en-CA" dirty="0" smtClean="0"/>
              <a:t>Project Success</a:t>
            </a:r>
            <a:endParaRPr lang="en-C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CA" dirty="0" smtClean="0">
                <a:latin typeface="Palatino Linotype" pitchFamily="18" charset="0"/>
              </a:rPr>
              <a:t>It supplied a new approach to teaching science.</a:t>
            </a:r>
          </a:p>
          <a:p>
            <a:pPr>
              <a:buNone/>
            </a:pPr>
            <a:endParaRPr lang="en-CA" dirty="0" smtClean="0">
              <a:latin typeface="Palatino Linotype" pitchFamily="18" charset="0"/>
            </a:endParaRPr>
          </a:p>
          <a:p>
            <a:pPr>
              <a:buFont typeface="Wingdings" pitchFamily="2" charset="2"/>
              <a:buChar char="Ø"/>
            </a:pPr>
            <a:r>
              <a:rPr lang="en-CA" dirty="0" smtClean="0">
                <a:latin typeface="Palatino Linotype" pitchFamily="18" charset="0"/>
              </a:rPr>
              <a:t>It breathed life into our program which was starting to feel stagnant.</a:t>
            </a:r>
          </a:p>
          <a:p>
            <a:pPr>
              <a:buNone/>
            </a:pPr>
            <a:endParaRPr lang="en-CA" dirty="0" smtClean="0">
              <a:latin typeface="Palatino Linotype" pitchFamily="18" charset="0"/>
            </a:endParaRPr>
          </a:p>
          <a:p>
            <a:pPr>
              <a:buFont typeface="Wingdings" pitchFamily="2" charset="2"/>
              <a:buChar char="Ø"/>
            </a:pPr>
            <a:r>
              <a:rPr lang="en-CA" dirty="0" smtClean="0">
                <a:latin typeface="Palatino Linotype" pitchFamily="18" charset="0"/>
              </a:rPr>
              <a:t>It also provided us with many opportunities to collaborate with colleagues, reflect on our teaching methodologies and enhanced student learning and motivation.</a:t>
            </a:r>
            <a:endParaRPr lang="en-CA" dirty="0">
              <a:latin typeface="Palatino Linotype" pitchFamily="18" charset="0"/>
            </a:endParaRPr>
          </a:p>
        </p:txBody>
      </p:sp>
      <p:sp>
        <p:nvSpPr>
          <p:cNvPr id="2" name="Title 1"/>
          <p:cNvSpPr>
            <a:spLocks noGrp="1"/>
          </p:cNvSpPr>
          <p:nvPr>
            <p:ph type="title"/>
          </p:nvPr>
        </p:nvSpPr>
        <p:spPr/>
        <p:txBody>
          <a:bodyPr/>
          <a:lstStyle/>
          <a:p>
            <a:r>
              <a:rPr lang="en-CA" dirty="0" smtClean="0"/>
              <a:t>Project Success</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204864"/>
            <a:ext cx="8147248" cy="3168352"/>
          </a:xfrm>
        </p:spPr>
        <p:txBody>
          <a:bodyPr/>
          <a:lstStyle/>
          <a:p>
            <a:pPr marL="0" indent="0">
              <a:spcBef>
                <a:spcPts val="0"/>
              </a:spcBef>
              <a:buNone/>
            </a:pPr>
            <a:r>
              <a:rPr lang="en-CA" dirty="0" smtClean="0">
                <a:latin typeface="Palatino Linotype" pitchFamily="18" charset="0"/>
              </a:rPr>
              <a:t>I am a Grade Two teacher at Anthony </a:t>
            </a:r>
            <a:r>
              <a:rPr lang="en-CA" dirty="0" err="1" smtClean="0">
                <a:latin typeface="Palatino Linotype" pitchFamily="18" charset="0"/>
              </a:rPr>
              <a:t>Paddon</a:t>
            </a:r>
            <a:r>
              <a:rPr lang="en-CA" dirty="0" smtClean="0">
                <a:latin typeface="Palatino Linotype" pitchFamily="18" charset="0"/>
              </a:rPr>
              <a:t> Elementary.  I have been a teacher for approximately 25 years and have a variety of experiences at the K-6 level.  This year my class consists of 16 students with 8 boys and 8 girls.</a:t>
            </a:r>
            <a:endParaRPr lang="en-CA" dirty="0">
              <a:latin typeface="Palatino Linotype" pitchFamily="18" charset="0"/>
            </a:endParaRPr>
          </a:p>
        </p:txBody>
      </p:sp>
      <p:sp>
        <p:nvSpPr>
          <p:cNvPr id="2" name="Title 1"/>
          <p:cNvSpPr>
            <a:spLocks noGrp="1"/>
          </p:cNvSpPr>
          <p:nvPr>
            <p:ph type="title"/>
          </p:nvPr>
        </p:nvSpPr>
        <p:spPr/>
        <p:txBody>
          <a:bodyPr/>
          <a:lstStyle/>
          <a:p>
            <a:r>
              <a:rPr lang="en-CA" dirty="0" smtClean="0"/>
              <a:t>Christine </a:t>
            </a:r>
            <a:r>
              <a:rPr lang="en-CA" dirty="0" err="1" smtClean="0"/>
              <a:t>Blagdon</a:t>
            </a:r>
            <a:endParaRPr lang="en-CA" dirty="0"/>
          </a:p>
        </p:txBody>
      </p:sp>
      <p:pic>
        <p:nvPicPr>
          <p:cNvPr id="4" name="Picture 3" descr="10270519_10152735220026729_869242480500049820_n.jpg"/>
          <p:cNvPicPr>
            <a:picLocks noChangeAspect="1"/>
          </p:cNvPicPr>
          <p:nvPr/>
        </p:nvPicPr>
        <p:blipFill>
          <a:blip r:embed="rId2" cstate="print"/>
          <a:stretch>
            <a:fillRect/>
          </a:stretch>
        </p:blipFill>
        <p:spPr>
          <a:xfrm>
            <a:off x="3387319" y="188640"/>
            <a:ext cx="1522505" cy="180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420887"/>
            <a:ext cx="8003232" cy="3312369"/>
          </a:xfrm>
        </p:spPr>
        <p:txBody>
          <a:bodyPr/>
          <a:lstStyle/>
          <a:p>
            <a:pPr marL="0" indent="0">
              <a:spcBef>
                <a:spcPts val="0"/>
              </a:spcBef>
              <a:buNone/>
            </a:pPr>
            <a:r>
              <a:rPr lang="en-CA" dirty="0" smtClean="0">
                <a:latin typeface="Palatino Linotype" pitchFamily="18" charset="0"/>
              </a:rPr>
              <a:t>I am a Grade 5 teacher at Anthony </a:t>
            </a:r>
            <a:r>
              <a:rPr lang="en-CA" dirty="0" err="1" smtClean="0">
                <a:latin typeface="Palatino Linotype" pitchFamily="18" charset="0"/>
              </a:rPr>
              <a:t>Paddon</a:t>
            </a:r>
            <a:r>
              <a:rPr lang="en-CA" dirty="0" smtClean="0">
                <a:latin typeface="Palatino Linotype" pitchFamily="18" charset="0"/>
              </a:rPr>
              <a:t> Elementary. I have been teaching for 17 years and have a wide range of teaching experiences in the primary and elementary grades. I am presently teaching a class of 16 students consisting of 7 boys and 9 girls.</a:t>
            </a:r>
            <a:endParaRPr lang="en-CA" dirty="0">
              <a:latin typeface="Palatino Linotype" pitchFamily="18" charset="0"/>
            </a:endParaRPr>
          </a:p>
        </p:txBody>
      </p:sp>
      <p:sp>
        <p:nvSpPr>
          <p:cNvPr id="2" name="Title 1"/>
          <p:cNvSpPr>
            <a:spLocks noGrp="1"/>
          </p:cNvSpPr>
          <p:nvPr>
            <p:ph type="title"/>
          </p:nvPr>
        </p:nvSpPr>
        <p:spPr/>
        <p:txBody>
          <a:bodyPr/>
          <a:lstStyle/>
          <a:p>
            <a:r>
              <a:rPr lang="en-CA" dirty="0" smtClean="0"/>
              <a:t>Loretta </a:t>
            </a:r>
            <a:r>
              <a:rPr lang="en-CA" dirty="0" err="1" smtClean="0"/>
              <a:t>Simmonds</a:t>
            </a:r>
            <a:endParaRPr lang="en-CA" dirty="0"/>
          </a:p>
        </p:txBody>
      </p:sp>
      <p:pic>
        <p:nvPicPr>
          <p:cNvPr id="4" name="Picture 3" descr="581152_10151382242827050_1808807399_n.jpg"/>
          <p:cNvPicPr>
            <a:picLocks noChangeAspect="1"/>
          </p:cNvPicPr>
          <p:nvPr/>
        </p:nvPicPr>
        <p:blipFill>
          <a:blip r:embed="rId2" cstate="print"/>
          <a:stretch>
            <a:fillRect/>
          </a:stretch>
        </p:blipFill>
        <p:spPr>
          <a:xfrm>
            <a:off x="3407870" y="188640"/>
            <a:ext cx="1524170" cy="18722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16833"/>
            <a:ext cx="7859216" cy="3888432"/>
          </a:xfrm>
        </p:spPr>
        <p:txBody>
          <a:bodyPr>
            <a:normAutofit fontScale="85000" lnSpcReduction="20000"/>
          </a:bodyPr>
          <a:lstStyle/>
          <a:p>
            <a:pPr marL="0" indent="0">
              <a:spcBef>
                <a:spcPts val="0"/>
              </a:spcBef>
              <a:buNone/>
            </a:pPr>
            <a:r>
              <a:rPr lang="en-CA" dirty="0" smtClean="0">
                <a:latin typeface="Palatino Linotype" pitchFamily="18" charset="0"/>
              </a:rPr>
              <a:t>Each of our classrooms are comprised of a diverse group of learners with a variety of interests, learning styles and abilities.</a:t>
            </a:r>
          </a:p>
          <a:p>
            <a:pPr marL="0" indent="0">
              <a:spcBef>
                <a:spcPts val="0"/>
              </a:spcBef>
              <a:buNone/>
            </a:pPr>
            <a:endParaRPr lang="en-CA" dirty="0" smtClean="0">
              <a:latin typeface="Palatino Linotype" pitchFamily="18" charset="0"/>
            </a:endParaRPr>
          </a:p>
          <a:p>
            <a:pPr marL="0" indent="0">
              <a:lnSpc>
                <a:spcPct val="110000"/>
              </a:lnSpc>
              <a:spcBef>
                <a:spcPts val="0"/>
              </a:spcBef>
              <a:buNone/>
            </a:pPr>
            <a:r>
              <a:rPr lang="en-CA" dirty="0" smtClean="0">
                <a:latin typeface="Palatino Linotype" pitchFamily="18" charset="0"/>
              </a:rPr>
              <a:t>However, we believe that all students learn best when they are engaged in “hands-on” learning experiences. </a:t>
            </a:r>
          </a:p>
          <a:p>
            <a:pPr marL="0" indent="0">
              <a:lnSpc>
                <a:spcPct val="110000"/>
              </a:lnSpc>
              <a:spcBef>
                <a:spcPts val="0"/>
              </a:spcBef>
              <a:buNone/>
            </a:pPr>
            <a:endParaRPr lang="en-CA" dirty="0" smtClean="0">
              <a:latin typeface="Palatino Linotype" pitchFamily="18" charset="0"/>
            </a:endParaRPr>
          </a:p>
          <a:p>
            <a:pPr marL="0" indent="0">
              <a:lnSpc>
                <a:spcPct val="110000"/>
              </a:lnSpc>
              <a:spcBef>
                <a:spcPts val="0"/>
              </a:spcBef>
              <a:buNone/>
            </a:pPr>
            <a:r>
              <a:rPr lang="en-CA" dirty="0" smtClean="0">
                <a:latin typeface="Palatino Linotype" pitchFamily="18" charset="0"/>
              </a:rPr>
              <a:t>We joined this project because we believed our students were lacking motivation in the science curriculum.</a:t>
            </a:r>
          </a:p>
          <a:p>
            <a:pPr marL="0" indent="0">
              <a:lnSpc>
                <a:spcPct val="110000"/>
              </a:lnSpc>
              <a:spcBef>
                <a:spcPts val="0"/>
              </a:spcBef>
              <a:buNone/>
            </a:pPr>
            <a:endParaRPr lang="en-CA" dirty="0" smtClean="0">
              <a:latin typeface="Palatino Linotype" pitchFamily="18" charset="0"/>
            </a:endParaRPr>
          </a:p>
          <a:p>
            <a:pPr marL="0" indent="0">
              <a:lnSpc>
                <a:spcPct val="110000"/>
              </a:lnSpc>
              <a:spcBef>
                <a:spcPts val="0"/>
              </a:spcBef>
              <a:buNone/>
            </a:pPr>
            <a:r>
              <a:rPr lang="en-CA" dirty="0" smtClean="0">
                <a:latin typeface="Palatino Linotype" pitchFamily="18" charset="0"/>
              </a:rPr>
              <a:t>It was our hope that through inquiry based learning, students would be more motivated to learn.</a:t>
            </a:r>
            <a:endParaRPr lang="en-CA" dirty="0">
              <a:latin typeface="Palatino Linotype" pitchFamily="18" charset="0"/>
            </a:endParaRPr>
          </a:p>
        </p:txBody>
      </p:sp>
      <p:sp>
        <p:nvSpPr>
          <p:cNvPr id="2" name="Title 1"/>
          <p:cNvSpPr>
            <a:spLocks noGrp="1"/>
          </p:cNvSpPr>
          <p:nvPr>
            <p:ph type="title"/>
          </p:nvPr>
        </p:nvSpPr>
        <p:spPr/>
        <p:txBody>
          <a:bodyPr>
            <a:noAutofit/>
          </a:bodyPr>
          <a:lstStyle/>
          <a:p>
            <a:pPr algn="ctr"/>
            <a:r>
              <a:rPr lang="en-CA" sz="8000" dirty="0" smtClean="0"/>
              <a:t>Classroom Composition</a:t>
            </a:r>
            <a:endParaRPr lang="en-CA" sz="8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normAutofit/>
          </a:bodyPr>
          <a:lstStyle/>
          <a:p>
            <a:pPr algn="ctr"/>
            <a:r>
              <a:rPr lang="en-CA" sz="9600" dirty="0" smtClean="0">
                <a:solidFill>
                  <a:schemeClr val="accent2">
                    <a:lumMod val="60000"/>
                    <a:lumOff val="40000"/>
                  </a:schemeClr>
                </a:solidFill>
              </a:rPr>
              <a:t>Focus Area</a:t>
            </a:r>
            <a:endParaRPr lang="en-CA" sz="96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3">
      <a:majorFont>
        <a:latin typeface="Freestyle Script"/>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8270</TotalTime>
  <Words>1822</Words>
  <Application>Microsoft Office PowerPoint</Application>
  <PresentationFormat>On-screen Show (4:3)</PresentationFormat>
  <Paragraphs>184</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Scientific Inquiry in Our World</vt:lpstr>
      <vt:lpstr>Background Information</vt:lpstr>
      <vt:lpstr>Slide 3</vt:lpstr>
      <vt:lpstr>Slide 4</vt:lpstr>
      <vt:lpstr>Sharon Ellis</vt:lpstr>
      <vt:lpstr>Christine Blagdon</vt:lpstr>
      <vt:lpstr>Loretta Simmonds</vt:lpstr>
      <vt:lpstr>Classroom Composition</vt:lpstr>
      <vt:lpstr>Focus Area</vt:lpstr>
      <vt:lpstr>Slide 10</vt:lpstr>
      <vt:lpstr>Slide 11</vt:lpstr>
      <vt:lpstr>Research Questions</vt:lpstr>
      <vt:lpstr>Research Questions</vt:lpstr>
      <vt:lpstr>Ethical Considerations</vt:lpstr>
      <vt:lpstr>Ethical Considerations</vt:lpstr>
      <vt:lpstr>Planning</vt:lpstr>
      <vt:lpstr>Planning</vt:lpstr>
      <vt:lpstr>Planning</vt:lpstr>
      <vt:lpstr>Implementation</vt:lpstr>
      <vt:lpstr>Implementation</vt:lpstr>
      <vt:lpstr>Implementation</vt:lpstr>
      <vt:lpstr>Implementation</vt:lpstr>
      <vt:lpstr>Center Activities</vt:lpstr>
      <vt:lpstr>Center Activites</vt:lpstr>
      <vt:lpstr>Whole Group Activity – Unit Launch</vt:lpstr>
      <vt:lpstr>Slide 26</vt:lpstr>
      <vt:lpstr>Slide 27</vt:lpstr>
      <vt:lpstr>Center Activites</vt:lpstr>
      <vt:lpstr>Slide 29</vt:lpstr>
      <vt:lpstr>Slide 30</vt:lpstr>
      <vt:lpstr>Slide 31</vt:lpstr>
      <vt:lpstr>Slide 32</vt:lpstr>
      <vt:lpstr>Slide 33</vt:lpstr>
      <vt:lpstr>Slide 34</vt:lpstr>
      <vt:lpstr>Teacher Findings</vt:lpstr>
      <vt:lpstr>Teacher Findings</vt:lpstr>
      <vt:lpstr>Slide 37</vt:lpstr>
      <vt:lpstr>Surveys said…</vt:lpstr>
      <vt:lpstr>Surveys said.....</vt:lpstr>
      <vt:lpstr>Surveys said…</vt:lpstr>
      <vt:lpstr>Teacher Findings</vt:lpstr>
      <vt:lpstr>Teacher Findings</vt:lpstr>
      <vt:lpstr>Surveys say....</vt:lpstr>
      <vt:lpstr>Teacher Findings</vt:lpstr>
      <vt:lpstr>Teacher Findings</vt:lpstr>
      <vt:lpstr>Teacher Findings</vt:lpstr>
      <vt:lpstr>Teacher Findings</vt:lpstr>
      <vt:lpstr>Strengths and Challenges</vt:lpstr>
      <vt:lpstr>Strengths </vt:lpstr>
      <vt:lpstr>Challenges</vt:lpstr>
      <vt:lpstr>Future Plans</vt:lpstr>
      <vt:lpstr>Future Plans</vt:lpstr>
      <vt:lpstr>Project Success</vt:lpstr>
      <vt:lpstr>Project Success</vt:lpstr>
      <vt:lpstr>Project Success</vt:lpstr>
    </vt:vector>
  </TitlesOfParts>
  <Company>ESDNL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Inquiry in Our World</dc:title>
  <dc:creator>lsimmonds</dc:creator>
  <cp:lastModifiedBy>sellis</cp:lastModifiedBy>
  <cp:revision>178</cp:revision>
  <dcterms:created xsi:type="dcterms:W3CDTF">2014-04-14T16:22:12Z</dcterms:created>
  <dcterms:modified xsi:type="dcterms:W3CDTF">2014-06-27T16:19:55Z</dcterms:modified>
</cp:coreProperties>
</file>