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74"/>
  </p:notesMasterIdLst>
  <p:handoutMasterIdLst>
    <p:handoutMasterId r:id="rId75"/>
  </p:handoutMasterIdLst>
  <p:sldIdLst>
    <p:sldId id="256" r:id="rId2"/>
    <p:sldId id="257" r:id="rId3"/>
    <p:sldId id="258" r:id="rId4"/>
    <p:sldId id="259" r:id="rId5"/>
    <p:sldId id="260" r:id="rId6"/>
    <p:sldId id="261" r:id="rId7"/>
    <p:sldId id="262" r:id="rId8"/>
    <p:sldId id="263" r:id="rId9"/>
    <p:sldId id="264" r:id="rId10"/>
    <p:sldId id="265" r:id="rId11"/>
    <p:sldId id="273" r:id="rId12"/>
    <p:sldId id="266" r:id="rId13"/>
    <p:sldId id="267" r:id="rId14"/>
    <p:sldId id="268" r:id="rId15"/>
    <p:sldId id="269" r:id="rId16"/>
    <p:sldId id="270" r:id="rId17"/>
    <p:sldId id="271" r:id="rId18"/>
    <p:sldId id="272" r:id="rId19"/>
    <p:sldId id="275" r:id="rId20"/>
    <p:sldId id="282" r:id="rId21"/>
    <p:sldId id="274" r:id="rId22"/>
    <p:sldId id="276" r:id="rId23"/>
    <p:sldId id="295" r:id="rId24"/>
    <p:sldId id="280" r:id="rId25"/>
    <p:sldId id="307" r:id="rId26"/>
    <p:sldId id="281" r:id="rId27"/>
    <p:sldId id="283" r:id="rId28"/>
    <p:sldId id="308" r:id="rId29"/>
    <p:sldId id="284" r:id="rId30"/>
    <p:sldId id="309" r:id="rId31"/>
    <p:sldId id="285" r:id="rId32"/>
    <p:sldId id="322" r:id="rId33"/>
    <p:sldId id="286" r:id="rId34"/>
    <p:sldId id="289" r:id="rId35"/>
    <p:sldId id="298" r:id="rId36"/>
    <p:sldId id="300" r:id="rId37"/>
    <p:sldId id="301" r:id="rId38"/>
    <p:sldId id="302" r:id="rId39"/>
    <p:sldId id="297" r:id="rId40"/>
    <p:sldId id="278" r:id="rId41"/>
    <p:sldId id="292" r:id="rId42"/>
    <p:sldId id="330" r:id="rId43"/>
    <p:sldId id="331" r:id="rId44"/>
    <p:sldId id="288" r:id="rId45"/>
    <p:sldId id="277" r:id="rId46"/>
    <p:sldId id="287" r:id="rId47"/>
    <p:sldId id="290" r:id="rId48"/>
    <p:sldId id="323" r:id="rId49"/>
    <p:sldId id="324" r:id="rId50"/>
    <p:sldId id="325" r:id="rId51"/>
    <p:sldId id="291" r:id="rId52"/>
    <p:sldId id="293" r:id="rId53"/>
    <p:sldId id="326" r:id="rId54"/>
    <p:sldId id="304" r:id="rId55"/>
    <p:sldId id="327" r:id="rId56"/>
    <p:sldId id="303" r:id="rId57"/>
    <p:sldId id="329" r:id="rId58"/>
    <p:sldId id="328" r:id="rId59"/>
    <p:sldId id="321" r:id="rId60"/>
    <p:sldId id="305" r:id="rId61"/>
    <p:sldId id="306" r:id="rId62"/>
    <p:sldId id="311" r:id="rId63"/>
    <p:sldId id="312" r:id="rId64"/>
    <p:sldId id="296" r:id="rId65"/>
    <p:sldId id="313" r:id="rId66"/>
    <p:sldId id="315" r:id="rId67"/>
    <p:sldId id="316" r:id="rId68"/>
    <p:sldId id="317" r:id="rId69"/>
    <p:sldId id="318" r:id="rId70"/>
    <p:sldId id="319" r:id="rId71"/>
    <p:sldId id="320" r:id="rId72"/>
    <p:sldId id="310"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63" autoAdjust="0"/>
  </p:normalViewPr>
  <p:slideViewPr>
    <p:cSldViewPr>
      <p:cViewPr varScale="1">
        <p:scale>
          <a:sx n="66" d="100"/>
          <a:sy n="66" d="100"/>
        </p:scale>
        <p:origin x="-128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9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91ECD8-F4D8-49A2-A585-0F57502410D6}" type="datetimeFigureOut">
              <a:rPr lang="en-CA" smtClean="0"/>
              <a:pPr/>
              <a:t>19/06/2014</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7A8257-0F14-4995-8899-49D4A113C164}"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8CA59D-899C-49B8-986D-F496E8C959EA}" type="datetimeFigureOut">
              <a:rPr lang="en-CA" smtClean="0"/>
              <a:pPr/>
              <a:t>19/06/2014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AE331F-4A5D-4331-B311-F1F724F1FDC1}"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v"/>
            </a:pPr>
            <a:r>
              <a:rPr lang="en-CA" sz="1200" dirty="0" smtClean="0">
                <a:latin typeface="Cambria" pitchFamily="18" charset="0"/>
              </a:rPr>
              <a:t>First project was to find out what they know about electricity and what are some of the questions they have around electricity</a:t>
            </a:r>
          </a:p>
          <a:p>
            <a:pPr>
              <a:buFont typeface="Wingdings" pitchFamily="2" charset="2"/>
              <a:buChar char="v"/>
            </a:pPr>
            <a:r>
              <a:rPr lang="en-CA" sz="1200" dirty="0" smtClean="0">
                <a:latin typeface="Cambria" pitchFamily="18" charset="0"/>
              </a:rPr>
              <a:t>Feedback provided to encouraged students to add to their list of questions.</a:t>
            </a:r>
          </a:p>
          <a:p>
            <a:endParaRPr lang="en-CA" dirty="0"/>
          </a:p>
        </p:txBody>
      </p:sp>
      <p:sp>
        <p:nvSpPr>
          <p:cNvPr id="4" name="Slide Number Placeholder 3"/>
          <p:cNvSpPr>
            <a:spLocks noGrp="1"/>
          </p:cNvSpPr>
          <p:nvPr>
            <p:ph type="sldNum" sz="quarter" idx="10"/>
          </p:nvPr>
        </p:nvSpPr>
        <p:spPr/>
        <p:txBody>
          <a:bodyPr/>
          <a:lstStyle/>
          <a:p>
            <a:fld id="{7AAE331F-4A5D-4331-B311-F1F724F1FDC1}" type="slidenum">
              <a:rPr lang="en-CA" smtClean="0"/>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Meeting</a:t>
            </a:r>
            <a:r>
              <a:rPr lang="en-CA" baseline="0" dirty="0" smtClean="0"/>
              <a:t> math outcomes with graphing and interpreting</a:t>
            </a:r>
          </a:p>
          <a:p>
            <a:r>
              <a:rPr lang="en-CA" baseline="0" dirty="0" smtClean="0"/>
              <a:t>Conclusion included: </a:t>
            </a:r>
            <a:r>
              <a:rPr lang="en-CA" dirty="0" smtClean="0">
                <a:latin typeface="Cambria" pitchFamily="18" charset="0"/>
              </a:rPr>
              <a:t>which included a confirmation/rejection of their hypothesis, an answer to their scientific question, and possible explanations for varied results. </a:t>
            </a:r>
            <a:endParaRPr lang="en-CA" dirty="0"/>
          </a:p>
        </p:txBody>
      </p:sp>
      <p:sp>
        <p:nvSpPr>
          <p:cNvPr id="4" name="Slide Number Placeholder 3"/>
          <p:cNvSpPr>
            <a:spLocks noGrp="1"/>
          </p:cNvSpPr>
          <p:nvPr>
            <p:ph type="sldNum" sz="quarter" idx="10"/>
          </p:nvPr>
        </p:nvSpPr>
        <p:spPr/>
        <p:txBody>
          <a:bodyPr/>
          <a:lstStyle/>
          <a:p>
            <a:fld id="{7AAE331F-4A5D-4331-B311-F1F724F1FDC1}" type="slidenum">
              <a:rPr lang="en-CA" smtClean="0"/>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32</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33</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34</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35</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36</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37</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38</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Use of textbooks provides</a:t>
            </a:r>
            <a:r>
              <a:rPr lang="en-CA" baseline="0" dirty="0" smtClean="0"/>
              <a:t> already designed experiments that don’t allow students to explore their own questions or even promote critical thinking and problem solving in planning their own experiments.  Everything is already controlled for them.</a:t>
            </a:r>
            <a:endParaRPr lang="en-CA" dirty="0"/>
          </a:p>
        </p:txBody>
      </p:sp>
      <p:sp>
        <p:nvSpPr>
          <p:cNvPr id="4" name="Slide Number Placeholder 3"/>
          <p:cNvSpPr>
            <a:spLocks noGrp="1"/>
          </p:cNvSpPr>
          <p:nvPr>
            <p:ph type="sldNum" sz="quarter" idx="10"/>
          </p:nvPr>
        </p:nvSpPr>
        <p:spPr/>
        <p:txBody>
          <a:bodyPr/>
          <a:lstStyle/>
          <a:p>
            <a:fld id="{7AAE331F-4A5D-4331-B311-F1F724F1FDC1}" type="slidenum">
              <a:rPr lang="en-CA" smtClean="0"/>
              <a:pPr/>
              <a:t>39</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4</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40</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41</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44</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45</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While the use of e-portfolios did not increase the percentage of students who reviewed their work to either see how they’ve improved or to make it better (over 90% felt they did this before using e-portfolios), </a:t>
            </a:r>
            <a:endParaRPr lang="en-CA" dirty="0"/>
          </a:p>
        </p:txBody>
      </p:sp>
      <p:sp>
        <p:nvSpPr>
          <p:cNvPr id="4" name="Slide Number Placeholder 3"/>
          <p:cNvSpPr>
            <a:spLocks noGrp="1"/>
          </p:cNvSpPr>
          <p:nvPr>
            <p:ph type="sldNum" sz="quarter" idx="10"/>
          </p:nvPr>
        </p:nvSpPr>
        <p:spPr/>
        <p:txBody>
          <a:bodyPr/>
          <a:lstStyle/>
          <a:p>
            <a:fld id="{7AAE331F-4A5D-4331-B311-F1F724F1FDC1}" type="slidenum">
              <a:rPr lang="en-CA" smtClean="0"/>
              <a:pPr/>
              <a:t>55</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-fewer hands raised to answer</a:t>
            </a:r>
            <a:r>
              <a:rPr lang="en-CA" baseline="0" dirty="0" smtClean="0"/>
              <a:t> questions</a:t>
            </a:r>
          </a:p>
          <a:p>
            <a:r>
              <a:rPr lang="en-CA" baseline="0" dirty="0" smtClean="0"/>
              <a:t>-proper terms were used “hypothesis”</a:t>
            </a:r>
          </a:p>
          <a:p>
            <a:r>
              <a:rPr lang="en-CA" baseline="0" dirty="0" smtClean="0"/>
              <a:t>-synergy: when planning experiment, different ideas came together to form a great experiment (materials used, ensure controls, tested validity through repetition, analysis of results)</a:t>
            </a:r>
            <a:endParaRPr lang="en-CA" dirty="0"/>
          </a:p>
        </p:txBody>
      </p:sp>
      <p:sp>
        <p:nvSpPr>
          <p:cNvPr id="4" name="Slide Number Placeholder 3"/>
          <p:cNvSpPr>
            <a:spLocks noGrp="1"/>
          </p:cNvSpPr>
          <p:nvPr>
            <p:ph type="sldNum" sz="quarter" idx="10"/>
          </p:nvPr>
        </p:nvSpPr>
        <p:spPr/>
        <p:txBody>
          <a:bodyPr/>
          <a:lstStyle/>
          <a:p>
            <a:fld id="{7AAE331F-4A5D-4331-B311-F1F724F1FDC1}" type="slidenum">
              <a:rPr lang="en-CA" smtClean="0"/>
              <a:pPr/>
              <a:t>62</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AAE331F-4A5D-4331-B311-F1F724F1FDC1}" type="slidenum">
              <a:rPr lang="en-CA" smtClean="0"/>
              <a:pPr/>
              <a:t>63</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AAE331F-4A5D-4331-B311-F1F724F1FDC1}" type="slidenum">
              <a:rPr lang="en-CA" smtClean="0"/>
              <a:pPr/>
              <a:t>66</a:t>
            </a:fld>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Social Studies:</a:t>
            </a:r>
            <a:r>
              <a:rPr lang="en-CA" baseline="0" dirty="0" smtClean="0"/>
              <a:t>  Letting students investigate main religions of middle east.  Allowing them to choose what they are interested in and collaborating to get info</a:t>
            </a:r>
          </a:p>
          <a:p>
            <a:r>
              <a:rPr lang="en-CA" baseline="0" dirty="0" smtClean="0"/>
              <a:t>Math:  Encouraging students to investigate their own answers to problems, such as “can similar surface area determine congruence of 2 triangles? “  Just the fact that this student, who NEVER asks questions in class, is a testament to the power of student inquiry on fostering inquisitive minds…</a:t>
            </a:r>
            <a:endParaRPr lang="en-CA" dirty="0"/>
          </a:p>
        </p:txBody>
      </p:sp>
      <p:sp>
        <p:nvSpPr>
          <p:cNvPr id="4" name="Slide Number Placeholder 3"/>
          <p:cNvSpPr>
            <a:spLocks noGrp="1"/>
          </p:cNvSpPr>
          <p:nvPr>
            <p:ph type="sldNum" sz="quarter" idx="10"/>
          </p:nvPr>
        </p:nvSpPr>
        <p:spPr/>
        <p:txBody>
          <a:bodyPr/>
          <a:lstStyle/>
          <a:p>
            <a:fld id="{7AAE331F-4A5D-4331-B311-F1F724F1FDC1}" type="slidenum">
              <a:rPr lang="en-CA" smtClean="0"/>
              <a:pPr/>
              <a:t>67</a:t>
            </a:fld>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-Differentiation: options</a:t>
            </a:r>
            <a:r>
              <a:rPr lang="en-CA" baseline="0" dirty="0" smtClean="0"/>
              <a:t> as to how to show learning (video, audio, text, photo)</a:t>
            </a:r>
            <a:endParaRPr lang="en-CA" dirty="0" smtClean="0"/>
          </a:p>
          <a:p>
            <a:r>
              <a:rPr lang="en-CA" dirty="0" smtClean="0"/>
              <a:t>-Easy:  easier to type than write</a:t>
            </a:r>
          </a:p>
          <a:p>
            <a:r>
              <a:rPr lang="en-CA" dirty="0" smtClean="0"/>
              <a:t>-self-regulated learning:  students</a:t>
            </a:r>
            <a:r>
              <a:rPr lang="en-CA" baseline="0" dirty="0" smtClean="0"/>
              <a:t> read and use feedback, can work from home</a:t>
            </a:r>
            <a:endParaRPr lang="en-CA" dirty="0"/>
          </a:p>
        </p:txBody>
      </p:sp>
      <p:sp>
        <p:nvSpPr>
          <p:cNvPr id="4" name="Slide Number Placeholder 3"/>
          <p:cNvSpPr>
            <a:spLocks noGrp="1"/>
          </p:cNvSpPr>
          <p:nvPr>
            <p:ph type="sldNum" sz="quarter" idx="10"/>
          </p:nvPr>
        </p:nvSpPr>
        <p:spPr/>
        <p:txBody>
          <a:bodyPr/>
          <a:lstStyle/>
          <a:p>
            <a:fld id="{7AAE331F-4A5D-4331-B311-F1F724F1FDC1}" type="slidenum">
              <a:rPr lang="en-CA" smtClean="0"/>
              <a:pPr/>
              <a:t>68</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5</a:t>
            </a:fld>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Student motivation and engagement (integrating </a:t>
            </a:r>
            <a:r>
              <a:rPr lang="en-CA" baseline="0" dirty="0" err="1" smtClean="0"/>
              <a:t>iPads</a:t>
            </a:r>
            <a:r>
              <a:rPr lang="en-CA" baseline="0" dirty="0" smtClean="0"/>
              <a:t> increases motivation </a:t>
            </a:r>
            <a:r>
              <a:rPr lang="en-CA" baseline="0" smtClean="0"/>
              <a:t>and engagement)</a:t>
            </a:r>
            <a:endParaRPr lang="en-CA" dirty="0"/>
          </a:p>
        </p:txBody>
      </p:sp>
      <p:sp>
        <p:nvSpPr>
          <p:cNvPr id="4" name="Slide Number Placeholder 3"/>
          <p:cNvSpPr>
            <a:spLocks noGrp="1"/>
          </p:cNvSpPr>
          <p:nvPr>
            <p:ph type="sldNum" sz="quarter" idx="10"/>
          </p:nvPr>
        </p:nvSpPr>
        <p:spPr/>
        <p:txBody>
          <a:bodyPr/>
          <a:lstStyle/>
          <a:p>
            <a:fld id="{7AAE331F-4A5D-4331-B311-F1F724F1FDC1}" type="slidenum">
              <a:rPr lang="en-CA" smtClean="0"/>
              <a:pPr/>
              <a:t>69</a:t>
            </a:fld>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Lack of time to plan</a:t>
            </a:r>
            <a:r>
              <a:rPr lang="en-CA" baseline="0" dirty="0" smtClean="0"/>
              <a:t> and formalize implementation and</a:t>
            </a:r>
            <a:r>
              <a:rPr lang="en-CA" dirty="0" smtClean="0"/>
              <a:t> collection of data</a:t>
            </a:r>
            <a:r>
              <a:rPr lang="en-CA" baseline="0" dirty="0" smtClean="0"/>
              <a:t>.</a:t>
            </a:r>
          </a:p>
          <a:p>
            <a:r>
              <a:rPr lang="en-CA" baseline="0" dirty="0" smtClean="0"/>
              <a:t>Reflect all the time mentally, but taking the time to write it down proved challenging.</a:t>
            </a:r>
            <a:endParaRPr lang="en-CA" dirty="0"/>
          </a:p>
        </p:txBody>
      </p:sp>
      <p:sp>
        <p:nvSpPr>
          <p:cNvPr id="4" name="Slide Number Placeholder 3"/>
          <p:cNvSpPr>
            <a:spLocks noGrp="1"/>
          </p:cNvSpPr>
          <p:nvPr>
            <p:ph type="sldNum" sz="quarter" idx="10"/>
          </p:nvPr>
        </p:nvSpPr>
        <p:spPr/>
        <p:txBody>
          <a:bodyPr/>
          <a:lstStyle/>
          <a:p>
            <a:fld id="{7AAE331F-4A5D-4331-B311-F1F724F1FDC1}" type="slidenum">
              <a:rPr lang="en-CA" smtClean="0"/>
              <a:pPr/>
              <a:t>71</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AAE331F-4A5D-4331-B311-F1F724F1FDC1}"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3E7BC99-340A-4A40-B86C-620D978A5415}" type="datetimeFigureOut">
              <a:rPr lang="en-CA" smtClean="0"/>
              <a:pPr/>
              <a:t>19/06/2014</a:t>
            </a:fld>
            <a:endParaRPr lang="en-CA"/>
          </a:p>
        </p:txBody>
      </p:sp>
      <p:sp>
        <p:nvSpPr>
          <p:cNvPr id="17" name="Footer Placeholder 16"/>
          <p:cNvSpPr>
            <a:spLocks noGrp="1"/>
          </p:cNvSpPr>
          <p:nvPr>
            <p:ph type="ftr" sz="quarter" idx="11"/>
          </p:nvPr>
        </p:nvSpPr>
        <p:spPr/>
        <p:txBody>
          <a:bodyPr/>
          <a:lstStyle/>
          <a:p>
            <a:endParaRPr lang="en-CA"/>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B4C08F6-2A66-4157-80B4-4E2C8B491DE9}" type="slidenum">
              <a:rPr lang="en-CA" smtClean="0"/>
              <a:pPr/>
              <a:t>‹#›</a:t>
            </a:fld>
            <a:endParaRPr lang="en-CA"/>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E7BC99-340A-4A40-B86C-620D978A5415}" type="datetimeFigureOut">
              <a:rPr lang="en-CA" smtClean="0"/>
              <a:pPr/>
              <a:t>19/06/2014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B4C08F6-2A66-4157-80B4-4E2C8B491DE9}"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B4C08F6-2A66-4157-80B4-4E2C8B491DE9}" type="slidenum">
              <a:rPr lang="en-CA" smtClean="0"/>
              <a:pPr/>
              <a:t>‹#›</a:t>
            </a:fld>
            <a:endParaRPr lang="en-CA"/>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E7BC99-340A-4A40-B86C-620D978A5415}" type="datetimeFigureOut">
              <a:rPr lang="en-CA" smtClean="0"/>
              <a:pPr/>
              <a:t>19/06/2014</a:t>
            </a:fld>
            <a:endParaRPr lang="en-CA"/>
          </a:p>
        </p:txBody>
      </p:sp>
      <p:sp>
        <p:nvSpPr>
          <p:cNvPr id="5" name="Footer Placeholder 4"/>
          <p:cNvSpPr>
            <a:spLocks noGrp="1"/>
          </p:cNvSpPr>
          <p:nvPr>
            <p:ph type="ftr" sz="quarter" idx="11"/>
          </p:nvPr>
        </p:nvSpPr>
        <p:spPr/>
        <p:txBody>
          <a:bodyPr/>
          <a:lstStyle/>
          <a:p>
            <a:endParaRPr lang="en-CA"/>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3E7BC99-340A-4A40-B86C-620D978A5415}" type="datetimeFigureOut">
              <a:rPr lang="en-CA" smtClean="0"/>
              <a:pPr/>
              <a:t>19/06/2014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4361688" y="1026372"/>
            <a:ext cx="457200" cy="441325"/>
          </a:xfrm>
        </p:spPr>
        <p:txBody>
          <a:bodyPr/>
          <a:lstStyle/>
          <a:p>
            <a:fld id="{2B4C08F6-2A66-4157-80B4-4E2C8B491DE9}" type="slidenum">
              <a:rPr lang="en-CA" smtClean="0"/>
              <a:pPr/>
              <a:t>‹#›</a:t>
            </a:fld>
            <a:endParaRPr lang="en-CA"/>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CA"/>
          </a:p>
        </p:txBody>
      </p:sp>
      <p:sp>
        <p:nvSpPr>
          <p:cNvPr id="4" name="Date Placeholder 3"/>
          <p:cNvSpPr>
            <a:spLocks noGrp="1"/>
          </p:cNvSpPr>
          <p:nvPr>
            <p:ph type="dt" sz="half" idx="10"/>
          </p:nvPr>
        </p:nvSpPr>
        <p:spPr/>
        <p:txBody>
          <a:bodyPr/>
          <a:lstStyle/>
          <a:p>
            <a:fld id="{B3E7BC99-340A-4A40-B86C-620D978A5415}" type="datetimeFigureOut">
              <a:rPr lang="en-CA" smtClean="0"/>
              <a:pPr/>
              <a:t>19/06/2014</a:t>
            </a:fld>
            <a:endParaRPr lang="en-CA"/>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B4C08F6-2A66-4157-80B4-4E2C8B491DE9}" type="slidenum">
              <a:rPr lang="en-CA" smtClean="0"/>
              <a:pPr/>
              <a:t>‹#›</a:t>
            </a:fld>
            <a:endParaRPr lang="en-CA"/>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3E7BC99-340A-4A40-B86C-620D978A5415}" type="datetimeFigureOut">
              <a:rPr lang="en-CA" smtClean="0"/>
              <a:pPr/>
              <a:t>19/06/2014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B4C08F6-2A66-4157-80B4-4E2C8B491DE9}" type="slidenum">
              <a:rPr lang="en-CA" smtClean="0"/>
              <a:pPr/>
              <a:t>‹#›</a:t>
            </a:fld>
            <a:endParaRPr lang="en-CA"/>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3E7BC99-340A-4A40-B86C-620D978A5415}" type="datetimeFigureOut">
              <a:rPr lang="en-CA" smtClean="0"/>
              <a:pPr/>
              <a:t>19/06/2014</a:t>
            </a:fld>
            <a:endParaRPr lang="en-CA"/>
          </a:p>
        </p:txBody>
      </p:sp>
      <p:sp>
        <p:nvSpPr>
          <p:cNvPr id="8" name="Footer Placeholder 7"/>
          <p:cNvSpPr>
            <a:spLocks noGrp="1"/>
          </p:cNvSpPr>
          <p:nvPr>
            <p:ph type="ftr" sz="quarter" idx="11"/>
          </p:nvPr>
        </p:nvSpPr>
        <p:spPr>
          <a:xfrm>
            <a:off x="304800" y="6409944"/>
            <a:ext cx="3581400" cy="365760"/>
          </a:xfrm>
        </p:spPr>
        <p:txBody>
          <a:bodyPr/>
          <a:lstStyle/>
          <a:p>
            <a:endParaRPr lang="en-CA"/>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B4C08F6-2A66-4157-80B4-4E2C8B491DE9}" type="slidenum">
              <a:rPr lang="en-CA" smtClean="0"/>
              <a:pPr/>
              <a:t>‹#›</a:t>
            </a:fld>
            <a:endParaRPr lang="en-CA"/>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3E7BC99-340A-4A40-B86C-620D978A5415}" type="datetimeFigureOut">
              <a:rPr lang="en-CA" smtClean="0"/>
              <a:pPr/>
              <a:t>19/06/2014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4343400" y="1036020"/>
            <a:ext cx="457200" cy="441325"/>
          </a:xfrm>
        </p:spPr>
        <p:txBody>
          <a:bodyPr/>
          <a:lstStyle/>
          <a:p>
            <a:fld id="{2B4C08F6-2A66-4157-80B4-4E2C8B491DE9}"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3E7BC99-340A-4A40-B86C-620D978A5415}" type="datetimeFigureOut">
              <a:rPr lang="en-CA" smtClean="0"/>
              <a:pPr/>
              <a:t>19/06/2014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B4C08F6-2A66-4157-80B4-4E2C8B491DE9}"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B4C08F6-2A66-4157-80B4-4E2C8B491DE9}" type="slidenum">
              <a:rPr lang="en-CA" smtClean="0"/>
              <a:pPr/>
              <a:t>‹#›</a:t>
            </a:fld>
            <a:endParaRPr lang="en-CA"/>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3E7BC99-340A-4A40-B86C-620D978A5415}" type="datetimeFigureOut">
              <a:rPr lang="en-CA" smtClean="0"/>
              <a:pPr/>
              <a:t>19/06/2014</a:t>
            </a:fld>
            <a:endParaRPr lang="en-CA"/>
          </a:p>
        </p:txBody>
      </p:sp>
      <p:sp>
        <p:nvSpPr>
          <p:cNvPr id="6" name="Footer Placeholder 5"/>
          <p:cNvSpPr>
            <a:spLocks noGrp="1"/>
          </p:cNvSpPr>
          <p:nvPr>
            <p:ph type="ftr" sz="quarter" idx="11"/>
          </p:nvPr>
        </p:nvSpPr>
        <p:spPr>
          <a:xfrm>
            <a:off x="301752" y="6410848"/>
            <a:ext cx="3383280" cy="365760"/>
          </a:xfrm>
        </p:spPr>
        <p:txBody>
          <a:bodyPr/>
          <a:lstStyle/>
          <a:p>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B4C08F6-2A66-4157-80B4-4E2C8B491DE9}" type="slidenum">
              <a:rPr lang="en-CA" smtClean="0"/>
              <a:pPr/>
              <a:t>‹#›</a:t>
            </a:fld>
            <a:endParaRPr lang="en-CA"/>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3E7BC99-340A-4A40-B86C-620D978A5415}" type="datetimeFigureOut">
              <a:rPr lang="en-CA" smtClean="0"/>
              <a:pPr/>
              <a:t>19/06/2014</a:t>
            </a:fld>
            <a:endParaRPr lang="en-CA"/>
          </a:p>
        </p:txBody>
      </p:sp>
      <p:sp>
        <p:nvSpPr>
          <p:cNvPr id="6" name="Footer Placeholder 5"/>
          <p:cNvSpPr>
            <a:spLocks noGrp="1"/>
          </p:cNvSpPr>
          <p:nvPr>
            <p:ph type="ftr" sz="quarter" idx="11"/>
          </p:nvPr>
        </p:nvSpPr>
        <p:spPr>
          <a:xfrm>
            <a:off x="301752" y="6410848"/>
            <a:ext cx="3584448" cy="365760"/>
          </a:xfrm>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3E7BC99-340A-4A40-B86C-620D978A5415}" type="datetimeFigureOut">
              <a:rPr lang="en-CA" smtClean="0"/>
              <a:pPr/>
              <a:t>19/06/2014</a:t>
            </a:fld>
            <a:endParaRPr lang="en-CA"/>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CA"/>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B4C08F6-2A66-4157-80B4-4E2C8B491DE9}" type="slidenum">
              <a:rPr lang="en-CA" smtClean="0"/>
              <a:pPr/>
              <a:t>‹#›</a:t>
            </a:fld>
            <a:endParaRPr lang="en-CA"/>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openschooleportfolio.com/tou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forms/d/1aO1ozt-B7FoDAUcWEmAZYXIbWiNPKXcvsq136qMYlkk/viewfor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app.openschooleportfolio.com/eportfolio/index/index/student/ny4"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hyperlink" Target="https://app.openschooleportfolio.com/eportfolio/index/index/student/dg27"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ideo" Target="file:///O:\Teachers%20In%20Action\IMG_0449.MOV"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hyperlink" Target="https://app.openschooleportfolio.com/eportfolio/index/index/student/ab106" TargetMode="External"/><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ideo" Target="file:///O:\Teachers%20In%20Action\using%20eportfolio.MOV"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CA" dirty="0" smtClean="0">
                <a:latin typeface="Cambria" pitchFamily="18" charset="0"/>
              </a:rPr>
              <a:t>by Line Daly</a:t>
            </a:r>
          </a:p>
          <a:p>
            <a:endParaRPr lang="en-CA" dirty="0"/>
          </a:p>
        </p:txBody>
      </p:sp>
      <p:sp>
        <p:nvSpPr>
          <p:cNvPr id="2" name="Title 1"/>
          <p:cNvSpPr>
            <a:spLocks noGrp="1"/>
          </p:cNvSpPr>
          <p:nvPr>
            <p:ph type="ctrTitle"/>
          </p:nvPr>
        </p:nvSpPr>
        <p:spPr/>
        <p:txBody>
          <a:bodyPr/>
          <a:lstStyle/>
          <a:p>
            <a:r>
              <a:rPr lang="en-CA" dirty="0" smtClean="0">
                <a:latin typeface="Cambria" pitchFamily="18" charset="0"/>
              </a:rPr>
              <a:t>e-Portfolios in Elementary Science</a:t>
            </a:r>
            <a:endParaRPr lang="en-CA" dirty="0">
              <a:latin typeface="Cambria" pitchFamily="18" charset="0"/>
            </a:endParaRPr>
          </a:p>
        </p:txBody>
      </p:sp>
      <p:pic>
        <p:nvPicPr>
          <p:cNvPr id="4" name="Picture 3" descr="Screenshot 2014-05-19 11.12.29.png"/>
          <p:cNvPicPr>
            <a:picLocks noChangeAspect="1"/>
          </p:cNvPicPr>
          <p:nvPr/>
        </p:nvPicPr>
        <p:blipFill>
          <a:blip r:embed="rId3" cstate="print"/>
          <a:stretch>
            <a:fillRect/>
          </a:stretch>
        </p:blipFill>
        <p:spPr>
          <a:xfrm>
            <a:off x="1547664" y="3429000"/>
            <a:ext cx="5990477" cy="249523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Focus Area</a:t>
            </a:r>
            <a:endParaRPr lang="en-CA" dirty="0">
              <a:latin typeface="Cambria" pitchFamily="18" charset="0"/>
            </a:endParaRPr>
          </a:p>
        </p:txBody>
      </p:sp>
      <p:sp>
        <p:nvSpPr>
          <p:cNvPr id="3" name="Content Placeholder 2"/>
          <p:cNvSpPr>
            <a:spLocks noGrp="1"/>
          </p:cNvSpPr>
          <p:nvPr>
            <p:ph sz="quarter" idx="1"/>
          </p:nvPr>
        </p:nvSpPr>
        <p:spPr/>
        <p:txBody>
          <a:bodyPr>
            <a:normAutofit fontScale="92500" lnSpcReduction="10000"/>
          </a:bodyPr>
          <a:lstStyle/>
          <a:p>
            <a:pPr>
              <a:buNone/>
            </a:pPr>
            <a:r>
              <a:rPr lang="en-CA" dirty="0" smtClean="0">
                <a:latin typeface="Cambria" pitchFamily="18" charset="0"/>
              </a:rPr>
              <a:t>Through the Science unit on Electricity, I wanted to focus on 2 things:</a:t>
            </a:r>
          </a:p>
          <a:p>
            <a:pPr>
              <a:buNone/>
            </a:pPr>
            <a:endParaRPr lang="en-CA" dirty="0" smtClean="0">
              <a:latin typeface="Cambria" pitchFamily="18" charset="0"/>
            </a:endParaRPr>
          </a:p>
          <a:p>
            <a:pPr marL="514350" indent="-514350">
              <a:spcBef>
                <a:spcPts val="0"/>
              </a:spcBef>
              <a:buAutoNum type="arabicParenR"/>
            </a:pPr>
            <a:r>
              <a:rPr lang="en-CA" dirty="0" smtClean="0">
                <a:latin typeface="Cambria" pitchFamily="18" charset="0"/>
              </a:rPr>
              <a:t>Determine how students respond </a:t>
            </a:r>
          </a:p>
          <a:p>
            <a:pPr marL="514350" indent="-514350">
              <a:spcBef>
                <a:spcPts val="0"/>
              </a:spcBef>
              <a:buNone/>
            </a:pPr>
            <a:r>
              <a:rPr lang="en-CA" dirty="0" smtClean="0">
                <a:latin typeface="Cambria" pitchFamily="18" charset="0"/>
              </a:rPr>
              <a:t>	to feedback through use of </a:t>
            </a:r>
          </a:p>
          <a:p>
            <a:pPr marL="514350" indent="-514350">
              <a:spcBef>
                <a:spcPts val="0"/>
              </a:spcBef>
              <a:buNone/>
            </a:pPr>
            <a:r>
              <a:rPr lang="en-CA" dirty="0" smtClean="0">
                <a:latin typeface="Cambria" pitchFamily="18" charset="0"/>
              </a:rPr>
              <a:t>       e-portfolios</a:t>
            </a:r>
          </a:p>
          <a:p>
            <a:pPr marL="514350" indent="-514350">
              <a:spcBef>
                <a:spcPts val="0"/>
              </a:spcBef>
              <a:buNone/>
            </a:pPr>
            <a:endParaRPr lang="en-CA" dirty="0" smtClean="0">
              <a:latin typeface="Cambria" pitchFamily="18" charset="0"/>
            </a:endParaRPr>
          </a:p>
          <a:p>
            <a:pPr marL="514350" indent="-514350">
              <a:spcBef>
                <a:spcPts val="0"/>
              </a:spcBef>
              <a:buNone/>
            </a:pPr>
            <a:endParaRPr lang="en-CA" dirty="0" smtClean="0">
              <a:latin typeface="Cambria" pitchFamily="18" charset="0"/>
            </a:endParaRPr>
          </a:p>
          <a:p>
            <a:pPr marL="514350" indent="-514350" algn="r">
              <a:spcBef>
                <a:spcPts val="0"/>
              </a:spcBef>
              <a:buAutoNum type="arabicParenR" startAt="2"/>
            </a:pPr>
            <a:r>
              <a:rPr lang="en-CA" dirty="0" smtClean="0">
                <a:latin typeface="Cambria" pitchFamily="18" charset="0"/>
              </a:rPr>
              <a:t>Foster assessment as learning </a:t>
            </a:r>
          </a:p>
          <a:p>
            <a:pPr marL="514350" indent="-514350">
              <a:spcBef>
                <a:spcPts val="0"/>
              </a:spcBef>
              <a:buNone/>
            </a:pPr>
            <a:r>
              <a:rPr lang="en-CA" dirty="0" smtClean="0">
                <a:latin typeface="Cambria" pitchFamily="18" charset="0"/>
              </a:rPr>
              <a:t>                                                      so that students become more           </a:t>
            </a:r>
          </a:p>
          <a:p>
            <a:pPr marL="514350" indent="-514350">
              <a:spcBef>
                <a:spcPts val="0"/>
              </a:spcBef>
              <a:buNone/>
            </a:pPr>
            <a:r>
              <a:rPr lang="en-CA" dirty="0" smtClean="0">
                <a:latin typeface="Cambria" pitchFamily="18" charset="0"/>
              </a:rPr>
              <a:t>					responsible learners through the                       </a:t>
            </a:r>
          </a:p>
          <a:p>
            <a:pPr marL="514350" indent="-514350">
              <a:spcBef>
                <a:spcPts val="0"/>
              </a:spcBef>
              <a:buNone/>
            </a:pPr>
            <a:r>
              <a:rPr lang="en-CA" dirty="0" smtClean="0">
                <a:latin typeface="Cambria" pitchFamily="18" charset="0"/>
              </a:rPr>
              <a:t>					use of e-portfolios</a:t>
            </a:r>
          </a:p>
        </p:txBody>
      </p:sp>
      <p:pic>
        <p:nvPicPr>
          <p:cNvPr id="4" name="Picture 3" descr="eportfolio.jpg"/>
          <p:cNvPicPr>
            <a:picLocks noChangeAspect="1"/>
          </p:cNvPicPr>
          <p:nvPr/>
        </p:nvPicPr>
        <p:blipFill>
          <a:blip r:embed="rId3" cstate="print"/>
          <a:stretch>
            <a:fillRect/>
          </a:stretch>
        </p:blipFill>
        <p:spPr>
          <a:xfrm>
            <a:off x="611560" y="4005064"/>
            <a:ext cx="3096344" cy="2035124"/>
          </a:xfrm>
          <a:prstGeom prst="rect">
            <a:avLst/>
          </a:prstGeom>
        </p:spPr>
      </p:pic>
      <p:pic>
        <p:nvPicPr>
          <p:cNvPr id="5" name="Picture 4" descr="tlastool.jpg"/>
          <p:cNvPicPr>
            <a:picLocks noChangeAspect="1"/>
          </p:cNvPicPr>
          <p:nvPr/>
        </p:nvPicPr>
        <p:blipFill>
          <a:blip r:embed="rId4" cstate="print"/>
          <a:stretch>
            <a:fillRect/>
          </a:stretch>
        </p:blipFill>
        <p:spPr>
          <a:xfrm>
            <a:off x="5868144" y="2093140"/>
            <a:ext cx="2736304" cy="215620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Focus Area</a:t>
            </a:r>
            <a:endParaRPr lang="en-CA" dirty="0">
              <a:latin typeface="Cambria" pitchFamily="18" charset="0"/>
            </a:endParaRPr>
          </a:p>
        </p:txBody>
      </p:sp>
      <p:sp>
        <p:nvSpPr>
          <p:cNvPr id="3" name="Content Placeholder 2"/>
          <p:cNvSpPr>
            <a:spLocks noGrp="1"/>
          </p:cNvSpPr>
          <p:nvPr>
            <p:ph sz="quarter" idx="1"/>
          </p:nvPr>
        </p:nvSpPr>
        <p:spPr/>
        <p:txBody>
          <a:bodyPr/>
          <a:lstStyle/>
          <a:p>
            <a:pPr marL="514350" indent="-514350">
              <a:buNone/>
            </a:pPr>
            <a:r>
              <a:rPr lang="en-CA" dirty="0" smtClean="0">
                <a:latin typeface="Cambria" pitchFamily="18" charset="0"/>
              </a:rPr>
              <a:t>After doing some preliminary reading in preparation for my project I decided to add a 3</a:t>
            </a:r>
            <a:r>
              <a:rPr lang="en-CA" baseline="30000" dirty="0" smtClean="0">
                <a:latin typeface="Cambria" pitchFamily="18" charset="0"/>
              </a:rPr>
              <a:t>rd</a:t>
            </a:r>
            <a:r>
              <a:rPr lang="en-CA" dirty="0" smtClean="0">
                <a:latin typeface="Cambria" pitchFamily="18" charset="0"/>
              </a:rPr>
              <a:t> focus:</a:t>
            </a:r>
          </a:p>
          <a:p>
            <a:pPr marL="514350" indent="-514350">
              <a:buNone/>
            </a:pPr>
            <a:r>
              <a:rPr lang="en-CA" dirty="0" smtClean="0">
                <a:latin typeface="Cambria" pitchFamily="18" charset="0"/>
              </a:rPr>
              <a:t>3)  Determine the effectiveness of using student inquiry to teach Science</a:t>
            </a:r>
          </a:p>
          <a:p>
            <a:endParaRPr lang="en-CA" dirty="0"/>
          </a:p>
        </p:txBody>
      </p:sp>
      <p:pic>
        <p:nvPicPr>
          <p:cNvPr id="5" name="Picture 4" descr="inquiry.gif"/>
          <p:cNvPicPr>
            <a:picLocks noChangeAspect="1"/>
          </p:cNvPicPr>
          <p:nvPr/>
        </p:nvPicPr>
        <p:blipFill>
          <a:blip r:embed="rId3" cstate="print"/>
          <a:stretch>
            <a:fillRect/>
          </a:stretch>
        </p:blipFill>
        <p:spPr>
          <a:xfrm>
            <a:off x="2483768" y="3284984"/>
            <a:ext cx="4104456" cy="307834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Research Questions</a:t>
            </a:r>
            <a:endParaRPr lang="en-CA" dirty="0">
              <a:latin typeface="Cambria" pitchFamily="18" charset="0"/>
            </a:endParaRPr>
          </a:p>
        </p:txBody>
      </p:sp>
      <p:sp>
        <p:nvSpPr>
          <p:cNvPr id="3" name="Content Placeholder 2"/>
          <p:cNvSpPr>
            <a:spLocks noGrp="1"/>
          </p:cNvSpPr>
          <p:nvPr>
            <p:ph sz="quarter" idx="1"/>
          </p:nvPr>
        </p:nvSpPr>
        <p:spPr/>
        <p:txBody>
          <a:bodyPr/>
          <a:lstStyle/>
          <a:p>
            <a:pPr>
              <a:buNone/>
            </a:pPr>
            <a:r>
              <a:rPr lang="en-CA" dirty="0" smtClean="0"/>
              <a:t>1</a:t>
            </a:r>
            <a:r>
              <a:rPr lang="en-CA" sz="3200" dirty="0" smtClean="0"/>
              <a:t>)  </a:t>
            </a:r>
            <a:r>
              <a:rPr lang="en-CA" sz="3200" dirty="0" smtClean="0">
                <a:latin typeface="Cambria" pitchFamily="18" charset="0"/>
              </a:rPr>
              <a:t>How do students respond to the feedback given by the teachers through the medium of e-Portfolios?</a:t>
            </a:r>
          </a:p>
          <a:p>
            <a:pPr lvl="1"/>
            <a:r>
              <a:rPr lang="en-CA" sz="3200" dirty="0" smtClean="0">
                <a:latin typeface="Cambria" pitchFamily="18" charset="0"/>
              </a:rPr>
              <a:t>What kind of feedback am I providing  students?</a:t>
            </a:r>
          </a:p>
          <a:p>
            <a:pPr lvl="1"/>
            <a:r>
              <a:rPr lang="en-CA" sz="3200" dirty="0" smtClean="0">
                <a:latin typeface="Cambria" pitchFamily="18" charset="0"/>
              </a:rPr>
              <a:t>Is it effective in fostering more responsible learners who set goals for themselves toward improvement?</a:t>
            </a:r>
          </a:p>
          <a:p>
            <a:pPr lvl="1"/>
            <a:endParaRPr lang="en-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Research Questions</a:t>
            </a:r>
            <a:endParaRPr lang="en-CA" dirty="0">
              <a:latin typeface="Cambria" pitchFamily="18" charset="0"/>
            </a:endParaRPr>
          </a:p>
        </p:txBody>
      </p:sp>
      <p:sp>
        <p:nvSpPr>
          <p:cNvPr id="3" name="Content Placeholder 2"/>
          <p:cNvSpPr>
            <a:spLocks noGrp="1"/>
          </p:cNvSpPr>
          <p:nvPr>
            <p:ph sz="quarter" idx="1"/>
          </p:nvPr>
        </p:nvSpPr>
        <p:spPr/>
        <p:txBody>
          <a:bodyPr>
            <a:normAutofit lnSpcReduction="10000"/>
          </a:bodyPr>
          <a:lstStyle/>
          <a:p>
            <a:pPr>
              <a:buNone/>
            </a:pPr>
            <a:r>
              <a:rPr lang="en-CA" dirty="0" smtClean="0">
                <a:latin typeface="Cambria" pitchFamily="18" charset="0"/>
              </a:rPr>
              <a:t>2) </a:t>
            </a:r>
            <a:r>
              <a:rPr lang="en-CA" sz="3200" dirty="0" smtClean="0">
                <a:latin typeface="Cambria" pitchFamily="18" charset="0"/>
              </a:rPr>
              <a:t>How effective are e-portfolios in fostering assessment as learning in fostering responsible and self-regulated learners?</a:t>
            </a:r>
          </a:p>
          <a:p>
            <a:pPr lvl="1"/>
            <a:r>
              <a:rPr lang="en-CA" sz="3200" dirty="0" smtClean="0">
                <a:latin typeface="Cambria" pitchFamily="18" charset="0"/>
              </a:rPr>
              <a:t>Do students become more aware of feedback given by the teacher?</a:t>
            </a:r>
          </a:p>
          <a:p>
            <a:pPr lvl="1"/>
            <a:r>
              <a:rPr lang="en-CA" sz="3200" dirty="0" smtClean="0">
                <a:latin typeface="Cambria" pitchFamily="18" charset="0"/>
              </a:rPr>
              <a:t>What are the best approaches and strategies that foster self-assessment?</a:t>
            </a:r>
          </a:p>
          <a:p>
            <a:pPr lvl="1"/>
            <a:r>
              <a:rPr lang="en-CA" sz="3200" dirty="0" smtClean="0">
                <a:latin typeface="Cambria" pitchFamily="18" charset="0"/>
              </a:rPr>
              <a:t>What are the best approaches to use in the context of our unit?</a:t>
            </a:r>
            <a:endParaRPr lang="en-CA" sz="3200" dirty="0">
              <a:latin typeface="Cambr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Research questions</a:t>
            </a:r>
            <a:endParaRPr lang="en-CA" dirty="0">
              <a:latin typeface="Cambria" pitchFamily="18" charset="0"/>
            </a:endParaRPr>
          </a:p>
        </p:txBody>
      </p:sp>
      <p:sp>
        <p:nvSpPr>
          <p:cNvPr id="3" name="Content Placeholder 2"/>
          <p:cNvSpPr>
            <a:spLocks noGrp="1"/>
          </p:cNvSpPr>
          <p:nvPr>
            <p:ph sz="quarter" idx="1"/>
          </p:nvPr>
        </p:nvSpPr>
        <p:spPr>
          <a:xfrm>
            <a:off x="301752" y="1527048"/>
            <a:ext cx="8503920" cy="4638256"/>
          </a:xfrm>
        </p:spPr>
        <p:txBody>
          <a:bodyPr/>
          <a:lstStyle/>
          <a:p>
            <a:pPr>
              <a:buNone/>
            </a:pPr>
            <a:r>
              <a:rPr lang="en-CA" sz="2400" dirty="0" smtClean="0">
                <a:latin typeface="Cambria" pitchFamily="18" charset="0"/>
              </a:rPr>
              <a:t>As the implementation of my project unfolded some questions around using student inquiry as a teaching strategy developed:</a:t>
            </a:r>
          </a:p>
          <a:p>
            <a:pPr>
              <a:buNone/>
            </a:pPr>
            <a:r>
              <a:rPr lang="en-CA" dirty="0" smtClean="0">
                <a:latin typeface="Cambria" pitchFamily="18" charset="0"/>
              </a:rPr>
              <a:t>3) </a:t>
            </a:r>
            <a:r>
              <a:rPr lang="en-CA" sz="3200" dirty="0" smtClean="0">
                <a:latin typeface="Cambria" pitchFamily="18" charset="0"/>
              </a:rPr>
              <a:t>How effective is student inquiry in fostering excitement and curiosity in Science and how will this inform my practice?</a:t>
            </a:r>
          </a:p>
          <a:p>
            <a:pPr lvl="1">
              <a:buFont typeface="Courier New" pitchFamily="49" charset="0"/>
              <a:buChar char="o"/>
            </a:pPr>
            <a:r>
              <a:rPr lang="en-CA" sz="3200" dirty="0" smtClean="0">
                <a:latin typeface="Cambria" pitchFamily="18" charset="0"/>
              </a:rPr>
              <a:t>How effective is student inquiry in improving  student learning?</a:t>
            </a:r>
          </a:p>
          <a:p>
            <a:pPr>
              <a:buFont typeface="Arial" charset="0"/>
              <a:buChar char="•"/>
            </a:pPr>
            <a:endParaRPr lang="en-CA" dirty="0">
              <a:latin typeface="Cambr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Ethical Considerations</a:t>
            </a:r>
            <a:endParaRPr lang="en-CA" dirty="0">
              <a:latin typeface="Cambria" pitchFamily="18" charset="0"/>
            </a:endParaRPr>
          </a:p>
        </p:txBody>
      </p:sp>
      <p:sp>
        <p:nvSpPr>
          <p:cNvPr id="3" name="Content Placeholder 2"/>
          <p:cNvSpPr>
            <a:spLocks noGrp="1"/>
          </p:cNvSpPr>
          <p:nvPr>
            <p:ph sz="quarter" idx="1"/>
          </p:nvPr>
        </p:nvSpPr>
        <p:spPr/>
        <p:txBody>
          <a:bodyPr>
            <a:normAutofit fontScale="92500" lnSpcReduction="20000"/>
          </a:bodyPr>
          <a:lstStyle/>
          <a:p>
            <a:pPr>
              <a:buBlip>
                <a:blip r:embed="rId3"/>
              </a:buBlip>
            </a:pPr>
            <a:r>
              <a:rPr lang="en-CA" dirty="0" smtClean="0">
                <a:latin typeface="Cambria" pitchFamily="18" charset="0"/>
              </a:rPr>
              <a:t>Under the guidance of the Teachers In Action Team, an informed consent letter from MUN as well as a consent and information letter about my project was sent to parent. </a:t>
            </a:r>
          </a:p>
          <a:p>
            <a:pPr>
              <a:buBlip>
                <a:blip r:embed="rId3"/>
              </a:buBlip>
            </a:pPr>
            <a:r>
              <a:rPr lang="en-CA" dirty="0" smtClean="0">
                <a:latin typeface="Cambria" pitchFamily="18" charset="0"/>
              </a:rPr>
              <a:t>Through e-mail and my website, parents were informed that students would be using the </a:t>
            </a:r>
            <a:r>
              <a:rPr lang="en-CA" dirty="0" err="1" smtClean="0">
                <a:latin typeface="Cambria" pitchFamily="18" charset="0"/>
              </a:rPr>
              <a:t>iPad</a:t>
            </a:r>
            <a:r>
              <a:rPr lang="en-CA" dirty="0" smtClean="0">
                <a:latin typeface="Cambria" pitchFamily="18" charset="0"/>
              </a:rPr>
              <a:t> app called </a:t>
            </a:r>
            <a:r>
              <a:rPr lang="en-CA" dirty="0" err="1" smtClean="0">
                <a:latin typeface="Cambria" pitchFamily="18" charset="0"/>
              </a:rPr>
              <a:t>OpenSchool</a:t>
            </a:r>
            <a:r>
              <a:rPr lang="en-CA" dirty="0" smtClean="0">
                <a:latin typeface="Cambria" pitchFamily="18" charset="0"/>
              </a:rPr>
              <a:t>   e-portfolio throughout my action research.</a:t>
            </a:r>
          </a:p>
          <a:p>
            <a:pPr>
              <a:buBlip>
                <a:blip r:embed="rId3"/>
              </a:buBlip>
            </a:pPr>
            <a:r>
              <a:rPr lang="en-CA" dirty="0" smtClean="0">
                <a:latin typeface="Cambria" pitchFamily="18" charset="0"/>
              </a:rPr>
              <a:t>Consent forms were returned and response was positive as most parents consented to their child’s participation in this project.</a:t>
            </a:r>
          </a:p>
          <a:p>
            <a:pPr>
              <a:buBlip>
                <a:blip r:embed="rId3"/>
              </a:buBlip>
            </a:pPr>
            <a:r>
              <a:rPr lang="en-CA" dirty="0" smtClean="0">
                <a:latin typeface="Cambria" pitchFamily="18" charset="0"/>
              </a:rPr>
              <a:t>Work samples, photos, and videos presented in this and any other presentation created as a result of my project does not reflect any student whose parents refused consent for their participation in the project.</a:t>
            </a:r>
          </a:p>
          <a:p>
            <a:pPr>
              <a:buBlip>
                <a:blip r:embed="rId3"/>
              </a:buBlip>
            </a:pPr>
            <a:endParaRPr lang="en-C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Planning</a:t>
            </a:r>
            <a:endParaRPr lang="en-CA" dirty="0">
              <a:latin typeface="Cambria" pitchFamily="18" charset="0"/>
            </a:endParaRPr>
          </a:p>
        </p:txBody>
      </p:sp>
      <p:sp>
        <p:nvSpPr>
          <p:cNvPr id="3" name="Content Placeholder 2"/>
          <p:cNvSpPr>
            <a:spLocks noGrp="1"/>
          </p:cNvSpPr>
          <p:nvPr>
            <p:ph sz="quarter" idx="1"/>
          </p:nvPr>
        </p:nvSpPr>
        <p:spPr/>
        <p:txBody>
          <a:bodyPr/>
          <a:lstStyle/>
          <a:p>
            <a:pPr>
              <a:buFont typeface="Wingdings" pitchFamily="2" charset="2"/>
              <a:buChar char="v"/>
            </a:pPr>
            <a:r>
              <a:rPr lang="en-CA" dirty="0" smtClean="0"/>
              <a:t>    </a:t>
            </a:r>
            <a:r>
              <a:rPr lang="en-CA" dirty="0" smtClean="0">
                <a:latin typeface="Cambria" pitchFamily="18" charset="0"/>
              </a:rPr>
              <a:t>I</a:t>
            </a:r>
            <a:r>
              <a:rPr lang="en-CA" sz="2800" dirty="0" smtClean="0">
                <a:latin typeface="Cambria" pitchFamily="18" charset="0"/>
              </a:rPr>
              <a:t>n preparing for my project I a</a:t>
            </a:r>
            <a:r>
              <a:rPr lang="en-CA" dirty="0" smtClean="0">
                <a:latin typeface="Cambria" pitchFamily="18" charset="0"/>
              </a:rPr>
              <a:t>ttended a professional development session facilitated by MUN’s Teachers in Action Team where I  learned about the components of Teacher Inquiry and had the opportunity to collaborate with other teachers involved in this initiative</a:t>
            </a:r>
            <a:r>
              <a:rPr lang="en-CA" dirty="0" smtClean="0"/>
              <a:t>.</a:t>
            </a:r>
          </a:p>
          <a:p>
            <a:pPr>
              <a:buNone/>
            </a:pPr>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Planning</a:t>
            </a:r>
            <a:endParaRPr lang="en-CA" dirty="0">
              <a:latin typeface="Cambria" pitchFamily="18" charset="0"/>
            </a:endParaRPr>
          </a:p>
        </p:txBody>
      </p:sp>
      <p:sp>
        <p:nvSpPr>
          <p:cNvPr id="3" name="Content Placeholder 2"/>
          <p:cNvSpPr>
            <a:spLocks noGrp="1"/>
          </p:cNvSpPr>
          <p:nvPr>
            <p:ph sz="quarter" idx="1"/>
          </p:nvPr>
        </p:nvSpPr>
        <p:spPr/>
        <p:txBody>
          <a:bodyPr>
            <a:normAutofit/>
          </a:bodyPr>
          <a:lstStyle/>
          <a:p>
            <a:pPr>
              <a:buNone/>
            </a:pPr>
            <a:r>
              <a:rPr lang="en-CA" sz="3200" dirty="0" smtClean="0">
                <a:latin typeface="Cambria" pitchFamily="18" charset="0"/>
              </a:rPr>
              <a:t>Reading and research was used to inform:</a:t>
            </a:r>
          </a:p>
          <a:p>
            <a:pPr>
              <a:buNone/>
            </a:pPr>
            <a:endParaRPr lang="en-CA" sz="3200" dirty="0" smtClean="0">
              <a:latin typeface="Cambria" pitchFamily="18" charset="0"/>
            </a:endParaRPr>
          </a:p>
          <a:p>
            <a:pPr>
              <a:buFont typeface="Wingdings" pitchFamily="2" charset="2"/>
              <a:buChar char="v"/>
            </a:pPr>
            <a:r>
              <a:rPr lang="en-CA" sz="2800" dirty="0" smtClean="0">
                <a:latin typeface="Cambria" pitchFamily="18" charset="0"/>
              </a:rPr>
              <a:t>the platform I chose to create student e-portfolios</a:t>
            </a:r>
          </a:p>
          <a:p>
            <a:pPr>
              <a:buFont typeface="Wingdings" pitchFamily="2" charset="2"/>
              <a:buChar char="v"/>
            </a:pPr>
            <a:r>
              <a:rPr lang="en-CA" sz="2800" dirty="0" smtClean="0">
                <a:latin typeface="Cambria" pitchFamily="18" charset="0"/>
              </a:rPr>
              <a:t>the type of feedback that would be most effective in fostering responsible learners</a:t>
            </a:r>
          </a:p>
          <a:p>
            <a:pPr>
              <a:buFont typeface="Wingdings" pitchFamily="2" charset="2"/>
              <a:buChar char="v"/>
            </a:pPr>
            <a:r>
              <a:rPr lang="en-CA" sz="2800" dirty="0" smtClean="0">
                <a:latin typeface="Cambria" pitchFamily="18" charset="0"/>
              </a:rPr>
              <a:t>the type of student inquiry I would use as a strategy to teach the outcomes delineated in the Electricity unit of the Grade 6 Science curriculum.</a:t>
            </a:r>
          </a:p>
          <a:p>
            <a:pPr>
              <a:buNone/>
            </a:pPr>
            <a:endParaRPr lang="en-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latin typeface="Cambria" pitchFamily="18" charset="0"/>
              </a:rPr>
              <a:t>OpenSchool</a:t>
            </a:r>
            <a:r>
              <a:rPr lang="en-CA" dirty="0" smtClean="0">
                <a:latin typeface="Cambria" pitchFamily="18" charset="0"/>
              </a:rPr>
              <a:t> e-portfolio</a:t>
            </a:r>
            <a:endParaRPr lang="en-CA" dirty="0">
              <a:latin typeface="Cambria" pitchFamily="18" charset="0"/>
            </a:endParaRPr>
          </a:p>
        </p:txBody>
      </p:sp>
      <p:sp>
        <p:nvSpPr>
          <p:cNvPr id="3" name="Content Placeholder 2"/>
          <p:cNvSpPr>
            <a:spLocks noGrp="1"/>
          </p:cNvSpPr>
          <p:nvPr>
            <p:ph sz="quarter" idx="1"/>
          </p:nvPr>
        </p:nvSpPr>
        <p:spPr/>
        <p:txBody>
          <a:bodyPr/>
          <a:lstStyle/>
          <a:p>
            <a:pPr>
              <a:buNone/>
            </a:pPr>
            <a:endParaRPr lang="en-CA" dirty="0" smtClean="0">
              <a:latin typeface="Cambria" pitchFamily="18" charset="0"/>
              <a:hlinkClick r:id="rId3"/>
            </a:endParaRPr>
          </a:p>
          <a:p>
            <a:pPr>
              <a:buNone/>
            </a:pPr>
            <a:endParaRPr lang="en-CA" dirty="0" smtClean="0">
              <a:latin typeface="Cambria" pitchFamily="18" charset="0"/>
              <a:hlinkClick r:id="rId3"/>
            </a:endParaRPr>
          </a:p>
          <a:p>
            <a:pPr>
              <a:buNone/>
            </a:pPr>
            <a:endParaRPr lang="en-CA" dirty="0" smtClean="0">
              <a:latin typeface="Cambria" pitchFamily="18" charset="0"/>
              <a:hlinkClick r:id="rId3"/>
            </a:endParaRPr>
          </a:p>
          <a:p>
            <a:pPr algn="ctr">
              <a:buNone/>
            </a:pPr>
            <a:r>
              <a:rPr lang="en-CA" b="1" dirty="0" smtClean="0">
                <a:latin typeface="Cambria" pitchFamily="18" charset="0"/>
                <a:hlinkClick r:id="rId3"/>
              </a:rPr>
              <a:t>http://www.openschooleportfolio.com/tour</a:t>
            </a:r>
            <a:r>
              <a:rPr lang="en-CA" b="1" dirty="0" smtClean="0">
                <a:hlinkClick r:id="rId3"/>
              </a:rPr>
              <a:t>/</a:t>
            </a:r>
            <a:endParaRPr lang="en-CA"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CA" dirty="0"/>
          </a:p>
        </p:txBody>
      </p:sp>
      <p:pic>
        <p:nvPicPr>
          <p:cNvPr id="1026" name="Picture 2" descr="C:\Users\Line\Dropbox\Screenshots\Screenshot 2014-05-16 08.36.02.png"/>
          <p:cNvPicPr>
            <a:picLocks noChangeAspect="1" noChangeArrowheads="1"/>
          </p:cNvPicPr>
          <p:nvPr/>
        </p:nvPicPr>
        <p:blipFill>
          <a:blip r:embed="rId3" cstate="print"/>
          <a:srcRect/>
          <a:stretch>
            <a:fillRect/>
          </a:stretch>
        </p:blipFill>
        <p:spPr bwMode="auto">
          <a:xfrm>
            <a:off x="179512" y="188640"/>
            <a:ext cx="8747436" cy="617552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Background Information</a:t>
            </a:r>
            <a:endParaRPr lang="en-CA" dirty="0">
              <a:latin typeface="Cambria" pitchFamily="18" charset="0"/>
            </a:endParaRPr>
          </a:p>
        </p:txBody>
      </p:sp>
      <p:sp>
        <p:nvSpPr>
          <p:cNvPr id="3" name="Content Placeholder 2"/>
          <p:cNvSpPr>
            <a:spLocks noGrp="1"/>
          </p:cNvSpPr>
          <p:nvPr>
            <p:ph sz="quarter" idx="1"/>
          </p:nvPr>
        </p:nvSpPr>
        <p:spPr>
          <a:xfrm>
            <a:off x="301752" y="1527048"/>
            <a:ext cx="8503920" cy="4782272"/>
          </a:xfrm>
        </p:spPr>
        <p:txBody>
          <a:bodyPr/>
          <a:lstStyle/>
          <a:p>
            <a:pPr>
              <a:buNone/>
            </a:pPr>
            <a:endParaRPr lang="en-CA" sz="2400" dirty="0" smtClean="0">
              <a:latin typeface="Cambria" pitchFamily="18" charset="0"/>
            </a:endParaRPr>
          </a:p>
          <a:p>
            <a:r>
              <a:rPr lang="en-CA" sz="2400" dirty="0" smtClean="0">
                <a:latin typeface="Cambria" pitchFamily="18" charset="0"/>
              </a:rPr>
              <a:t>Grade 6 French Immersion teacher at </a:t>
            </a:r>
          </a:p>
          <a:p>
            <a:pPr>
              <a:buNone/>
            </a:pPr>
            <a:r>
              <a:rPr lang="en-CA" sz="2400" dirty="0" smtClean="0">
                <a:latin typeface="Cambria" pitchFamily="18" charset="0"/>
              </a:rPr>
              <a:t>	Vanier Elementary School</a:t>
            </a:r>
          </a:p>
          <a:p>
            <a:r>
              <a:rPr lang="en-CA" sz="2400" dirty="0" smtClean="0">
                <a:latin typeface="Cambria" pitchFamily="18" charset="0"/>
              </a:rPr>
              <a:t>14 years teaching experience</a:t>
            </a:r>
          </a:p>
          <a:p>
            <a:pPr>
              <a:spcBef>
                <a:spcPts val="0"/>
              </a:spcBef>
            </a:pPr>
            <a:r>
              <a:rPr lang="en-CA" sz="2400" dirty="0" smtClean="0">
                <a:latin typeface="Cambria" pitchFamily="18" charset="0"/>
              </a:rPr>
              <a:t>Junior High Math and Science in French </a:t>
            </a:r>
          </a:p>
          <a:p>
            <a:pPr>
              <a:spcBef>
                <a:spcPts val="0"/>
              </a:spcBef>
              <a:buNone/>
            </a:pPr>
            <a:r>
              <a:rPr lang="en-CA" sz="2400" dirty="0" smtClean="0">
                <a:latin typeface="Cambria" pitchFamily="18" charset="0"/>
              </a:rPr>
              <a:t>     Immersion</a:t>
            </a:r>
          </a:p>
          <a:p>
            <a:r>
              <a:rPr lang="en-CA" sz="2400" dirty="0" smtClean="0">
                <a:latin typeface="Cambria" pitchFamily="18" charset="0"/>
              </a:rPr>
              <a:t>Taught Grade 2, 3, 5, and 6 in past six years</a:t>
            </a:r>
          </a:p>
          <a:p>
            <a:r>
              <a:rPr lang="en-CA" sz="2400" dirty="0" smtClean="0">
                <a:latin typeface="Cambria" pitchFamily="18" charset="0"/>
              </a:rPr>
              <a:t>2</a:t>
            </a:r>
            <a:r>
              <a:rPr lang="en-CA" sz="2400" baseline="30000" dirty="0" smtClean="0">
                <a:latin typeface="Cambria" pitchFamily="18" charset="0"/>
              </a:rPr>
              <a:t>nd</a:t>
            </a:r>
            <a:r>
              <a:rPr lang="en-CA" sz="2400" dirty="0" smtClean="0">
                <a:latin typeface="Cambria" pitchFamily="18" charset="0"/>
              </a:rPr>
              <a:t> year in Grade 6</a:t>
            </a:r>
          </a:p>
          <a:p>
            <a:r>
              <a:rPr lang="en-CA" sz="2400" dirty="0" smtClean="0">
                <a:latin typeface="Cambria" pitchFamily="18" charset="0"/>
              </a:rPr>
              <a:t>75% teaching duties, 25% administrative duties</a:t>
            </a:r>
          </a:p>
          <a:p>
            <a:endParaRPr lang="en-CA" dirty="0"/>
          </a:p>
        </p:txBody>
      </p:sp>
      <p:pic>
        <p:nvPicPr>
          <p:cNvPr id="5" name="Picture 4" descr="teacher.jpeg"/>
          <p:cNvPicPr>
            <a:picLocks noChangeAspect="1"/>
          </p:cNvPicPr>
          <p:nvPr/>
        </p:nvPicPr>
        <p:blipFill>
          <a:blip r:embed="rId3" cstate="print"/>
          <a:stretch>
            <a:fillRect/>
          </a:stretch>
        </p:blipFill>
        <p:spPr>
          <a:xfrm>
            <a:off x="5868144" y="1844824"/>
            <a:ext cx="2812157" cy="201626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Implementation</a:t>
            </a:r>
            <a:endParaRPr lang="en-CA" dirty="0">
              <a:latin typeface="Cambria" pitchFamily="18" charset="0"/>
            </a:endParaRPr>
          </a:p>
        </p:txBody>
      </p:sp>
      <p:sp>
        <p:nvSpPr>
          <p:cNvPr id="3" name="Content Placeholder 2"/>
          <p:cNvSpPr>
            <a:spLocks noGrp="1"/>
          </p:cNvSpPr>
          <p:nvPr>
            <p:ph sz="quarter" idx="1"/>
          </p:nvPr>
        </p:nvSpPr>
        <p:spPr/>
        <p:txBody>
          <a:bodyPr/>
          <a:lstStyle/>
          <a:p>
            <a:pPr>
              <a:buNone/>
            </a:pPr>
            <a:r>
              <a:rPr lang="en-CA" dirty="0" smtClean="0">
                <a:latin typeface="Cambria" pitchFamily="18" charset="0"/>
              </a:rPr>
              <a:t>	Administered Survey to students </a:t>
            </a:r>
          </a:p>
          <a:p>
            <a:pPr lvl="1">
              <a:buNone/>
            </a:pPr>
            <a:r>
              <a:rPr lang="en-CA" b="1" dirty="0" smtClean="0">
                <a:latin typeface="Cambria" pitchFamily="18" charset="0"/>
                <a:hlinkClick r:id="rId3"/>
              </a:rPr>
              <a:t>https://docs.google.com/forms/d/1aO1ozt-B7FoDAUcWEmAZYXIbWiNPKXcvsq136qMYlkk/viewform</a:t>
            </a:r>
            <a:endParaRPr lang="en-CA" b="1" dirty="0" smtClean="0">
              <a:latin typeface="Cambria" pitchFamily="18" charset="0"/>
            </a:endParaRPr>
          </a:p>
          <a:p>
            <a:pPr lvl="1">
              <a:buNone/>
            </a:pPr>
            <a:endParaRPr lang="en-CA" dirty="0" smtClean="0">
              <a:latin typeface="Cambria" pitchFamily="18" charset="0"/>
            </a:endParaRPr>
          </a:p>
          <a:p>
            <a:pPr lvl="1">
              <a:buNone/>
            </a:pPr>
            <a:r>
              <a:rPr lang="en-CA" sz="3200" dirty="0" smtClean="0">
                <a:latin typeface="Cambria" pitchFamily="18" charset="0"/>
              </a:rPr>
              <a:t>Asked questions about…</a:t>
            </a:r>
          </a:p>
          <a:p>
            <a:pPr lvl="1">
              <a:buFont typeface="Courier New" pitchFamily="49" charset="0"/>
              <a:buChar char="o"/>
            </a:pPr>
            <a:r>
              <a:rPr lang="en-CA" dirty="0" smtClean="0">
                <a:latin typeface="Cambria" pitchFamily="18" charset="0"/>
              </a:rPr>
              <a:t>How they feel about Science class</a:t>
            </a:r>
          </a:p>
          <a:p>
            <a:pPr lvl="1">
              <a:buFont typeface="Courier New" pitchFamily="49" charset="0"/>
              <a:buChar char="o"/>
            </a:pPr>
            <a:r>
              <a:rPr lang="en-CA" dirty="0" smtClean="0">
                <a:latin typeface="Cambria" pitchFamily="18" charset="0"/>
              </a:rPr>
              <a:t>Their experience with e-portfolios</a:t>
            </a:r>
          </a:p>
          <a:p>
            <a:pPr lvl="1">
              <a:buFont typeface="Courier New" pitchFamily="49" charset="0"/>
              <a:buChar char="o"/>
            </a:pPr>
            <a:r>
              <a:rPr lang="en-CA" dirty="0" smtClean="0">
                <a:latin typeface="Cambria" pitchFamily="18" charset="0"/>
              </a:rPr>
              <a:t>Their feelings and reactions about teacher feedback</a:t>
            </a:r>
          </a:p>
          <a:p>
            <a:pPr lvl="1">
              <a:buNone/>
            </a:pPr>
            <a:r>
              <a:rPr lang="en-CA" dirty="0" smtClean="0">
                <a:latin typeface="Cambria" pitchFamily="18"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Implementation</a:t>
            </a:r>
            <a:endParaRPr lang="en-CA" dirty="0">
              <a:latin typeface="Cambria" pitchFamily="18" charset="0"/>
            </a:endParaRPr>
          </a:p>
        </p:txBody>
      </p:sp>
      <p:sp>
        <p:nvSpPr>
          <p:cNvPr id="3" name="Content Placeholder 2"/>
          <p:cNvSpPr>
            <a:spLocks noGrp="1"/>
          </p:cNvSpPr>
          <p:nvPr>
            <p:ph sz="quarter" idx="1"/>
          </p:nvPr>
        </p:nvSpPr>
        <p:spPr>
          <a:xfrm>
            <a:off x="457200" y="1412776"/>
            <a:ext cx="8229600" cy="5112568"/>
          </a:xfrm>
        </p:spPr>
        <p:txBody>
          <a:bodyPr>
            <a:normAutofit/>
          </a:bodyPr>
          <a:lstStyle/>
          <a:p>
            <a:pPr>
              <a:buNone/>
            </a:pPr>
            <a:r>
              <a:rPr lang="en-CA" sz="3000" dirty="0" smtClean="0">
                <a:latin typeface="Cambria" pitchFamily="18" charset="0"/>
              </a:rPr>
              <a:t>Introduced students to </a:t>
            </a:r>
            <a:r>
              <a:rPr lang="en-CA" sz="3000" dirty="0" err="1" smtClean="0">
                <a:latin typeface="Cambria" pitchFamily="18" charset="0"/>
              </a:rPr>
              <a:t>OpenSchool</a:t>
            </a:r>
            <a:r>
              <a:rPr lang="en-CA" sz="3000" dirty="0" smtClean="0">
                <a:latin typeface="Cambria" pitchFamily="18" charset="0"/>
              </a:rPr>
              <a:t> e-portfolio </a:t>
            </a:r>
          </a:p>
          <a:p>
            <a:pPr>
              <a:buNone/>
            </a:pPr>
            <a:endParaRPr lang="en-CA" sz="3000" dirty="0" smtClean="0">
              <a:latin typeface="Cambria" pitchFamily="18" charset="0"/>
            </a:endParaRPr>
          </a:p>
          <a:p>
            <a:pPr>
              <a:buFont typeface="Wingdings" pitchFamily="2" charset="2"/>
              <a:buChar char="v"/>
            </a:pPr>
            <a:r>
              <a:rPr lang="en-CA" sz="2800" dirty="0" smtClean="0">
                <a:latin typeface="Cambria" pitchFamily="18" charset="0"/>
              </a:rPr>
              <a:t>Students able to see others’ portfolios but I did not allow them to leave comments, as I wanted to ensure validity in testing the effects of my feedback and not their peers’ on students becoming more responsible learners</a:t>
            </a:r>
          </a:p>
          <a:p>
            <a:pPr lvl="1">
              <a:buNone/>
            </a:pPr>
            <a:endParaRPr lang="en-CA" dirty="0" smtClean="0"/>
          </a:p>
          <a:p>
            <a:pPr>
              <a:buFont typeface="Arial" charset="0"/>
              <a:buChar char="•"/>
            </a:pPr>
            <a:endParaRPr lang="en-C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Student Inquiry Approach</a:t>
            </a:r>
            <a:endParaRPr lang="en-CA" dirty="0">
              <a:latin typeface="Cambria" pitchFamily="18" charset="0"/>
            </a:endParaRPr>
          </a:p>
        </p:txBody>
      </p:sp>
      <p:sp>
        <p:nvSpPr>
          <p:cNvPr id="3" name="Content Placeholder 2"/>
          <p:cNvSpPr>
            <a:spLocks noGrp="1"/>
          </p:cNvSpPr>
          <p:nvPr>
            <p:ph sz="quarter" idx="1"/>
          </p:nvPr>
        </p:nvSpPr>
        <p:spPr>
          <a:xfrm>
            <a:off x="251520" y="1457400"/>
            <a:ext cx="8640960" cy="5400600"/>
          </a:xfrm>
        </p:spPr>
        <p:txBody>
          <a:bodyPr>
            <a:normAutofit/>
          </a:bodyPr>
          <a:lstStyle/>
          <a:p>
            <a:r>
              <a:rPr lang="en-CA" sz="2400" dirty="0" smtClean="0">
                <a:latin typeface="Cambria" pitchFamily="18" charset="0"/>
              </a:rPr>
              <a:t>Open Inquiry is the highest level of inquiry where “…students have the purest opportunities to act like scientists, deriving questions, designing and carrying out investigations, and communicating their results” (</a:t>
            </a:r>
            <a:r>
              <a:rPr lang="en-CA" sz="2400" dirty="0" err="1" smtClean="0">
                <a:latin typeface="Cambria" pitchFamily="18" charset="0"/>
              </a:rPr>
              <a:t>Banchi</a:t>
            </a:r>
            <a:r>
              <a:rPr lang="en-CA" sz="2400" dirty="0" smtClean="0">
                <a:latin typeface="Cambria" pitchFamily="18" charset="0"/>
              </a:rPr>
              <a:t> &amp; Bell, 2008)</a:t>
            </a:r>
          </a:p>
          <a:p>
            <a:pPr>
              <a:spcBef>
                <a:spcPts val="0"/>
              </a:spcBef>
            </a:pPr>
            <a:r>
              <a:rPr lang="en-CA" sz="2400" dirty="0" smtClean="0">
                <a:latin typeface="Cambria" pitchFamily="18" charset="0"/>
              </a:rPr>
              <a:t>Students generate experimental </a:t>
            </a:r>
          </a:p>
          <a:p>
            <a:pPr>
              <a:spcBef>
                <a:spcPts val="0"/>
              </a:spcBef>
              <a:buNone/>
            </a:pPr>
            <a:r>
              <a:rPr lang="en-CA" sz="2400" dirty="0" smtClean="0">
                <a:latin typeface="Cambria" pitchFamily="18" charset="0"/>
              </a:rPr>
              <a:t>	questions through “I wonder…” </a:t>
            </a:r>
          </a:p>
          <a:p>
            <a:pPr>
              <a:spcBef>
                <a:spcPts val="0"/>
              </a:spcBef>
              <a:buNone/>
            </a:pPr>
            <a:r>
              <a:rPr lang="en-CA" sz="2400" dirty="0" smtClean="0">
                <a:latin typeface="Cambria" pitchFamily="18" charset="0"/>
              </a:rPr>
              <a:t>	statements</a:t>
            </a:r>
          </a:p>
          <a:p>
            <a:pPr>
              <a:spcBef>
                <a:spcPts val="0"/>
              </a:spcBef>
            </a:pPr>
            <a:r>
              <a:rPr lang="en-CA" sz="2400" dirty="0" smtClean="0">
                <a:latin typeface="Cambria" pitchFamily="18" charset="0"/>
              </a:rPr>
              <a:t>Used a cyclical approach to guide </a:t>
            </a:r>
          </a:p>
          <a:p>
            <a:pPr>
              <a:spcBef>
                <a:spcPts val="0"/>
              </a:spcBef>
              <a:buNone/>
            </a:pPr>
            <a:r>
              <a:rPr lang="en-CA" sz="2400" dirty="0" smtClean="0">
                <a:latin typeface="Cambria" pitchFamily="18" charset="0"/>
              </a:rPr>
              <a:t>	students in achieving the different </a:t>
            </a:r>
          </a:p>
          <a:p>
            <a:pPr>
              <a:spcBef>
                <a:spcPts val="0"/>
              </a:spcBef>
              <a:buNone/>
            </a:pPr>
            <a:r>
              <a:rPr lang="en-CA" sz="2400" dirty="0" smtClean="0">
                <a:latin typeface="Cambria" pitchFamily="18" charset="0"/>
              </a:rPr>
              <a:t>	knowledge outcomes while </a:t>
            </a:r>
          </a:p>
          <a:p>
            <a:pPr>
              <a:spcBef>
                <a:spcPts val="0"/>
              </a:spcBef>
              <a:buNone/>
            </a:pPr>
            <a:r>
              <a:rPr lang="en-CA" sz="2400" dirty="0" smtClean="0">
                <a:latin typeface="Cambria" pitchFamily="18" charset="0"/>
              </a:rPr>
              <a:t>	incorporating routine in order to </a:t>
            </a:r>
          </a:p>
          <a:p>
            <a:pPr>
              <a:spcBef>
                <a:spcPts val="0"/>
              </a:spcBef>
              <a:buNone/>
            </a:pPr>
            <a:r>
              <a:rPr lang="en-CA" sz="2400" dirty="0" smtClean="0">
                <a:latin typeface="Cambria" pitchFamily="18" charset="0"/>
              </a:rPr>
              <a:t>	meet skills and STSE outcomes</a:t>
            </a:r>
            <a:endParaRPr lang="en-CA" sz="2400" dirty="0">
              <a:latin typeface="Cambria" pitchFamily="18" charset="0"/>
            </a:endParaRPr>
          </a:p>
        </p:txBody>
      </p:sp>
      <p:pic>
        <p:nvPicPr>
          <p:cNvPr id="4" name="Picture 3" descr="wondercircle-wWordingLR.jpg"/>
          <p:cNvPicPr>
            <a:picLocks noChangeAspect="1"/>
          </p:cNvPicPr>
          <p:nvPr/>
        </p:nvPicPr>
        <p:blipFill>
          <a:blip r:embed="rId3" cstate="print"/>
          <a:stretch>
            <a:fillRect/>
          </a:stretch>
        </p:blipFill>
        <p:spPr>
          <a:xfrm>
            <a:off x="5580112" y="2996952"/>
            <a:ext cx="3184298" cy="345638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3275856" y="188640"/>
            <a:ext cx="2352675" cy="1057275"/>
          </a:xfrm>
          <a:prstGeom prst="rect">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CA" sz="1600" b="0" i="0" u="none" strike="noStrike" cap="none" normalizeH="0" baseline="0" dirty="0" smtClean="0">
                <a:ln>
                  <a:noFill/>
                </a:ln>
                <a:solidFill>
                  <a:srgbClr val="FFFFFF"/>
                </a:solidFill>
                <a:effectLst/>
                <a:latin typeface="Kristen ITC" pitchFamily="66" charset="0"/>
                <a:cs typeface="Arial" pitchFamily="34" charset="0"/>
              </a:rPr>
              <a:t>Teacher </a:t>
            </a:r>
            <a:r>
              <a:rPr kumimoji="0" lang="en-CA" sz="1600" b="1" i="0" u="none" strike="noStrike" cap="none" normalizeH="0" baseline="0" dirty="0" smtClean="0">
                <a:ln>
                  <a:noFill/>
                </a:ln>
                <a:solidFill>
                  <a:srgbClr val="FFFFFF"/>
                </a:solidFill>
                <a:effectLst/>
                <a:latin typeface="Kristen ITC" pitchFamily="66" charset="0"/>
                <a:cs typeface="Arial" pitchFamily="34" charset="0"/>
              </a:rPr>
              <a:t>demonstration</a:t>
            </a:r>
            <a:r>
              <a:rPr kumimoji="0" lang="en-CA" sz="1600" b="0" i="0" u="none" strike="noStrike" cap="none" normalizeH="0" baseline="0" dirty="0" smtClean="0">
                <a:ln>
                  <a:noFill/>
                </a:ln>
                <a:solidFill>
                  <a:srgbClr val="FFFFFF"/>
                </a:solidFill>
                <a:effectLst/>
                <a:latin typeface="Kristen ITC" pitchFamily="66" charset="0"/>
                <a:cs typeface="Arial" pitchFamily="34" charset="0"/>
              </a:rPr>
              <a:t> of scientific concept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3275856" y="1772816"/>
            <a:ext cx="2466975" cy="781050"/>
          </a:xfrm>
          <a:prstGeom prst="rect">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CA" sz="1600" b="0" i="0" u="none" strike="noStrike" cap="none" normalizeH="0" baseline="0" dirty="0" smtClean="0">
                <a:ln>
                  <a:noFill/>
                </a:ln>
                <a:solidFill>
                  <a:srgbClr val="FFFFFF"/>
                </a:solidFill>
                <a:effectLst/>
                <a:latin typeface="Kristen ITC" pitchFamily="66" charset="0"/>
                <a:cs typeface="Arial" pitchFamily="34" charset="0"/>
              </a:rPr>
              <a:t>Generate “I wonder” statements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AutoShape 5"/>
          <p:cNvSpPr>
            <a:spLocks noChangeArrowheads="1"/>
          </p:cNvSpPr>
          <p:nvPr/>
        </p:nvSpPr>
        <p:spPr bwMode="auto">
          <a:xfrm>
            <a:off x="4427984" y="1340768"/>
            <a:ext cx="284162" cy="407988"/>
          </a:xfrm>
          <a:prstGeom prst="downArrow">
            <a:avLst>
              <a:gd name="adj1" fmla="val 50000"/>
              <a:gd name="adj2" fmla="val 35894"/>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eaVert" wrap="square" lIns="91440" tIns="45720" rIns="91440" bIns="45720" numCol="1" anchor="t" anchorCtr="0" compatLnSpc="1">
            <a:prstTxWarp prst="textNoShape">
              <a:avLst/>
            </a:prstTxWarp>
          </a:bodyPr>
          <a:lstStyle/>
          <a:p>
            <a:endParaRPr lang="en-CA"/>
          </a:p>
        </p:txBody>
      </p:sp>
      <p:sp>
        <p:nvSpPr>
          <p:cNvPr id="1030" name="AutoShape 6"/>
          <p:cNvSpPr>
            <a:spLocks noChangeArrowheads="1"/>
          </p:cNvSpPr>
          <p:nvPr/>
        </p:nvSpPr>
        <p:spPr bwMode="auto">
          <a:xfrm rot="-2040047">
            <a:off x="2362719" y="2038185"/>
            <a:ext cx="790575" cy="323850"/>
          </a:xfrm>
          <a:prstGeom prst="curvedDownArrow">
            <a:avLst>
              <a:gd name="adj1" fmla="val 48824"/>
              <a:gd name="adj2" fmla="val 97647"/>
              <a:gd name="adj3" fmla="val 33333"/>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CA"/>
          </a:p>
        </p:txBody>
      </p:sp>
      <p:sp>
        <p:nvSpPr>
          <p:cNvPr id="1031" name="Text Box 7"/>
          <p:cNvSpPr txBox="1">
            <a:spLocks noChangeArrowheads="1"/>
          </p:cNvSpPr>
          <p:nvPr/>
        </p:nvSpPr>
        <p:spPr bwMode="auto">
          <a:xfrm>
            <a:off x="755576" y="2636912"/>
            <a:ext cx="2160240" cy="792088"/>
          </a:xfrm>
          <a:prstGeom prst="rect">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CA" sz="1600" b="0" i="0" u="none" strike="noStrike" cap="none" normalizeH="0" baseline="0" dirty="0" smtClean="0">
                <a:ln>
                  <a:noFill/>
                </a:ln>
                <a:solidFill>
                  <a:srgbClr val="FFFFFF"/>
                </a:solidFill>
                <a:effectLst/>
                <a:latin typeface="Kristen ITC" pitchFamily="66" charset="0"/>
                <a:cs typeface="Arial" pitchFamily="34" charset="0"/>
              </a:rPr>
              <a:t>Communicating and sharing findings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AutoShape 8"/>
          <p:cNvSpPr>
            <a:spLocks noChangeArrowheads="1"/>
          </p:cNvSpPr>
          <p:nvPr/>
        </p:nvSpPr>
        <p:spPr bwMode="auto">
          <a:xfrm rot="16526955">
            <a:off x="53455" y="3677461"/>
            <a:ext cx="792162" cy="322263"/>
          </a:xfrm>
          <a:prstGeom prst="curvedDownArrow">
            <a:avLst>
              <a:gd name="adj1" fmla="val 49162"/>
              <a:gd name="adj2" fmla="val 98325"/>
              <a:gd name="adj3" fmla="val 33333"/>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CA"/>
          </a:p>
        </p:txBody>
      </p:sp>
      <p:sp>
        <p:nvSpPr>
          <p:cNvPr id="1033" name="Text Box 9"/>
          <p:cNvSpPr txBox="1">
            <a:spLocks noChangeArrowheads="1"/>
          </p:cNvSpPr>
          <p:nvPr/>
        </p:nvSpPr>
        <p:spPr bwMode="auto">
          <a:xfrm>
            <a:off x="323528" y="4437112"/>
            <a:ext cx="2011363" cy="864096"/>
          </a:xfrm>
          <a:prstGeom prst="rect">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CA" sz="1600" b="0" i="0" u="none" strike="noStrike" cap="none" normalizeH="0" baseline="0" dirty="0" smtClean="0">
                <a:ln>
                  <a:noFill/>
                </a:ln>
                <a:solidFill>
                  <a:srgbClr val="FFFFFF"/>
                </a:solidFill>
                <a:effectLst/>
                <a:latin typeface="Kristen ITC" pitchFamily="66" charset="0"/>
                <a:cs typeface="Arial" pitchFamily="34" charset="0"/>
              </a:rPr>
              <a:t>Analysis and interpretation of observations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 name="Text Box 10"/>
          <p:cNvSpPr txBox="1">
            <a:spLocks noChangeArrowheads="1"/>
          </p:cNvSpPr>
          <p:nvPr/>
        </p:nvSpPr>
        <p:spPr bwMode="auto">
          <a:xfrm>
            <a:off x="3419872" y="5517232"/>
            <a:ext cx="2266950" cy="936104"/>
          </a:xfrm>
          <a:prstGeom prst="rect">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CA" sz="1600" b="0" i="0" u="none" strike="noStrike" cap="none" normalizeH="0" baseline="0" dirty="0" smtClean="0">
                <a:ln>
                  <a:noFill/>
                </a:ln>
                <a:solidFill>
                  <a:srgbClr val="FFFFFF"/>
                </a:solidFill>
                <a:effectLst/>
                <a:latin typeface="Kristen ITC" pitchFamily="66" charset="0"/>
                <a:cs typeface="Arial" pitchFamily="34" charset="0"/>
              </a:rPr>
              <a:t>Perform investigation and record observations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5" name="Oval 11"/>
          <p:cNvSpPr>
            <a:spLocks noChangeArrowheads="1"/>
          </p:cNvSpPr>
          <p:nvPr/>
        </p:nvSpPr>
        <p:spPr bwMode="auto">
          <a:xfrm>
            <a:off x="3491880" y="2996952"/>
            <a:ext cx="2162175" cy="1977380"/>
          </a:xfrm>
          <a:prstGeom prst="ellipse">
            <a:avLst/>
          </a:prstGeom>
          <a:solidFill>
            <a:srgbClr val="4BACC6"/>
          </a:solidFill>
          <a:ln w="38100">
            <a:solidFill>
              <a:srgbClr val="F2F2F2"/>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CA" sz="2600" b="0" i="0" u="none" strike="noStrike" cap="none" normalizeH="0" baseline="0" dirty="0" smtClean="0">
                <a:ln>
                  <a:noFill/>
                </a:ln>
                <a:solidFill>
                  <a:schemeClr val="tx1"/>
                </a:solidFill>
                <a:effectLst/>
                <a:latin typeface="Kristen ITC" pitchFamily="66" charset="0"/>
                <a:cs typeface="Arial" pitchFamily="34" charset="0"/>
              </a:rPr>
              <a:t>Cycle of Inquiry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6" name="AutoShape 12"/>
          <p:cNvSpPr>
            <a:spLocks noChangeArrowheads="1"/>
          </p:cNvSpPr>
          <p:nvPr/>
        </p:nvSpPr>
        <p:spPr bwMode="auto">
          <a:xfrm rot="1031954">
            <a:off x="6186345" y="2026709"/>
            <a:ext cx="792163" cy="323850"/>
          </a:xfrm>
          <a:prstGeom prst="curvedDownArrow">
            <a:avLst>
              <a:gd name="adj1" fmla="val 48922"/>
              <a:gd name="adj2" fmla="val 97843"/>
              <a:gd name="adj3" fmla="val 33333"/>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CA"/>
          </a:p>
        </p:txBody>
      </p:sp>
      <p:sp>
        <p:nvSpPr>
          <p:cNvPr id="1037" name="Text Box 13"/>
          <p:cNvSpPr txBox="1">
            <a:spLocks noChangeArrowheads="1"/>
          </p:cNvSpPr>
          <p:nvPr/>
        </p:nvSpPr>
        <p:spPr bwMode="auto">
          <a:xfrm>
            <a:off x="6084168" y="2708920"/>
            <a:ext cx="2125663" cy="800100"/>
          </a:xfrm>
          <a:prstGeom prst="rect">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CA" sz="1600" b="0" i="0" u="none" strike="noStrike" cap="none" normalizeH="0" baseline="0" dirty="0" smtClean="0">
                <a:ln>
                  <a:noFill/>
                </a:ln>
                <a:solidFill>
                  <a:srgbClr val="FFFFFF"/>
                </a:solidFill>
                <a:effectLst/>
                <a:latin typeface="Kristen ITC" pitchFamily="66" charset="0"/>
                <a:cs typeface="Arial" pitchFamily="34" charset="0"/>
              </a:rPr>
              <a:t>Derive scientific question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8" name="Text Box 14"/>
          <p:cNvSpPr txBox="1">
            <a:spLocks noChangeArrowheads="1"/>
          </p:cNvSpPr>
          <p:nvPr/>
        </p:nvSpPr>
        <p:spPr bwMode="auto">
          <a:xfrm>
            <a:off x="6660232" y="4221088"/>
            <a:ext cx="2228850" cy="838200"/>
          </a:xfrm>
          <a:prstGeom prst="rect">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CA" sz="1600" b="0" i="0" u="none" strike="noStrike" cap="none" normalizeH="0" baseline="0" dirty="0" smtClean="0">
                <a:ln>
                  <a:noFill/>
                </a:ln>
                <a:solidFill>
                  <a:srgbClr val="FFFFFF"/>
                </a:solidFill>
                <a:effectLst/>
                <a:latin typeface="Kristen ITC" pitchFamily="66" charset="0"/>
                <a:cs typeface="Arial" pitchFamily="34" charset="0"/>
              </a:rPr>
              <a:t>Plan investigation or experiment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9" name="AutoShape 15"/>
          <p:cNvSpPr>
            <a:spLocks noChangeArrowheads="1"/>
          </p:cNvSpPr>
          <p:nvPr/>
        </p:nvSpPr>
        <p:spPr bwMode="auto">
          <a:xfrm rot="4771924">
            <a:off x="8295543" y="3541967"/>
            <a:ext cx="792162" cy="323850"/>
          </a:xfrm>
          <a:prstGeom prst="curvedDownArrow">
            <a:avLst>
              <a:gd name="adj1" fmla="val 48922"/>
              <a:gd name="adj2" fmla="val 97843"/>
              <a:gd name="adj3" fmla="val 33333"/>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CA"/>
          </a:p>
        </p:txBody>
      </p:sp>
      <p:sp>
        <p:nvSpPr>
          <p:cNvPr id="1040" name="AutoShape 16"/>
          <p:cNvSpPr>
            <a:spLocks noChangeArrowheads="1"/>
          </p:cNvSpPr>
          <p:nvPr/>
        </p:nvSpPr>
        <p:spPr bwMode="auto">
          <a:xfrm rot="8202432">
            <a:off x="6532526" y="5667576"/>
            <a:ext cx="792163" cy="361950"/>
          </a:xfrm>
          <a:prstGeom prst="curvedDownArrow">
            <a:avLst>
              <a:gd name="adj1" fmla="val 43772"/>
              <a:gd name="adj2" fmla="val 87544"/>
              <a:gd name="adj3" fmla="val 33333"/>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CA"/>
          </a:p>
        </p:txBody>
      </p:sp>
      <p:sp>
        <p:nvSpPr>
          <p:cNvPr id="1041" name="AutoShape 17"/>
          <p:cNvSpPr>
            <a:spLocks noChangeArrowheads="1"/>
          </p:cNvSpPr>
          <p:nvPr/>
        </p:nvSpPr>
        <p:spPr bwMode="auto">
          <a:xfrm rot="12703538">
            <a:off x="2221700" y="5845332"/>
            <a:ext cx="792163" cy="323850"/>
          </a:xfrm>
          <a:prstGeom prst="curvedDownArrow">
            <a:avLst>
              <a:gd name="adj1" fmla="val 48922"/>
              <a:gd name="adj2" fmla="val 97843"/>
              <a:gd name="adj3" fmla="val 33333"/>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C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Open Inquiry Approach</a:t>
            </a:r>
            <a:endParaRPr lang="en-CA" dirty="0">
              <a:latin typeface="Cambria" pitchFamily="18" charset="0"/>
            </a:endParaRPr>
          </a:p>
        </p:txBody>
      </p:sp>
      <p:sp>
        <p:nvSpPr>
          <p:cNvPr id="3" name="Content Placeholder 2"/>
          <p:cNvSpPr>
            <a:spLocks noGrp="1"/>
          </p:cNvSpPr>
          <p:nvPr>
            <p:ph sz="quarter" idx="1"/>
          </p:nvPr>
        </p:nvSpPr>
        <p:spPr/>
        <p:txBody>
          <a:bodyPr>
            <a:normAutofit/>
          </a:bodyPr>
          <a:lstStyle/>
          <a:p>
            <a:r>
              <a:rPr lang="en-CA" dirty="0" smtClean="0">
                <a:latin typeface="Cambria" pitchFamily="18" charset="0"/>
              </a:rPr>
              <a:t>Demonstration to introduce scientific concept and get student thinking about questions around the phenomenon.</a:t>
            </a:r>
          </a:p>
          <a:p>
            <a:r>
              <a:rPr lang="en-CA" dirty="0" smtClean="0">
                <a:latin typeface="Cambria" pitchFamily="18" charset="0"/>
              </a:rPr>
              <a:t>Students individually and independently derived an “I wonder" statement that will lead to a scientific question about what they observed. This was done on Post-it notes.</a:t>
            </a:r>
          </a:p>
          <a:p>
            <a:r>
              <a:rPr lang="en-CA" dirty="0" smtClean="0">
                <a:latin typeface="Cambria" pitchFamily="18" charset="0"/>
              </a:rPr>
              <a:t>Post-it notes were shared and organized by similarity in question (same things being changed). This was done as a whole class and organized on chart paper.</a:t>
            </a:r>
          </a:p>
          <a:p>
            <a:pPr>
              <a:buNone/>
            </a:pPr>
            <a:endParaRPr lang="en-CA" dirty="0" smtClean="0"/>
          </a:p>
          <a:p>
            <a:endParaRPr lang="en-C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0375.JPG"/>
          <p:cNvPicPr>
            <a:picLocks noGrp="1" noChangeAspect="1"/>
          </p:cNvPicPr>
          <p:nvPr>
            <p:ph sz="quarter" idx="1"/>
          </p:nvPr>
        </p:nvPicPr>
        <p:blipFill>
          <a:blip r:embed="rId3" cstate="print"/>
          <a:stretch>
            <a:fillRect/>
          </a:stretch>
        </p:blipFill>
        <p:spPr>
          <a:xfrm>
            <a:off x="1187624" y="188639"/>
            <a:ext cx="6336704" cy="6480721"/>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88640"/>
            <a:ext cx="8229600" cy="936104"/>
          </a:xfrm>
        </p:spPr>
        <p:txBody>
          <a:bodyPr>
            <a:normAutofit/>
          </a:bodyPr>
          <a:lstStyle/>
          <a:p>
            <a:pPr>
              <a:buNone/>
            </a:pPr>
            <a:r>
              <a:rPr lang="en-CA" dirty="0" smtClean="0">
                <a:latin typeface="Cambria" pitchFamily="18" charset="0"/>
              </a:rPr>
              <a:t>	This resulted in the creation of several experiments generated by students’ wonderings.  </a:t>
            </a:r>
          </a:p>
          <a:p>
            <a:endParaRPr lang="en-CA" dirty="0"/>
          </a:p>
        </p:txBody>
      </p:sp>
      <p:sp>
        <p:nvSpPr>
          <p:cNvPr id="4" name="TextBox 3"/>
          <p:cNvSpPr txBox="1"/>
          <p:nvPr/>
        </p:nvSpPr>
        <p:spPr>
          <a:xfrm>
            <a:off x="5364088" y="2276872"/>
            <a:ext cx="3096344" cy="1077218"/>
          </a:xfrm>
          <a:prstGeom prst="rect">
            <a:avLst/>
          </a:prstGeom>
          <a:noFill/>
        </p:spPr>
        <p:txBody>
          <a:bodyPr wrap="square" rtlCol="0">
            <a:spAutoFit/>
          </a:bodyPr>
          <a:lstStyle/>
          <a:p>
            <a:r>
              <a:rPr lang="en-CA" sz="3200" dirty="0" smtClean="0">
                <a:latin typeface="Cambria" pitchFamily="18" charset="0"/>
              </a:rPr>
              <a:t>8 experiments generated!</a:t>
            </a:r>
            <a:endParaRPr lang="en-CA" sz="3200" dirty="0">
              <a:latin typeface="Cambria" pitchFamily="18" charset="0"/>
            </a:endParaRPr>
          </a:p>
        </p:txBody>
      </p:sp>
      <p:pic>
        <p:nvPicPr>
          <p:cNvPr id="5" name="Picture 4" descr="IMG_0454.JPG"/>
          <p:cNvPicPr>
            <a:picLocks noChangeAspect="1"/>
          </p:cNvPicPr>
          <p:nvPr/>
        </p:nvPicPr>
        <p:blipFill>
          <a:blip r:embed="rId3" cstate="print"/>
          <a:stretch>
            <a:fillRect/>
          </a:stretch>
        </p:blipFill>
        <p:spPr>
          <a:xfrm>
            <a:off x="683568" y="1628800"/>
            <a:ext cx="4536504" cy="465313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84784"/>
            <a:ext cx="8229600" cy="5112568"/>
          </a:xfrm>
        </p:spPr>
        <p:txBody>
          <a:bodyPr>
            <a:normAutofit lnSpcReduction="10000"/>
          </a:bodyPr>
          <a:lstStyle/>
          <a:p>
            <a:r>
              <a:rPr lang="en-CA" sz="2800" dirty="0" smtClean="0">
                <a:latin typeface="Cambria" pitchFamily="18" charset="0"/>
              </a:rPr>
              <a:t>Review of Scientific Method in planning, performing, recording, analyzing and interpreting was done before first experiments around static electricity.</a:t>
            </a:r>
          </a:p>
          <a:p>
            <a:endParaRPr lang="en-CA" dirty="0" smtClean="0"/>
          </a:p>
          <a:p>
            <a:endParaRPr lang="en-CA" dirty="0" smtClean="0"/>
          </a:p>
          <a:p>
            <a:endParaRPr lang="en-CA" dirty="0" smtClean="0"/>
          </a:p>
          <a:p>
            <a:endParaRPr lang="en-CA" dirty="0" smtClean="0"/>
          </a:p>
          <a:p>
            <a:r>
              <a:rPr lang="en-CA" sz="2800" dirty="0" smtClean="0">
                <a:latin typeface="Cambria" pitchFamily="18" charset="0"/>
              </a:rPr>
              <a:t>Worked together as a group to formulate scientific question, hypothesis, plan materials and procedure, and create observation tables.</a:t>
            </a:r>
          </a:p>
          <a:p>
            <a:endParaRPr lang="en-CA" dirty="0"/>
          </a:p>
        </p:txBody>
      </p:sp>
      <p:pic>
        <p:nvPicPr>
          <p:cNvPr id="5" name="Picture 4" descr="IMG_0392.JPG"/>
          <p:cNvPicPr>
            <a:picLocks noChangeAspect="1"/>
          </p:cNvPicPr>
          <p:nvPr/>
        </p:nvPicPr>
        <p:blipFill>
          <a:blip r:embed="rId3" cstate="print"/>
          <a:stretch>
            <a:fillRect/>
          </a:stretch>
        </p:blipFill>
        <p:spPr>
          <a:xfrm>
            <a:off x="5364088" y="2708920"/>
            <a:ext cx="2988630" cy="2232248"/>
          </a:xfrm>
          <a:prstGeom prst="rect">
            <a:avLst/>
          </a:prstGeom>
        </p:spPr>
      </p:pic>
      <p:sp>
        <p:nvSpPr>
          <p:cNvPr id="6" name="Title 1"/>
          <p:cNvSpPr>
            <a:spLocks noGrp="1"/>
          </p:cNvSpPr>
          <p:nvPr>
            <p:ph type="title"/>
          </p:nvPr>
        </p:nvSpPr>
        <p:spPr>
          <a:xfrm>
            <a:off x="323528" y="260648"/>
            <a:ext cx="8534400" cy="758952"/>
          </a:xfrm>
        </p:spPr>
        <p:txBody>
          <a:bodyPr/>
          <a:lstStyle/>
          <a:p>
            <a:r>
              <a:rPr lang="en-CA" dirty="0" smtClean="0">
                <a:latin typeface="Cambria" pitchFamily="18" charset="0"/>
              </a:rPr>
              <a:t>Open Inquiry Approach</a:t>
            </a:r>
            <a:endParaRPr lang="en-CA" dirty="0">
              <a:latin typeface="Cambria"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340768"/>
            <a:ext cx="3322712" cy="4785395"/>
          </a:xfrm>
        </p:spPr>
        <p:txBody>
          <a:bodyPr>
            <a:normAutofit/>
          </a:bodyPr>
          <a:lstStyle/>
          <a:p>
            <a:r>
              <a:rPr lang="en-CA" sz="2800" dirty="0" smtClean="0">
                <a:latin typeface="Cambria" pitchFamily="18" charset="0"/>
              </a:rPr>
              <a:t>Students recorded this planning stage in e-portfolio either by taking photo of paper/pencil work, typing directly in e-portfolio, or creating audio file.</a:t>
            </a:r>
          </a:p>
          <a:p>
            <a:endParaRPr lang="en-CA" dirty="0"/>
          </a:p>
        </p:txBody>
      </p:sp>
      <p:pic>
        <p:nvPicPr>
          <p:cNvPr id="4" name="Picture 3" descr="IMG_0374.JPG"/>
          <p:cNvPicPr>
            <a:picLocks noChangeAspect="1"/>
          </p:cNvPicPr>
          <p:nvPr/>
        </p:nvPicPr>
        <p:blipFill>
          <a:blip r:embed="rId3" cstate="print"/>
          <a:stretch>
            <a:fillRect/>
          </a:stretch>
        </p:blipFill>
        <p:spPr>
          <a:xfrm>
            <a:off x="3995936" y="2276872"/>
            <a:ext cx="4957630" cy="3702921"/>
          </a:xfrm>
          <a:prstGeom prst="rect">
            <a:avLst/>
          </a:prstGeom>
        </p:spPr>
      </p:pic>
      <p:sp>
        <p:nvSpPr>
          <p:cNvPr id="6" name="Title 1"/>
          <p:cNvSpPr>
            <a:spLocks noGrp="1"/>
          </p:cNvSpPr>
          <p:nvPr>
            <p:ph type="title"/>
          </p:nvPr>
        </p:nvSpPr>
        <p:spPr>
          <a:xfrm>
            <a:off x="323528" y="260648"/>
            <a:ext cx="8534400" cy="758952"/>
          </a:xfrm>
        </p:spPr>
        <p:txBody>
          <a:bodyPr/>
          <a:lstStyle/>
          <a:p>
            <a:r>
              <a:rPr lang="en-CA" dirty="0" smtClean="0">
                <a:latin typeface="Cambria" pitchFamily="18" charset="0"/>
              </a:rPr>
              <a:t>Open Inquiry Approach</a:t>
            </a:r>
            <a:endParaRPr lang="en-CA" dirty="0">
              <a:latin typeface="Cambria"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52736"/>
            <a:ext cx="8229600" cy="5073427"/>
          </a:xfrm>
        </p:spPr>
        <p:txBody>
          <a:bodyPr>
            <a:normAutofit lnSpcReduction="10000"/>
          </a:bodyPr>
          <a:lstStyle/>
          <a:p>
            <a:endParaRPr lang="en-CA" dirty="0" smtClean="0"/>
          </a:p>
          <a:p>
            <a:endParaRPr lang="en-CA" dirty="0" smtClean="0"/>
          </a:p>
          <a:p>
            <a:endParaRPr lang="en-CA" dirty="0" smtClean="0"/>
          </a:p>
          <a:p>
            <a:endParaRPr lang="en-CA" dirty="0" smtClean="0"/>
          </a:p>
          <a:p>
            <a:endParaRPr lang="en-CA" dirty="0" smtClean="0"/>
          </a:p>
          <a:p>
            <a:endParaRPr lang="en-CA" dirty="0" smtClean="0"/>
          </a:p>
          <a:p>
            <a:pPr>
              <a:buNone/>
            </a:pPr>
            <a:r>
              <a:rPr lang="en-CA" sz="2800" dirty="0" smtClean="0">
                <a:latin typeface="Cambria" pitchFamily="18" charset="0"/>
              </a:rPr>
              <a:t>	</a:t>
            </a:r>
          </a:p>
          <a:p>
            <a:pPr>
              <a:buFont typeface="Arial" pitchFamily="34" charset="0"/>
              <a:buChar char="•"/>
            </a:pPr>
            <a:endParaRPr lang="en-CA" sz="2800" dirty="0" smtClean="0">
              <a:latin typeface="Cambria" pitchFamily="18" charset="0"/>
            </a:endParaRPr>
          </a:p>
          <a:p>
            <a:pPr>
              <a:buFont typeface="Arial" pitchFamily="34" charset="0"/>
              <a:buChar char="•"/>
            </a:pPr>
            <a:r>
              <a:rPr lang="en-CA" sz="2800" dirty="0" smtClean="0">
                <a:latin typeface="Cambria" pitchFamily="18" charset="0"/>
              </a:rPr>
              <a:t>Students carried out experiment and recorded data and observations on paper (table), video recordings, and photos.</a:t>
            </a:r>
          </a:p>
        </p:txBody>
      </p:sp>
      <p:pic>
        <p:nvPicPr>
          <p:cNvPr id="5" name="Picture 4" descr="IMG_0377.JPG"/>
          <p:cNvPicPr>
            <a:picLocks noChangeAspect="1"/>
          </p:cNvPicPr>
          <p:nvPr/>
        </p:nvPicPr>
        <p:blipFill>
          <a:blip r:embed="rId3" cstate="print"/>
          <a:stretch>
            <a:fillRect/>
          </a:stretch>
        </p:blipFill>
        <p:spPr>
          <a:xfrm>
            <a:off x="4860032" y="1484784"/>
            <a:ext cx="3993555" cy="2982841"/>
          </a:xfrm>
          <a:prstGeom prst="rect">
            <a:avLst/>
          </a:prstGeom>
        </p:spPr>
      </p:pic>
      <p:pic>
        <p:nvPicPr>
          <p:cNvPr id="6" name="Picture 5" descr="IMG_0457.JPG"/>
          <p:cNvPicPr>
            <a:picLocks noChangeAspect="1"/>
          </p:cNvPicPr>
          <p:nvPr/>
        </p:nvPicPr>
        <p:blipFill>
          <a:blip r:embed="rId4" cstate="print"/>
          <a:stretch>
            <a:fillRect/>
          </a:stretch>
        </p:blipFill>
        <p:spPr>
          <a:xfrm>
            <a:off x="323528" y="1412776"/>
            <a:ext cx="4211960" cy="3145970"/>
          </a:xfrm>
          <a:prstGeom prst="rect">
            <a:avLst/>
          </a:prstGeom>
        </p:spPr>
      </p:pic>
      <p:sp>
        <p:nvSpPr>
          <p:cNvPr id="7" name="Title 1"/>
          <p:cNvSpPr>
            <a:spLocks noGrp="1"/>
          </p:cNvSpPr>
          <p:nvPr>
            <p:ph type="title"/>
          </p:nvPr>
        </p:nvSpPr>
        <p:spPr>
          <a:xfrm>
            <a:off x="323528" y="260648"/>
            <a:ext cx="8534400" cy="758952"/>
          </a:xfrm>
        </p:spPr>
        <p:txBody>
          <a:bodyPr/>
          <a:lstStyle/>
          <a:p>
            <a:r>
              <a:rPr lang="en-CA" dirty="0" smtClean="0">
                <a:latin typeface="Cambria" pitchFamily="18" charset="0"/>
              </a:rPr>
              <a:t>Open Inquiry Approach</a:t>
            </a:r>
            <a:endParaRPr lang="en-CA" dirty="0">
              <a:latin typeface="Cambr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Vanier Elementary</a:t>
            </a:r>
            <a:endParaRPr lang="en-CA" dirty="0">
              <a:latin typeface="Cambria" pitchFamily="18" charset="0"/>
            </a:endParaRPr>
          </a:p>
        </p:txBody>
      </p:sp>
      <p:sp>
        <p:nvSpPr>
          <p:cNvPr id="3" name="Content Placeholder 2"/>
          <p:cNvSpPr>
            <a:spLocks noGrp="1"/>
          </p:cNvSpPr>
          <p:nvPr>
            <p:ph sz="quarter" idx="1"/>
          </p:nvPr>
        </p:nvSpPr>
        <p:spPr/>
        <p:txBody>
          <a:bodyPr/>
          <a:lstStyle/>
          <a:p>
            <a:r>
              <a:rPr lang="en-CA" sz="2400" dirty="0" smtClean="0">
                <a:latin typeface="Cambria" pitchFamily="18" charset="0"/>
              </a:rPr>
              <a:t>K-6 school in the east end of St. John’s</a:t>
            </a:r>
          </a:p>
          <a:p>
            <a:r>
              <a:rPr lang="en-CA" sz="2400" dirty="0" smtClean="0">
                <a:latin typeface="Cambria" pitchFamily="18" charset="0"/>
              </a:rPr>
              <a:t>315 students and approximately 30 teachers and support staff</a:t>
            </a:r>
          </a:p>
          <a:p>
            <a:r>
              <a:rPr lang="en-CA" sz="2400" dirty="0" smtClean="0">
                <a:latin typeface="Cambria" pitchFamily="18" charset="0"/>
              </a:rPr>
              <a:t>Inclusion Phase School in the 2014-2015 school year</a:t>
            </a:r>
          </a:p>
          <a:p>
            <a:r>
              <a:rPr lang="en-CA" sz="2400" dirty="0" smtClean="0">
                <a:latin typeface="Cambria" pitchFamily="18" charset="0"/>
              </a:rPr>
              <a:t>Two stream school: one English and one French Immersion (ICF offered in Grade 6)</a:t>
            </a:r>
          </a:p>
          <a:p>
            <a:endParaRPr lang="en-CA" dirty="0"/>
          </a:p>
        </p:txBody>
      </p:sp>
      <p:pic>
        <p:nvPicPr>
          <p:cNvPr id="4" name="Picture 3" descr="vanier school.jpeg"/>
          <p:cNvPicPr>
            <a:picLocks noChangeAspect="1"/>
          </p:cNvPicPr>
          <p:nvPr/>
        </p:nvPicPr>
        <p:blipFill>
          <a:blip r:embed="rId3" cstate="print"/>
          <a:stretch>
            <a:fillRect/>
          </a:stretch>
        </p:blipFill>
        <p:spPr>
          <a:xfrm>
            <a:off x="4355976" y="3933056"/>
            <a:ext cx="3168352" cy="2264877"/>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CA" dirty="0" smtClean="0">
                <a:latin typeface="Cambria" pitchFamily="18" charset="0"/>
              </a:rPr>
              <a:t>Students then worked together to graph their data and interpret the results in leading to the formulation of their conclusion </a:t>
            </a:r>
          </a:p>
          <a:p>
            <a:r>
              <a:rPr lang="en-CA" dirty="0" smtClean="0">
                <a:latin typeface="Cambria" pitchFamily="18" charset="0"/>
              </a:rPr>
              <a:t>Students then shared their findings with classmates as a whole class presentation.</a:t>
            </a:r>
          </a:p>
          <a:p>
            <a:r>
              <a:rPr lang="en-CA" dirty="0" smtClean="0">
                <a:latin typeface="Cambria" pitchFamily="18" charset="0"/>
              </a:rPr>
              <a:t>Throughout process, verbal feedback was provided to students to guide them as they produced their finished product in their e-portfolio</a:t>
            </a:r>
          </a:p>
          <a:p>
            <a:endParaRPr lang="en-CA" dirty="0"/>
          </a:p>
        </p:txBody>
      </p:sp>
      <p:sp>
        <p:nvSpPr>
          <p:cNvPr id="4" name="Title 1"/>
          <p:cNvSpPr>
            <a:spLocks noGrp="1"/>
          </p:cNvSpPr>
          <p:nvPr>
            <p:ph type="title"/>
          </p:nvPr>
        </p:nvSpPr>
        <p:spPr>
          <a:xfrm>
            <a:off x="323528" y="260648"/>
            <a:ext cx="8534400" cy="758952"/>
          </a:xfrm>
        </p:spPr>
        <p:txBody>
          <a:bodyPr/>
          <a:lstStyle/>
          <a:p>
            <a:r>
              <a:rPr lang="en-CA" dirty="0" smtClean="0">
                <a:latin typeface="Cambria" pitchFamily="18" charset="0"/>
              </a:rPr>
              <a:t>Open Inquiry Approach</a:t>
            </a:r>
            <a:endParaRPr lang="en-CA" dirty="0">
              <a:latin typeface="Cambria"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1124744"/>
            <a:ext cx="8229600" cy="4353347"/>
          </a:xfrm>
        </p:spPr>
        <p:txBody>
          <a:bodyPr>
            <a:normAutofit/>
          </a:bodyPr>
          <a:lstStyle/>
          <a:p>
            <a:pPr>
              <a:buNone/>
            </a:pPr>
            <a:endParaRPr lang="en-CA" dirty="0" smtClean="0">
              <a:latin typeface="Cambria" pitchFamily="18" charset="0"/>
            </a:endParaRPr>
          </a:p>
          <a:p>
            <a:r>
              <a:rPr lang="en-CA" dirty="0" smtClean="0">
                <a:latin typeface="Cambria" pitchFamily="18" charset="0"/>
              </a:rPr>
              <a:t>Once project was submitted, I assessed the project and provided descriptive feedback, in line with what students expressed as valuable feedback in the pre-project survey</a:t>
            </a:r>
          </a:p>
          <a:p>
            <a:r>
              <a:rPr lang="en-CA" dirty="0" smtClean="0">
                <a:latin typeface="Cambria" pitchFamily="18" charset="0"/>
              </a:rPr>
              <a:t>At times, students would respond directly to the feedback I provided them to improve the submitted work (most, as indicated in post-survey results, used it to improve on the next investigation.</a:t>
            </a:r>
            <a:endParaRPr lang="en-CA" dirty="0">
              <a:latin typeface="Cambria" pitchFamily="18" charset="0"/>
            </a:endParaRPr>
          </a:p>
        </p:txBody>
      </p:sp>
      <p:sp>
        <p:nvSpPr>
          <p:cNvPr id="4" name="Title 1"/>
          <p:cNvSpPr>
            <a:spLocks noGrp="1"/>
          </p:cNvSpPr>
          <p:nvPr>
            <p:ph type="title"/>
          </p:nvPr>
        </p:nvSpPr>
        <p:spPr>
          <a:xfrm>
            <a:off x="323528" y="260648"/>
            <a:ext cx="8534400" cy="758952"/>
          </a:xfrm>
        </p:spPr>
        <p:txBody>
          <a:bodyPr/>
          <a:lstStyle/>
          <a:p>
            <a:r>
              <a:rPr lang="en-CA" dirty="0" smtClean="0">
                <a:latin typeface="Cambria" pitchFamily="18" charset="0"/>
              </a:rPr>
              <a:t>Open Inquiry Approach</a:t>
            </a:r>
            <a:endParaRPr lang="en-CA" dirty="0">
              <a:latin typeface="Cambria"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Open Inquiry Approach</a:t>
            </a:r>
            <a:endParaRPr lang="en-CA" dirty="0"/>
          </a:p>
        </p:txBody>
      </p:sp>
      <p:pic>
        <p:nvPicPr>
          <p:cNvPr id="4" name="Content Placeholder 3" descr="Screenshot 2014-05-19 12.33.38.png"/>
          <p:cNvPicPr>
            <a:picLocks noGrp="1" noChangeAspect="1"/>
          </p:cNvPicPr>
          <p:nvPr>
            <p:ph sz="quarter" idx="1"/>
          </p:nvPr>
        </p:nvPicPr>
        <p:blipFill>
          <a:blip r:embed="rId3" cstate="print"/>
          <a:stretch>
            <a:fillRect/>
          </a:stretch>
        </p:blipFill>
        <p:spPr>
          <a:xfrm>
            <a:off x="899592" y="1463674"/>
            <a:ext cx="7704855" cy="4953971"/>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Results</a:t>
            </a:r>
            <a:endParaRPr lang="en-CA" dirty="0">
              <a:latin typeface="Cambria" pitchFamily="18" charset="0"/>
            </a:endParaRPr>
          </a:p>
        </p:txBody>
      </p:sp>
      <p:sp>
        <p:nvSpPr>
          <p:cNvPr id="3" name="Content Placeholder 2"/>
          <p:cNvSpPr>
            <a:spLocks noGrp="1"/>
          </p:cNvSpPr>
          <p:nvPr>
            <p:ph sz="quarter" idx="1"/>
          </p:nvPr>
        </p:nvSpPr>
        <p:spPr>
          <a:xfrm>
            <a:off x="457200" y="1600201"/>
            <a:ext cx="8229600" cy="1828800"/>
          </a:xfrm>
        </p:spPr>
        <p:txBody>
          <a:bodyPr>
            <a:normAutofit fontScale="92500" lnSpcReduction="10000"/>
          </a:bodyPr>
          <a:lstStyle/>
          <a:p>
            <a:pPr>
              <a:buNone/>
            </a:pPr>
            <a:r>
              <a:rPr lang="en-CA" dirty="0" smtClean="0">
                <a:latin typeface="Cambria" pitchFamily="18" charset="0"/>
              </a:rPr>
              <a:t>	</a:t>
            </a:r>
            <a:r>
              <a:rPr lang="en-CA" sz="4400" dirty="0" smtClean="0">
                <a:latin typeface="Cambria" pitchFamily="18" charset="0"/>
              </a:rPr>
              <a:t>This project enhanced my knowledge and understanding on in the following areas:</a:t>
            </a:r>
          </a:p>
        </p:txBody>
      </p:sp>
      <p:pic>
        <p:nvPicPr>
          <p:cNvPr id="4" name="Picture 3" descr="learning-cycle-quality_blog.jpg"/>
          <p:cNvPicPr>
            <a:picLocks noChangeAspect="1"/>
          </p:cNvPicPr>
          <p:nvPr/>
        </p:nvPicPr>
        <p:blipFill>
          <a:blip r:embed="rId3" cstate="print"/>
          <a:stretch>
            <a:fillRect/>
          </a:stretch>
        </p:blipFill>
        <p:spPr>
          <a:xfrm>
            <a:off x="5868144" y="2996952"/>
            <a:ext cx="3104199" cy="2634737"/>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60648"/>
            <a:ext cx="8534400" cy="936104"/>
          </a:xfrm>
        </p:spPr>
        <p:txBody>
          <a:bodyPr>
            <a:normAutofit fontScale="90000"/>
          </a:bodyPr>
          <a:lstStyle/>
          <a:p>
            <a:r>
              <a:rPr lang="en-CA" dirty="0" smtClean="0">
                <a:latin typeface="Cambria" pitchFamily="18" charset="0"/>
              </a:rPr>
              <a:t>Instruction and Student Learning</a:t>
            </a:r>
            <a:r>
              <a:rPr lang="en-CA" dirty="0" smtClean="0"/>
              <a:t/>
            </a:r>
            <a:br>
              <a:rPr lang="en-CA" dirty="0" smtClean="0"/>
            </a:br>
            <a:endParaRPr lang="en-CA" dirty="0"/>
          </a:p>
        </p:txBody>
      </p:sp>
      <p:sp>
        <p:nvSpPr>
          <p:cNvPr id="3" name="Content Placeholder 2"/>
          <p:cNvSpPr>
            <a:spLocks noGrp="1"/>
          </p:cNvSpPr>
          <p:nvPr>
            <p:ph sz="quarter" idx="1"/>
          </p:nvPr>
        </p:nvSpPr>
        <p:spPr>
          <a:xfrm>
            <a:off x="457200" y="1484784"/>
            <a:ext cx="8229600" cy="4641379"/>
          </a:xfrm>
        </p:spPr>
        <p:txBody>
          <a:bodyPr>
            <a:normAutofit fontScale="92500" lnSpcReduction="10000"/>
          </a:bodyPr>
          <a:lstStyle/>
          <a:p>
            <a:pPr>
              <a:buNone/>
            </a:pPr>
            <a:endParaRPr lang="en-CA" dirty="0" smtClean="0">
              <a:latin typeface="Cambria" pitchFamily="18" charset="0"/>
            </a:endParaRPr>
          </a:p>
          <a:p>
            <a:pPr>
              <a:spcBef>
                <a:spcPts val="0"/>
              </a:spcBef>
              <a:buFont typeface="Courier New" pitchFamily="49" charset="0"/>
              <a:buChar char="o"/>
            </a:pPr>
            <a:r>
              <a:rPr lang="en-CA" dirty="0" smtClean="0">
                <a:latin typeface="Cambria" pitchFamily="18" charset="0"/>
              </a:rPr>
              <a:t>Students enjoyed Science class</a:t>
            </a:r>
          </a:p>
          <a:p>
            <a:pPr>
              <a:spcBef>
                <a:spcPts val="0"/>
              </a:spcBef>
              <a:buNone/>
            </a:pPr>
            <a:r>
              <a:rPr lang="en-CA" dirty="0" smtClean="0">
                <a:latin typeface="Cambria" pitchFamily="18" charset="0"/>
              </a:rPr>
              <a:t>     more after introducing</a:t>
            </a:r>
          </a:p>
          <a:p>
            <a:pPr>
              <a:spcBef>
                <a:spcPts val="0"/>
              </a:spcBef>
              <a:buNone/>
            </a:pPr>
            <a:r>
              <a:rPr lang="en-CA" dirty="0" smtClean="0">
                <a:latin typeface="Cambria" pitchFamily="18" charset="0"/>
              </a:rPr>
              <a:t>     inquiry-based learning and </a:t>
            </a:r>
          </a:p>
          <a:p>
            <a:pPr>
              <a:spcBef>
                <a:spcPts val="0"/>
              </a:spcBef>
              <a:buNone/>
            </a:pPr>
            <a:r>
              <a:rPr lang="en-CA" dirty="0" smtClean="0">
                <a:latin typeface="Cambria" pitchFamily="18" charset="0"/>
              </a:rPr>
              <a:t>	 e-portfolios.</a:t>
            </a:r>
          </a:p>
          <a:p>
            <a:pPr>
              <a:spcBef>
                <a:spcPts val="0"/>
              </a:spcBef>
              <a:buNone/>
            </a:pPr>
            <a:r>
              <a:rPr lang="en-CA" dirty="0" smtClean="0">
                <a:latin typeface="Cambria" pitchFamily="18" charset="0"/>
              </a:rPr>
              <a:t>	</a:t>
            </a:r>
          </a:p>
          <a:p>
            <a:pPr>
              <a:spcBef>
                <a:spcPts val="0"/>
              </a:spcBef>
              <a:buFont typeface="Courier New" pitchFamily="49" charset="0"/>
              <a:buChar char="o"/>
            </a:pPr>
            <a:r>
              <a:rPr lang="en-CA" dirty="0" smtClean="0">
                <a:latin typeface="Cambria" pitchFamily="18" charset="0"/>
              </a:rPr>
              <a:t>When rating how much they enjoy Science class on a scale of 1-5, 11% of students went from a 3 in the pre-project survey to a 4 or 5 in the post project survey</a:t>
            </a:r>
          </a:p>
          <a:p>
            <a:pPr>
              <a:spcBef>
                <a:spcPts val="0"/>
              </a:spcBef>
              <a:buFont typeface="Courier New" pitchFamily="49" charset="0"/>
              <a:buChar char="o"/>
            </a:pPr>
            <a:endParaRPr lang="en-CA" dirty="0" smtClean="0">
              <a:latin typeface="Cambria" pitchFamily="18" charset="0"/>
            </a:endParaRPr>
          </a:p>
          <a:p>
            <a:pPr>
              <a:spcBef>
                <a:spcPts val="0"/>
              </a:spcBef>
              <a:buFont typeface="Courier New" pitchFamily="49" charset="0"/>
              <a:buChar char="o"/>
            </a:pPr>
            <a:r>
              <a:rPr lang="en-CA" dirty="0" smtClean="0">
                <a:latin typeface="Cambria" pitchFamily="18" charset="0"/>
              </a:rPr>
              <a:t>17% went from a 4 on the pre project survey to a 5 on the post project survey</a:t>
            </a:r>
          </a:p>
          <a:p>
            <a:endParaRPr lang="en-CA" dirty="0" smtClean="0"/>
          </a:p>
          <a:p>
            <a:pPr>
              <a:buNone/>
            </a:pPr>
            <a:endParaRPr lang="en-CA" dirty="0" smtClean="0"/>
          </a:p>
          <a:p>
            <a:endParaRPr lang="en-CA" dirty="0" smtClean="0"/>
          </a:p>
          <a:p>
            <a:pPr>
              <a:buNone/>
            </a:pPr>
            <a:endParaRPr lang="en-CA" dirty="0" smtClean="0"/>
          </a:p>
          <a:p>
            <a:endParaRPr lang="en-CA" dirty="0" smtClean="0"/>
          </a:p>
          <a:p>
            <a:endParaRPr lang="en-CA" dirty="0"/>
          </a:p>
        </p:txBody>
      </p:sp>
      <p:pic>
        <p:nvPicPr>
          <p:cNvPr id="4" name="Picture 3" descr="globe.jpeg"/>
          <p:cNvPicPr>
            <a:picLocks noChangeAspect="1"/>
          </p:cNvPicPr>
          <p:nvPr/>
        </p:nvPicPr>
        <p:blipFill>
          <a:blip r:embed="rId3" cstate="print"/>
          <a:stretch>
            <a:fillRect/>
          </a:stretch>
        </p:blipFill>
        <p:spPr>
          <a:xfrm>
            <a:off x="5508104" y="1484784"/>
            <a:ext cx="2483768" cy="165283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latin typeface="Cambria" pitchFamily="18" charset="0"/>
              </a:rPr>
              <a:t>“How much do you enjoy Science class?”</a:t>
            </a:r>
            <a:endParaRPr lang="en-CA" dirty="0">
              <a:latin typeface="Cambria" pitchFamily="18" charset="0"/>
            </a:endParaRPr>
          </a:p>
        </p:txBody>
      </p:sp>
      <p:pic>
        <p:nvPicPr>
          <p:cNvPr id="12" name="Content Placeholder 11" descr="Screenshot 2014-05-16 12.43.02.png"/>
          <p:cNvPicPr>
            <a:picLocks noGrp="1" noChangeAspect="1"/>
          </p:cNvPicPr>
          <p:nvPr>
            <p:ph sz="quarter" idx="1"/>
          </p:nvPr>
        </p:nvPicPr>
        <p:blipFill>
          <a:blip r:embed="rId3" cstate="print"/>
          <a:stretch>
            <a:fillRect/>
          </a:stretch>
        </p:blipFill>
        <p:spPr>
          <a:xfrm>
            <a:off x="2555776" y="1628800"/>
            <a:ext cx="6180953" cy="2190476"/>
          </a:xfrm>
        </p:spPr>
      </p:pic>
      <p:pic>
        <p:nvPicPr>
          <p:cNvPr id="13" name="Picture 12" descr="Screenshot 2014-05-16 12.41.51.png"/>
          <p:cNvPicPr>
            <a:picLocks noChangeAspect="1"/>
          </p:cNvPicPr>
          <p:nvPr/>
        </p:nvPicPr>
        <p:blipFill>
          <a:blip r:embed="rId4" cstate="print"/>
          <a:stretch>
            <a:fillRect/>
          </a:stretch>
        </p:blipFill>
        <p:spPr>
          <a:xfrm>
            <a:off x="2555776" y="4005064"/>
            <a:ext cx="5847619" cy="2285714"/>
          </a:xfrm>
          <a:prstGeom prst="rect">
            <a:avLst/>
          </a:prstGeom>
        </p:spPr>
      </p:pic>
      <p:sp>
        <p:nvSpPr>
          <p:cNvPr id="14" name="TextBox 13"/>
          <p:cNvSpPr txBox="1"/>
          <p:nvPr/>
        </p:nvSpPr>
        <p:spPr>
          <a:xfrm>
            <a:off x="395536" y="1844824"/>
            <a:ext cx="2160240" cy="369332"/>
          </a:xfrm>
          <a:prstGeom prst="rect">
            <a:avLst/>
          </a:prstGeom>
          <a:noFill/>
        </p:spPr>
        <p:txBody>
          <a:bodyPr wrap="square" rtlCol="0">
            <a:spAutoFit/>
          </a:bodyPr>
          <a:lstStyle/>
          <a:p>
            <a:r>
              <a:rPr lang="en-CA" dirty="0" smtClean="0"/>
              <a:t>Pre Project Survey</a:t>
            </a:r>
            <a:endParaRPr lang="en-CA" dirty="0"/>
          </a:p>
        </p:txBody>
      </p:sp>
      <p:sp>
        <p:nvSpPr>
          <p:cNvPr id="15" name="TextBox 14"/>
          <p:cNvSpPr txBox="1"/>
          <p:nvPr/>
        </p:nvSpPr>
        <p:spPr>
          <a:xfrm>
            <a:off x="467544" y="4725144"/>
            <a:ext cx="2160240" cy="369332"/>
          </a:xfrm>
          <a:prstGeom prst="rect">
            <a:avLst/>
          </a:prstGeom>
          <a:noFill/>
        </p:spPr>
        <p:txBody>
          <a:bodyPr wrap="square" rtlCol="0">
            <a:spAutoFit/>
          </a:bodyPr>
          <a:lstStyle/>
          <a:p>
            <a:r>
              <a:rPr lang="en-CA" dirty="0" smtClean="0"/>
              <a:t>Post Project Survey</a:t>
            </a:r>
            <a:endParaRPr lang="en-C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96144"/>
          </a:xfrm>
        </p:spPr>
        <p:txBody>
          <a:bodyPr>
            <a:normAutofit fontScale="90000"/>
          </a:bodyPr>
          <a:lstStyle/>
          <a:p>
            <a:r>
              <a:rPr lang="en-CA" dirty="0" smtClean="0">
                <a:latin typeface="Cambria" pitchFamily="18" charset="0"/>
              </a:rPr>
              <a:t>“</a:t>
            </a:r>
            <a:r>
              <a:rPr lang="en-CA" sz="3100" dirty="0" smtClean="0">
                <a:latin typeface="Cambria" pitchFamily="18" charset="0"/>
              </a:rPr>
              <a:t>How excited do you feel when you know you have Science that day?”</a:t>
            </a:r>
            <a:endParaRPr lang="en-CA" sz="3100" dirty="0">
              <a:latin typeface="Cambria" pitchFamily="18" charset="0"/>
            </a:endParaRPr>
          </a:p>
        </p:txBody>
      </p:sp>
      <p:pic>
        <p:nvPicPr>
          <p:cNvPr id="4" name="Content Placeholder 3" descr="Screenshot 2014-05-16 13.18.59.png"/>
          <p:cNvPicPr>
            <a:picLocks noGrp="1" noChangeAspect="1"/>
          </p:cNvPicPr>
          <p:nvPr>
            <p:ph sz="quarter" idx="1"/>
          </p:nvPr>
        </p:nvPicPr>
        <p:blipFill>
          <a:blip r:embed="rId3" cstate="print"/>
          <a:stretch>
            <a:fillRect/>
          </a:stretch>
        </p:blipFill>
        <p:spPr>
          <a:xfrm>
            <a:off x="2483768" y="1484784"/>
            <a:ext cx="6264696" cy="1948950"/>
          </a:xfrm>
        </p:spPr>
      </p:pic>
      <p:pic>
        <p:nvPicPr>
          <p:cNvPr id="5" name="Picture 4" descr="Screenshot 2014-05-16 13.18.46.png"/>
          <p:cNvPicPr>
            <a:picLocks noChangeAspect="1"/>
          </p:cNvPicPr>
          <p:nvPr/>
        </p:nvPicPr>
        <p:blipFill>
          <a:blip r:embed="rId4" cstate="print"/>
          <a:stretch>
            <a:fillRect/>
          </a:stretch>
        </p:blipFill>
        <p:spPr>
          <a:xfrm>
            <a:off x="2555776" y="3501008"/>
            <a:ext cx="6264696" cy="1993312"/>
          </a:xfrm>
          <a:prstGeom prst="rect">
            <a:avLst/>
          </a:prstGeom>
        </p:spPr>
      </p:pic>
      <p:sp>
        <p:nvSpPr>
          <p:cNvPr id="6" name="TextBox 5"/>
          <p:cNvSpPr txBox="1"/>
          <p:nvPr/>
        </p:nvSpPr>
        <p:spPr>
          <a:xfrm>
            <a:off x="395536" y="1844824"/>
            <a:ext cx="2160240" cy="369332"/>
          </a:xfrm>
          <a:prstGeom prst="rect">
            <a:avLst/>
          </a:prstGeom>
          <a:noFill/>
        </p:spPr>
        <p:txBody>
          <a:bodyPr wrap="square" rtlCol="0">
            <a:spAutoFit/>
          </a:bodyPr>
          <a:lstStyle/>
          <a:p>
            <a:r>
              <a:rPr lang="en-CA" dirty="0" smtClean="0"/>
              <a:t>Pre Project Survey</a:t>
            </a:r>
            <a:endParaRPr lang="en-CA" dirty="0"/>
          </a:p>
        </p:txBody>
      </p:sp>
      <p:sp>
        <p:nvSpPr>
          <p:cNvPr id="7" name="TextBox 6"/>
          <p:cNvSpPr txBox="1"/>
          <p:nvPr/>
        </p:nvSpPr>
        <p:spPr>
          <a:xfrm>
            <a:off x="323528" y="4221088"/>
            <a:ext cx="2160240" cy="369332"/>
          </a:xfrm>
          <a:prstGeom prst="rect">
            <a:avLst/>
          </a:prstGeom>
          <a:noFill/>
        </p:spPr>
        <p:txBody>
          <a:bodyPr wrap="square" rtlCol="0">
            <a:spAutoFit/>
          </a:bodyPr>
          <a:lstStyle/>
          <a:p>
            <a:r>
              <a:rPr lang="en-CA" dirty="0" smtClean="0"/>
              <a:t>Post Project Survey</a:t>
            </a:r>
            <a:endParaRPr lang="en-CA" dirty="0"/>
          </a:p>
        </p:txBody>
      </p:sp>
      <p:sp>
        <p:nvSpPr>
          <p:cNvPr id="8" name="TextBox 7"/>
          <p:cNvSpPr txBox="1"/>
          <p:nvPr/>
        </p:nvSpPr>
        <p:spPr>
          <a:xfrm>
            <a:off x="611560" y="5445224"/>
            <a:ext cx="7920880" cy="954107"/>
          </a:xfrm>
          <a:prstGeom prst="rect">
            <a:avLst/>
          </a:prstGeom>
          <a:noFill/>
        </p:spPr>
        <p:txBody>
          <a:bodyPr wrap="square" rtlCol="0">
            <a:spAutoFit/>
          </a:bodyPr>
          <a:lstStyle/>
          <a:p>
            <a:r>
              <a:rPr lang="en-CA" sz="2800" dirty="0" smtClean="0">
                <a:solidFill>
                  <a:srgbClr val="002060"/>
                </a:solidFill>
              </a:rPr>
              <a:t>34% more students feel excited when they know they have Science class that day.</a:t>
            </a:r>
            <a:endParaRPr lang="en-CA" sz="2800" dirty="0">
              <a:solidFill>
                <a:srgbClr val="00206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latin typeface="Cambria" pitchFamily="18" charset="0"/>
              </a:rPr>
              <a:t>“Have you ever used an e-Portfolio?”</a:t>
            </a:r>
            <a:endParaRPr lang="en-CA" dirty="0">
              <a:latin typeface="Cambria" pitchFamily="18" charset="0"/>
            </a:endParaRPr>
          </a:p>
        </p:txBody>
      </p:sp>
      <p:sp>
        <p:nvSpPr>
          <p:cNvPr id="3" name="Content Placeholder 2"/>
          <p:cNvSpPr>
            <a:spLocks noGrp="1"/>
          </p:cNvSpPr>
          <p:nvPr>
            <p:ph sz="quarter" idx="1"/>
          </p:nvPr>
        </p:nvSpPr>
        <p:spPr/>
        <p:txBody>
          <a:bodyPr/>
          <a:lstStyle/>
          <a:p>
            <a:r>
              <a:rPr lang="en-CA" dirty="0" smtClean="0">
                <a:latin typeface="Cambria" pitchFamily="18" charset="0"/>
              </a:rPr>
              <a:t>Pre-project survey indicated that no student had ever used an e-portfolio and 11% had never even heard of e-portfolios.</a:t>
            </a:r>
          </a:p>
          <a:p>
            <a:r>
              <a:rPr lang="en-CA" dirty="0" smtClean="0">
                <a:latin typeface="Cambria" pitchFamily="18" charset="0"/>
              </a:rPr>
              <a:t>Post-project survey showed that 96% (24/25) of students liked using an e-portfolio in class.</a:t>
            </a:r>
          </a:p>
          <a:p>
            <a:pPr>
              <a:buNone/>
            </a:pPr>
            <a:endParaRPr lang="en-CA" dirty="0"/>
          </a:p>
        </p:txBody>
      </p:sp>
      <p:pic>
        <p:nvPicPr>
          <p:cNvPr id="4" name="Picture 3" descr="IMG_0442.JPG"/>
          <p:cNvPicPr>
            <a:picLocks noChangeAspect="1"/>
          </p:cNvPicPr>
          <p:nvPr/>
        </p:nvPicPr>
        <p:blipFill>
          <a:blip r:embed="rId3" cstate="print"/>
          <a:stretch>
            <a:fillRect/>
          </a:stretch>
        </p:blipFill>
        <p:spPr>
          <a:xfrm>
            <a:off x="899592" y="3861048"/>
            <a:ext cx="3318703" cy="2478784"/>
          </a:xfrm>
          <a:prstGeom prst="rect">
            <a:avLst/>
          </a:prstGeom>
        </p:spPr>
      </p:pic>
      <p:pic>
        <p:nvPicPr>
          <p:cNvPr id="5" name="Picture 4" descr="IMG_0457.JPG"/>
          <p:cNvPicPr>
            <a:picLocks noChangeAspect="1"/>
          </p:cNvPicPr>
          <p:nvPr/>
        </p:nvPicPr>
        <p:blipFill>
          <a:blip r:embed="rId4" cstate="print"/>
          <a:stretch>
            <a:fillRect/>
          </a:stretch>
        </p:blipFill>
        <p:spPr>
          <a:xfrm>
            <a:off x="4932040" y="3789040"/>
            <a:ext cx="3434004" cy="256490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96144"/>
          </a:xfrm>
        </p:spPr>
        <p:txBody>
          <a:bodyPr>
            <a:normAutofit fontScale="90000"/>
          </a:bodyPr>
          <a:lstStyle/>
          <a:p>
            <a:r>
              <a:rPr lang="en-CA" dirty="0" smtClean="0">
                <a:latin typeface="Cambria" pitchFamily="18" charset="0"/>
              </a:rPr>
              <a:t>Reasons why students liked using an e-portfolio in Science Class</a:t>
            </a:r>
            <a:endParaRPr lang="en-CA" dirty="0">
              <a:latin typeface="Cambria" pitchFamily="18" charset="0"/>
            </a:endParaRPr>
          </a:p>
        </p:txBody>
      </p:sp>
      <p:sp>
        <p:nvSpPr>
          <p:cNvPr id="3" name="Content Placeholder 2"/>
          <p:cNvSpPr>
            <a:spLocks noGrp="1"/>
          </p:cNvSpPr>
          <p:nvPr>
            <p:ph sz="quarter" idx="1"/>
          </p:nvPr>
        </p:nvSpPr>
        <p:spPr/>
        <p:txBody>
          <a:bodyPr>
            <a:normAutofit fontScale="85000" lnSpcReduction="20000"/>
          </a:bodyPr>
          <a:lstStyle/>
          <a:p>
            <a:pPr>
              <a:buNone/>
            </a:pPr>
            <a:r>
              <a:rPr lang="en-CA" dirty="0" smtClean="0">
                <a:latin typeface="Cambria" pitchFamily="18" charset="0"/>
              </a:rPr>
              <a:t>Technology instead of paper: </a:t>
            </a:r>
          </a:p>
          <a:p>
            <a:pPr lvl="1"/>
            <a:r>
              <a:rPr lang="en-CA" sz="2400" dirty="0" smtClean="0">
                <a:solidFill>
                  <a:srgbClr val="006600"/>
                </a:solidFill>
                <a:latin typeface="Cambria" pitchFamily="18" charset="0"/>
              </a:rPr>
              <a:t>“Because it makes it more interesting.” </a:t>
            </a:r>
          </a:p>
          <a:p>
            <a:pPr lvl="1"/>
            <a:r>
              <a:rPr lang="en-CA" sz="2400" dirty="0" smtClean="0">
                <a:solidFill>
                  <a:srgbClr val="006600"/>
                </a:solidFill>
                <a:latin typeface="Cambria" pitchFamily="18" charset="0"/>
              </a:rPr>
              <a:t>“You can easily show your work with pictures…”</a:t>
            </a:r>
          </a:p>
          <a:p>
            <a:pPr>
              <a:buNone/>
            </a:pPr>
            <a:r>
              <a:rPr lang="en-CA" dirty="0" smtClean="0">
                <a:latin typeface="Cambria" pitchFamily="18" charset="0"/>
              </a:rPr>
              <a:t>Fun:</a:t>
            </a:r>
          </a:p>
          <a:p>
            <a:pPr lvl="1"/>
            <a:r>
              <a:rPr lang="en-CA" dirty="0" smtClean="0">
                <a:latin typeface="Cambria" pitchFamily="18" charset="0"/>
              </a:rPr>
              <a:t> </a:t>
            </a:r>
            <a:r>
              <a:rPr lang="en-CA" sz="2400" dirty="0" smtClean="0">
                <a:solidFill>
                  <a:srgbClr val="006600"/>
                </a:solidFill>
                <a:latin typeface="Cambria" pitchFamily="18" charset="0"/>
              </a:rPr>
              <a:t>“It’s a fun way to learn.”</a:t>
            </a:r>
          </a:p>
          <a:p>
            <a:pPr lvl="1"/>
            <a:r>
              <a:rPr lang="en-CA" sz="2400" dirty="0" smtClean="0">
                <a:solidFill>
                  <a:srgbClr val="006600"/>
                </a:solidFill>
                <a:latin typeface="Cambria" pitchFamily="18" charset="0"/>
              </a:rPr>
              <a:t> “…we get to take photos and videos.”</a:t>
            </a:r>
          </a:p>
          <a:p>
            <a:pPr lvl="1"/>
            <a:r>
              <a:rPr lang="en-CA" sz="2400" dirty="0" smtClean="0">
                <a:solidFill>
                  <a:srgbClr val="006600"/>
                </a:solidFill>
                <a:latin typeface="Cambria" pitchFamily="18" charset="0"/>
              </a:rPr>
              <a:t>“Because it’s simple and easy.”</a:t>
            </a:r>
          </a:p>
          <a:p>
            <a:pPr>
              <a:buNone/>
            </a:pPr>
            <a:r>
              <a:rPr lang="en-CA" dirty="0" smtClean="0">
                <a:latin typeface="Cambria" pitchFamily="18" charset="0"/>
              </a:rPr>
              <a:t>Faster way to work: </a:t>
            </a:r>
          </a:p>
          <a:p>
            <a:pPr lvl="1"/>
            <a:r>
              <a:rPr lang="en-CA" sz="2400" dirty="0" smtClean="0">
                <a:solidFill>
                  <a:srgbClr val="006600"/>
                </a:solidFill>
                <a:latin typeface="Cambria" pitchFamily="18" charset="0"/>
              </a:rPr>
              <a:t>“It’s very efficient.” </a:t>
            </a:r>
          </a:p>
          <a:p>
            <a:pPr lvl="1"/>
            <a:r>
              <a:rPr lang="en-CA" sz="2400" dirty="0" smtClean="0">
                <a:solidFill>
                  <a:srgbClr val="006600"/>
                </a:solidFill>
                <a:latin typeface="Cambria" pitchFamily="18" charset="0"/>
              </a:rPr>
              <a:t>“…I think I work a lot faster.”</a:t>
            </a:r>
          </a:p>
          <a:p>
            <a:pPr lvl="1"/>
            <a:r>
              <a:rPr lang="en-CA" sz="2400" dirty="0" smtClean="0">
                <a:solidFill>
                  <a:srgbClr val="006600"/>
                </a:solidFill>
                <a:latin typeface="Cambria" pitchFamily="18" charset="0"/>
              </a:rPr>
              <a:t>“…I really liked typing instead of writing because it’s faster…”</a:t>
            </a:r>
          </a:p>
          <a:p>
            <a:pPr>
              <a:buNone/>
            </a:pPr>
            <a:r>
              <a:rPr lang="en-CA" dirty="0" smtClean="0">
                <a:latin typeface="Cambria" pitchFamily="18" charset="0"/>
              </a:rPr>
              <a:t>Organization: </a:t>
            </a:r>
          </a:p>
          <a:p>
            <a:pPr lvl="1"/>
            <a:r>
              <a:rPr lang="en-CA" sz="2400" dirty="0" smtClean="0">
                <a:solidFill>
                  <a:srgbClr val="006600"/>
                </a:solidFill>
                <a:latin typeface="Cambria" pitchFamily="18" charset="0"/>
              </a:rPr>
              <a:t>“It keeps all your work in one place.”</a:t>
            </a:r>
          </a:p>
          <a:p>
            <a:pPr lvl="1"/>
            <a:r>
              <a:rPr lang="en-CA" sz="2400" dirty="0" smtClean="0">
                <a:solidFill>
                  <a:srgbClr val="006600"/>
                </a:solidFill>
                <a:latin typeface="Cambria" pitchFamily="18" charset="0"/>
              </a:rPr>
              <a:t>“It’s an easier way to be organized”</a:t>
            </a:r>
          </a:p>
          <a:p>
            <a:pPr lvl="2"/>
            <a:endParaRPr lang="en-CA" dirty="0" smtClean="0">
              <a:latin typeface="Cambria" pitchFamily="18" charset="0"/>
            </a:endParaRPr>
          </a:p>
          <a:p>
            <a:endParaRPr lang="en-C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latin typeface="Cambria" pitchFamily="18" charset="0"/>
              </a:rPr>
              <a:t>Instruction and Student Learning</a:t>
            </a:r>
            <a:endParaRPr lang="en-CA" dirty="0">
              <a:latin typeface="Cambria" pitchFamily="18" charset="0"/>
            </a:endParaRPr>
          </a:p>
        </p:txBody>
      </p:sp>
      <p:sp>
        <p:nvSpPr>
          <p:cNvPr id="3" name="Content Placeholder 2"/>
          <p:cNvSpPr>
            <a:spLocks noGrp="1"/>
          </p:cNvSpPr>
          <p:nvPr>
            <p:ph sz="quarter" idx="1"/>
          </p:nvPr>
        </p:nvSpPr>
        <p:spPr/>
        <p:txBody>
          <a:bodyPr/>
          <a:lstStyle/>
          <a:p>
            <a:pPr>
              <a:buNone/>
            </a:pPr>
            <a:r>
              <a:rPr lang="en-CA" dirty="0" smtClean="0">
                <a:latin typeface="Cambria" pitchFamily="18" charset="0"/>
              </a:rPr>
              <a:t>	I used to focus on the knowledge outcomes in hopes of students achieving some of the skills and STSE outcomes</a:t>
            </a:r>
          </a:p>
          <a:p>
            <a:endParaRPr lang="en-CA" dirty="0" smtClean="0">
              <a:latin typeface="Cambria" pitchFamily="18" charset="0"/>
            </a:endParaRPr>
          </a:p>
          <a:p>
            <a:endParaRPr lang="en-CA" dirty="0"/>
          </a:p>
        </p:txBody>
      </p:sp>
      <p:pic>
        <p:nvPicPr>
          <p:cNvPr id="6" name="Picture 5" descr="biblio_techno08.jpg"/>
          <p:cNvPicPr>
            <a:picLocks noChangeAspect="1"/>
          </p:cNvPicPr>
          <p:nvPr/>
        </p:nvPicPr>
        <p:blipFill>
          <a:blip r:embed="rId3" cstate="print"/>
          <a:stretch>
            <a:fillRect/>
          </a:stretch>
        </p:blipFill>
        <p:spPr>
          <a:xfrm>
            <a:off x="2771800" y="2420888"/>
            <a:ext cx="3096344" cy="39604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La </a:t>
            </a:r>
            <a:r>
              <a:rPr lang="en-CA" dirty="0" err="1" smtClean="0">
                <a:latin typeface="Cambria" pitchFamily="18" charset="0"/>
              </a:rPr>
              <a:t>classe</a:t>
            </a:r>
            <a:r>
              <a:rPr lang="en-CA" dirty="0" smtClean="0">
                <a:latin typeface="Cambria" pitchFamily="18" charset="0"/>
              </a:rPr>
              <a:t> de Mme Daly</a:t>
            </a:r>
            <a:endParaRPr lang="en-CA" dirty="0">
              <a:latin typeface="Cambria" pitchFamily="18" charset="0"/>
            </a:endParaRPr>
          </a:p>
        </p:txBody>
      </p:sp>
      <p:sp>
        <p:nvSpPr>
          <p:cNvPr id="3" name="Content Placeholder 2"/>
          <p:cNvSpPr>
            <a:spLocks noGrp="1"/>
          </p:cNvSpPr>
          <p:nvPr>
            <p:ph sz="quarter" idx="1"/>
          </p:nvPr>
        </p:nvSpPr>
        <p:spPr/>
        <p:txBody>
          <a:bodyPr>
            <a:normAutofit fontScale="92500" lnSpcReduction="20000"/>
          </a:bodyPr>
          <a:lstStyle/>
          <a:p>
            <a:pPr>
              <a:spcBef>
                <a:spcPts val="0"/>
              </a:spcBef>
            </a:pPr>
            <a:r>
              <a:rPr lang="en-CA" dirty="0" smtClean="0">
                <a:latin typeface="Cambria" pitchFamily="18" charset="0"/>
              </a:rPr>
              <a:t>25 students : 10 boys, 15 girls</a:t>
            </a:r>
          </a:p>
          <a:p>
            <a:pPr>
              <a:spcBef>
                <a:spcPts val="0"/>
              </a:spcBef>
              <a:buNone/>
            </a:pPr>
            <a:endParaRPr lang="en-CA" dirty="0" smtClean="0">
              <a:latin typeface="Cambria" pitchFamily="18" charset="0"/>
            </a:endParaRPr>
          </a:p>
          <a:p>
            <a:pPr>
              <a:spcBef>
                <a:spcPts val="0"/>
              </a:spcBef>
            </a:pPr>
            <a:r>
              <a:rPr lang="en-CA" dirty="0" smtClean="0">
                <a:latin typeface="Cambria" pitchFamily="18" charset="0"/>
              </a:rPr>
              <a:t>Wide range of interests, abilities,</a:t>
            </a:r>
          </a:p>
          <a:p>
            <a:pPr>
              <a:spcBef>
                <a:spcPts val="0"/>
              </a:spcBef>
              <a:buNone/>
            </a:pPr>
            <a:r>
              <a:rPr lang="en-CA" dirty="0" smtClean="0">
                <a:latin typeface="Cambria" pitchFamily="18" charset="0"/>
              </a:rPr>
              <a:t>	 learning readiness, and learning</a:t>
            </a:r>
          </a:p>
          <a:p>
            <a:pPr>
              <a:spcBef>
                <a:spcPts val="0"/>
              </a:spcBef>
              <a:buNone/>
            </a:pPr>
            <a:r>
              <a:rPr lang="en-CA" dirty="0" smtClean="0">
                <a:latin typeface="Cambria" pitchFamily="18" charset="0"/>
              </a:rPr>
              <a:t>	 styles/preferences</a:t>
            </a:r>
          </a:p>
          <a:p>
            <a:pPr>
              <a:spcBef>
                <a:spcPts val="0"/>
              </a:spcBef>
              <a:buNone/>
            </a:pPr>
            <a:endParaRPr lang="en-CA" dirty="0" smtClean="0">
              <a:latin typeface="Cambria" pitchFamily="18" charset="0"/>
            </a:endParaRPr>
          </a:p>
          <a:p>
            <a:pPr>
              <a:spcBef>
                <a:spcPts val="0"/>
              </a:spcBef>
            </a:pPr>
            <a:r>
              <a:rPr lang="en-CA" dirty="0" smtClean="0">
                <a:latin typeface="Cambria" pitchFamily="18" charset="0"/>
              </a:rPr>
              <a:t>Very friendly students who get </a:t>
            </a:r>
          </a:p>
          <a:p>
            <a:pPr>
              <a:spcBef>
                <a:spcPts val="0"/>
              </a:spcBef>
              <a:buNone/>
            </a:pPr>
            <a:r>
              <a:rPr lang="en-CA" dirty="0" smtClean="0">
                <a:latin typeface="Cambria" pitchFamily="18" charset="0"/>
              </a:rPr>
              <a:t>	along well with one another</a:t>
            </a:r>
          </a:p>
          <a:p>
            <a:pPr>
              <a:spcBef>
                <a:spcPts val="0"/>
              </a:spcBef>
              <a:buNone/>
            </a:pPr>
            <a:endParaRPr lang="en-CA" dirty="0" smtClean="0">
              <a:latin typeface="Cambria" pitchFamily="18" charset="0"/>
            </a:endParaRPr>
          </a:p>
          <a:p>
            <a:pPr>
              <a:spcBef>
                <a:spcPts val="0"/>
              </a:spcBef>
            </a:pPr>
            <a:r>
              <a:rPr lang="en-CA" dirty="0" smtClean="0">
                <a:latin typeface="Cambria" pitchFamily="18" charset="0"/>
              </a:rPr>
              <a:t>Two students have IEPs and receive special services support in Math and </a:t>
            </a:r>
            <a:r>
              <a:rPr lang="en-CA" smtClean="0">
                <a:latin typeface="Cambria" pitchFamily="18" charset="0"/>
              </a:rPr>
              <a:t>Language Arts</a:t>
            </a:r>
          </a:p>
          <a:p>
            <a:pPr>
              <a:spcBef>
                <a:spcPts val="0"/>
              </a:spcBef>
            </a:pPr>
            <a:endParaRPr lang="en-CA" dirty="0" smtClean="0">
              <a:latin typeface="Cambria" pitchFamily="18" charset="0"/>
            </a:endParaRPr>
          </a:p>
          <a:p>
            <a:pPr>
              <a:spcBef>
                <a:spcPts val="0"/>
              </a:spcBef>
            </a:pPr>
            <a:r>
              <a:rPr lang="en-CA" dirty="0" smtClean="0">
                <a:latin typeface="Cambria" pitchFamily="18" charset="0"/>
              </a:rPr>
              <a:t>Most enjoy reading, playing chess, playing sports, and socializing</a:t>
            </a:r>
          </a:p>
          <a:p>
            <a:endParaRPr lang="en-CA" dirty="0"/>
          </a:p>
        </p:txBody>
      </p:sp>
      <p:pic>
        <p:nvPicPr>
          <p:cNvPr id="4" name="Picture 3" descr="IMG_0281.JPG"/>
          <p:cNvPicPr>
            <a:picLocks noChangeAspect="1"/>
          </p:cNvPicPr>
          <p:nvPr/>
        </p:nvPicPr>
        <p:blipFill>
          <a:blip r:embed="rId3" cstate="print"/>
          <a:stretch>
            <a:fillRect/>
          </a:stretch>
        </p:blipFill>
        <p:spPr>
          <a:xfrm>
            <a:off x="5508104" y="1340768"/>
            <a:ext cx="3384376" cy="252783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Skills Outcomes</a:t>
            </a:r>
            <a:endParaRPr lang="en-CA" dirty="0">
              <a:latin typeface="Cambria" pitchFamily="18" charset="0"/>
            </a:endParaRPr>
          </a:p>
        </p:txBody>
      </p:sp>
      <p:pic>
        <p:nvPicPr>
          <p:cNvPr id="6" name="Content Placeholder 5" descr="Screenshot 2014-05-16 09.28.39.png"/>
          <p:cNvPicPr>
            <a:picLocks noGrp="1" noChangeAspect="1"/>
          </p:cNvPicPr>
          <p:nvPr>
            <p:ph sz="quarter" idx="1"/>
          </p:nvPr>
        </p:nvPicPr>
        <p:blipFill>
          <a:blip r:embed="rId3" cstate="print"/>
          <a:stretch>
            <a:fillRect/>
          </a:stretch>
        </p:blipFill>
        <p:spPr>
          <a:xfrm>
            <a:off x="4211960" y="908720"/>
            <a:ext cx="4536504" cy="5584013"/>
          </a:xfrm>
        </p:spPr>
      </p:pic>
      <p:sp>
        <p:nvSpPr>
          <p:cNvPr id="8" name="TextBox 7"/>
          <p:cNvSpPr txBox="1"/>
          <p:nvPr/>
        </p:nvSpPr>
        <p:spPr>
          <a:xfrm>
            <a:off x="395536" y="1628800"/>
            <a:ext cx="3672408" cy="4545221"/>
          </a:xfrm>
          <a:prstGeom prst="rect">
            <a:avLst/>
          </a:prstGeom>
          <a:noFill/>
        </p:spPr>
        <p:txBody>
          <a:bodyPr wrap="square" rtlCol="0">
            <a:spAutoFit/>
          </a:bodyPr>
          <a:lstStyle/>
          <a:p>
            <a:r>
              <a:rPr lang="en-CA" sz="2800" dirty="0" smtClean="0">
                <a:latin typeface="Cambria" pitchFamily="18" charset="0"/>
              </a:rPr>
              <a:t>Student Inquiry method of instruction touched on every skill outcome outlined in the curriculum guide and every student was able to show their understanding of this process in their e-portfolio</a:t>
            </a:r>
            <a:endParaRPr lang="en-CA"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Student e-portfolios</a:t>
            </a:r>
            <a:endParaRPr lang="en-CA" dirty="0">
              <a:latin typeface="Cambria" pitchFamily="18" charset="0"/>
            </a:endParaRPr>
          </a:p>
        </p:txBody>
      </p:sp>
      <p:sp>
        <p:nvSpPr>
          <p:cNvPr id="3" name="Content Placeholder 2"/>
          <p:cNvSpPr>
            <a:spLocks noGrp="1"/>
          </p:cNvSpPr>
          <p:nvPr>
            <p:ph sz="quarter" idx="1"/>
          </p:nvPr>
        </p:nvSpPr>
        <p:spPr>
          <a:xfrm>
            <a:off x="457200" y="1600201"/>
            <a:ext cx="8229600" cy="1756791"/>
          </a:xfrm>
        </p:spPr>
        <p:txBody>
          <a:bodyPr>
            <a:normAutofit fontScale="62500" lnSpcReduction="20000"/>
          </a:bodyPr>
          <a:lstStyle/>
          <a:p>
            <a:pPr>
              <a:buNone/>
            </a:pPr>
            <a:r>
              <a:rPr lang="en-CA" dirty="0" smtClean="0">
                <a:solidFill>
                  <a:srgbClr val="000099"/>
                </a:solidFill>
                <a:hlinkClick r:id="rId3"/>
              </a:rPr>
              <a:t> </a:t>
            </a:r>
            <a:r>
              <a:rPr lang="en-CA" b="1" dirty="0" smtClean="0">
                <a:solidFill>
                  <a:srgbClr val="000099"/>
                </a:solidFill>
                <a:latin typeface="Cambria" pitchFamily="18" charset="0"/>
                <a:hlinkClick r:id="rId3"/>
              </a:rPr>
              <a:t>https://app.openschooleportfolio.com/eportfolio/index/index/student/ny4</a:t>
            </a:r>
          </a:p>
          <a:p>
            <a:pPr>
              <a:buNone/>
            </a:pPr>
            <a:endParaRPr lang="en-CA" dirty="0" smtClean="0">
              <a:solidFill>
                <a:srgbClr val="000099"/>
              </a:solidFill>
              <a:latin typeface="Cambria" pitchFamily="18" charset="0"/>
              <a:hlinkClick r:id="rId3"/>
            </a:endParaRPr>
          </a:p>
          <a:p>
            <a:pPr>
              <a:buNone/>
            </a:pPr>
            <a:endParaRPr lang="en-CA" dirty="0" smtClean="0">
              <a:solidFill>
                <a:srgbClr val="000099"/>
              </a:solidFill>
              <a:latin typeface="Cambria" pitchFamily="18" charset="0"/>
              <a:hlinkClick r:id="rId3"/>
            </a:endParaRPr>
          </a:p>
          <a:p>
            <a:pPr>
              <a:buNone/>
            </a:pPr>
            <a:r>
              <a:rPr lang="en-CA" dirty="0" smtClean="0">
                <a:solidFill>
                  <a:srgbClr val="000099"/>
                </a:solidFill>
                <a:latin typeface="Cambria" pitchFamily="18" charset="0"/>
                <a:hlinkClick r:id="rId4"/>
              </a:rPr>
              <a:t> </a:t>
            </a:r>
            <a:r>
              <a:rPr lang="en-CA" b="1" dirty="0" smtClean="0">
                <a:solidFill>
                  <a:srgbClr val="000099"/>
                </a:solidFill>
                <a:latin typeface="Cambria" pitchFamily="18" charset="0"/>
                <a:hlinkClick r:id="rId4"/>
              </a:rPr>
              <a:t>https://app.openschooleportfolio.com/eportfolio/index/index/student/dg27</a:t>
            </a:r>
            <a:endParaRPr lang="en-CA" b="1" dirty="0">
              <a:solidFill>
                <a:srgbClr val="000099"/>
              </a:solidFill>
              <a:latin typeface="Cambria" pitchFamily="18" charset="0"/>
            </a:endParaRPr>
          </a:p>
        </p:txBody>
      </p:sp>
      <p:pic>
        <p:nvPicPr>
          <p:cNvPr id="4" name="Picture 3" descr="IMG_0464.JPG"/>
          <p:cNvPicPr>
            <a:picLocks noChangeAspect="1"/>
          </p:cNvPicPr>
          <p:nvPr/>
        </p:nvPicPr>
        <p:blipFill>
          <a:blip r:embed="rId5" cstate="print"/>
          <a:stretch>
            <a:fillRect/>
          </a:stretch>
        </p:blipFill>
        <p:spPr>
          <a:xfrm>
            <a:off x="323528" y="3068959"/>
            <a:ext cx="3960440" cy="2958107"/>
          </a:xfrm>
          <a:prstGeom prst="rect">
            <a:avLst/>
          </a:prstGeom>
        </p:spPr>
      </p:pic>
      <p:pic>
        <p:nvPicPr>
          <p:cNvPr id="7" name="Picture 6" descr="IMG_0371.JPG"/>
          <p:cNvPicPr>
            <a:picLocks noChangeAspect="1"/>
          </p:cNvPicPr>
          <p:nvPr/>
        </p:nvPicPr>
        <p:blipFill>
          <a:blip r:embed="rId6" cstate="print"/>
          <a:stretch>
            <a:fillRect/>
          </a:stretch>
        </p:blipFill>
        <p:spPr>
          <a:xfrm>
            <a:off x="4932040" y="3429000"/>
            <a:ext cx="3995936" cy="2984619"/>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Student e-portfolios</a:t>
            </a:r>
            <a:endParaRPr lang="en-CA" dirty="0"/>
          </a:p>
        </p:txBody>
      </p:sp>
      <p:pic>
        <p:nvPicPr>
          <p:cNvPr id="4" name="Content Placeholder 3" descr="Screenshot 2014-05-21 17.24.16.png"/>
          <p:cNvPicPr>
            <a:picLocks noGrp="1" noChangeAspect="1"/>
          </p:cNvPicPr>
          <p:nvPr>
            <p:ph sz="quarter" idx="1"/>
          </p:nvPr>
        </p:nvPicPr>
        <p:blipFill>
          <a:blip r:embed="rId2" cstate="print"/>
          <a:stretch>
            <a:fillRect/>
          </a:stretch>
        </p:blipFill>
        <p:spPr>
          <a:xfrm>
            <a:off x="991146" y="1527175"/>
            <a:ext cx="7125195" cy="457200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Student e-portfolios</a:t>
            </a:r>
            <a:endParaRPr lang="en-CA" dirty="0"/>
          </a:p>
        </p:txBody>
      </p:sp>
      <p:pic>
        <p:nvPicPr>
          <p:cNvPr id="4" name="Content Placeholder 3" descr="Screenshot 2014-05-21 17.23.01.png"/>
          <p:cNvPicPr>
            <a:picLocks noGrp="1" noChangeAspect="1"/>
          </p:cNvPicPr>
          <p:nvPr>
            <p:ph sz="quarter" idx="1"/>
          </p:nvPr>
        </p:nvPicPr>
        <p:blipFill>
          <a:blip r:embed="rId2" cstate="print"/>
          <a:stretch>
            <a:fillRect/>
          </a:stretch>
        </p:blipFill>
        <p:spPr>
          <a:xfrm>
            <a:off x="301625" y="1542013"/>
            <a:ext cx="8504238" cy="4542323"/>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latin typeface="Cambria" pitchFamily="18" charset="0"/>
              </a:rPr>
              <a:t>Instruction and Student Learning</a:t>
            </a:r>
            <a:endParaRPr lang="en-CA" dirty="0">
              <a:latin typeface="Cambria" pitchFamily="18" charset="0"/>
            </a:endParaRPr>
          </a:p>
        </p:txBody>
      </p:sp>
      <p:sp>
        <p:nvSpPr>
          <p:cNvPr id="3" name="Content Placeholder 2"/>
          <p:cNvSpPr>
            <a:spLocks noGrp="1"/>
          </p:cNvSpPr>
          <p:nvPr>
            <p:ph sz="quarter" idx="1"/>
          </p:nvPr>
        </p:nvSpPr>
        <p:spPr>
          <a:xfrm>
            <a:off x="457200" y="1268760"/>
            <a:ext cx="8229600" cy="5112568"/>
          </a:xfrm>
        </p:spPr>
        <p:txBody>
          <a:bodyPr>
            <a:normAutofit/>
          </a:bodyPr>
          <a:lstStyle/>
          <a:p>
            <a:endParaRPr lang="en-CA" dirty="0" smtClean="0">
              <a:latin typeface="Cambria" pitchFamily="18" charset="0"/>
            </a:endParaRPr>
          </a:p>
          <a:p>
            <a:r>
              <a:rPr lang="en-CA" dirty="0" smtClean="0">
                <a:latin typeface="Cambria" pitchFamily="18" charset="0"/>
              </a:rPr>
              <a:t>Student Inquiry also touched on more knowledge outcomes than I am usually able to cover. </a:t>
            </a:r>
          </a:p>
          <a:p>
            <a:r>
              <a:rPr lang="en-CA" dirty="0" smtClean="0">
                <a:latin typeface="Cambria" pitchFamily="18" charset="0"/>
              </a:rPr>
              <a:t>As many as 8 experiments were going on at the one time and students shared results of experiments with class at the end of the cycle of inquiry.</a:t>
            </a:r>
          </a:p>
          <a:p>
            <a:pPr>
              <a:buNone/>
            </a:pPr>
            <a:endParaRPr lang="en-CA" dirty="0" smtClean="0"/>
          </a:p>
          <a:p>
            <a:pPr>
              <a:spcBef>
                <a:spcPts val="0"/>
              </a:spcBef>
              <a:buNone/>
            </a:pPr>
            <a:r>
              <a:rPr lang="en-CA" sz="2000" dirty="0" smtClean="0"/>
              <a:t>	</a:t>
            </a:r>
            <a:r>
              <a:rPr lang="en-CA" sz="2400" b="1" i="1" dirty="0" smtClean="0">
                <a:solidFill>
                  <a:srgbClr val="002060"/>
                </a:solidFill>
                <a:latin typeface="Cambria" pitchFamily="18" charset="0"/>
              </a:rPr>
              <a:t>“ I liked making our own  projects. We got to learn about things I didn’t already know.”</a:t>
            </a:r>
          </a:p>
          <a:p>
            <a:pPr>
              <a:spcBef>
                <a:spcPts val="0"/>
              </a:spcBef>
              <a:buNone/>
            </a:pPr>
            <a:endParaRPr lang="en-CA" sz="2400" i="1" dirty="0" smtClean="0">
              <a:latin typeface="Cambria" pitchFamily="18" charset="0"/>
            </a:endParaRPr>
          </a:p>
          <a:p>
            <a:pPr>
              <a:spcBef>
                <a:spcPts val="0"/>
              </a:spcBef>
              <a:buNone/>
            </a:pPr>
            <a:r>
              <a:rPr lang="en-CA" sz="2400" i="1" dirty="0" smtClean="0">
                <a:latin typeface="Cambria" pitchFamily="18" charset="0"/>
              </a:rPr>
              <a:t> 	</a:t>
            </a:r>
            <a:r>
              <a:rPr lang="en-CA" sz="2400" b="1" i="1" dirty="0" smtClean="0">
                <a:solidFill>
                  <a:srgbClr val="002060"/>
                </a:solidFill>
                <a:latin typeface="Cambria" pitchFamily="18" charset="0"/>
              </a:rPr>
              <a:t>“…multiple variables changed at the same time.  It helps my learning x2”</a:t>
            </a:r>
          </a:p>
          <a:p>
            <a:endParaRPr lang="en-CA"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Knowledge Outcomes </a:t>
            </a:r>
            <a:endParaRPr lang="en-CA" dirty="0">
              <a:latin typeface="Cambria" pitchFamily="18" charset="0"/>
            </a:endParaRPr>
          </a:p>
        </p:txBody>
      </p:sp>
      <p:pic>
        <p:nvPicPr>
          <p:cNvPr id="8" name="Content Placeholder 7" descr="Screenshot 2014-05-16 09.26.44.png"/>
          <p:cNvPicPr>
            <a:picLocks noGrp="1" noChangeAspect="1"/>
          </p:cNvPicPr>
          <p:nvPr>
            <p:ph sz="quarter" idx="1"/>
          </p:nvPr>
        </p:nvPicPr>
        <p:blipFill>
          <a:blip r:embed="rId3" cstate="print"/>
          <a:stretch>
            <a:fillRect/>
          </a:stretch>
        </p:blipFill>
        <p:spPr>
          <a:xfrm>
            <a:off x="1547664" y="908720"/>
            <a:ext cx="6048672" cy="5452744"/>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“Do you know what this is?”</a:t>
            </a:r>
            <a:endParaRPr lang="en-CA" dirty="0">
              <a:latin typeface="Cambria" pitchFamily="18" charset="0"/>
            </a:endParaRPr>
          </a:p>
        </p:txBody>
      </p:sp>
      <p:pic>
        <p:nvPicPr>
          <p:cNvPr id="4" name="IMG_0449.MOV">
            <a:hlinkClick r:id="" action="ppaction://media"/>
          </p:cNvPr>
          <p:cNvPicPr>
            <a:picLocks noGrp="1" noRot="1" noChangeAspect="1"/>
          </p:cNvPicPr>
          <p:nvPr>
            <p:ph sz="quarter" idx="1"/>
            <a:videoFile r:link="rId1"/>
          </p:nvPr>
        </p:nvPicPr>
        <p:blipFill>
          <a:blip r:embed="rId3" cstate="print"/>
          <a:stretch>
            <a:fillRect/>
          </a:stretch>
        </p:blipFill>
        <p:spPr>
          <a:xfrm>
            <a:off x="1835696" y="1772816"/>
            <a:ext cx="5761038" cy="43211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latin typeface="Cambria" pitchFamily="18" charset="0"/>
              </a:rPr>
              <a:t>Instruction and Student Learning</a:t>
            </a:r>
            <a:endParaRPr lang="en-CA" dirty="0">
              <a:latin typeface="Cambria" pitchFamily="18" charset="0"/>
            </a:endParaRPr>
          </a:p>
        </p:txBody>
      </p:sp>
      <p:sp>
        <p:nvSpPr>
          <p:cNvPr id="3" name="Content Placeholder 2"/>
          <p:cNvSpPr>
            <a:spLocks noGrp="1"/>
          </p:cNvSpPr>
          <p:nvPr>
            <p:ph sz="quarter" idx="1"/>
          </p:nvPr>
        </p:nvSpPr>
        <p:spPr/>
        <p:txBody>
          <a:bodyPr/>
          <a:lstStyle/>
          <a:p>
            <a:r>
              <a:rPr lang="en-CA" dirty="0" smtClean="0">
                <a:latin typeface="Cambria" pitchFamily="18" charset="0"/>
              </a:rPr>
              <a:t>Students shared findings of their experiment which continued the cycle of inquiry by inspiring more questions that could lead to further investigation</a:t>
            </a:r>
            <a:r>
              <a:rPr lang="en-CA" dirty="0" smtClean="0"/>
              <a:t>. </a:t>
            </a:r>
          </a:p>
        </p:txBody>
      </p:sp>
      <p:pic>
        <p:nvPicPr>
          <p:cNvPr id="7" name="Picture 6" descr="IMG_0476.JPG"/>
          <p:cNvPicPr>
            <a:picLocks noChangeAspect="1"/>
          </p:cNvPicPr>
          <p:nvPr/>
        </p:nvPicPr>
        <p:blipFill>
          <a:blip r:embed="rId2" cstate="print"/>
          <a:stretch>
            <a:fillRect/>
          </a:stretch>
        </p:blipFill>
        <p:spPr>
          <a:xfrm>
            <a:off x="467544" y="2996952"/>
            <a:ext cx="3993556" cy="2982841"/>
          </a:xfrm>
          <a:prstGeom prst="rect">
            <a:avLst/>
          </a:prstGeom>
        </p:spPr>
      </p:pic>
      <p:pic>
        <p:nvPicPr>
          <p:cNvPr id="9" name="Picture 8" descr="IMG_0481.JPG"/>
          <p:cNvPicPr>
            <a:picLocks noChangeAspect="1"/>
          </p:cNvPicPr>
          <p:nvPr/>
        </p:nvPicPr>
        <p:blipFill>
          <a:blip r:embed="rId3" cstate="print"/>
          <a:stretch>
            <a:fillRect/>
          </a:stretch>
        </p:blipFill>
        <p:spPr>
          <a:xfrm>
            <a:off x="4572000" y="3068960"/>
            <a:ext cx="4259569" cy="318153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Instruction and Learning</a:t>
            </a:r>
            <a:endParaRPr lang="en-CA" dirty="0"/>
          </a:p>
        </p:txBody>
      </p:sp>
      <p:sp>
        <p:nvSpPr>
          <p:cNvPr id="3" name="Content Placeholder 2"/>
          <p:cNvSpPr>
            <a:spLocks noGrp="1"/>
          </p:cNvSpPr>
          <p:nvPr>
            <p:ph sz="quarter" idx="1"/>
          </p:nvPr>
        </p:nvSpPr>
        <p:spPr/>
        <p:txBody>
          <a:bodyPr/>
          <a:lstStyle/>
          <a:p>
            <a:pPr>
              <a:buNone/>
            </a:pPr>
            <a:r>
              <a:rPr lang="en-CA" dirty="0" smtClean="0"/>
              <a:t>	E-portfolios encouraged students take ownership of their learning.</a:t>
            </a:r>
          </a:p>
          <a:p>
            <a:pPr>
              <a:buNone/>
            </a:pPr>
            <a:endParaRPr lang="en-CA" dirty="0" smtClean="0"/>
          </a:p>
          <a:p>
            <a:pPr>
              <a:buFont typeface="Wingdings" pitchFamily="2" charset="2"/>
              <a:buChar char="v"/>
            </a:pPr>
            <a:r>
              <a:rPr lang="en-CA" dirty="0" smtClean="0"/>
              <a:t>Almost immediately after introducing the e-portfolio app, students personalized their page at home, on their own time, by adding a profile picture and many included a personal goal.</a:t>
            </a:r>
          </a:p>
          <a:p>
            <a:pPr lvl="1"/>
            <a:endParaRPr lang="en-CA" dirty="0" smtClean="0"/>
          </a:p>
          <a:p>
            <a:pPr lvl="1"/>
            <a:endParaRPr lang="en-CA"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Instruction and Learning</a:t>
            </a:r>
            <a:endParaRPr lang="en-CA" dirty="0"/>
          </a:p>
        </p:txBody>
      </p:sp>
      <p:pic>
        <p:nvPicPr>
          <p:cNvPr id="5" name="Content Placeholder 4" descr="Screenshot 2014-05-20 21.10.54.png"/>
          <p:cNvPicPr>
            <a:picLocks noGrp="1" noChangeAspect="1"/>
          </p:cNvPicPr>
          <p:nvPr>
            <p:ph sz="quarter" idx="1"/>
          </p:nvPr>
        </p:nvPicPr>
        <p:blipFill>
          <a:blip r:embed="rId2" cstate="print"/>
          <a:stretch>
            <a:fillRect/>
          </a:stretch>
        </p:blipFill>
        <p:spPr>
          <a:xfrm>
            <a:off x="4572000" y="2780928"/>
            <a:ext cx="4283968" cy="3240360"/>
          </a:xfrm>
        </p:spPr>
      </p:pic>
      <p:pic>
        <p:nvPicPr>
          <p:cNvPr id="1026" name="Picture 2" descr="C:\Users\Line\Dropbox\Screenshots\Screenshot 2014-05-20 21.15.30.png"/>
          <p:cNvPicPr>
            <a:picLocks noChangeAspect="1" noChangeArrowheads="1"/>
          </p:cNvPicPr>
          <p:nvPr/>
        </p:nvPicPr>
        <p:blipFill>
          <a:blip r:embed="rId3" cstate="print"/>
          <a:srcRect/>
          <a:stretch>
            <a:fillRect/>
          </a:stretch>
        </p:blipFill>
        <p:spPr bwMode="auto">
          <a:xfrm>
            <a:off x="323528" y="1412776"/>
            <a:ext cx="4392488" cy="403244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latin typeface="Cambria" pitchFamily="18" charset="0"/>
              </a:rPr>
              <a:t>Beliefs about Teaching and Learning</a:t>
            </a:r>
            <a:endParaRPr lang="en-CA" dirty="0">
              <a:latin typeface="Cambria" pitchFamily="18" charset="0"/>
            </a:endParaRPr>
          </a:p>
        </p:txBody>
      </p:sp>
      <p:sp>
        <p:nvSpPr>
          <p:cNvPr id="3" name="Content Placeholder 2"/>
          <p:cNvSpPr>
            <a:spLocks noGrp="1"/>
          </p:cNvSpPr>
          <p:nvPr>
            <p:ph sz="quarter" idx="1"/>
          </p:nvPr>
        </p:nvSpPr>
        <p:spPr/>
        <p:txBody>
          <a:bodyPr>
            <a:normAutofit/>
          </a:bodyPr>
          <a:lstStyle/>
          <a:p>
            <a:pPr>
              <a:buNone/>
            </a:pPr>
            <a:r>
              <a:rPr lang="en-CA" dirty="0" smtClean="0">
                <a:latin typeface="Cambria" pitchFamily="18" charset="0"/>
              </a:rPr>
              <a:t>I believe that…</a:t>
            </a:r>
          </a:p>
          <a:p>
            <a:r>
              <a:rPr lang="en-CA" dirty="0" smtClean="0">
                <a:latin typeface="Cambria" pitchFamily="18" charset="0"/>
              </a:rPr>
              <a:t> …all students can learn and may require a different path to achieve learning outcomes.</a:t>
            </a:r>
          </a:p>
          <a:p>
            <a:r>
              <a:rPr lang="en-CA" dirty="0" smtClean="0">
                <a:latin typeface="Cambria" pitchFamily="18" charset="0"/>
              </a:rPr>
              <a:t>…students need to be interested and engaged in what is being taught in order to learn.</a:t>
            </a:r>
          </a:p>
          <a:p>
            <a:r>
              <a:rPr lang="en-CA" dirty="0" smtClean="0">
                <a:latin typeface="Cambria" pitchFamily="18" charset="0"/>
              </a:rPr>
              <a:t>…in order for learning to occur, students need to be able to connect that learning to their own experiences.</a:t>
            </a:r>
          </a:p>
          <a:p>
            <a:endParaRPr lang="en-CA" dirty="0" smtClean="0"/>
          </a:p>
          <a:p>
            <a:endParaRPr lang="en-CA" dirty="0"/>
          </a:p>
        </p:txBody>
      </p:sp>
      <p:pic>
        <p:nvPicPr>
          <p:cNvPr id="4" name="Picture 3" descr="teaching-philosophy-art-21.jpg"/>
          <p:cNvPicPr>
            <a:picLocks noChangeAspect="1"/>
          </p:cNvPicPr>
          <p:nvPr/>
        </p:nvPicPr>
        <p:blipFill>
          <a:blip r:embed="rId3" cstate="print"/>
          <a:stretch>
            <a:fillRect/>
          </a:stretch>
        </p:blipFill>
        <p:spPr>
          <a:xfrm>
            <a:off x="2627784" y="4725144"/>
            <a:ext cx="3363664" cy="1806334"/>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Instruction and Learning</a:t>
            </a:r>
            <a:endParaRPr lang="en-CA" dirty="0"/>
          </a:p>
        </p:txBody>
      </p:sp>
      <p:pic>
        <p:nvPicPr>
          <p:cNvPr id="4" name="Content Placeholder 3" descr="Screenshot 2014-05-20 21.11.21.png"/>
          <p:cNvPicPr>
            <a:picLocks noGrp="1" noChangeAspect="1"/>
          </p:cNvPicPr>
          <p:nvPr>
            <p:ph sz="quarter" idx="1"/>
          </p:nvPr>
        </p:nvPicPr>
        <p:blipFill>
          <a:blip r:embed="rId2" cstate="print"/>
          <a:stretch>
            <a:fillRect/>
          </a:stretch>
        </p:blipFill>
        <p:spPr>
          <a:xfrm>
            <a:off x="179512" y="3356992"/>
            <a:ext cx="6192688" cy="1590014"/>
          </a:xfrm>
        </p:spPr>
      </p:pic>
      <p:pic>
        <p:nvPicPr>
          <p:cNvPr id="5" name="Picture 4" descr="Screenshot 2014-05-20 21.11.35.png"/>
          <p:cNvPicPr>
            <a:picLocks noChangeAspect="1"/>
          </p:cNvPicPr>
          <p:nvPr/>
        </p:nvPicPr>
        <p:blipFill>
          <a:blip r:embed="rId3" cstate="print"/>
          <a:stretch>
            <a:fillRect/>
          </a:stretch>
        </p:blipFill>
        <p:spPr>
          <a:xfrm>
            <a:off x="2627784" y="4797152"/>
            <a:ext cx="6264696" cy="1476499"/>
          </a:xfrm>
          <a:prstGeom prst="rect">
            <a:avLst/>
          </a:prstGeom>
        </p:spPr>
      </p:pic>
      <p:pic>
        <p:nvPicPr>
          <p:cNvPr id="6" name="Picture 5" descr="Screenshot 2014-05-20 21.11.59.png"/>
          <p:cNvPicPr>
            <a:picLocks noChangeAspect="1"/>
          </p:cNvPicPr>
          <p:nvPr/>
        </p:nvPicPr>
        <p:blipFill>
          <a:blip r:embed="rId4" cstate="print"/>
          <a:stretch>
            <a:fillRect/>
          </a:stretch>
        </p:blipFill>
        <p:spPr>
          <a:xfrm>
            <a:off x="2627784" y="2132856"/>
            <a:ext cx="6307154" cy="1872208"/>
          </a:xfrm>
          <a:prstGeom prst="rect">
            <a:avLst/>
          </a:prstGeom>
        </p:spPr>
      </p:pic>
      <p:pic>
        <p:nvPicPr>
          <p:cNvPr id="7" name="Picture 6" descr="Screenshot 2014-05-20 21.12.23.png"/>
          <p:cNvPicPr>
            <a:picLocks noChangeAspect="1"/>
          </p:cNvPicPr>
          <p:nvPr/>
        </p:nvPicPr>
        <p:blipFill>
          <a:blip r:embed="rId5" cstate="print"/>
          <a:stretch>
            <a:fillRect/>
          </a:stretch>
        </p:blipFill>
        <p:spPr>
          <a:xfrm>
            <a:off x="395536" y="1052736"/>
            <a:ext cx="6192688" cy="1365367"/>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Subject Matter</a:t>
            </a:r>
            <a:endParaRPr lang="en-CA" dirty="0">
              <a:latin typeface="Cambria" pitchFamily="18" charset="0"/>
            </a:endParaRPr>
          </a:p>
        </p:txBody>
      </p:sp>
      <p:sp>
        <p:nvSpPr>
          <p:cNvPr id="3" name="Content Placeholder 2"/>
          <p:cNvSpPr>
            <a:spLocks noGrp="1"/>
          </p:cNvSpPr>
          <p:nvPr>
            <p:ph sz="quarter" idx="1"/>
          </p:nvPr>
        </p:nvSpPr>
        <p:spPr>
          <a:xfrm>
            <a:off x="457200" y="1196752"/>
            <a:ext cx="8229600" cy="4929411"/>
          </a:xfrm>
        </p:spPr>
        <p:txBody>
          <a:bodyPr/>
          <a:lstStyle/>
          <a:p>
            <a:endParaRPr lang="en-CA" dirty="0" smtClean="0">
              <a:latin typeface="Cambria" pitchFamily="18" charset="0"/>
            </a:endParaRPr>
          </a:p>
          <a:p>
            <a:pPr>
              <a:buFont typeface="Wingdings" pitchFamily="2" charset="2"/>
              <a:buChar char="v"/>
            </a:pPr>
            <a:r>
              <a:rPr lang="en-CA" dirty="0" smtClean="0">
                <a:latin typeface="Cambria" pitchFamily="18" charset="0"/>
              </a:rPr>
              <a:t>Student investigations and explorations allowed me to learn more about some electricity concepts and see things from various perspectives through their experiences.</a:t>
            </a:r>
          </a:p>
          <a:p>
            <a:endParaRPr lang="en-CA" sz="1800" dirty="0">
              <a:latin typeface="Cambria" pitchFamily="18" charset="0"/>
            </a:endParaRPr>
          </a:p>
        </p:txBody>
      </p:sp>
      <p:pic>
        <p:nvPicPr>
          <p:cNvPr id="4" name="Picture 3" descr="parallel circuit.jpg"/>
          <p:cNvPicPr>
            <a:picLocks noChangeAspect="1"/>
          </p:cNvPicPr>
          <p:nvPr/>
        </p:nvPicPr>
        <p:blipFill>
          <a:blip r:embed="rId2" cstate="print"/>
          <a:stretch>
            <a:fillRect/>
          </a:stretch>
        </p:blipFill>
        <p:spPr>
          <a:xfrm>
            <a:off x="5220072" y="3356992"/>
            <a:ext cx="3131840" cy="2348880"/>
          </a:xfrm>
          <a:prstGeom prst="rect">
            <a:avLst/>
          </a:prstGeom>
        </p:spPr>
      </p:pic>
      <p:sp>
        <p:nvSpPr>
          <p:cNvPr id="6" name="TextBox 5"/>
          <p:cNvSpPr txBox="1"/>
          <p:nvPr/>
        </p:nvSpPr>
        <p:spPr>
          <a:xfrm>
            <a:off x="539552" y="3933056"/>
            <a:ext cx="4608512" cy="1015663"/>
          </a:xfrm>
          <a:prstGeom prst="rect">
            <a:avLst/>
          </a:prstGeom>
          <a:noFill/>
        </p:spPr>
        <p:txBody>
          <a:bodyPr wrap="square" rtlCol="0">
            <a:spAutoFit/>
          </a:bodyPr>
          <a:lstStyle/>
          <a:p>
            <a:r>
              <a:rPr lang="en-CA" sz="2000" b="1" dirty="0" smtClean="0">
                <a:latin typeface="Cambria" pitchFamily="18" charset="0"/>
                <a:hlinkClick r:id="rId3"/>
              </a:rPr>
              <a:t>https://app.openschooleportfolio.com/eportfolio/index/index/student/ab106</a:t>
            </a:r>
            <a:endParaRPr lang="en-CA" sz="2000" b="1" dirty="0">
              <a:latin typeface="Cambria"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Assessment </a:t>
            </a:r>
            <a:r>
              <a:rPr lang="en-CA" b="1" i="1" dirty="0" smtClean="0">
                <a:latin typeface="Cambria" pitchFamily="18" charset="0"/>
              </a:rPr>
              <a:t>of</a:t>
            </a:r>
            <a:r>
              <a:rPr lang="en-CA" dirty="0" smtClean="0">
                <a:latin typeface="Cambria" pitchFamily="18" charset="0"/>
              </a:rPr>
              <a:t> learning</a:t>
            </a:r>
            <a:endParaRPr lang="en-CA" dirty="0">
              <a:latin typeface="Cambria" pitchFamily="18" charset="0"/>
            </a:endParaRPr>
          </a:p>
        </p:txBody>
      </p:sp>
      <p:sp>
        <p:nvSpPr>
          <p:cNvPr id="3" name="Content Placeholder 2"/>
          <p:cNvSpPr>
            <a:spLocks noGrp="1"/>
          </p:cNvSpPr>
          <p:nvPr>
            <p:ph sz="quarter" idx="1"/>
          </p:nvPr>
        </p:nvSpPr>
        <p:spPr>
          <a:xfrm>
            <a:off x="457200" y="1268760"/>
            <a:ext cx="8229600" cy="5184576"/>
          </a:xfrm>
        </p:spPr>
        <p:txBody>
          <a:bodyPr>
            <a:normAutofit fontScale="55000" lnSpcReduction="20000"/>
          </a:bodyPr>
          <a:lstStyle/>
          <a:p>
            <a:pPr>
              <a:buNone/>
            </a:pPr>
            <a:r>
              <a:rPr lang="en-CA" sz="4400" dirty="0" smtClean="0">
                <a:latin typeface="Cambria" pitchFamily="18" charset="0"/>
              </a:rPr>
              <a:t>	</a:t>
            </a:r>
          </a:p>
          <a:p>
            <a:pPr>
              <a:buNone/>
            </a:pPr>
            <a:r>
              <a:rPr lang="en-CA" sz="5100" dirty="0" smtClean="0">
                <a:latin typeface="Cambria" pitchFamily="18" charset="0"/>
              </a:rPr>
              <a:t>    E-portfolios are a great way to differentiate as they allow different ways for student to show their learning.</a:t>
            </a:r>
          </a:p>
          <a:p>
            <a:pPr>
              <a:buNone/>
            </a:pPr>
            <a:endParaRPr lang="en-CA" dirty="0" smtClean="0">
              <a:latin typeface="Cambria" pitchFamily="18" charset="0"/>
            </a:endParaRPr>
          </a:p>
          <a:p>
            <a:pPr>
              <a:spcBef>
                <a:spcPts val="0"/>
              </a:spcBef>
              <a:buNone/>
            </a:pPr>
            <a:r>
              <a:rPr lang="en-CA" dirty="0" smtClean="0">
                <a:latin typeface="Cambria" pitchFamily="18" charset="0"/>
              </a:rPr>
              <a:t>	</a:t>
            </a:r>
            <a:r>
              <a:rPr lang="en-CA" sz="3800" b="1" i="1" dirty="0" smtClean="0">
                <a:solidFill>
                  <a:srgbClr val="FF0000"/>
                </a:solidFill>
                <a:latin typeface="Cambria" pitchFamily="18" charset="0"/>
              </a:rPr>
              <a:t>“…it helps you show your teacher what you learned by letting you take pictures and videos.”</a:t>
            </a:r>
          </a:p>
          <a:p>
            <a:pPr>
              <a:spcBef>
                <a:spcPts val="0"/>
              </a:spcBef>
              <a:buNone/>
            </a:pPr>
            <a:endParaRPr lang="en-CA" sz="3800" b="1" i="1" dirty="0" smtClean="0">
              <a:solidFill>
                <a:srgbClr val="FF0000"/>
              </a:solidFill>
              <a:latin typeface="Cambria" pitchFamily="18" charset="0"/>
            </a:endParaRPr>
          </a:p>
          <a:p>
            <a:pPr>
              <a:spcBef>
                <a:spcPts val="0"/>
              </a:spcBef>
              <a:buNone/>
            </a:pPr>
            <a:r>
              <a:rPr lang="en-CA" sz="3800" b="1" i="1" dirty="0" smtClean="0">
                <a:solidFill>
                  <a:srgbClr val="FF0000"/>
                </a:solidFill>
                <a:latin typeface="Cambria" pitchFamily="18" charset="0"/>
              </a:rPr>
              <a:t>	“I felt it helped my learning because I was more excited for Science and wanted to use the </a:t>
            </a:r>
            <a:r>
              <a:rPr lang="en-CA" sz="3800" b="1" i="1" dirty="0" err="1" smtClean="0">
                <a:solidFill>
                  <a:srgbClr val="FF0000"/>
                </a:solidFill>
                <a:latin typeface="Cambria" pitchFamily="18" charset="0"/>
              </a:rPr>
              <a:t>iPad</a:t>
            </a:r>
            <a:r>
              <a:rPr lang="en-CA" sz="3800" b="1" i="1" dirty="0" smtClean="0">
                <a:solidFill>
                  <a:srgbClr val="FF0000"/>
                </a:solidFill>
                <a:latin typeface="Cambria" pitchFamily="18" charset="0"/>
              </a:rPr>
              <a:t> and be more part of the group.”</a:t>
            </a:r>
          </a:p>
          <a:p>
            <a:pPr>
              <a:spcBef>
                <a:spcPts val="0"/>
              </a:spcBef>
              <a:buNone/>
            </a:pPr>
            <a:endParaRPr lang="en-CA" sz="3800" b="1" i="1" dirty="0" smtClean="0">
              <a:solidFill>
                <a:srgbClr val="FF0000"/>
              </a:solidFill>
              <a:latin typeface="Cambria" pitchFamily="18" charset="0"/>
            </a:endParaRPr>
          </a:p>
          <a:p>
            <a:pPr>
              <a:spcBef>
                <a:spcPts val="0"/>
              </a:spcBef>
              <a:buNone/>
            </a:pPr>
            <a:r>
              <a:rPr lang="en-CA" sz="3800" b="1" i="1" dirty="0" smtClean="0">
                <a:solidFill>
                  <a:srgbClr val="FF0000"/>
                </a:solidFill>
                <a:latin typeface="Cambria" pitchFamily="18" charset="0"/>
              </a:rPr>
              <a:t>	“… I was more interested in using e-portfolio and using the </a:t>
            </a:r>
            <a:r>
              <a:rPr lang="en-CA" sz="3800" b="1" i="1" dirty="0" err="1" smtClean="0">
                <a:solidFill>
                  <a:srgbClr val="FF0000"/>
                </a:solidFill>
                <a:latin typeface="Cambria" pitchFamily="18" charset="0"/>
              </a:rPr>
              <a:t>iPads</a:t>
            </a:r>
            <a:r>
              <a:rPr lang="en-CA" sz="3800" b="1" i="1" dirty="0" smtClean="0">
                <a:solidFill>
                  <a:srgbClr val="FF0000"/>
                </a:solidFill>
                <a:latin typeface="Cambria" pitchFamily="18" charset="0"/>
              </a:rPr>
              <a:t> instead of writing on paper and reading from a textbook.”</a:t>
            </a:r>
          </a:p>
          <a:p>
            <a:pPr>
              <a:spcBef>
                <a:spcPts val="0"/>
              </a:spcBef>
              <a:buNone/>
            </a:pPr>
            <a:endParaRPr lang="en-CA" sz="3800" b="1" i="1" dirty="0" smtClean="0">
              <a:solidFill>
                <a:srgbClr val="FF0000"/>
              </a:solidFill>
              <a:latin typeface="Cambria" pitchFamily="18" charset="0"/>
            </a:endParaRPr>
          </a:p>
          <a:p>
            <a:pPr>
              <a:spcBef>
                <a:spcPts val="0"/>
              </a:spcBef>
              <a:buNone/>
            </a:pPr>
            <a:r>
              <a:rPr lang="en-CA" sz="3800" b="1" i="1" dirty="0" smtClean="0">
                <a:solidFill>
                  <a:srgbClr val="FF0000"/>
                </a:solidFill>
                <a:latin typeface="Cambria" pitchFamily="18" charset="0"/>
              </a:rPr>
              <a:t>	“ I can improve my work at home and show my parents.”</a:t>
            </a:r>
          </a:p>
          <a:p>
            <a:pPr>
              <a:buNone/>
            </a:pPr>
            <a:endParaRPr lang="en-CA" sz="2200" dirty="0" smtClean="0">
              <a:solidFill>
                <a:srgbClr val="FF0000"/>
              </a:solidFill>
            </a:endParaRPr>
          </a:p>
          <a:p>
            <a:pPr>
              <a:buNone/>
            </a:pPr>
            <a:r>
              <a:rPr lang="en-CA" sz="2200" dirty="0" smtClean="0">
                <a:solidFill>
                  <a:srgbClr val="FF0000"/>
                </a:solidFill>
              </a:rPr>
              <a:t>	</a:t>
            </a:r>
          </a:p>
          <a:p>
            <a:pPr>
              <a:buNone/>
            </a:pPr>
            <a:endParaRPr lang="en-CA" dirty="0" smtClean="0"/>
          </a:p>
          <a:p>
            <a:pPr>
              <a:buNone/>
            </a:pPr>
            <a:endParaRPr lang="en-CA"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Assessment </a:t>
            </a:r>
            <a:r>
              <a:rPr lang="en-CA" i="1" dirty="0" smtClean="0"/>
              <a:t>of</a:t>
            </a:r>
            <a:r>
              <a:rPr lang="en-CA" dirty="0" smtClean="0"/>
              <a:t> Learning</a:t>
            </a:r>
            <a:endParaRPr lang="en-CA" dirty="0"/>
          </a:p>
        </p:txBody>
      </p:sp>
      <p:pic>
        <p:nvPicPr>
          <p:cNvPr id="6" name="using eportfolio.MOV">
            <a:hlinkClick r:id="" action="ppaction://media"/>
          </p:cNvPr>
          <p:cNvPicPr>
            <a:picLocks noGrp="1" noRot="1" noChangeAspect="1"/>
          </p:cNvPicPr>
          <p:nvPr>
            <p:ph sz="quarter" idx="1"/>
            <a:videoFile r:link="rId1"/>
          </p:nvPr>
        </p:nvPicPr>
        <p:blipFill>
          <a:blip r:embed="rId3" cstate="print"/>
          <a:stretch>
            <a:fillRect/>
          </a:stretch>
        </p:blipFill>
        <p:spPr>
          <a:xfrm>
            <a:off x="1547664" y="1477820"/>
            <a:ext cx="6120680" cy="45905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Assessment </a:t>
            </a:r>
            <a:r>
              <a:rPr lang="en-CA" b="1" i="1" dirty="0" smtClean="0">
                <a:latin typeface="Cambria" pitchFamily="18" charset="0"/>
              </a:rPr>
              <a:t>for</a:t>
            </a:r>
            <a:r>
              <a:rPr lang="en-CA" dirty="0" smtClean="0">
                <a:latin typeface="Cambria" pitchFamily="18" charset="0"/>
              </a:rPr>
              <a:t> learning </a:t>
            </a:r>
            <a:endParaRPr lang="en-CA" dirty="0">
              <a:latin typeface="Cambria" pitchFamily="18" charset="0"/>
            </a:endParaRPr>
          </a:p>
        </p:txBody>
      </p:sp>
      <p:sp>
        <p:nvSpPr>
          <p:cNvPr id="3" name="Content Placeholder 2"/>
          <p:cNvSpPr>
            <a:spLocks noGrp="1"/>
          </p:cNvSpPr>
          <p:nvPr>
            <p:ph sz="quarter" idx="1"/>
          </p:nvPr>
        </p:nvSpPr>
        <p:spPr>
          <a:xfrm>
            <a:off x="457200" y="1412776"/>
            <a:ext cx="8229600" cy="5112568"/>
          </a:xfrm>
        </p:spPr>
        <p:txBody>
          <a:bodyPr>
            <a:normAutofit fontScale="77500" lnSpcReduction="20000"/>
          </a:bodyPr>
          <a:lstStyle/>
          <a:p>
            <a:pPr>
              <a:buNone/>
            </a:pPr>
            <a:r>
              <a:rPr lang="en-CA" sz="4100" dirty="0" smtClean="0">
                <a:latin typeface="Cambria" pitchFamily="18" charset="0"/>
              </a:rPr>
              <a:t>	</a:t>
            </a:r>
            <a:r>
              <a:rPr lang="en-CA" sz="3600" dirty="0" smtClean="0">
                <a:latin typeface="Cambria" pitchFamily="18" charset="0"/>
              </a:rPr>
              <a:t>Students appreciate descriptive feedback and use it to improve their learning</a:t>
            </a:r>
          </a:p>
          <a:p>
            <a:pPr>
              <a:spcBef>
                <a:spcPts val="0"/>
              </a:spcBef>
              <a:buNone/>
            </a:pPr>
            <a:r>
              <a:rPr lang="en-CA" b="1" i="1" dirty="0" smtClean="0">
                <a:solidFill>
                  <a:srgbClr val="006600"/>
                </a:solidFill>
                <a:latin typeface="Cambria" pitchFamily="18" charset="0"/>
              </a:rPr>
              <a:t>	</a:t>
            </a:r>
            <a:endParaRPr lang="en-CA" sz="2000" b="1" i="1" dirty="0" smtClean="0">
              <a:solidFill>
                <a:srgbClr val="006600"/>
              </a:solidFill>
              <a:latin typeface="Cambria" pitchFamily="18" charset="0"/>
            </a:endParaRPr>
          </a:p>
          <a:p>
            <a:pPr>
              <a:spcBef>
                <a:spcPts val="0"/>
              </a:spcBef>
              <a:buNone/>
            </a:pPr>
            <a:r>
              <a:rPr lang="en-CA" sz="2000" b="1" i="1" dirty="0" smtClean="0">
                <a:solidFill>
                  <a:srgbClr val="006600"/>
                </a:solidFill>
                <a:latin typeface="Cambria" pitchFamily="18" charset="0"/>
              </a:rPr>
              <a:t>	</a:t>
            </a:r>
            <a:r>
              <a:rPr lang="en-CA" sz="2600" b="1" i="1" dirty="0" smtClean="0">
                <a:solidFill>
                  <a:srgbClr val="006600"/>
                </a:solidFill>
                <a:latin typeface="Cambria" pitchFamily="18" charset="0"/>
              </a:rPr>
              <a:t>“…easy access from home and school so I could improve my answers at home and learn from my mistakes.”</a:t>
            </a:r>
          </a:p>
          <a:p>
            <a:pPr>
              <a:spcBef>
                <a:spcPts val="0"/>
              </a:spcBef>
              <a:buNone/>
            </a:pPr>
            <a:endParaRPr lang="en-CA" sz="2600" b="1" i="1" dirty="0" smtClean="0">
              <a:solidFill>
                <a:srgbClr val="006600"/>
              </a:solidFill>
              <a:latin typeface="Cambria" pitchFamily="18" charset="0"/>
            </a:endParaRPr>
          </a:p>
          <a:p>
            <a:pPr>
              <a:spcBef>
                <a:spcPts val="0"/>
              </a:spcBef>
              <a:buNone/>
            </a:pPr>
            <a:r>
              <a:rPr lang="en-CA" sz="2600" b="1" i="1" dirty="0" smtClean="0">
                <a:solidFill>
                  <a:srgbClr val="006600"/>
                </a:solidFill>
                <a:latin typeface="Cambria" pitchFamily="18" charset="0"/>
              </a:rPr>
              <a:t>	“…your teacher can look at your work and leave comments on what you did good on and what you need to work on.”</a:t>
            </a:r>
          </a:p>
          <a:p>
            <a:pPr>
              <a:spcBef>
                <a:spcPts val="0"/>
              </a:spcBef>
              <a:buNone/>
            </a:pPr>
            <a:endParaRPr lang="en-CA" sz="2600" b="1" i="1" dirty="0" smtClean="0">
              <a:solidFill>
                <a:srgbClr val="006600"/>
              </a:solidFill>
              <a:latin typeface="Cambria" pitchFamily="18" charset="0"/>
            </a:endParaRPr>
          </a:p>
          <a:p>
            <a:pPr>
              <a:spcBef>
                <a:spcPts val="0"/>
              </a:spcBef>
              <a:buNone/>
            </a:pPr>
            <a:r>
              <a:rPr lang="en-CA" sz="2600" b="1" i="1" dirty="0" smtClean="0">
                <a:solidFill>
                  <a:srgbClr val="006600"/>
                </a:solidFill>
                <a:latin typeface="Cambria" pitchFamily="18" charset="0"/>
              </a:rPr>
              <a:t>	“…if you don’t have something right the teacher will leave a comment on it and tell you what you did wrong or need to improve.”</a:t>
            </a:r>
          </a:p>
          <a:p>
            <a:pPr>
              <a:spcBef>
                <a:spcPts val="0"/>
              </a:spcBef>
              <a:buNone/>
            </a:pPr>
            <a:endParaRPr lang="en-CA" sz="2600" b="1" i="1" dirty="0" smtClean="0">
              <a:solidFill>
                <a:srgbClr val="006600"/>
              </a:solidFill>
              <a:latin typeface="Cambria" pitchFamily="18" charset="0"/>
            </a:endParaRPr>
          </a:p>
          <a:p>
            <a:pPr>
              <a:spcBef>
                <a:spcPts val="0"/>
              </a:spcBef>
              <a:buNone/>
            </a:pPr>
            <a:r>
              <a:rPr lang="en-CA" sz="2600" b="1" i="1" dirty="0" smtClean="0">
                <a:solidFill>
                  <a:srgbClr val="006600"/>
                </a:solidFill>
                <a:latin typeface="Cambria" pitchFamily="18" charset="0"/>
              </a:rPr>
              <a:t>	“You can edit your work anywhere, not just at school.”</a:t>
            </a:r>
          </a:p>
          <a:p>
            <a:pPr>
              <a:spcBef>
                <a:spcPts val="0"/>
              </a:spcBef>
              <a:buNone/>
            </a:pPr>
            <a:endParaRPr lang="en-CA" sz="2600" b="1" i="1" dirty="0" smtClean="0">
              <a:solidFill>
                <a:srgbClr val="006600"/>
              </a:solidFill>
              <a:latin typeface="Cambria" pitchFamily="18" charset="0"/>
            </a:endParaRPr>
          </a:p>
          <a:p>
            <a:pPr>
              <a:spcBef>
                <a:spcPts val="0"/>
              </a:spcBef>
              <a:buNone/>
            </a:pPr>
            <a:r>
              <a:rPr lang="en-CA" sz="2600" b="1" i="1" dirty="0" smtClean="0">
                <a:solidFill>
                  <a:srgbClr val="006600"/>
                </a:solidFill>
                <a:latin typeface="Cambria" pitchFamily="18" charset="0"/>
              </a:rPr>
              <a:t>	“I like that we can comment and learn from the teacher’s comments for future projects.”</a:t>
            </a:r>
          </a:p>
          <a:p>
            <a:pPr>
              <a:spcBef>
                <a:spcPts val="0"/>
              </a:spcBef>
              <a:buNone/>
            </a:pPr>
            <a:r>
              <a:rPr lang="en-CA" sz="2600" b="1" i="1" dirty="0" smtClean="0">
                <a:solidFill>
                  <a:srgbClr val="006600"/>
                </a:solidFill>
                <a:latin typeface="Cambria" pitchFamily="18" charset="0"/>
              </a:rPr>
              <a:t>	</a:t>
            </a:r>
          </a:p>
          <a:p>
            <a:pPr>
              <a:spcBef>
                <a:spcPts val="0"/>
              </a:spcBef>
              <a:buNone/>
            </a:pPr>
            <a:r>
              <a:rPr lang="en-CA" sz="2600" b="1" i="1" dirty="0" smtClean="0">
                <a:solidFill>
                  <a:srgbClr val="006600"/>
                </a:solidFill>
                <a:latin typeface="Cambria" pitchFamily="18" charset="0"/>
              </a:rPr>
              <a:t>	“The teachers get to write more comments.”</a:t>
            </a:r>
          </a:p>
          <a:p>
            <a:pPr>
              <a:spcBef>
                <a:spcPts val="0"/>
              </a:spcBef>
              <a:buNone/>
            </a:pPr>
            <a:endParaRPr lang="en-CA" sz="2600" dirty="0" smtClean="0"/>
          </a:p>
          <a:p>
            <a:pPr>
              <a:spcBef>
                <a:spcPts val="0"/>
              </a:spcBef>
              <a:buNone/>
            </a:pPr>
            <a:endParaRPr lang="en-CA" sz="2000" dirty="0" smtClean="0"/>
          </a:p>
          <a:p>
            <a:pPr>
              <a:buNone/>
            </a:pPr>
            <a:endParaRPr lang="en-CA" sz="2000" dirty="0" smtClean="0"/>
          </a:p>
          <a:p>
            <a:pPr>
              <a:buNone/>
            </a:pPr>
            <a:endParaRPr lang="en-CA" dirty="0" smtClean="0"/>
          </a:p>
          <a:p>
            <a:endParaRPr lang="en-CA" dirty="0" smtClean="0"/>
          </a:p>
          <a:p>
            <a:endParaRPr lang="en-CA"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Assessment </a:t>
            </a:r>
            <a:r>
              <a:rPr lang="en-CA" b="1" i="1" dirty="0" smtClean="0">
                <a:latin typeface="Cambria" pitchFamily="18" charset="0"/>
              </a:rPr>
              <a:t>for</a:t>
            </a:r>
            <a:r>
              <a:rPr lang="en-CA" dirty="0" smtClean="0">
                <a:latin typeface="Cambria" pitchFamily="18" charset="0"/>
              </a:rPr>
              <a:t> learning </a:t>
            </a:r>
            <a:endParaRPr lang="en-CA" dirty="0"/>
          </a:p>
        </p:txBody>
      </p:sp>
      <p:sp>
        <p:nvSpPr>
          <p:cNvPr id="7" name="Content Placeholder 6"/>
          <p:cNvSpPr>
            <a:spLocks noGrp="1"/>
          </p:cNvSpPr>
          <p:nvPr>
            <p:ph sz="quarter" idx="1"/>
          </p:nvPr>
        </p:nvSpPr>
        <p:spPr/>
        <p:txBody>
          <a:bodyPr/>
          <a:lstStyle/>
          <a:p>
            <a:r>
              <a:rPr lang="en-CA" dirty="0" smtClean="0"/>
              <a:t>92% of students felt that working with an e-portfolio has definitely motivated them to produce the best work possible.</a:t>
            </a:r>
          </a:p>
          <a:p>
            <a:endParaRPr lang="en-CA" dirty="0" smtClean="0"/>
          </a:p>
          <a:p>
            <a:endParaRPr lang="en-CA" dirty="0" smtClean="0"/>
          </a:p>
          <a:p>
            <a:endParaRPr lang="en-CA" dirty="0" smtClean="0"/>
          </a:p>
          <a:p>
            <a:endParaRPr lang="en-CA" dirty="0" smtClean="0"/>
          </a:p>
          <a:p>
            <a:r>
              <a:rPr lang="en-CA" dirty="0" smtClean="0"/>
              <a:t>Overall, 96% of students said they like e-portfolios.</a:t>
            </a:r>
            <a:endParaRPr lang="en-CA" dirty="0"/>
          </a:p>
        </p:txBody>
      </p:sp>
      <p:pic>
        <p:nvPicPr>
          <p:cNvPr id="8" name="Picture 7" descr="Post survey 3.png"/>
          <p:cNvPicPr>
            <a:picLocks noChangeAspect="1"/>
          </p:cNvPicPr>
          <p:nvPr/>
        </p:nvPicPr>
        <p:blipFill>
          <a:blip r:embed="rId3" cstate="print"/>
          <a:stretch>
            <a:fillRect/>
          </a:stretch>
        </p:blipFill>
        <p:spPr>
          <a:xfrm>
            <a:off x="467544" y="2996952"/>
            <a:ext cx="8172400" cy="1584649"/>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Assessment </a:t>
            </a:r>
            <a:r>
              <a:rPr lang="en-CA" b="1" i="1" dirty="0" smtClean="0">
                <a:latin typeface="Cambria" pitchFamily="18" charset="0"/>
              </a:rPr>
              <a:t>as</a:t>
            </a:r>
            <a:r>
              <a:rPr lang="en-CA" dirty="0" smtClean="0">
                <a:latin typeface="Cambria" pitchFamily="18" charset="0"/>
              </a:rPr>
              <a:t> learning</a:t>
            </a:r>
            <a:endParaRPr lang="en-CA" dirty="0">
              <a:latin typeface="Cambria" pitchFamily="18" charset="0"/>
            </a:endParaRPr>
          </a:p>
        </p:txBody>
      </p:sp>
      <p:sp>
        <p:nvSpPr>
          <p:cNvPr id="3" name="Content Placeholder 2"/>
          <p:cNvSpPr>
            <a:spLocks noGrp="1"/>
          </p:cNvSpPr>
          <p:nvPr>
            <p:ph sz="quarter" idx="1"/>
          </p:nvPr>
        </p:nvSpPr>
        <p:spPr>
          <a:xfrm>
            <a:off x="457200" y="1412776"/>
            <a:ext cx="8229600" cy="4713387"/>
          </a:xfrm>
        </p:spPr>
        <p:txBody>
          <a:bodyPr>
            <a:normAutofit/>
          </a:bodyPr>
          <a:lstStyle/>
          <a:p>
            <a:pPr>
              <a:buNone/>
            </a:pPr>
            <a:r>
              <a:rPr lang="en-CA" dirty="0" smtClean="0"/>
              <a:t>	</a:t>
            </a:r>
            <a:r>
              <a:rPr lang="en-CA" dirty="0" smtClean="0">
                <a:latin typeface="Cambria" pitchFamily="18" charset="0"/>
              </a:rPr>
              <a:t>Students use e-portfolios to reflect on their own learning to identify areas of strength and need.</a:t>
            </a:r>
          </a:p>
          <a:p>
            <a:pPr>
              <a:buNone/>
            </a:pPr>
            <a:endParaRPr lang="en-CA" sz="2000" dirty="0" smtClean="0">
              <a:latin typeface="Cambria" pitchFamily="18" charset="0"/>
            </a:endParaRPr>
          </a:p>
          <a:p>
            <a:pPr>
              <a:buNone/>
            </a:pPr>
            <a:r>
              <a:rPr lang="en-CA" sz="2000" dirty="0" smtClean="0">
                <a:latin typeface="Cambria" pitchFamily="18" charset="0"/>
              </a:rPr>
              <a:t>	</a:t>
            </a:r>
            <a:r>
              <a:rPr lang="en-CA" sz="2000" b="1" i="1" dirty="0" smtClean="0">
                <a:solidFill>
                  <a:srgbClr val="000099"/>
                </a:solidFill>
                <a:latin typeface="Cambria" pitchFamily="18" charset="0"/>
              </a:rPr>
              <a:t>“ I like using an e-portfolio because you can always go back and look at your work and see how much you’ve improved.”</a:t>
            </a:r>
          </a:p>
          <a:p>
            <a:pPr>
              <a:buNone/>
            </a:pPr>
            <a:endParaRPr lang="en-CA" sz="2000" b="1" i="1" dirty="0" smtClean="0">
              <a:solidFill>
                <a:srgbClr val="000099"/>
              </a:solidFill>
              <a:latin typeface="Cambria" pitchFamily="18" charset="0"/>
            </a:endParaRPr>
          </a:p>
          <a:p>
            <a:pPr>
              <a:buNone/>
            </a:pPr>
            <a:r>
              <a:rPr lang="en-CA" sz="2000" b="1" i="1" dirty="0" smtClean="0">
                <a:solidFill>
                  <a:srgbClr val="000099"/>
                </a:solidFill>
                <a:latin typeface="Cambria" pitchFamily="18" charset="0"/>
              </a:rPr>
              <a:t>	“I liked being able to go back to my work and improve on it.”</a:t>
            </a:r>
          </a:p>
          <a:p>
            <a:pPr>
              <a:buNone/>
            </a:pPr>
            <a:r>
              <a:rPr lang="en-CA" sz="2000" b="1" i="1" dirty="0" smtClean="0">
                <a:solidFill>
                  <a:srgbClr val="000099"/>
                </a:solidFill>
                <a:latin typeface="Cambria" pitchFamily="18" charset="0"/>
              </a:rPr>
              <a:t>	</a:t>
            </a:r>
          </a:p>
          <a:p>
            <a:pPr>
              <a:buNone/>
            </a:pPr>
            <a:r>
              <a:rPr lang="en-CA" sz="2000" b="1" i="1" dirty="0" smtClean="0">
                <a:solidFill>
                  <a:srgbClr val="000099"/>
                </a:solidFill>
                <a:latin typeface="Cambria" pitchFamily="18" charset="0"/>
              </a:rPr>
              <a:t>	“…you get to see other people’s work”</a:t>
            </a:r>
            <a:endParaRPr lang="en-CA" sz="2000" b="1" i="1" dirty="0">
              <a:solidFill>
                <a:srgbClr val="000099"/>
              </a:solidFill>
              <a:latin typeface="Cambria"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Feedback</a:t>
            </a:r>
            <a:endParaRPr lang="en-CA" dirty="0"/>
          </a:p>
        </p:txBody>
      </p:sp>
      <p:sp>
        <p:nvSpPr>
          <p:cNvPr id="3" name="Content Placeholder 2"/>
          <p:cNvSpPr>
            <a:spLocks noGrp="1"/>
          </p:cNvSpPr>
          <p:nvPr>
            <p:ph sz="quarter" idx="1"/>
          </p:nvPr>
        </p:nvSpPr>
        <p:spPr/>
        <p:txBody>
          <a:bodyPr/>
          <a:lstStyle/>
          <a:p>
            <a:r>
              <a:rPr lang="en-CA" dirty="0" smtClean="0"/>
              <a:t>The pre-project survey indicated that students preferred descriptive feedback that was like a “compliment sandwich” :</a:t>
            </a:r>
          </a:p>
          <a:p>
            <a:pPr lvl="2"/>
            <a:r>
              <a:rPr lang="en-CA" dirty="0" smtClean="0"/>
              <a:t>Something you did well</a:t>
            </a:r>
          </a:p>
          <a:p>
            <a:pPr lvl="2"/>
            <a:r>
              <a:rPr lang="en-CA" dirty="0" smtClean="0"/>
              <a:t>Something that needs to be improved</a:t>
            </a:r>
          </a:p>
          <a:p>
            <a:pPr lvl="2"/>
            <a:r>
              <a:rPr lang="en-CA" dirty="0" smtClean="0"/>
              <a:t>Something else you did well</a:t>
            </a:r>
          </a:p>
          <a:p>
            <a:pPr lvl="2"/>
            <a:endParaRPr lang="en-CA" dirty="0" smtClean="0"/>
          </a:p>
          <a:p>
            <a:pPr lvl="2"/>
            <a:endParaRPr lang="en-CA" dirty="0" smtClean="0"/>
          </a:p>
          <a:p>
            <a:r>
              <a:rPr lang="en-CA" dirty="0" smtClean="0"/>
              <a:t>Post-project survey showed a 12% increase in the number of students who used the feedback to improve their work.</a:t>
            </a:r>
          </a:p>
          <a:p>
            <a:endParaRPr lang="en-CA" dirty="0" smtClean="0"/>
          </a:p>
          <a:p>
            <a:pPr lvl="2"/>
            <a:endParaRPr lang="en-CA" dirty="0" smtClean="0"/>
          </a:p>
          <a:p>
            <a:pPr lvl="2"/>
            <a:endParaRPr lang="en-CA" dirty="0" smtClean="0"/>
          </a:p>
          <a:p>
            <a:pPr lvl="2"/>
            <a:endParaRPr lang="en-CA" dirty="0" smtClean="0"/>
          </a:p>
        </p:txBody>
      </p:sp>
      <p:pic>
        <p:nvPicPr>
          <p:cNvPr id="2052" name="Picture 4"/>
          <p:cNvPicPr>
            <a:picLocks noChangeAspect="1" noChangeArrowheads="1"/>
          </p:cNvPicPr>
          <p:nvPr/>
        </p:nvPicPr>
        <p:blipFill>
          <a:blip r:embed="rId2" cstate="print"/>
          <a:srcRect/>
          <a:stretch>
            <a:fillRect/>
          </a:stretch>
        </p:blipFill>
        <p:spPr bwMode="auto">
          <a:xfrm>
            <a:off x="5724128" y="2420888"/>
            <a:ext cx="2995900" cy="2244033"/>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Feedback</a:t>
            </a:r>
            <a:endParaRPr lang="en-CA" dirty="0"/>
          </a:p>
        </p:txBody>
      </p:sp>
      <p:sp>
        <p:nvSpPr>
          <p:cNvPr id="3" name="Content Placeholder 2"/>
          <p:cNvSpPr>
            <a:spLocks noGrp="1"/>
          </p:cNvSpPr>
          <p:nvPr>
            <p:ph sz="quarter" idx="1"/>
          </p:nvPr>
        </p:nvSpPr>
        <p:spPr>
          <a:xfrm>
            <a:off x="301752" y="1527048"/>
            <a:ext cx="8503920" cy="4854280"/>
          </a:xfrm>
        </p:spPr>
        <p:txBody>
          <a:bodyPr>
            <a:normAutofit fontScale="92500"/>
          </a:bodyPr>
          <a:lstStyle/>
          <a:p>
            <a:r>
              <a:rPr lang="en-CA" sz="2400" dirty="0" smtClean="0"/>
              <a:t>84% of students felt that feedback given through e-portfolios made it easier to notice teacher feedback</a:t>
            </a:r>
            <a:r>
              <a:rPr lang="en-CA" dirty="0" smtClean="0"/>
              <a:t>.</a:t>
            </a:r>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r>
              <a:rPr lang="en-CA" dirty="0" smtClean="0"/>
              <a:t>92% of students felt that the feedback given by the teacher helped them become a more responsible learner.</a:t>
            </a:r>
            <a:endParaRPr lang="en-CA" dirty="0"/>
          </a:p>
        </p:txBody>
      </p:sp>
      <p:pic>
        <p:nvPicPr>
          <p:cNvPr id="4" name="Picture 3" descr="Post survey 4.png"/>
          <p:cNvPicPr>
            <a:picLocks noChangeAspect="1"/>
          </p:cNvPicPr>
          <p:nvPr/>
        </p:nvPicPr>
        <p:blipFill>
          <a:blip r:embed="rId2" cstate="print"/>
          <a:stretch>
            <a:fillRect/>
          </a:stretch>
        </p:blipFill>
        <p:spPr>
          <a:xfrm>
            <a:off x="1043608" y="2348880"/>
            <a:ext cx="6768752" cy="3052092"/>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3272408"/>
          </a:xfrm>
        </p:spPr>
        <p:txBody>
          <a:bodyPr>
            <a:normAutofit/>
          </a:bodyPr>
          <a:lstStyle/>
          <a:p>
            <a:r>
              <a:rPr lang="en-CA" sz="7200" dirty="0" smtClean="0">
                <a:solidFill>
                  <a:schemeClr val="accent3">
                    <a:lumMod val="75000"/>
                  </a:schemeClr>
                </a:solidFill>
              </a:rPr>
              <a:t>Recurring Themes</a:t>
            </a:r>
            <a:endParaRPr lang="en-CA" sz="7200" dirty="0">
              <a:solidFill>
                <a:schemeClr val="accent3">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latin typeface="Cambria" pitchFamily="18" charset="0"/>
              </a:rPr>
              <a:t>Beliefs about Teaching and Learning</a:t>
            </a:r>
            <a:endParaRPr lang="en-CA" dirty="0">
              <a:latin typeface="Cambria" pitchFamily="18" charset="0"/>
            </a:endParaRPr>
          </a:p>
        </p:txBody>
      </p:sp>
      <p:sp>
        <p:nvSpPr>
          <p:cNvPr id="3" name="Content Placeholder 2"/>
          <p:cNvSpPr>
            <a:spLocks noGrp="1"/>
          </p:cNvSpPr>
          <p:nvPr>
            <p:ph sz="quarter" idx="1"/>
          </p:nvPr>
        </p:nvSpPr>
        <p:spPr/>
        <p:txBody>
          <a:bodyPr>
            <a:normAutofit lnSpcReduction="10000"/>
          </a:bodyPr>
          <a:lstStyle/>
          <a:p>
            <a:pPr>
              <a:spcBef>
                <a:spcPts val="0"/>
              </a:spcBef>
            </a:pPr>
            <a:r>
              <a:rPr lang="en-CA" dirty="0" smtClean="0">
                <a:latin typeface="Cambria" pitchFamily="18" charset="0"/>
              </a:rPr>
              <a:t>…teachers need to first make personal </a:t>
            </a:r>
          </a:p>
          <a:p>
            <a:pPr>
              <a:spcBef>
                <a:spcPts val="0"/>
              </a:spcBef>
              <a:buNone/>
            </a:pPr>
            <a:r>
              <a:rPr lang="en-CA" dirty="0" smtClean="0">
                <a:latin typeface="Cambria" pitchFamily="18" charset="0"/>
              </a:rPr>
              <a:t>	connections with students to </a:t>
            </a:r>
          </a:p>
          <a:p>
            <a:pPr>
              <a:spcBef>
                <a:spcPts val="0"/>
              </a:spcBef>
              <a:buNone/>
            </a:pPr>
            <a:r>
              <a:rPr lang="en-CA" dirty="0" smtClean="0">
                <a:latin typeface="Cambria" pitchFamily="18" charset="0"/>
              </a:rPr>
              <a:t>	understand who they are and what </a:t>
            </a:r>
          </a:p>
          <a:p>
            <a:pPr>
              <a:spcBef>
                <a:spcPts val="0"/>
              </a:spcBef>
              <a:buNone/>
            </a:pPr>
            <a:r>
              <a:rPr lang="en-CA" dirty="0" smtClean="0">
                <a:latin typeface="Cambria" pitchFamily="18" charset="0"/>
              </a:rPr>
              <a:t>	excites them so that lessons are </a:t>
            </a:r>
          </a:p>
          <a:p>
            <a:pPr>
              <a:spcBef>
                <a:spcPts val="0"/>
              </a:spcBef>
              <a:buNone/>
            </a:pPr>
            <a:r>
              <a:rPr lang="en-CA" dirty="0" smtClean="0">
                <a:latin typeface="Cambria" pitchFamily="18" charset="0"/>
              </a:rPr>
              <a:t>	</a:t>
            </a:r>
            <a:r>
              <a:rPr lang="en-CA" b="1" dirty="0" smtClean="0">
                <a:latin typeface="Cambria" pitchFamily="18" charset="0"/>
              </a:rPr>
              <a:t>interesting</a:t>
            </a:r>
            <a:r>
              <a:rPr lang="en-CA" dirty="0" smtClean="0">
                <a:latin typeface="Cambria" pitchFamily="18" charset="0"/>
              </a:rPr>
              <a:t>, </a:t>
            </a:r>
            <a:r>
              <a:rPr lang="en-CA" b="1" dirty="0" smtClean="0">
                <a:latin typeface="Cambria" pitchFamily="18" charset="0"/>
              </a:rPr>
              <a:t>engaging</a:t>
            </a:r>
            <a:r>
              <a:rPr lang="en-CA" dirty="0" smtClean="0">
                <a:latin typeface="Cambria" pitchFamily="18" charset="0"/>
              </a:rPr>
              <a:t>, and </a:t>
            </a:r>
            <a:r>
              <a:rPr lang="en-CA" b="1" dirty="0" smtClean="0">
                <a:latin typeface="Cambria" pitchFamily="18" charset="0"/>
              </a:rPr>
              <a:t>meaningful</a:t>
            </a:r>
            <a:r>
              <a:rPr lang="en-CA" dirty="0" smtClean="0">
                <a:latin typeface="Cambria" pitchFamily="18" charset="0"/>
              </a:rPr>
              <a:t> for all.</a:t>
            </a:r>
          </a:p>
          <a:p>
            <a:pPr algn="r">
              <a:spcBef>
                <a:spcPts val="0"/>
              </a:spcBef>
            </a:pPr>
            <a:endParaRPr lang="en-CA" dirty="0" smtClean="0">
              <a:latin typeface="Cambria" pitchFamily="18" charset="0"/>
            </a:endParaRPr>
          </a:p>
          <a:p>
            <a:pPr algn="r">
              <a:spcBef>
                <a:spcPts val="0"/>
              </a:spcBef>
            </a:pPr>
            <a:r>
              <a:rPr lang="en-CA" dirty="0" smtClean="0">
                <a:latin typeface="Cambria" pitchFamily="18" charset="0"/>
              </a:rPr>
              <a:t>…teachers can foster lifelong learning </a:t>
            </a:r>
          </a:p>
          <a:p>
            <a:pPr algn="r">
              <a:spcBef>
                <a:spcPts val="0"/>
              </a:spcBef>
              <a:buNone/>
            </a:pPr>
            <a:r>
              <a:rPr lang="en-CA" dirty="0" smtClean="0">
                <a:latin typeface="Cambria" pitchFamily="18" charset="0"/>
              </a:rPr>
              <a:t>	in students by providing them with </a:t>
            </a:r>
          </a:p>
          <a:p>
            <a:pPr algn="r">
              <a:spcBef>
                <a:spcPts val="0"/>
              </a:spcBef>
              <a:buNone/>
            </a:pPr>
            <a:r>
              <a:rPr lang="en-CA" dirty="0" smtClean="0">
                <a:latin typeface="Cambria" pitchFamily="18" charset="0"/>
              </a:rPr>
              <a:t>opportunities in which they must </a:t>
            </a:r>
          </a:p>
          <a:p>
            <a:pPr algn="r">
              <a:spcBef>
                <a:spcPts val="0"/>
              </a:spcBef>
              <a:buNone/>
            </a:pPr>
            <a:r>
              <a:rPr lang="en-CA" dirty="0" smtClean="0">
                <a:latin typeface="Cambria" pitchFamily="18" charset="0"/>
              </a:rPr>
              <a:t>assume responsibility for their own </a:t>
            </a:r>
          </a:p>
          <a:p>
            <a:pPr>
              <a:spcBef>
                <a:spcPts val="0"/>
              </a:spcBef>
              <a:buNone/>
            </a:pPr>
            <a:r>
              <a:rPr lang="en-CA" dirty="0" smtClean="0">
                <a:latin typeface="Cambria" pitchFamily="18" charset="0"/>
              </a:rPr>
              <a:t>                                          learning.</a:t>
            </a:r>
          </a:p>
        </p:txBody>
      </p:sp>
      <p:pic>
        <p:nvPicPr>
          <p:cNvPr id="4" name="Picture 3" descr="IMG_0339.JPG"/>
          <p:cNvPicPr>
            <a:picLocks noChangeAspect="1"/>
          </p:cNvPicPr>
          <p:nvPr/>
        </p:nvPicPr>
        <p:blipFill>
          <a:blip r:embed="rId3" cstate="print"/>
          <a:stretch>
            <a:fillRect/>
          </a:stretch>
        </p:blipFill>
        <p:spPr>
          <a:xfrm>
            <a:off x="6300192" y="980728"/>
            <a:ext cx="2645043" cy="1975618"/>
          </a:xfrm>
          <a:prstGeom prst="rect">
            <a:avLst/>
          </a:prstGeom>
        </p:spPr>
      </p:pic>
      <p:pic>
        <p:nvPicPr>
          <p:cNvPr id="5" name="Picture 4" descr="IMG_0305.JPG"/>
          <p:cNvPicPr>
            <a:picLocks noChangeAspect="1"/>
          </p:cNvPicPr>
          <p:nvPr/>
        </p:nvPicPr>
        <p:blipFill>
          <a:blip r:embed="rId4" cstate="print"/>
          <a:stretch>
            <a:fillRect/>
          </a:stretch>
        </p:blipFill>
        <p:spPr>
          <a:xfrm>
            <a:off x="251520" y="4077072"/>
            <a:ext cx="2904719" cy="2169574"/>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smtClean="0">
                <a:latin typeface="Cambria" pitchFamily="18" charset="0"/>
              </a:rPr>
              <a:t>Collaboration</a:t>
            </a:r>
            <a:endParaRPr lang="en-CA" sz="3600" dirty="0">
              <a:latin typeface="Cambria" pitchFamily="18" charset="0"/>
            </a:endParaRPr>
          </a:p>
        </p:txBody>
      </p:sp>
      <p:sp>
        <p:nvSpPr>
          <p:cNvPr id="3" name="Content Placeholder 2"/>
          <p:cNvSpPr>
            <a:spLocks noGrp="1"/>
          </p:cNvSpPr>
          <p:nvPr>
            <p:ph sz="quarter" idx="1"/>
          </p:nvPr>
        </p:nvSpPr>
        <p:spPr>
          <a:xfrm>
            <a:off x="457200" y="1268760"/>
            <a:ext cx="8229600" cy="5256584"/>
          </a:xfrm>
        </p:spPr>
        <p:txBody>
          <a:bodyPr>
            <a:normAutofit fontScale="40000" lnSpcReduction="20000"/>
          </a:bodyPr>
          <a:lstStyle/>
          <a:p>
            <a:pPr lvl="1">
              <a:buNone/>
            </a:pPr>
            <a:endParaRPr lang="en-CA" sz="6000" dirty="0" smtClean="0">
              <a:latin typeface="Cambria" pitchFamily="18" charset="0"/>
            </a:endParaRPr>
          </a:p>
          <a:p>
            <a:pPr lvl="1"/>
            <a:r>
              <a:rPr lang="en-CA" sz="6000" dirty="0" smtClean="0">
                <a:latin typeface="Cambria" pitchFamily="18" charset="0"/>
              </a:rPr>
              <a:t>Students were more engaged and on task when working together in large and small groups.</a:t>
            </a:r>
          </a:p>
          <a:p>
            <a:pPr lvl="1">
              <a:buNone/>
            </a:pPr>
            <a:endParaRPr lang="en-CA" sz="6000" dirty="0" smtClean="0">
              <a:latin typeface="Cambria" pitchFamily="18" charset="0"/>
            </a:endParaRPr>
          </a:p>
          <a:p>
            <a:pPr lvl="1"/>
            <a:r>
              <a:rPr lang="en-CA" sz="6000" dirty="0" smtClean="0">
                <a:latin typeface="Cambria" pitchFamily="18" charset="0"/>
              </a:rPr>
              <a:t>Large group collaboration of generating different investigations helped them think more independently and encourage curiosity.</a:t>
            </a:r>
          </a:p>
          <a:p>
            <a:pPr lvl="1">
              <a:buNone/>
            </a:pPr>
            <a:endParaRPr lang="en-CA" sz="6000" dirty="0" smtClean="0">
              <a:latin typeface="Cambria" pitchFamily="18" charset="0"/>
            </a:endParaRPr>
          </a:p>
          <a:p>
            <a:pPr lvl="1"/>
            <a:r>
              <a:rPr lang="en-CA" sz="6000" dirty="0" smtClean="0">
                <a:latin typeface="Cambria" pitchFamily="18" charset="0"/>
              </a:rPr>
              <a:t>Each new inquiry, a greater percentage of students were able to generate an “I wonder” statement, telling me that this process fostered and developed inquiry).</a:t>
            </a:r>
          </a:p>
          <a:p>
            <a:pPr lvl="1">
              <a:buNone/>
            </a:pPr>
            <a:endParaRPr lang="en-CA" sz="6000" dirty="0" smtClean="0">
              <a:latin typeface="Cambria" pitchFamily="18" charset="0"/>
            </a:endParaRPr>
          </a:p>
          <a:p>
            <a:pPr lvl="1"/>
            <a:r>
              <a:rPr lang="en-CA" sz="6000" dirty="0" smtClean="0">
                <a:latin typeface="Cambria" pitchFamily="18" charset="0"/>
              </a:rPr>
              <a:t>60% of students during first collaboration compared to 80% during the last one.</a:t>
            </a:r>
          </a:p>
          <a:p>
            <a:pPr>
              <a:buNone/>
            </a:pPr>
            <a:endParaRPr lang="en-CA" sz="3800" dirty="0" smtClean="0">
              <a:latin typeface="Cambria" pitchFamily="18" charset="0"/>
            </a:endParaRPr>
          </a:p>
          <a:p>
            <a:pPr>
              <a:spcBef>
                <a:spcPts val="0"/>
              </a:spcBef>
              <a:buNone/>
            </a:pPr>
            <a:r>
              <a:rPr lang="en-CA" sz="3800" dirty="0" smtClean="0">
                <a:latin typeface="Cambria" pitchFamily="18" charset="0"/>
              </a:rPr>
              <a:t>	</a:t>
            </a:r>
            <a:endParaRPr lang="en-CA" dirty="0" smtClean="0"/>
          </a:p>
          <a:p>
            <a:pPr lvl="1"/>
            <a:endParaRPr lang="en-CA" dirty="0" smtClean="0"/>
          </a:p>
          <a:p>
            <a:pPr lvl="1"/>
            <a:endParaRPr lang="en-CA"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68152"/>
          </a:xfrm>
        </p:spPr>
        <p:txBody>
          <a:bodyPr>
            <a:noAutofit/>
          </a:bodyPr>
          <a:lstStyle/>
          <a:p>
            <a:r>
              <a:rPr lang="en-CA" sz="3200" dirty="0" smtClean="0">
                <a:latin typeface="Cambria" pitchFamily="18" charset="0"/>
              </a:rPr>
              <a:t>Number of I wonder statements generated by students independently</a:t>
            </a:r>
            <a:endParaRPr lang="en-CA" sz="3200" dirty="0">
              <a:latin typeface="Cambria" pitchFamily="18" charset="0"/>
            </a:endParaRPr>
          </a:p>
        </p:txBody>
      </p:sp>
      <p:pic>
        <p:nvPicPr>
          <p:cNvPr id="4" name="Content Placeholder 3" descr="IMG_0452.JPG"/>
          <p:cNvPicPr>
            <a:picLocks noGrp="1" noChangeAspect="1"/>
          </p:cNvPicPr>
          <p:nvPr>
            <p:ph sz="quarter" idx="1"/>
          </p:nvPr>
        </p:nvPicPr>
        <p:blipFill>
          <a:blip r:embed="rId2" cstate="print"/>
          <a:stretch>
            <a:fillRect/>
          </a:stretch>
        </p:blipFill>
        <p:spPr>
          <a:xfrm>
            <a:off x="1211542" y="1527175"/>
            <a:ext cx="6684403" cy="4572000"/>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Collaboration</a:t>
            </a:r>
            <a:endParaRPr lang="en-CA" dirty="0">
              <a:latin typeface="Cambria" pitchFamily="18" charset="0"/>
            </a:endParaRPr>
          </a:p>
        </p:txBody>
      </p:sp>
      <p:sp>
        <p:nvSpPr>
          <p:cNvPr id="3" name="Content Placeholder 2"/>
          <p:cNvSpPr>
            <a:spLocks noGrp="1"/>
          </p:cNvSpPr>
          <p:nvPr>
            <p:ph sz="quarter" idx="1"/>
          </p:nvPr>
        </p:nvSpPr>
        <p:spPr>
          <a:xfrm>
            <a:off x="457200" y="1340768"/>
            <a:ext cx="8229600" cy="4785395"/>
          </a:xfrm>
        </p:spPr>
        <p:txBody>
          <a:bodyPr>
            <a:normAutofit/>
          </a:bodyPr>
          <a:lstStyle/>
          <a:p>
            <a:pPr>
              <a:buNone/>
            </a:pPr>
            <a:r>
              <a:rPr lang="en-CA" sz="2800" dirty="0" smtClean="0">
                <a:latin typeface="Cambria" pitchFamily="18" charset="0"/>
              </a:rPr>
              <a:t> </a:t>
            </a:r>
            <a:r>
              <a:rPr lang="en-CA" dirty="0" smtClean="0">
                <a:latin typeface="Cambria" pitchFamily="18" charset="0"/>
              </a:rPr>
              <a:t>Small group discussions led students to:</a:t>
            </a:r>
          </a:p>
          <a:p>
            <a:pPr>
              <a:buFont typeface="Courier New" pitchFamily="49" charset="0"/>
              <a:buChar char="o"/>
            </a:pPr>
            <a:r>
              <a:rPr lang="en-CA" dirty="0" smtClean="0">
                <a:latin typeface="Cambria" pitchFamily="18" charset="0"/>
              </a:rPr>
              <a:t> more effectively problem-solve</a:t>
            </a:r>
          </a:p>
          <a:p>
            <a:pPr>
              <a:buFont typeface="Courier New" pitchFamily="49" charset="0"/>
              <a:buChar char="o"/>
            </a:pPr>
            <a:r>
              <a:rPr lang="en-CA" dirty="0" smtClean="0">
                <a:latin typeface="Cambria" pitchFamily="18" charset="0"/>
              </a:rPr>
              <a:t>use scientific language</a:t>
            </a:r>
          </a:p>
          <a:p>
            <a:pPr>
              <a:buFont typeface="Courier New" pitchFamily="49" charset="0"/>
              <a:buChar char="o"/>
            </a:pPr>
            <a:r>
              <a:rPr lang="en-CA" dirty="0" smtClean="0">
                <a:latin typeface="Cambria" pitchFamily="18" charset="0"/>
              </a:rPr>
              <a:t>the synergy of ideas </a:t>
            </a:r>
          </a:p>
          <a:p>
            <a:pPr>
              <a:buFont typeface="Courier New" pitchFamily="49" charset="0"/>
              <a:buChar char="o"/>
            </a:pPr>
            <a:r>
              <a:rPr lang="en-CA" dirty="0" smtClean="0">
                <a:latin typeface="Cambria" pitchFamily="18" charset="0"/>
              </a:rPr>
              <a:t>support one another</a:t>
            </a:r>
          </a:p>
          <a:p>
            <a:pPr>
              <a:buFont typeface="Courier New" pitchFamily="49" charset="0"/>
              <a:buChar char="o"/>
            </a:pPr>
            <a:r>
              <a:rPr lang="en-CA" dirty="0" smtClean="0">
                <a:latin typeface="Cambria" pitchFamily="18" charset="0"/>
              </a:rPr>
              <a:t>become risk-takers</a:t>
            </a:r>
          </a:p>
          <a:p>
            <a:pPr>
              <a:buNone/>
            </a:pPr>
            <a:endParaRPr lang="en-CA" sz="2600" dirty="0" smtClean="0">
              <a:latin typeface="Cambria" pitchFamily="18" charset="0"/>
            </a:endParaRPr>
          </a:p>
          <a:p>
            <a:pPr>
              <a:buNone/>
            </a:pPr>
            <a:endParaRPr lang="en-CA" sz="2600" dirty="0" smtClean="0">
              <a:latin typeface="Cambria" pitchFamily="18" charset="0"/>
            </a:endParaRPr>
          </a:p>
          <a:p>
            <a:pPr>
              <a:buNone/>
            </a:pPr>
            <a:endParaRPr lang="en-CA" sz="2800" dirty="0" smtClean="0">
              <a:latin typeface="Cambria" pitchFamily="18" charset="0"/>
            </a:endParaRPr>
          </a:p>
        </p:txBody>
      </p:sp>
      <p:pic>
        <p:nvPicPr>
          <p:cNvPr id="4" name="Picture 3" descr="IMG_0455.JPG"/>
          <p:cNvPicPr>
            <a:picLocks noChangeAspect="1"/>
          </p:cNvPicPr>
          <p:nvPr/>
        </p:nvPicPr>
        <p:blipFill>
          <a:blip r:embed="rId3" cstate="print"/>
          <a:stretch>
            <a:fillRect/>
          </a:stretch>
        </p:blipFill>
        <p:spPr>
          <a:xfrm>
            <a:off x="4499992" y="3356992"/>
            <a:ext cx="3916041" cy="2924944"/>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Collaboration</a:t>
            </a:r>
            <a:endParaRPr lang="en-CA" dirty="0"/>
          </a:p>
        </p:txBody>
      </p:sp>
      <p:sp>
        <p:nvSpPr>
          <p:cNvPr id="3" name="Content Placeholder 2"/>
          <p:cNvSpPr>
            <a:spLocks noGrp="1"/>
          </p:cNvSpPr>
          <p:nvPr>
            <p:ph sz="quarter" idx="1"/>
          </p:nvPr>
        </p:nvSpPr>
        <p:spPr/>
        <p:txBody>
          <a:bodyPr>
            <a:normAutofit/>
          </a:bodyPr>
          <a:lstStyle/>
          <a:p>
            <a:pPr>
              <a:spcBef>
                <a:spcPts val="0"/>
              </a:spcBef>
              <a:buNone/>
            </a:pPr>
            <a:r>
              <a:rPr lang="en-CA" sz="2800" dirty="0" smtClean="0">
                <a:latin typeface="Cambria" pitchFamily="18" charset="0"/>
              </a:rPr>
              <a:t>	Post project survey focus groups and large group discussion revealed that students prefer working together.</a:t>
            </a:r>
          </a:p>
          <a:p>
            <a:pPr>
              <a:spcBef>
                <a:spcPts val="0"/>
              </a:spcBef>
              <a:buNone/>
            </a:pPr>
            <a:endParaRPr lang="en-CA" dirty="0" smtClean="0">
              <a:latin typeface="Cambria" pitchFamily="18" charset="0"/>
            </a:endParaRPr>
          </a:p>
          <a:p>
            <a:pPr>
              <a:buNone/>
            </a:pPr>
            <a:r>
              <a:rPr lang="en-CA" sz="2400" dirty="0" smtClean="0">
                <a:latin typeface="Cambria" pitchFamily="18" charset="0"/>
              </a:rPr>
              <a:t>“ Help from group members.”</a:t>
            </a:r>
          </a:p>
          <a:p>
            <a:pPr>
              <a:buNone/>
            </a:pPr>
            <a:endParaRPr lang="en-CA" sz="2400" dirty="0" smtClean="0">
              <a:latin typeface="Cambria" pitchFamily="18" charset="0"/>
            </a:endParaRPr>
          </a:p>
          <a:p>
            <a:pPr>
              <a:buNone/>
            </a:pPr>
            <a:r>
              <a:rPr lang="en-CA" sz="2400" dirty="0" smtClean="0">
                <a:latin typeface="Cambria" pitchFamily="18" charset="0"/>
              </a:rPr>
              <a:t>“Fun and got work done, too.”</a:t>
            </a:r>
          </a:p>
          <a:p>
            <a:pPr>
              <a:buNone/>
            </a:pPr>
            <a:endParaRPr lang="en-CA" sz="2400" dirty="0" smtClean="0">
              <a:latin typeface="Cambria" pitchFamily="18" charset="0"/>
            </a:endParaRPr>
          </a:p>
          <a:p>
            <a:pPr>
              <a:buNone/>
            </a:pPr>
            <a:r>
              <a:rPr lang="en-CA" sz="2400" dirty="0" smtClean="0">
                <a:latin typeface="Cambria" pitchFamily="18" charset="0"/>
              </a:rPr>
              <a:t>“Learn the same amount but didn’t have to do all the work yourself.”</a:t>
            </a:r>
          </a:p>
        </p:txBody>
      </p:sp>
      <p:pic>
        <p:nvPicPr>
          <p:cNvPr id="4" name="Picture 3" descr="IMG_0456.JPG"/>
          <p:cNvPicPr>
            <a:picLocks noChangeAspect="1"/>
          </p:cNvPicPr>
          <p:nvPr/>
        </p:nvPicPr>
        <p:blipFill>
          <a:blip r:embed="rId3" cstate="print"/>
          <a:stretch>
            <a:fillRect/>
          </a:stretch>
        </p:blipFill>
        <p:spPr>
          <a:xfrm>
            <a:off x="5148064" y="2564904"/>
            <a:ext cx="3374259" cy="252028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Technology  </a:t>
            </a:r>
            <a:endParaRPr lang="en-CA" dirty="0">
              <a:latin typeface="Cambria" pitchFamily="18" charset="0"/>
            </a:endParaRPr>
          </a:p>
        </p:txBody>
      </p:sp>
      <p:sp>
        <p:nvSpPr>
          <p:cNvPr id="3" name="Content Placeholder 2"/>
          <p:cNvSpPr>
            <a:spLocks noGrp="1"/>
          </p:cNvSpPr>
          <p:nvPr>
            <p:ph sz="quarter" idx="1"/>
          </p:nvPr>
        </p:nvSpPr>
        <p:spPr>
          <a:xfrm>
            <a:off x="457200" y="1340768"/>
            <a:ext cx="8229600" cy="4785395"/>
          </a:xfrm>
        </p:spPr>
        <p:txBody>
          <a:bodyPr>
            <a:normAutofit fontScale="92500"/>
          </a:bodyPr>
          <a:lstStyle/>
          <a:p>
            <a:pPr>
              <a:buNone/>
            </a:pPr>
            <a:r>
              <a:rPr lang="en-CA" sz="3500" dirty="0" smtClean="0">
                <a:latin typeface="Cambria" pitchFamily="18" charset="0"/>
              </a:rPr>
              <a:t>The use of technology motivated student learning as students…</a:t>
            </a:r>
          </a:p>
          <a:p>
            <a:pPr>
              <a:buFont typeface="Arial" charset="0"/>
              <a:buChar char="•"/>
            </a:pPr>
            <a:r>
              <a:rPr lang="en-CA" sz="2600" dirty="0" smtClean="0">
                <a:latin typeface="Cambria" pitchFamily="18" charset="0"/>
              </a:rPr>
              <a:t>looked forward to Science class because they got to use </a:t>
            </a:r>
            <a:r>
              <a:rPr lang="en-CA" sz="2600" dirty="0" err="1" smtClean="0">
                <a:latin typeface="Cambria" pitchFamily="18" charset="0"/>
              </a:rPr>
              <a:t>iPads</a:t>
            </a:r>
            <a:endParaRPr lang="en-CA" sz="2600" dirty="0" smtClean="0">
              <a:latin typeface="Cambria" pitchFamily="18" charset="0"/>
            </a:endParaRPr>
          </a:p>
          <a:p>
            <a:pPr>
              <a:buFont typeface="Arial" charset="0"/>
              <a:buChar char="•"/>
            </a:pPr>
            <a:r>
              <a:rPr lang="en-CA" sz="2600" dirty="0" smtClean="0">
                <a:latin typeface="Cambria" pitchFamily="18" charset="0"/>
              </a:rPr>
              <a:t>were on task and were enthusiastic about showing their learning.</a:t>
            </a:r>
          </a:p>
          <a:p>
            <a:pPr>
              <a:buFont typeface="Arial" charset="0"/>
              <a:buChar char="•"/>
            </a:pPr>
            <a:r>
              <a:rPr lang="en-CA" sz="2600" dirty="0" smtClean="0">
                <a:latin typeface="Cambria" pitchFamily="18" charset="0"/>
              </a:rPr>
              <a:t>enjoyed being able to choose how to show their learning </a:t>
            </a:r>
          </a:p>
          <a:p>
            <a:pPr>
              <a:buFont typeface="Arial" charset="0"/>
              <a:buChar char="•"/>
            </a:pPr>
            <a:r>
              <a:rPr lang="en-CA" sz="2600" dirty="0" smtClean="0">
                <a:latin typeface="Cambria" pitchFamily="18" charset="0"/>
              </a:rPr>
              <a:t>liked being able to access their work from home to finish and/or edit their work</a:t>
            </a:r>
          </a:p>
          <a:p>
            <a:pPr>
              <a:buFont typeface="Arial" charset="0"/>
              <a:buChar char="•"/>
            </a:pPr>
            <a:r>
              <a:rPr lang="en-CA" sz="2600" dirty="0" smtClean="0">
                <a:latin typeface="Cambria" pitchFamily="18" charset="0"/>
              </a:rPr>
              <a:t>enjoyed reading teacher feedback and being able to respond immediately</a:t>
            </a:r>
          </a:p>
          <a:p>
            <a:pPr>
              <a:buFont typeface="Arial" charset="0"/>
              <a:buChar char="•"/>
            </a:pPr>
            <a:endParaRPr lang="en-CA" sz="2800" dirty="0" smtClean="0">
              <a:latin typeface="Cambria" pitchFamily="18" charset="0"/>
            </a:endParaRPr>
          </a:p>
          <a:p>
            <a:pPr>
              <a:buFont typeface="Arial" charset="0"/>
              <a:buChar char="•"/>
            </a:pPr>
            <a:endParaRPr lang="en-CA" sz="2800" dirty="0" smtClean="0">
              <a:latin typeface="Cambria" pitchFamily="18" charset="0"/>
            </a:endParaRPr>
          </a:p>
          <a:p>
            <a:pPr>
              <a:buFont typeface="Arial" charset="0"/>
              <a:buChar char="•"/>
            </a:pPr>
            <a:endParaRPr lang="en-CA" sz="2400" dirty="0">
              <a:latin typeface="Cambria"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Technology </a:t>
            </a:r>
            <a:endParaRPr lang="en-CA" dirty="0"/>
          </a:p>
        </p:txBody>
      </p:sp>
      <p:sp>
        <p:nvSpPr>
          <p:cNvPr id="3" name="Content Placeholder 2"/>
          <p:cNvSpPr>
            <a:spLocks noGrp="1"/>
          </p:cNvSpPr>
          <p:nvPr>
            <p:ph sz="quarter" idx="1"/>
          </p:nvPr>
        </p:nvSpPr>
        <p:spPr>
          <a:xfrm>
            <a:off x="251520" y="1340768"/>
            <a:ext cx="8640960" cy="4785395"/>
          </a:xfrm>
        </p:spPr>
        <p:txBody>
          <a:bodyPr>
            <a:normAutofit lnSpcReduction="10000"/>
          </a:bodyPr>
          <a:lstStyle/>
          <a:p>
            <a:pPr>
              <a:buNone/>
            </a:pPr>
            <a:r>
              <a:rPr lang="en-CA" dirty="0" smtClean="0">
                <a:latin typeface="Cambria" pitchFamily="18" charset="0"/>
              </a:rPr>
              <a:t>Using e-portfolios promoted student responsibility of their own learning.</a:t>
            </a:r>
          </a:p>
          <a:p>
            <a:pPr>
              <a:buNone/>
            </a:pPr>
            <a:endParaRPr lang="en-CA" dirty="0" smtClean="0">
              <a:latin typeface="Cambria" pitchFamily="18" charset="0"/>
            </a:endParaRPr>
          </a:p>
          <a:p>
            <a:pPr>
              <a:buNone/>
            </a:pPr>
            <a:r>
              <a:rPr lang="en-CA" dirty="0" smtClean="0">
                <a:latin typeface="Cambria" pitchFamily="18" charset="0"/>
              </a:rPr>
              <a:t>Post-project survey revealed that:</a:t>
            </a:r>
          </a:p>
          <a:p>
            <a:pPr lvl="1"/>
            <a:r>
              <a:rPr lang="en-CA" sz="2400" dirty="0" smtClean="0">
                <a:latin typeface="Cambria" pitchFamily="18" charset="0"/>
              </a:rPr>
              <a:t>16% more students reviewed their work more often</a:t>
            </a:r>
          </a:p>
          <a:p>
            <a:pPr lvl="1"/>
            <a:r>
              <a:rPr lang="en-CA" sz="2400" dirty="0" smtClean="0">
                <a:latin typeface="Cambria" pitchFamily="18" charset="0"/>
              </a:rPr>
              <a:t>74% of students went back to a submitted piece of work to make it better</a:t>
            </a:r>
          </a:p>
          <a:p>
            <a:pPr lvl="1"/>
            <a:r>
              <a:rPr lang="en-CA" sz="2400" dirty="0" smtClean="0">
                <a:latin typeface="Cambria" pitchFamily="18" charset="0"/>
              </a:rPr>
              <a:t>12% more students said they used teacher feedback to improve their work </a:t>
            </a:r>
          </a:p>
          <a:p>
            <a:pPr lvl="1"/>
            <a:r>
              <a:rPr lang="en-CA" sz="2400" dirty="0" smtClean="0">
                <a:latin typeface="Cambria" pitchFamily="18" charset="0"/>
              </a:rPr>
              <a:t>100% of students read the feedback</a:t>
            </a:r>
          </a:p>
          <a:p>
            <a:pPr lvl="1"/>
            <a:r>
              <a:rPr lang="en-CA" sz="2400" dirty="0" smtClean="0">
                <a:latin typeface="Cambria" pitchFamily="18" charset="0"/>
              </a:rPr>
              <a:t>80% of student felt that the feedback was very helpful or invaluable.</a:t>
            </a:r>
          </a:p>
          <a:p>
            <a:endParaRPr lang="en-CA" dirty="0">
              <a:latin typeface="Cambria"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Student Inquiry</a:t>
            </a:r>
            <a:endParaRPr lang="en-CA" dirty="0">
              <a:latin typeface="Cambria" pitchFamily="18" charset="0"/>
            </a:endParaRPr>
          </a:p>
        </p:txBody>
      </p:sp>
      <p:sp>
        <p:nvSpPr>
          <p:cNvPr id="3" name="Content Placeholder 2"/>
          <p:cNvSpPr>
            <a:spLocks noGrp="1"/>
          </p:cNvSpPr>
          <p:nvPr>
            <p:ph sz="quarter" idx="1"/>
          </p:nvPr>
        </p:nvSpPr>
        <p:spPr>
          <a:xfrm>
            <a:off x="301752" y="1527048"/>
            <a:ext cx="8503920" cy="4782272"/>
          </a:xfrm>
        </p:spPr>
        <p:txBody>
          <a:bodyPr/>
          <a:lstStyle/>
          <a:p>
            <a:pPr>
              <a:buNone/>
            </a:pPr>
            <a:r>
              <a:rPr lang="en-CA" sz="3200" dirty="0" smtClean="0">
                <a:latin typeface="Cambria" pitchFamily="18" charset="0"/>
              </a:rPr>
              <a:t>Open inquiry instructional approach was preferred by students.</a:t>
            </a:r>
          </a:p>
          <a:p>
            <a:pPr>
              <a:buFontTx/>
              <a:buChar char="-"/>
            </a:pPr>
            <a:r>
              <a:rPr lang="en-CA" sz="2400" dirty="0" smtClean="0">
                <a:latin typeface="Cambria" pitchFamily="18" charset="0"/>
              </a:rPr>
              <a:t>They were motivated to investigate their self-generated questions</a:t>
            </a:r>
          </a:p>
          <a:p>
            <a:pPr>
              <a:buFontTx/>
              <a:buChar char="-"/>
            </a:pPr>
            <a:r>
              <a:rPr lang="en-CA" sz="2400" dirty="0" smtClean="0">
                <a:latin typeface="Cambria" pitchFamily="18" charset="0"/>
              </a:rPr>
              <a:t>They enjoyed the hands-on experimentation</a:t>
            </a:r>
          </a:p>
          <a:p>
            <a:pPr>
              <a:buFontTx/>
              <a:buChar char="-"/>
            </a:pPr>
            <a:r>
              <a:rPr lang="en-CA" sz="2400" dirty="0" smtClean="0">
                <a:latin typeface="Cambria" pitchFamily="18" charset="0"/>
              </a:rPr>
              <a:t>100% student were engaged and participated</a:t>
            </a:r>
          </a:p>
          <a:p>
            <a:pPr>
              <a:buFontTx/>
              <a:buChar char="-"/>
            </a:pPr>
            <a:r>
              <a:rPr lang="en-CA" sz="2400" dirty="0" smtClean="0">
                <a:latin typeface="Cambria" pitchFamily="18" charset="0"/>
              </a:rPr>
              <a:t>They liked going around to other groups to see what they were doing</a:t>
            </a:r>
          </a:p>
          <a:p>
            <a:pPr>
              <a:buFontTx/>
              <a:buChar char="-"/>
            </a:pPr>
            <a:r>
              <a:rPr lang="en-CA" sz="2400" dirty="0" smtClean="0">
                <a:latin typeface="Cambria" pitchFamily="18" charset="0"/>
              </a:rPr>
              <a:t>They felt they were learning more </a:t>
            </a:r>
          </a:p>
          <a:p>
            <a:pPr>
              <a:buFontTx/>
              <a:buChar char="-"/>
            </a:pPr>
            <a:endParaRPr lang="en-CA" sz="2800" dirty="0" smtClean="0">
              <a:latin typeface="Cambria" pitchFamily="18" charset="0"/>
            </a:endParaRPr>
          </a:p>
          <a:p>
            <a:pPr>
              <a:buFontTx/>
              <a:buChar char="-"/>
            </a:pPr>
            <a:endParaRPr lang="en-CA" sz="2800" dirty="0">
              <a:latin typeface="Cambria"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Long-Term Impact</a:t>
            </a:r>
            <a:endParaRPr lang="en-CA" dirty="0">
              <a:latin typeface="Cambria" pitchFamily="18" charset="0"/>
            </a:endParaRPr>
          </a:p>
        </p:txBody>
      </p:sp>
      <p:sp>
        <p:nvSpPr>
          <p:cNvPr id="3" name="Content Placeholder 2"/>
          <p:cNvSpPr>
            <a:spLocks noGrp="1"/>
          </p:cNvSpPr>
          <p:nvPr>
            <p:ph sz="quarter" idx="1"/>
          </p:nvPr>
        </p:nvSpPr>
        <p:spPr/>
        <p:txBody>
          <a:bodyPr>
            <a:normAutofit/>
          </a:bodyPr>
          <a:lstStyle/>
          <a:p>
            <a:pPr>
              <a:buFont typeface="Wingdings" pitchFamily="2" charset="2"/>
              <a:buChar char="v"/>
            </a:pPr>
            <a:r>
              <a:rPr lang="en-CA" sz="3600" dirty="0" smtClean="0">
                <a:latin typeface="Cambria" pitchFamily="18" charset="0"/>
              </a:rPr>
              <a:t>  </a:t>
            </a:r>
            <a:r>
              <a:rPr lang="en-CA" sz="2800" dirty="0" smtClean="0">
                <a:latin typeface="Cambria" pitchFamily="18" charset="0"/>
              </a:rPr>
              <a:t>This project will have a long-term impact on my classroom practice as it allowed me to step outside my comfort zone with regard to using technology as well as student inquiry to teach Science.</a:t>
            </a:r>
          </a:p>
          <a:p>
            <a:pPr>
              <a:buFont typeface="Wingdings" pitchFamily="2" charset="2"/>
              <a:buChar char="v"/>
            </a:pPr>
            <a:endParaRPr lang="en-CA" sz="2800" dirty="0" smtClean="0">
              <a:latin typeface="Cambria" pitchFamily="18" charset="0"/>
            </a:endParaRPr>
          </a:p>
          <a:p>
            <a:pPr>
              <a:buFont typeface="Wingdings" pitchFamily="2" charset="2"/>
              <a:buChar char="v"/>
            </a:pPr>
            <a:r>
              <a:rPr lang="en-CA" sz="2800" dirty="0" smtClean="0">
                <a:latin typeface="Cambria" pitchFamily="18" charset="0"/>
              </a:rPr>
              <a:t> I have already been applying the principles I’ve learned about student inquiry in other subject areas.</a:t>
            </a:r>
          </a:p>
          <a:p>
            <a:pPr>
              <a:buNone/>
            </a:pPr>
            <a:endParaRPr lang="en-CA" sz="2800" dirty="0" smtClean="0">
              <a:latin typeface="Cambria"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Long-Term Impact</a:t>
            </a:r>
            <a:endParaRPr lang="en-CA" dirty="0"/>
          </a:p>
        </p:txBody>
      </p:sp>
      <p:sp>
        <p:nvSpPr>
          <p:cNvPr id="3" name="Content Placeholder 2"/>
          <p:cNvSpPr>
            <a:spLocks noGrp="1"/>
          </p:cNvSpPr>
          <p:nvPr>
            <p:ph sz="quarter" idx="1"/>
          </p:nvPr>
        </p:nvSpPr>
        <p:spPr/>
        <p:txBody>
          <a:bodyPr>
            <a:normAutofit fontScale="92500"/>
          </a:bodyPr>
          <a:lstStyle/>
          <a:p>
            <a:pPr>
              <a:buNone/>
            </a:pPr>
            <a:r>
              <a:rPr lang="en-CA" sz="3000" dirty="0" smtClean="0">
                <a:latin typeface="Cambria" pitchFamily="18" charset="0"/>
              </a:rPr>
              <a:t>Through this project I discovered that e-portfolios:</a:t>
            </a:r>
          </a:p>
          <a:p>
            <a:pPr>
              <a:buFont typeface="Wingdings" pitchFamily="2" charset="2"/>
              <a:buChar char="v"/>
            </a:pPr>
            <a:r>
              <a:rPr lang="en-CA" sz="2800" dirty="0" smtClean="0">
                <a:latin typeface="Cambria" pitchFamily="18" charset="0"/>
              </a:rPr>
              <a:t> motivate student learning</a:t>
            </a:r>
          </a:p>
          <a:p>
            <a:pPr>
              <a:buFont typeface="Wingdings" pitchFamily="2" charset="2"/>
              <a:buChar char="v"/>
            </a:pPr>
            <a:r>
              <a:rPr lang="en-CA" sz="2800" dirty="0" smtClean="0">
                <a:latin typeface="Cambria" pitchFamily="18" charset="0"/>
              </a:rPr>
              <a:t> foster inclusion through differentiation</a:t>
            </a:r>
          </a:p>
          <a:p>
            <a:pPr>
              <a:buFont typeface="Wingdings" pitchFamily="2" charset="2"/>
              <a:buChar char="v"/>
            </a:pPr>
            <a:r>
              <a:rPr lang="en-CA" sz="2800" dirty="0" smtClean="0">
                <a:latin typeface="Cambria" pitchFamily="18" charset="0"/>
              </a:rPr>
              <a:t> are efficient and effective in collecting and           assessing student work</a:t>
            </a:r>
          </a:p>
          <a:p>
            <a:pPr>
              <a:buFont typeface="Wingdings" pitchFamily="2" charset="2"/>
              <a:buChar char="v"/>
            </a:pPr>
            <a:r>
              <a:rPr lang="en-CA" sz="2800" dirty="0" smtClean="0">
                <a:latin typeface="Cambria" pitchFamily="18" charset="0"/>
              </a:rPr>
              <a:t> make it easy to provide descriptive feedback to students</a:t>
            </a:r>
          </a:p>
          <a:p>
            <a:pPr>
              <a:buFont typeface="Wingdings" pitchFamily="2" charset="2"/>
              <a:buChar char="v"/>
            </a:pPr>
            <a:r>
              <a:rPr lang="en-CA" sz="2800" dirty="0" smtClean="0">
                <a:latin typeface="Cambria" pitchFamily="18" charset="0"/>
              </a:rPr>
              <a:t> make it easy for students to receive feedback</a:t>
            </a:r>
          </a:p>
          <a:p>
            <a:pPr>
              <a:buFont typeface="Wingdings" pitchFamily="2" charset="2"/>
              <a:buChar char="v"/>
            </a:pPr>
            <a:r>
              <a:rPr lang="en-CA" sz="2800" dirty="0" smtClean="0">
                <a:latin typeface="Cambria" pitchFamily="18" charset="0"/>
              </a:rPr>
              <a:t> fosters self-regulated learning and independent/responsible learners</a:t>
            </a:r>
          </a:p>
          <a:p>
            <a:pPr>
              <a:buNone/>
            </a:pPr>
            <a:r>
              <a:rPr lang="en-CA" sz="2400" dirty="0" smtClean="0">
                <a:latin typeface="Cambria" pitchFamily="18" charset="0"/>
              </a:rPr>
              <a:t>	</a:t>
            </a:r>
            <a:endParaRPr lang="en-CA" sz="2400" dirty="0">
              <a:latin typeface="Cambria"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Long-Term Impact</a:t>
            </a:r>
            <a:endParaRPr lang="en-CA" dirty="0"/>
          </a:p>
        </p:txBody>
      </p:sp>
      <p:sp>
        <p:nvSpPr>
          <p:cNvPr id="3" name="Content Placeholder 2"/>
          <p:cNvSpPr>
            <a:spLocks noGrp="1"/>
          </p:cNvSpPr>
          <p:nvPr>
            <p:ph sz="quarter" idx="1"/>
          </p:nvPr>
        </p:nvSpPr>
        <p:spPr/>
        <p:txBody>
          <a:bodyPr>
            <a:normAutofit lnSpcReduction="10000"/>
          </a:bodyPr>
          <a:lstStyle/>
          <a:p>
            <a:pPr>
              <a:buNone/>
            </a:pPr>
            <a:r>
              <a:rPr lang="en-CA" dirty="0" smtClean="0">
                <a:latin typeface="Cambria" pitchFamily="18" charset="0"/>
              </a:rPr>
              <a:t>Through this project I discovered that student inquiry teaching approach fosters 21</a:t>
            </a:r>
            <a:r>
              <a:rPr lang="en-CA" baseline="30000" dirty="0" smtClean="0">
                <a:latin typeface="Cambria" pitchFamily="18" charset="0"/>
              </a:rPr>
              <a:t>st</a:t>
            </a:r>
            <a:r>
              <a:rPr lang="en-CA" dirty="0" smtClean="0">
                <a:latin typeface="Cambria" pitchFamily="18" charset="0"/>
              </a:rPr>
              <a:t> Century Learning principles of:</a:t>
            </a:r>
          </a:p>
          <a:p>
            <a:pPr>
              <a:buFont typeface="Wingdings" pitchFamily="2" charset="2"/>
              <a:buChar char="v"/>
            </a:pPr>
            <a:r>
              <a:rPr lang="en-CA" sz="2800" dirty="0" smtClean="0">
                <a:latin typeface="Cambria" pitchFamily="18" charset="0"/>
              </a:rPr>
              <a:t> student motivation and engagement</a:t>
            </a:r>
          </a:p>
          <a:p>
            <a:pPr>
              <a:buFont typeface="Wingdings" pitchFamily="2" charset="2"/>
              <a:buChar char="v"/>
            </a:pPr>
            <a:r>
              <a:rPr lang="en-CA" sz="2800" dirty="0" smtClean="0">
                <a:latin typeface="Cambria" pitchFamily="18" charset="0"/>
              </a:rPr>
              <a:t> collaboration </a:t>
            </a:r>
          </a:p>
          <a:p>
            <a:pPr>
              <a:buFont typeface="Wingdings" pitchFamily="2" charset="2"/>
              <a:buChar char="v"/>
            </a:pPr>
            <a:r>
              <a:rPr lang="en-CA" sz="2800" dirty="0" smtClean="0">
                <a:latin typeface="Cambria" pitchFamily="18" charset="0"/>
              </a:rPr>
              <a:t> questioning and problem solving</a:t>
            </a:r>
          </a:p>
          <a:p>
            <a:pPr>
              <a:buFont typeface="Wingdings" pitchFamily="2" charset="2"/>
              <a:buChar char="v"/>
            </a:pPr>
            <a:r>
              <a:rPr lang="en-CA" sz="2800" dirty="0" smtClean="0">
                <a:latin typeface="Cambria" pitchFamily="18" charset="0"/>
              </a:rPr>
              <a:t> critical thinking</a:t>
            </a:r>
          </a:p>
          <a:p>
            <a:pPr>
              <a:buFont typeface="Wingdings" pitchFamily="2" charset="2"/>
              <a:buChar char="v"/>
            </a:pPr>
            <a:r>
              <a:rPr lang="en-CA" sz="2800" dirty="0" smtClean="0">
                <a:latin typeface="Cambria" pitchFamily="18" charset="0"/>
              </a:rPr>
              <a:t> communicating and sharing</a:t>
            </a:r>
          </a:p>
          <a:p>
            <a:pPr>
              <a:buFont typeface="Wingdings" pitchFamily="2" charset="2"/>
              <a:buChar char="v"/>
            </a:pPr>
            <a:r>
              <a:rPr lang="en-CA" sz="2800" dirty="0" smtClean="0">
                <a:latin typeface="Cambria" pitchFamily="18" charset="0"/>
              </a:rPr>
              <a:t> creativity</a:t>
            </a:r>
          </a:p>
          <a:p>
            <a:pPr>
              <a:buNone/>
            </a:pPr>
            <a:r>
              <a:rPr lang="en-CA" sz="2800" dirty="0" smtClean="0">
                <a:latin typeface="Cambria" pitchFamily="18"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Why Teachers in Action?</a:t>
            </a:r>
            <a:endParaRPr lang="en-CA" dirty="0">
              <a:latin typeface="Cambria" pitchFamily="18" charset="0"/>
            </a:endParaRPr>
          </a:p>
        </p:txBody>
      </p:sp>
      <p:sp>
        <p:nvSpPr>
          <p:cNvPr id="3" name="Content Placeholder 2"/>
          <p:cNvSpPr>
            <a:spLocks noGrp="1"/>
          </p:cNvSpPr>
          <p:nvPr>
            <p:ph sz="quarter" idx="1"/>
          </p:nvPr>
        </p:nvSpPr>
        <p:spPr>
          <a:xfrm>
            <a:off x="301752" y="1527048"/>
            <a:ext cx="8503920" cy="3774160"/>
          </a:xfrm>
        </p:spPr>
        <p:txBody>
          <a:bodyPr>
            <a:noAutofit/>
          </a:bodyPr>
          <a:lstStyle/>
          <a:p>
            <a:r>
              <a:rPr lang="en-CA" sz="2500" dirty="0" smtClean="0">
                <a:latin typeface="Cambria" pitchFamily="18" charset="0"/>
              </a:rPr>
              <a:t>Learned about Teacher Inquiry as a method of research while completing my Masters program.</a:t>
            </a:r>
          </a:p>
          <a:p>
            <a:r>
              <a:rPr lang="en-CA" sz="2500" dirty="0" smtClean="0">
                <a:latin typeface="Cambria" pitchFamily="18" charset="0"/>
              </a:rPr>
              <a:t> See teacher inquiry as valuable professional development since it is specific to my professional growth needs towards meeting my students’ learning needs.</a:t>
            </a:r>
          </a:p>
          <a:p>
            <a:r>
              <a:rPr lang="en-CA" sz="2500" dirty="0" smtClean="0">
                <a:latin typeface="Cambria" pitchFamily="18" charset="0"/>
              </a:rPr>
              <a:t>Always wanted to try teacher inquiry and this provided the perfect opportunity to fuse this desire with my interest in incorporating e-portfolios in my classroom.</a:t>
            </a:r>
            <a:endParaRPr lang="en-CA" sz="2500" dirty="0">
              <a:latin typeface="Cambria" pitchFamily="18" charset="0"/>
            </a:endParaRPr>
          </a:p>
        </p:txBody>
      </p:sp>
      <p:pic>
        <p:nvPicPr>
          <p:cNvPr id="4" name="Picture 3" descr="Action research2.jpeg"/>
          <p:cNvPicPr>
            <a:picLocks noChangeAspect="1"/>
          </p:cNvPicPr>
          <p:nvPr/>
        </p:nvPicPr>
        <p:blipFill>
          <a:blip r:embed="rId3" cstate="print"/>
          <a:stretch>
            <a:fillRect/>
          </a:stretch>
        </p:blipFill>
        <p:spPr>
          <a:xfrm>
            <a:off x="3203848" y="4797152"/>
            <a:ext cx="2808312" cy="1952247"/>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Long-Term Impact</a:t>
            </a:r>
            <a:endParaRPr lang="en-CA" dirty="0"/>
          </a:p>
        </p:txBody>
      </p:sp>
      <p:sp>
        <p:nvSpPr>
          <p:cNvPr id="3" name="Content Placeholder 2"/>
          <p:cNvSpPr>
            <a:spLocks noGrp="1"/>
          </p:cNvSpPr>
          <p:nvPr>
            <p:ph sz="quarter" idx="1"/>
          </p:nvPr>
        </p:nvSpPr>
        <p:spPr/>
        <p:txBody>
          <a:bodyPr>
            <a:normAutofit/>
          </a:bodyPr>
          <a:lstStyle/>
          <a:p>
            <a:pPr>
              <a:buNone/>
            </a:pPr>
            <a:r>
              <a:rPr lang="en-CA" dirty="0" smtClean="0">
                <a:latin typeface="Cambria" pitchFamily="18" charset="0"/>
              </a:rPr>
              <a:t>More importantly, using student inquiry to teach Science makes it FUN for everyone!</a:t>
            </a:r>
            <a:endParaRPr lang="en-CA" dirty="0">
              <a:latin typeface="Cambria"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539552" y="2636912"/>
            <a:ext cx="3744695" cy="3205336"/>
          </a:xfrm>
          <a:prstGeom prst="rect">
            <a:avLst/>
          </a:prstGeom>
          <a:noFill/>
          <a:ln w="9525">
            <a:noFill/>
            <a:miter lim="800000"/>
            <a:headEnd/>
            <a:tailEnd/>
          </a:ln>
        </p:spPr>
      </p:pic>
      <p:pic>
        <p:nvPicPr>
          <p:cNvPr id="5" name="Picture 4" descr="IMG_0460.JPG"/>
          <p:cNvPicPr>
            <a:picLocks noChangeAspect="1"/>
          </p:cNvPicPr>
          <p:nvPr/>
        </p:nvPicPr>
        <p:blipFill>
          <a:blip r:embed="rId3" cstate="print"/>
          <a:stretch>
            <a:fillRect/>
          </a:stretch>
        </p:blipFill>
        <p:spPr>
          <a:xfrm>
            <a:off x="4427984" y="2492896"/>
            <a:ext cx="4475593" cy="3342881"/>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Teacher Inquiry</a:t>
            </a:r>
            <a:endParaRPr lang="en-CA" dirty="0">
              <a:latin typeface="Cambria" pitchFamily="18" charset="0"/>
            </a:endParaRPr>
          </a:p>
        </p:txBody>
      </p:sp>
      <p:sp>
        <p:nvSpPr>
          <p:cNvPr id="3" name="Content Placeholder 2"/>
          <p:cNvSpPr>
            <a:spLocks noGrp="1"/>
          </p:cNvSpPr>
          <p:nvPr>
            <p:ph sz="quarter" idx="1"/>
          </p:nvPr>
        </p:nvSpPr>
        <p:spPr/>
        <p:txBody>
          <a:bodyPr/>
          <a:lstStyle/>
          <a:p>
            <a:pPr>
              <a:buFont typeface="Arial" charset="0"/>
              <a:buChar char="•"/>
            </a:pPr>
            <a:r>
              <a:rPr lang="en-CA" sz="2000" dirty="0" smtClean="0">
                <a:latin typeface="Cambria" pitchFamily="18" charset="0"/>
              </a:rPr>
              <a:t>My involvement in this project deepened my understanding of teacher inquiry and it’s value as a meaningful and powerful professional development for teachers</a:t>
            </a:r>
          </a:p>
          <a:p>
            <a:pPr>
              <a:buFont typeface="Arial" charset="0"/>
              <a:buChar char="•"/>
            </a:pPr>
            <a:r>
              <a:rPr lang="en-CA" sz="2000" dirty="0" smtClean="0">
                <a:latin typeface="Cambria" pitchFamily="18" charset="0"/>
              </a:rPr>
              <a:t>Because teacher inquiry starts with a question  that is self-generated and rooted in a desire to increase student achievement,  and is planned and carried out by the teacher himself or herself, it is a powerful learning tool that will most likely have a long-term impact on both teachers and their students.</a:t>
            </a:r>
          </a:p>
          <a:p>
            <a:pPr>
              <a:buFont typeface="Arial" charset="0"/>
              <a:buChar char="•"/>
            </a:pPr>
            <a:r>
              <a:rPr lang="en-CA" sz="2000" dirty="0" smtClean="0">
                <a:latin typeface="Cambria" pitchFamily="18" charset="0"/>
              </a:rPr>
              <a:t>The success I experienced with this project has excited me as a teacher to continue investigating new and different strategies and has motivated me to share my findings with colleagues.</a:t>
            </a:r>
          </a:p>
          <a:p>
            <a:pPr>
              <a:buFont typeface="Arial" charset="0"/>
              <a:buChar char="•"/>
            </a:pPr>
            <a:r>
              <a:rPr lang="en-CA" sz="2000" dirty="0" smtClean="0">
                <a:latin typeface="Cambria" pitchFamily="18" charset="0"/>
              </a:rPr>
              <a:t>Only one challenge associated with teacher inquiry:  lack of TIME</a:t>
            </a:r>
          </a:p>
          <a:p>
            <a:pPr>
              <a:buNone/>
            </a:pPr>
            <a:endParaRPr lang="en-CA" sz="2000" dirty="0" smtClean="0">
              <a:latin typeface="Cambria" pitchFamily="18" charset="0"/>
            </a:endParaRPr>
          </a:p>
          <a:p>
            <a:pPr>
              <a:buNone/>
            </a:pPr>
            <a:endParaRPr lang="en-CA" dirty="0" smtClean="0">
              <a:latin typeface="Cambria" pitchFamily="18" charset="0"/>
            </a:endParaRPr>
          </a:p>
          <a:p>
            <a:pPr>
              <a:buNone/>
            </a:pPr>
            <a:endParaRPr lang="en-CA" dirty="0">
              <a:latin typeface="Cambria"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References</a:t>
            </a:r>
            <a:endParaRPr lang="en-CA" dirty="0">
              <a:latin typeface="Cambria" pitchFamily="18" charset="0"/>
            </a:endParaRPr>
          </a:p>
        </p:txBody>
      </p:sp>
      <p:sp>
        <p:nvSpPr>
          <p:cNvPr id="3" name="Content Placeholder 2"/>
          <p:cNvSpPr>
            <a:spLocks noGrp="1"/>
          </p:cNvSpPr>
          <p:nvPr>
            <p:ph sz="quarter" idx="1"/>
          </p:nvPr>
        </p:nvSpPr>
        <p:spPr/>
        <p:txBody>
          <a:bodyPr>
            <a:normAutofit/>
          </a:bodyPr>
          <a:lstStyle/>
          <a:p>
            <a:pPr>
              <a:buNone/>
            </a:pPr>
            <a:r>
              <a:rPr lang="en-CA" sz="2000" dirty="0" err="1" smtClean="0">
                <a:latin typeface="Cambria" pitchFamily="18" charset="0"/>
              </a:rPr>
              <a:t>Abrami</a:t>
            </a:r>
            <a:r>
              <a:rPr lang="en-CA" sz="2000" dirty="0" smtClean="0">
                <a:latin typeface="Cambria" pitchFamily="18" charset="0"/>
              </a:rPr>
              <a:t>, P., Wade, A., </a:t>
            </a:r>
            <a:r>
              <a:rPr lang="en-CA" sz="2000" dirty="0" err="1" smtClean="0">
                <a:latin typeface="Cambria" pitchFamily="18" charset="0"/>
              </a:rPr>
              <a:t>Pillay</a:t>
            </a:r>
            <a:r>
              <a:rPr lang="en-CA" sz="2000" dirty="0" smtClean="0">
                <a:latin typeface="Cambria" pitchFamily="18" charset="0"/>
              </a:rPr>
              <a:t>, V., </a:t>
            </a:r>
            <a:r>
              <a:rPr lang="en-CA" sz="2000" dirty="0" err="1" smtClean="0">
                <a:latin typeface="Cambria" pitchFamily="18" charset="0"/>
              </a:rPr>
              <a:t>Aslan</a:t>
            </a:r>
            <a:r>
              <a:rPr lang="en-CA" sz="2000" dirty="0" smtClean="0">
                <a:latin typeface="Cambria" pitchFamily="18" charset="0"/>
              </a:rPr>
              <a:t>, O., </a:t>
            </a:r>
            <a:r>
              <a:rPr lang="en-CA" sz="2000" dirty="0" err="1" smtClean="0">
                <a:latin typeface="Cambria" pitchFamily="18" charset="0"/>
              </a:rPr>
              <a:t>Bures</a:t>
            </a:r>
            <a:r>
              <a:rPr lang="en-CA" sz="2000" dirty="0" smtClean="0">
                <a:latin typeface="Cambria" pitchFamily="18" charset="0"/>
              </a:rPr>
              <a:t>, E., &amp; Bentley, C.  2008  Encouraging self-regulated learning through electronic portfolios.  </a:t>
            </a:r>
            <a:r>
              <a:rPr lang="en-CA" sz="2000" i="1" dirty="0" smtClean="0">
                <a:latin typeface="Cambria" pitchFamily="18" charset="0"/>
              </a:rPr>
              <a:t>Canadian Journal of Learning and Technology, 34</a:t>
            </a:r>
            <a:r>
              <a:rPr lang="en-CA" sz="2000" dirty="0" smtClean="0">
                <a:latin typeface="Cambria" pitchFamily="18" charset="0"/>
              </a:rPr>
              <a:t>(3) Fall.</a:t>
            </a:r>
          </a:p>
          <a:p>
            <a:pPr>
              <a:buNone/>
            </a:pPr>
            <a:endParaRPr lang="en-CA" sz="2000" dirty="0" smtClean="0">
              <a:latin typeface="Cambria" pitchFamily="18" charset="0"/>
            </a:endParaRPr>
          </a:p>
          <a:p>
            <a:pPr>
              <a:buNone/>
            </a:pPr>
            <a:r>
              <a:rPr lang="en-CA" sz="2000" dirty="0" err="1" smtClean="0">
                <a:latin typeface="Cambria" pitchFamily="18" charset="0"/>
              </a:rPr>
              <a:t>Branchi</a:t>
            </a:r>
            <a:r>
              <a:rPr lang="en-CA" sz="2000" dirty="0" smtClean="0">
                <a:latin typeface="Cambria" pitchFamily="18" charset="0"/>
              </a:rPr>
              <a:t>, H., &amp; Bell, R.  (2008)  The many levels of inquiry, </a:t>
            </a:r>
            <a:r>
              <a:rPr lang="en-CA" sz="2000" i="1" dirty="0" smtClean="0">
                <a:latin typeface="Cambria" pitchFamily="18" charset="0"/>
              </a:rPr>
              <a:t>Science and Children, October, </a:t>
            </a:r>
            <a:r>
              <a:rPr lang="en-CA" sz="2000" dirty="0" smtClean="0">
                <a:latin typeface="Cambria" pitchFamily="18" charset="0"/>
              </a:rPr>
              <a:t>26-29.</a:t>
            </a:r>
            <a:endParaRPr lang="en-CA" sz="2000" dirty="0">
              <a:latin typeface="Cambria"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mbria" pitchFamily="18" charset="0"/>
              </a:rPr>
              <a:t>Why e-Portfolios?</a:t>
            </a:r>
            <a:endParaRPr lang="en-CA" dirty="0">
              <a:latin typeface="Cambria" pitchFamily="18" charset="0"/>
            </a:endParaRPr>
          </a:p>
        </p:txBody>
      </p:sp>
      <p:sp>
        <p:nvSpPr>
          <p:cNvPr id="3" name="Content Placeholder 2"/>
          <p:cNvSpPr>
            <a:spLocks noGrp="1"/>
          </p:cNvSpPr>
          <p:nvPr>
            <p:ph sz="quarter" idx="1"/>
          </p:nvPr>
        </p:nvSpPr>
        <p:spPr/>
        <p:txBody>
          <a:bodyPr>
            <a:normAutofit fontScale="92500" lnSpcReduction="10000"/>
          </a:bodyPr>
          <a:lstStyle/>
          <a:p>
            <a:r>
              <a:rPr lang="en-CA" dirty="0" smtClean="0">
                <a:latin typeface="Cambria" pitchFamily="18" charset="0"/>
              </a:rPr>
              <a:t>In line with 21</a:t>
            </a:r>
            <a:r>
              <a:rPr lang="en-CA" baseline="30000" dirty="0" smtClean="0">
                <a:latin typeface="Cambria" pitchFamily="18" charset="0"/>
              </a:rPr>
              <a:t>st</a:t>
            </a:r>
            <a:r>
              <a:rPr lang="en-CA" dirty="0" smtClean="0">
                <a:latin typeface="Cambria" pitchFamily="18" charset="0"/>
              </a:rPr>
              <a:t> Century </a:t>
            </a:r>
          </a:p>
          <a:p>
            <a:pPr>
              <a:buNone/>
            </a:pPr>
            <a:r>
              <a:rPr lang="en-CA" dirty="0" smtClean="0">
                <a:latin typeface="Cambria" pitchFamily="18" charset="0"/>
              </a:rPr>
              <a:t>	Learning Principles</a:t>
            </a:r>
          </a:p>
          <a:p>
            <a:pPr lvl="1">
              <a:buFont typeface="Courier New" pitchFamily="49" charset="0"/>
              <a:buChar char="o"/>
            </a:pPr>
            <a:r>
              <a:rPr lang="en-CA" dirty="0" smtClean="0">
                <a:latin typeface="Cambria" pitchFamily="18" charset="0"/>
              </a:rPr>
              <a:t>Communication</a:t>
            </a:r>
          </a:p>
          <a:p>
            <a:pPr lvl="1">
              <a:buFont typeface="Courier New" pitchFamily="49" charset="0"/>
              <a:buChar char="o"/>
            </a:pPr>
            <a:r>
              <a:rPr lang="en-CA" dirty="0" smtClean="0">
                <a:latin typeface="Cambria" pitchFamily="18" charset="0"/>
              </a:rPr>
              <a:t>Collaboration</a:t>
            </a:r>
          </a:p>
          <a:p>
            <a:pPr lvl="1">
              <a:buFont typeface="Courier New" pitchFamily="49" charset="0"/>
              <a:buChar char="o"/>
            </a:pPr>
            <a:r>
              <a:rPr lang="en-CA" dirty="0" smtClean="0">
                <a:latin typeface="Cambria" pitchFamily="18" charset="0"/>
              </a:rPr>
              <a:t>Critical Thinking</a:t>
            </a:r>
          </a:p>
          <a:p>
            <a:pPr lvl="1">
              <a:buFont typeface="Courier New" pitchFamily="49" charset="0"/>
              <a:buChar char="o"/>
            </a:pPr>
            <a:r>
              <a:rPr lang="en-CA" dirty="0" smtClean="0">
                <a:latin typeface="Cambria" pitchFamily="18" charset="0"/>
              </a:rPr>
              <a:t>Creativity</a:t>
            </a:r>
          </a:p>
          <a:p>
            <a:r>
              <a:rPr lang="en-CA" dirty="0" smtClean="0">
                <a:latin typeface="Cambria" pitchFamily="18" charset="0"/>
              </a:rPr>
              <a:t>They offer an alternative way for:</a:t>
            </a:r>
          </a:p>
          <a:p>
            <a:pPr lvl="1"/>
            <a:r>
              <a:rPr lang="en-CA" dirty="0" smtClean="0">
                <a:latin typeface="Cambria" pitchFamily="18" charset="0"/>
              </a:rPr>
              <a:t>Students to produce and showcase their learning in an authentic way</a:t>
            </a:r>
          </a:p>
          <a:p>
            <a:pPr lvl="1"/>
            <a:r>
              <a:rPr lang="en-CA" dirty="0" smtClean="0">
                <a:latin typeface="Cambria" pitchFamily="18" charset="0"/>
              </a:rPr>
              <a:t>Teachers to provide feedback to students</a:t>
            </a:r>
          </a:p>
          <a:p>
            <a:pPr lvl="1"/>
            <a:r>
              <a:rPr lang="en-CA" dirty="0" smtClean="0">
                <a:latin typeface="Cambria" pitchFamily="18" charset="0"/>
              </a:rPr>
              <a:t>Students to share work with their peers</a:t>
            </a:r>
          </a:p>
          <a:p>
            <a:pPr lvl="1"/>
            <a:r>
              <a:rPr lang="en-CA" dirty="0" smtClean="0">
                <a:latin typeface="Cambria" pitchFamily="18" charset="0"/>
              </a:rPr>
              <a:t>Students to provide feedback to their peers</a:t>
            </a:r>
          </a:p>
          <a:p>
            <a:pPr lvl="1"/>
            <a:r>
              <a:rPr lang="en-CA" dirty="0" smtClean="0">
                <a:latin typeface="Cambria" pitchFamily="18" charset="0"/>
              </a:rPr>
              <a:t>Teachers to assess student work</a:t>
            </a:r>
          </a:p>
        </p:txBody>
      </p:sp>
      <p:pic>
        <p:nvPicPr>
          <p:cNvPr id="4" name="Picture 3" descr="Framework_for_21st_Century_Learning.jpg"/>
          <p:cNvPicPr>
            <a:picLocks noChangeAspect="1"/>
          </p:cNvPicPr>
          <p:nvPr/>
        </p:nvPicPr>
        <p:blipFill>
          <a:blip r:embed="rId3" cstate="print"/>
          <a:stretch>
            <a:fillRect/>
          </a:stretch>
        </p:blipFill>
        <p:spPr>
          <a:xfrm>
            <a:off x="5076056" y="1340768"/>
            <a:ext cx="3624635" cy="237776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latin typeface="Cambria" pitchFamily="18" charset="0"/>
              </a:rPr>
              <a:t>Why e-Portfolios?</a:t>
            </a:r>
            <a:endParaRPr lang="en-CA" dirty="0">
              <a:latin typeface="Cambria" pitchFamily="18" charset="0"/>
            </a:endParaRPr>
          </a:p>
        </p:txBody>
      </p:sp>
      <p:sp>
        <p:nvSpPr>
          <p:cNvPr id="3" name="Content Placeholder 2"/>
          <p:cNvSpPr>
            <a:spLocks noGrp="1"/>
          </p:cNvSpPr>
          <p:nvPr>
            <p:ph sz="quarter" idx="1"/>
          </p:nvPr>
        </p:nvSpPr>
        <p:spPr/>
        <p:txBody>
          <a:bodyPr>
            <a:normAutofit/>
          </a:bodyPr>
          <a:lstStyle/>
          <a:p>
            <a:r>
              <a:rPr lang="en-CA" dirty="0" smtClean="0">
                <a:latin typeface="Cambria" pitchFamily="18" charset="0"/>
              </a:rPr>
              <a:t>They allow students to assume more responsibility for their own learning by helping them understand their strengths and needs in order to set learning goals.</a:t>
            </a:r>
          </a:p>
          <a:p>
            <a:r>
              <a:rPr lang="en-CA" dirty="0" smtClean="0">
                <a:latin typeface="Cambria" pitchFamily="18" charset="0"/>
              </a:rPr>
              <a:t>They provide a history of student growth over time</a:t>
            </a:r>
          </a:p>
          <a:p>
            <a:r>
              <a:rPr lang="en-CA" dirty="0" smtClean="0">
                <a:latin typeface="Cambria" pitchFamily="18" charset="0"/>
              </a:rPr>
              <a:t>They provide an opportunity for students to reflect on and edit their work.</a:t>
            </a:r>
          </a:p>
          <a:p>
            <a:pPr>
              <a:buNone/>
            </a:pPr>
            <a:r>
              <a:rPr lang="en-CA" dirty="0" smtClean="0"/>
              <a:t>                                                </a:t>
            </a:r>
            <a:r>
              <a:rPr lang="en-CA" sz="1500" dirty="0" err="1" smtClean="0">
                <a:latin typeface="Cambria" pitchFamily="18" charset="0"/>
              </a:rPr>
              <a:t>Abrami</a:t>
            </a:r>
            <a:r>
              <a:rPr lang="en-CA" sz="1500" dirty="0" smtClean="0">
                <a:latin typeface="Cambria" pitchFamily="18" charset="0"/>
              </a:rPr>
              <a:t>, Wade, </a:t>
            </a:r>
            <a:r>
              <a:rPr lang="en-CA" sz="1500" dirty="0" err="1" smtClean="0">
                <a:latin typeface="Cambria" pitchFamily="18" charset="0"/>
              </a:rPr>
              <a:t>Pillay</a:t>
            </a:r>
            <a:r>
              <a:rPr lang="en-CA" sz="1500" dirty="0" smtClean="0">
                <a:latin typeface="Cambria" pitchFamily="18" charset="0"/>
              </a:rPr>
              <a:t>, </a:t>
            </a:r>
            <a:r>
              <a:rPr lang="en-CA" sz="1500" dirty="0" err="1" smtClean="0">
                <a:latin typeface="Cambria" pitchFamily="18" charset="0"/>
              </a:rPr>
              <a:t>Aslan</a:t>
            </a:r>
            <a:r>
              <a:rPr lang="en-CA" sz="1500" dirty="0" smtClean="0">
                <a:latin typeface="Cambria" pitchFamily="18" charset="0"/>
              </a:rPr>
              <a:t>, </a:t>
            </a:r>
            <a:r>
              <a:rPr lang="en-CA" sz="1500" dirty="0" err="1" smtClean="0">
                <a:latin typeface="Cambria" pitchFamily="18" charset="0"/>
              </a:rPr>
              <a:t>Bures</a:t>
            </a:r>
            <a:r>
              <a:rPr lang="en-CA" sz="1500" dirty="0" smtClean="0">
                <a:latin typeface="Cambria" pitchFamily="18" charset="0"/>
              </a:rPr>
              <a:t>, &amp; Bentley, 2008</a:t>
            </a:r>
            <a:endParaRPr lang="en-CA" sz="1500" dirty="0">
              <a:latin typeface="Cambria" pitchFamily="18" charset="0"/>
            </a:endParaRPr>
          </a:p>
        </p:txBody>
      </p:sp>
      <p:pic>
        <p:nvPicPr>
          <p:cNvPr id="4" name="Picture 3" descr="keep-calm-and-love-my-e-portfolio.png"/>
          <p:cNvPicPr>
            <a:picLocks noChangeAspect="1"/>
          </p:cNvPicPr>
          <p:nvPr/>
        </p:nvPicPr>
        <p:blipFill>
          <a:blip r:embed="rId3" cstate="print"/>
          <a:stretch>
            <a:fillRect/>
          </a:stretch>
        </p:blipFill>
        <p:spPr>
          <a:xfrm>
            <a:off x="1259632" y="4293096"/>
            <a:ext cx="1944215" cy="2187242"/>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1086</TotalTime>
  <Words>2769</Words>
  <Application>Microsoft Office PowerPoint</Application>
  <PresentationFormat>On-screen Show (4:3)</PresentationFormat>
  <Paragraphs>476</Paragraphs>
  <Slides>72</Slides>
  <Notes>51</Notes>
  <HiddenSlides>0</HiddenSlides>
  <MMClips>2</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Civic</vt:lpstr>
      <vt:lpstr>e-Portfolios in Elementary Science</vt:lpstr>
      <vt:lpstr>Background Information</vt:lpstr>
      <vt:lpstr>Vanier Elementary</vt:lpstr>
      <vt:lpstr>La classe de Mme Daly</vt:lpstr>
      <vt:lpstr>Beliefs about Teaching and Learning</vt:lpstr>
      <vt:lpstr>Beliefs about Teaching and Learning</vt:lpstr>
      <vt:lpstr>Why Teachers in Action?</vt:lpstr>
      <vt:lpstr>Why e-Portfolios?</vt:lpstr>
      <vt:lpstr>Why e-Portfolios?</vt:lpstr>
      <vt:lpstr>Focus Area</vt:lpstr>
      <vt:lpstr>Focus Area</vt:lpstr>
      <vt:lpstr>Research Questions</vt:lpstr>
      <vt:lpstr>Research Questions</vt:lpstr>
      <vt:lpstr>Research questions</vt:lpstr>
      <vt:lpstr>Ethical Considerations</vt:lpstr>
      <vt:lpstr>Planning</vt:lpstr>
      <vt:lpstr>Planning</vt:lpstr>
      <vt:lpstr>OpenSchool e-portfolio</vt:lpstr>
      <vt:lpstr>Slide 19</vt:lpstr>
      <vt:lpstr>Implementation</vt:lpstr>
      <vt:lpstr>Implementation</vt:lpstr>
      <vt:lpstr>Student Inquiry Approach</vt:lpstr>
      <vt:lpstr>Slide 23</vt:lpstr>
      <vt:lpstr>Open Inquiry Approach</vt:lpstr>
      <vt:lpstr>Slide 25</vt:lpstr>
      <vt:lpstr>Slide 26</vt:lpstr>
      <vt:lpstr>Open Inquiry Approach</vt:lpstr>
      <vt:lpstr>Open Inquiry Approach</vt:lpstr>
      <vt:lpstr>Open Inquiry Approach</vt:lpstr>
      <vt:lpstr>Open Inquiry Approach</vt:lpstr>
      <vt:lpstr>Open Inquiry Approach</vt:lpstr>
      <vt:lpstr>Open Inquiry Approach</vt:lpstr>
      <vt:lpstr>Results</vt:lpstr>
      <vt:lpstr>Instruction and Student Learning </vt:lpstr>
      <vt:lpstr>“How much do you enjoy Science class?”</vt:lpstr>
      <vt:lpstr>“How excited do you feel when you know you have Science that day?”</vt:lpstr>
      <vt:lpstr>“Have you ever used an e-Portfolio?”</vt:lpstr>
      <vt:lpstr>Reasons why students liked using an e-portfolio in Science Class</vt:lpstr>
      <vt:lpstr>Instruction and Student Learning</vt:lpstr>
      <vt:lpstr>Skills Outcomes</vt:lpstr>
      <vt:lpstr>Student e-portfolios</vt:lpstr>
      <vt:lpstr>Student e-portfolios</vt:lpstr>
      <vt:lpstr>Student e-portfolios</vt:lpstr>
      <vt:lpstr>Instruction and Student Learning</vt:lpstr>
      <vt:lpstr>Knowledge Outcomes </vt:lpstr>
      <vt:lpstr>“Do you know what this is?”</vt:lpstr>
      <vt:lpstr>Instruction and Student Learning</vt:lpstr>
      <vt:lpstr>Instruction and Learning</vt:lpstr>
      <vt:lpstr>Instruction and Learning</vt:lpstr>
      <vt:lpstr>Instruction and Learning</vt:lpstr>
      <vt:lpstr>Subject Matter</vt:lpstr>
      <vt:lpstr>Assessment of learning</vt:lpstr>
      <vt:lpstr>Assessment of Learning</vt:lpstr>
      <vt:lpstr>Assessment for learning </vt:lpstr>
      <vt:lpstr>Assessment for learning </vt:lpstr>
      <vt:lpstr>Assessment as learning</vt:lpstr>
      <vt:lpstr>Feedback</vt:lpstr>
      <vt:lpstr>Feedback</vt:lpstr>
      <vt:lpstr>Recurring Themes</vt:lpstr>
      <vt:lpstr>Collaboration</vt:lpstr>
      <vt:lpstr>Number of I wonder statements generated by students independently</vt:lpstr>
      <vt:lpstr>Collaboration</vt:lpstr>
      <vt:lpstr>Collaboration</vt:lpstr>
      <vt:lpstr>Technology  </vt:lpstr>
      <vt:lpstr>Technology </vt:lpstr>
      <vt:lpstr>Student Inquiry</vt:lpstr>
      <vt:lpstr>Long-Term Impact</vt:lpstr>
      <vt:lpstr>Long-Term Impact</vt:lpstr>
      <vt:lpstr>Long-Term Impact</vt:lpstr>
      <vt:lpstr>Long-Term Impact</vt:lpstr>
      <vt:lpstr>Teacher Inquiry</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e-Portfolios in Elementary Science</dc:title>
  <dc:creator>Line</dc:creator>
  <cp:lastModifiedBy>kstaubitzer</cp:lastModifiedBy>
  <cp:revision>157</cp:revision>
  <dcterms:created xsi:type="dcterms:W3CDTF">2014-05-09T11:21:12Z</dcterms:created>
  <dcterms:modified xsi:type="dcterms:W3CDTF">2014-06-19T16:31:56Z</dcterms:modified>
</cp:coreProperties>
</file>