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6" r:id="rId5"/>
    <p:sldId id="277" r:id="rId6"/>
    <p:sldId id="260" r:id="rId7"/>
    <p:sldId id="259" r:id="rId8"/>
    <p:sldId id="261" r:id="rId9"/>
    <p:sldId id="272" r:id="rId10"/>
    <p:sldId id="264" r:id="rId11"/>
    <p:sldId id="267" r:id="rId12"/>
    <p:sldId id="278" r:id="rId13"/>
    <p:sldId id="279" r:id="rId14"/>
    <p:sldId id="280" r:id="rId15"/>
    <p:sldId id="281" r:id="rId16"/>
    <p:sldId id="270" r:id="rId17"/>
    <p:sldId id="268" r:id="rId18"/>
    <p:sldId id="273" r:id="rId19"/>
    <p:sldId id="269" r:id="rId20"/>
    <p:sldId id="275" r:id="rId21"/>
    <p:sldId id="262" r:id="rId22"/>
    <p:sldId id="265" r:id="rId23"/>
    <p:sldId id="263" r:id="rId24"/>
    <p:sldId id="266" r:id="rId25"/>
    <p:sldId id="271"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0B6AF45-CC43-4219-BD04-80557DBA9341}" type="datetimeFigureOut">
              <a:rPr lang="en-US" smtClean="0"/>
              <a:pPr/>
              <a:t>6/11/2014</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C28136B-F82E-4A89-9C4F-66B191846F8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B6AF45-CC43-4219-BD04-80557DBA9341}" type="datetimeFigureOut">
              <a:rPr lang="en-US" smtClean="0"/>
              <a:pPr/>
              <a:t>6/11/2014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C28136B-F82E-4A89-9C4F-66B191846F8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0B6AF45-CC43-4219-BD04-80557DBA9341}" type="datetimeFigureOut">
              <a:rPr lang="en-US" smtClean="0"/>
              <a:pPr/>
              <a:t>6/11/2014</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C28136B-F82E-4A89-9C4F-66B191846F8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B6AF45-CC43-4219-BD04-80557DBA9341}" type="datetimeFigureOut">
              <a:rPr lang="en-US" smtClean="0"/>
              <a:pPr/>
              <a:t>6/11/2014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C28136B-F82E-4A89-9C4F-66B191846F8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0B6AF45-CC43-4219-BD04-80557DBA9341}" type="datetimeFigureOut">
              <a:rPr lang="en-US" smtClean="0"/>
              <a:pPr/>
              <a:t>6/11/2014</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C28136B-F82E-4A89-9C4F-66B191846F8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B6AF45-CC43-4219-BD04-80557DBA9341}" type="datetimeFigureOut">
              <a:rPr lang="en-US" smtClean="0"/>
              <a:pPr/>
              <a:t>6/11/2014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C28136B-F82E-4A89-9C4F-66B191846F8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0B6AF45-CC43-4219-BD04-80557DBA9341}" type="datetimeFigureOut">
              <a:rPr lang="en-US" smtClean="0"/>
              <a:pPr/>
              <a:t>6/11/2014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C28136B-F82E-4A89-9C4F-66B191846F8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0B6AF45-CC43-4219-BD04-80557DBA9341}" type="datetimeFigureOut">
              <a:rPr lang="en-US" smtClean="0"/>
              <a:pPr/>
              <a:t>6/11/2014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C28136B-F82E-4A89-9C4F-66B191846F8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0B6AF45-CC43-4219-BD04-80557DBA9341}" type="datetimeFigureOut">
              <a:rPr lang="en-US" smtClean="0"/>
              <a:pPr/>
              <a:t>6/11/2014</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EC28136B-F82E-4A89-9C4F-66B191846F8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B6AF45-CC43-4219-BD04-80557DBA9341}" type="datetimeFigureOut">
              <a:rPr lang="en-US" smtClean="0"/>
              <a:pPr/>
              <a:t>6/11/2014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C28136B-F82E-4A89-9C4F-66B191846F8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0B6AF45-CC43-4219-BD04-80557DBA9341}" type="datetimeFigureOut">
              <a:rPr lang="en-US" smtClean="0"/>
              <a:pPr/>
              <a:t>6/11/2014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C28136B-F82E-4A89-9C4F-66B191846F86}"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0B6AF45-CC43-4219-BD04-80557DBA9341}" type="datetimeFigureOut">
              <a:rPr lang="en-US" smtClean="0"/>
              <a:pPr/>
              <a:t>6/11/2014</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C28136B-F82E-4A89-9C4F-66B191846F8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2-_eRsg1a7k" TargetMode="External"/><Relationship Id="rId2" Type="http://schemas.openxmlformats.org/officeDocument/2006/relationships/hyperlink" Target="http://www.coolmath4kids.com/fractions/fractions-01-what-are-they-01.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H:\woodland%202014\Stem%20project\2014%20math%20project%20final%20presentation\parts%20of%20a%20set%20rotated.wmv" TargetMode="External"/><Relationship Id="rId1" Type="http://schemas.openxmlformats.org/officeDocument/2006/relationships/video" Target="file:///H:\woodland%202014\Stem%20project\2014%20math%20project%20final%20presentation\educreation%20rotated%20equivalent%20fractions.wmv"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H:\woodland%202014\Stem%20project\2014%20math%20project%20final%20presentation\james%20response.wmv" TargetMode="External"/><Relationship Id="rId1" Type="http://schemas.openxmlformats.org/officeDocument/2006/relationships/video" Target="file:///H:\woodland%202014\Stem%20project\2014%20math%20project%20final%20presentation\lydia%20rotated.wmv"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nctm.org/about/content.aspx?id=3173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d.gov.nl.ca/edu/k12/curriculum/guides/mathematics/gr5_math_guid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Success for Students in Math</a:t>
            </a:r>
            <a:endParaRPr lang="en-US" dirty="0"/>
          </a:p>
        </p:txBody>
      </p:sp>
      <p:sp>
        <p:nvSpPr>
          <p:cNvPr id="3" name="Subtitle 2"/>
          <p:cNvSpPr>
            <a:spLocks noGrp="1"/>
          </p:cNvSpPr>
          <p:nvPr>
            <p:ph type="subTitle" idx="1"/>
          </p:nvPr>
        </p:nvSpPr>
        <p:spPr/>
        <p:txBody>
          <a:bodyPr>
            <a:normAutofit lnSpcReduction="10000"/>
          </a:bodyPr>
          <a:lstStyle/>
          <a:p>
            <a:r>
              <a:rPr lang="en-US" dirty="0" smtClean="0"/>
              <a:t>Angela Norman</a:t>
            </a:r>
          </a:p>
          <a:p>
            <a:r>
              <a:rPr lang="en-US" dirty="0" smtClean="0"/>
              <a:t>Woodland Elementary</a:t>
            </a:r>
          </a:p>
          <a:p>
            <a:r>
              <a:rPr lang="en-US" dirty="0" smtClean="0"/>
              <a:t>2013-2014</a:t>
            </a:r>
            <a:endParaRPr lang="en-US" dirty="0"/>
          </a:p>
        </p:txBody>
      </p:sp>
      <p:pic>
        <p:nvPicPr>
          <p:cNvPr id="5122" name="Picture 2" descr="http://ts3.mm.bing.net/th?&amp;id=HN.607987165323724239&amp;w=300&amp;h=300&amp;c=0&amp;pid=1.9&amp;rs=0&amp;p=0"/>
          <p:cNvPicPr>
            <a:picLocks noChangeAspect="1" noChangeArrowheads="1"/>
          </p:cNvPicPr>
          <p:nvPr/>
        </p:nvPicPr>
        <p:blipFill>
          <a:blip r:embed="rId2" cstate="print"/>
          <a:srcRect/>
          <a:stretch>
            <a:fillRect/>
          </a:stretch>
        </p:blipFill>
        <p:spPr bwMode="auto">
          <a:xfrm>
            <a:off x="457200" y="2133600"/>
            <a:ext cx="1905000" cy="2486026"/>
          </a:xfrm>
          <a:prstGeom prst="rect">
            <a:avLst/>
          </a:prstGeom>
          <a:noFill/>
        </p:spPr>
      </p:pic>
      <p:pic>
        <p:nvPicPr>
          <p:cNvPr id="5124" name="Picture 4" descr="http://ts3.mm.bing.net/th?&amp;id=HN.608030428531723354&amp;w=300&amp;h=300&amp;c=0&amp;pid=1.9&amp;rs=0&amp;p=0"/>
          <p:cNvPicPr>
            <a:picLocks noChangeAspect="1" noChangeArrowheads="1"/>
          </p:cNvPicPr>
          <p:nvPr/>
        </p:nvPicPr>
        <p:blipFill>
          <a:blip r:embed="rId3" cstate="print"/>
          <a:srcRect/>
          <a:stretch>
            <a:fillRect/>
          </a:stretch>
        </p:blipFill>
        <p:spPr bwMode="auto">
          <a:xfrm rot="20724023">
            <a:off x="304800" y="304800"/>
            <a:ext cx="2133600" cy="1273049"/>
          </a:xfrm>
          <a:prstGeom prst="rect">
            <a:avLst/>
          </a:prstGeom>
          <a:noFill/>
        </p:spPr>
      </p:pic>
      <p:pic>
        <p:nvPicPr>
          <p:cNvPr id="5126" name="Picture 6" descr="http://ts2.mm.bing.net/th?&amp;id=HN.608029548067030970&amp;w=300&amp;h=300&amp;c=0&amp;pid=1.9&amp;rs=0&amp;p=0"/>
          <p:cNvPicPr>
            <a:picLocks noChangeAspect="1" noChangeArrowheads="1"/>
          </p:cNvPicPr>
          <p:nvPr/>
        </p:nvPicPr>
        <p:blipFill>
          <a:blip r:embed="rId4" cstate="print"/>
          <a:srcRect/>
          <a:stretch>
            <a:fillRect/>
          </a:stretch>
        </p:blipFill>
        <p:spPr bwMode="auto">
          <a:xfrm rot="21013998">
            <a:off x="413247" y="5178041"/>
            <a:ext cx="2057400" cy="116285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sz="3200" dirty="0" smtClean="0"/>
              <a:t>Implementation of Project</a:t>
            </a:r>
            <a:endParaRPr lang="en-US" sz="3200" dirty="0"/>
          </a:p>
        </p:txBody>
      </p:sp>
      <p:sp>
        <p:nvSpPr>
          <p:cNvPr id="3" name="Content Placeholder 2"/>
          <p:cNvSpPr>
            <a:spLocks noGrp="1"/>
          </p:cNvSpPr>
          <p:nvPr>
            <p:ph idx="1"/>
          </p:nvPr>
        </p:nvSpPr>
        <p:spPr>
          <a:xfrm>
            <a:off x="457200" y="1143000"/>
            <a:ext cx="7239000" cy="5334000"/>
          </a:xfrm>
        </p:spPr>
        <p:txBody>
          <a:bodyPr>
            <a:normAutofit fontScale="92500" lnSpcReduction="20000"/>
          </a:bodyPr>
          <a:lstStyle/>
          <a:p>
            <a:r>
              <a:rPr lang="en-US" dirty="0" smtClean="0"/>
              <a:t>Organization of stations</a:t>
            </a:r>
          </a:p>
          <a:p>
            <a:pPr lvl="1"/>
            <a:endParaRPr lang="en-US" dirty="0" smtClean="0">
              <a:solidFill>
                <a:srgbClr val="FF0000"/>
              </a:solidFill>
            </a:endParaRPr>
          </a:p>
          <a:p>
            <a:pPr lvl="1">
              <a:buNone/>
            </a:pPr>
            <a:endParaRPr lang="en-US" dirty="0" smtClean="0">
              <a:solidFill>
                <a:srgbClr val="FF0000"/>
              </a:solidFill>
            </a:endParaRPr>
          </a:p>
          <a:p>
            <a:pPr lvl="1">
              <a:buNone/>
            </a:pPr>
            <a:endParaRPr lang="en-US" sz="1800" dirty="0" smtClean="0">
              <a:solidFill>
                <a:schemeClr val="tx1"/>
              </a:solidFill>
            </a:endParaRPr>
          </a:p>
          <a:p>
            <a:pPr lvl="1">
              <a:buNone/>
            </a:pPr>
            <a:endParaRPr lang="en-US" sz="1800" dirty="0" smtClean="0">
              <a:solidFill>
                <a:schemeClr val="tx1"/>
              </a:solidFill>
            </a:endParaRPr>
          </a:p>
          <a:p>
            <a:pPr lvl="1">
              <a:buNone/>
            </a:pPr>
            <a:endParaRPr lang="en-US" sz="1800" dirty="0" smtClean="0">
              <a:solidFill>
                <a:schemeClr val="tx1"/>
              </a:solidFill>
            </a:endParaRPr>
          </a:p>
          <a:p>
            <a:pPr lvl="1">
              <a:buNone/>
            </a:pPr>
            <a:endParaRPr lang="en-US" sz="1800" dirty="0" smtClean="0">
              <a:solidFill>
                <a:schemeClr val="tx1"/>
              </a:solidFill>
            </a:endParaRPr>
          </a:p>
          <a:p>
            <a:pPr lvl="1">
              <a:buNone/>
            </a:pPr>
            <a:endParaRPr lang="en-US" sz="1800" dirty="0" smtClean="0">
              <a:solidFill>
                <a:schemeClr val="tx1"/>
              </a:solidFill>
            </a:endParaRPr>
          </a:p>
          <a:p>
            <a:pPr lvl="1">
              <a:buNone/>
            </a:pPr>
            <a:r>
              <a:rPr lang="en-US" sz="1800" dirty="0" smtClean="0">
                <a:solidFill>
                  <a:schemeClr val="tx1"/>
                </a:solidFill>
              </a:rPr>
              <a:t>Before students moved into their stations a whole class instruction was given on the outcome/ concept and responsibilities of the students in each of the 4 stations. (more info on next slide)</a:t>
            </a:r>
          </a:p>
          <a:p>
            <a:pPr lvl="1">
              <a:buNone/>
            </a:pPr>
            <a:endParaRPr lang="en-US" sz="1800" dirty="0" smtClean="0">
              <a:solidFill>
                <a:schemeClr val="tx1"/>
              </a:solidFill>
            </a:endParaRPr>
          </a:p>
          <a:p>
            <a:pPr lvl="1">
              <a:buNone/>
            </a:pPr>
            <a:r>
              <a:rPr lang="en-US" sz="1800" dirty="0" smtClean="0">
                <a:solidFill>
                  <a:schemeClr val="tx1"/>
                </a:solidFill>
              </a:rPr>
              <a:t>Each math session (1 hr) students completed each station, a time limit (approx 10-15 minutes) was placed on the session so that all students would be moving to their next station at the same time</a:t>
            </a:r>
          </a:p>
          <a:p>
            <a:pPr lvl="1">
              <a:buNone/>
            </a:pPr>
            <a:endParaRPr lang="en-US" sz="1800" dirty="0" smtClean="0">
              <a:solidFill>
                <a:schemeClr val="tx1"/>
              </a:solidFill>
            </a:endParaRPr>
          </a:p>
          <a:p>
            <a:pPr lvl="1">
              <a:buNone/>
            </a:pPr>
            <a:r>
              <a:rPr lang="en-US" sz="1800" dirty="0" smtClean="0">
                <a:solidFill>
                  <a:schemeClr val="tx1"/>
                </a:solidFill>
              </a:rPr>
              <a:t>Students were grouped so that our classroom IRT was able to focus her attention on 2 groups that included her students that she works more one-on-one with. </a:t>
            </a:r>
            <a:endParaRPr lang="en-US" sz="1800" dirty="0">
              <a:solidFill>
                <a:schemeClr val="tx1"/>
              </a:solidFill>
            </a:endParaRPr>
          </a:p>
        </p:txBody>
      </p:sp>
      <p:pic>
        <p:nvPicPr>
          <p:cNvPr id="4" name="Picture 3" descr="image.jpg"/>
          <p:cNvPicPr>
            <a:picLocks noChangeAspect="1"/>
          </p:cNvPicPr>
          <p:nvPr/>
        </p:nvPicPr>
        <p:blipFill>
          <a:blip r:embed="rId2" cstate="print"/>
          <a:srcRect l="15018" r="12039" b="2340"/>
          <a:stretch>
            <a:fillRect/>
          </a:stretch>
        </p:blipFill>
        <p:spPr>
          <a:xfrm>
            <a:off x="4495800" y="914400"/>
            <a:ext cx="2362200" cy="2362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239000" cy="518160"/>
          </a:xfrm>
        </p:spPr>
        <p:txBody>
          <a:bodyPr>
            <a:normAutofit/>
          </a:bodyPr>
          <a:lstStyle/>
          <a:p>
            <a:r>
              <a:rPr lang="en-US" sz="2800" dirty="0" smtClean="0"/>
              <a:t>Instruction - Mini Lessons…</a:t>
            </a:r>
            <a:endParaRPr lang="en-US" sz="2800" dirty="0"/>
          </a:p>
        </p:txBody>
      </p:sp>
      <p:sp>
        <p:nvSpPr>
          <p:cNvPr id="3" name="Content Placeholder 2"/>
          <p:cNvSpPr>
            <a:spLocks noGrp="1"/>
          </p:cNvSpPr>
          <p:nvPr>
            <p:ph idx="1"/>
          </p:nvPr>
        </p:nvSpPr>
        <p:spPr>
          <a:xfrm>
            <a:off x="304800" y="1371600"/>
            <a:ext cx="7696200" cy="4846320"/>
          </a:xfrm>
        </p:spPr>
        <p:txBody>
          <a:bodyPr>
            <a:normAutofit fontScale="92500"/>
          </a:bodyPr>
          <a:lstStyle/>
          <a:p>
            <a:r>
              <a:rPr lang="en-US" dirty="0" smtClean="0"/>
              <a:t>Before sending students into their stations to complete activities on a particular concept a short 5-10 minute lesson took place as a whole group </a:t>
            </a:r>
          </a:p>
          <a:p>
            <a:pPr lvl="1"/>
            <a:r>
              <a:rPr lang="en-US" dirty="0" smtClean="0"/>
              <a:t>Example: </a:t>
            </a:r>
            <a:r>
              <a:rPr lang="en-US" dirty="0" smtClean="0">
                <a:hlinkClick r:id="rId2"/>
              </a:rPr>
              <a:t>Fractions what are they? </a:t>
            </a:r>
            <a:r>
              <a:rPr lang="en-US" dirty="0" smtClean="0"/>
              <a:t> </a:t>
            </a:r>
            <a:r>
              <a:rPr lang="en-US" sz="1800" dirty="0" smtClean="0"/>
              <a:t>(CoolMath4kids.com)</a:t>
            </a:r>
          </a:p>
          <a:p>
            <a:pPr lvl="1"/>
            <a:r>
              <a:rPr lang="en-US" dirty="0" smtClean="0"/>
              <a:t>Example : </a:t>
            </a:r>
            <a:r>
              <a:rPr lang="en-US" dirty="0" smtClean="0">
                <a:hlinkClick r:id="rId3"/>
              </a:rPr>
              <a:t>Equivalent Fractions</a:t>
            </a:r>
            <a:r>
              <a:rPr lang="en-US" dirty="0" smtClean="0"/>
              <a:t> </a:t>
            </a:r>
            <a:r>
              <a:rPr lang="en-US" sz="1800" dirty="0" smtClean="0"/>
              <a:t>(Lets Play Math- you tube)</a:t>
            </a:r>
          </a:p>
          <a:p>
            <a:pPr>
              <a:buNone/>
            </a:pPr>
            <a:endParaRPr lang="en-US" dirty="0" smtClean="0"/>
          </a:p>
          <a:p>
            <a:pPr>
              <a:buNone/>
            </a:pPr>
            <a:r>
              <a:rPr lang="en-US" sz="2000" dirty="0" smtClean="0"/>
              <a:t>This approach to my mini lessons was also new as it involved more technology through videos and websites. With such a large class- previous to this unit I often did lecture style teaching then moved into student practice. </a:t>
            </a:r>
          </a:p>
          <a:p>
            <a:pPr>
              <a:buNone/>
            </a:pPr>
            <a:endParaRPr lang="en-US" sz="2000" dirty="0" smtClean="0"/>
          </a:p>
          <a:p>
            <a:pPr>
              <a:buNone/>
            </a:pPr>
            <a:r>
              <a:rPr lang="en-US" sz="2000" dirty="0" smtClean="0"/>
              <a:t>I found this got the attention of my students- however, it would be used occasionally not for every lesson!</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r>
              <a:rPr lang="en-US" dirty="0" smtClean="0"/>
              <a:t>Sample Activities – I Pad</a:t>
            </a:r>
            <a:endParaRPr lang="en-US" dirty="0"/>
          </a:p>
        </p:txBody>
      </p:sp>
      <p:pic>
        <p:nvPicPr>
          <p:cNvPr id="4" name="Picture 3" descr="fraction monkey.PNG"/>
          <p:cNvPicPr>
            <a:picLocks noChangeAspect="1"/>
          </p:cNvPicPr>
          <p:nvPr/>
        </p:nvPicPr>
        <p:blipFill>
          <a:blip r:embed="rId2" cstate="print"/>
          <a:stretch>
            <a:fillRect/>
          </a:stretch>
        </p:blipFill>
        <p:spPr>
          <a:xfrm>
            <a:off x="381000" y="1524000"/>
            <a:ext cx="2336800" cy="1752600"/>
          </a:xfrm>
          <a:prstGeom prst="rect">
            <a:avLst/>
          </a:prstGeom>
        </p:spPr>
      </p:pic>
      <p:pic>
        <p:nvPicPr>
          <p:cNvPr id="5" name="Picture 4" descr="fraction plus 1.PNG"/>
          <p:cNvPicPr>
            <a:picLocks noChangeAspect="1"/>
          </p:cNvPicPr>
          <p:nvPr/>
        </p:nvPicPr>
        <p:blipFill>
          <a:blip r:embed="rId3" cstate="print"/>
          <a:stretch>
            <a:fillRect/>
          </a:stretch>
        </p:blipFill>
        <p:spPr>
          <a:xfrm>
            <a:off x="3429000" y="1600200"/>
            <a:ext cx="2209800" cy="1657350"/>
          </a:xfrm>
          <a:prstGeom prst="rect">
            <a:avLst/>
          </a:prstGeom>
        </p:spPr>
      </p:pic>
      <p:pic>
        <p:nvPicPr>
          <p:cNvPr id="6" name="Picture 5" descr="fraction plus 3.PNG"/>
          <p:cNvPicPr>
            <a:picLocks noChangeAspect="1"/>
          </p:cNvPicPr>
          <p:nvPr/>
        </p:nvPicPr>
        <p:blipFill>
          <a:blip r:embed="rId4" cstate="print"/>
          <a:stretch>
            <a:fillRect/>
          </a:stretch>
        </p:blipFill>
        <p:spPr>
          <a:xfrm>
            <a:off x="5638800" y="1600200"/>
            <a:ext cx="2235200" cy="1676400"/>
          </a:xfrm>
          <a:prstGeom prst="rect">
            <a:avLst/>
          </a:prstGeom>
        </p:spPr>
      </p:pic>
      <p:pic>
        <p:nvPicPr>
          <p:cNvPr id="7" name="Picture 6" descr="z math 1.PNG"/>
          <p:cNvPicPr>
            <a:picLocks noChangeAspect="1"/>
          </p:cNvPicPr>
          <p:nvPr/>
        </p:nvPicPr>
        <p:blipFill>
          <a:blip r:embed="rId5" cstate="print"/>
          <a:stretch>
            <a:fillRect/>
          </a:stretch>
        </p:blipFill>
        <p:spPr>
          <a:xfrm>
            <a:off x="609600" y="4267200"/>
            <a:ext cx="1428750" cy="1905000"/>
          </a:xfrm>
          <a:prstGeom prst="rect">
            <a:avLst/>
          </a:prstGeom>
        </p:spPr>
      </p:pic>
      <p:pic>
        <p:nvPicPr>
          <p:cNvPr id="9" name="Picture 8" descr="z math 3.PNG"/>
          <p:cNvPicPr>
            <a:picLocks noChangeAspect="1"/>
          </p:cNvPicPr>
          <p:nvPr/>
        </p:nvPicPr>
        <p:blipFill>
          <a:blip r:embed="rId6" cstate="print"/>
          <a:stretch>
            <a:fillRect/>
          </a:stretch>
        </p:blipFill>
        <p:spPr>
          <a:xfrm>
            <a:off x="2057400" y="4267200"/>
            <a:ext cx="1447800" cy="1930400"/>
          </a:xfrm>
          <a:prstGeom prst="rect">
            <a:avLst/>
          </a:prstGeom>
        </p:spPr>
      </p:pic>
      <p:sp>
        <p:nvSpPr>
          <p:cNvPr id="10" name="TextBox 9"/>
          <p:cNvSpPr txBox="1"/>
          <p:nvPr/>
        </p:nvSpPr>
        <p:spPr>
          <a:xfrm>
            <a:off x="228600" y="3429000"/>
            <a:ext cx="2819400" cy="369332"/>
          </a:xfrm>
          <a:prstGeom prst="rect">
            <a:avLst/>
          </a:prstGeom>
          <a:noFill/>
        </p:spPr>
        <p:txBody>
          <a:bodyPr wrap="square" rtlCol="0">
            <a:spAutoFit/>
          </a:bodyPr>
          <a:lstStyle/>
          <a:p>
            <a:r>
              <a:rPr lang="en-US" dirty="0" smtClean="0"/>
              <a:t>FRACTION MONKEY’S APP</a:t>
            </a:r>
            <a:endParaRPr lang="en-US" dirty="0"/>
          </a:p>
        </p:txBody>
      </p:sp>
      <p:sp>
        <p:nvSpPr>
          <p:cNvPr id="11" name="TextBox 10"/>
          <p:cNvSpPr txBox="1"/>
          <p:nvPr/>
        </p:nvSpPr>
        <p:spPr>
          <a:xfrm>
            <a:off x="4724400" y="3429000"/>
            <a:ext cx="2133600" cy="369332"/>
          </a:xfrm>
          <a:prstGeom prst="rect">
            <a:avLst/>
          </a:prstGeom>
          <a:noFill/>
        </p:spPr>
        <p:txBody>
          <a:bodyPr wrap="square" rtlCol="0">
            <a:spAutoFit/>
          </a:bodyPr>
          <a:lstStyle/>
          <a:p>
            <a:r>
              <a:rPr lang="en-US" dirty="0" smtClean="0"/>
              <a:t>FRACTIONS + APP </a:t>
            </a:r>
            <a:endParaRPr lang="en-US" dirty="0"/>
          </a:p>
        </p:txBody>
      </p:sp>
      <p:sp>
        <p:nvSpPr>
          <p:cNvPr id="12" name="TextBox 11"/>
          <p:cNvSpPr txBox="1"/>
          <p:nvPr/>
        </p:nvSpPr>
        <p:spPr>
          <a:xfrm>
            <a:off x="533400" y="6248400"/>
            <a:ext cx="3048000" cy="369332"/>
          </a:xfrm>
          <a:prstGeom prst="rect">
            <a:avLst/>
          </a:prstGeom>
          <a:noFill/>
        </p:spPr>
        <p:txBody>
          <a:bodyPr wrap="square" rtlCol="0">
            <a:spAutoFit/>
          </a:bodyPr>
          <a:lstStyle/>
          <a:p>
            <a:r>
              <a:rPr lang="en-US" dirty="0" smtClean="0"/>
              <a:t>Z MATH APP (</a:t>
            </a:r>
            <a:r>
              <a:rPr lang="en-US" sz="1400" dirty="0" smtClean="0"/>
              <a:t>GRADE 3 VERSION</a:t>
            </a:r>
            <a:r>
              <a:rPr lang="en-US" dirty="0" smtClean="0"/>
              <a:t>)</a:t>
            </a:r>
            <a:endParaRPr lang="en-US" dirty="0"/>
          </a:p>
        </p:txBody>
      </p:sp>
      <p:pic>
        <p:nvPicPr>
          <p:cNvPr id="13" name="Picture 12" descr="equivalent fractions 1.PNG"/>
          <p:cNvPicPr>
            <a:picLocks noChangeAspect="1"/>
          </p:cNvPicPr>
          <p:nvPr/>
        </p:nvPicPr>
        <p:blipFill>
          <a:blip r:embed="rId7" cstate="print"/>
          <a:stretch>
            <a:fillRect/>
          </a:stretch>
        </p:blipFill>
        <p:spPr>
          <a:xfrm>
            <a:off x="3810000" y="4343400"/>
            <a:ext cx="2133600" cy="1600200"/>
          </a:xfrm>
          <a:prstGeom prst="rect">
            <a:avLst/>
          </a:prstGeom>
        </p:spPr>
      </p:pic>
      <p:pic>
        <p:nvPicPr>
          <p:cNvPr id="14" name="Picture 13" descr="equivalent fractions 2.PNG"/>
          <p:cNvPicPr>
            <a:picLocks noChangeAspect="1"/>
          </p:cNvPicPr>
          <p:nvPr/>
        </p:nvPicPr>
        <p:blipFill>
          <a:blip r:embed="rId8" cstate="print"/>
          <a:stretch>
            <a:fillRect/>
          </a:stretch>
        </p:blipFill>
        <p:spPr>
          <a:xfrm>
            <a:off x="5943600" y="4419600"/>
            <a:ext cx="1905000" cy="1428750"/>
          </a:xfrm>
          <a:prstGeom prst="rect">
            <a:avLst/>
          </a:prstGeom>
        </p:spPr>
      </p:pic>
      <p:sp>
        <p:nvSpPr>
          <p:cNvPr id="15" name="TextBox 14"/>
          <p:cNvSpPr txBox="1"/>
          <p:nvPr/>
        </p:nvSpPr>
        <p:spPr>
          <a:xfrm>
            <a:off x="4343400" y="6019800"/>
            <a:ext cx="3200400" cy="381000"/>
          </a:xfrm>
          <a:prstGeom prst="rect">
            <a:avLst/>
          </a:prstGeom>
          <a:noFill/>
        </p:spPr>
        <p:txBody>
          <a:bodyPr wrap="square" rtlCol="0">
            <a:spAutoFit/>
          </a:bodyPr>
          <a:lstStyle/>
          <a:p>
            <a:r>
              <a:rPr lang="en-US" dirty="0" smtClean="0"/>
              <a:t>EQUIVALENT FRACTION APP</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20040"/>
            <a:ext cx="7239000" cy="746760"/>
          </a:xfrm>
        </p:spPr>
        <p:txBody>
          <a:bodyPr>
            <a:noAutofit/>
          </a:bodyPr>
          <a:lstStyle/>
          <a:p>
            <a:r>
              <a:rPr lang="en-US" sz="2400" dirty="0" smtClean="0"/>
              <a:t>Sample Activities – Hands on Manipulatives</a:t>
            </a:r>
            <a:endParaRPr lang="en-US" sz="2400" dirty="0"/>
          </a:p>
        </p:txBody>
      </p:sp>
      <p:sp>
        <p:nvSpPr>
          <p:cNvPr id="3074" name="AutoShape 2" descr="data:image/jpeg;base64,/9j/4AAQSkZJRgABAQAAAQABAAD/2wCEAAkGBxQSEhQUEhQUFhUXFxUXFBYYFRcXFxQUFxQXFxQUGBQYHCggHBolHBcVITEhJSkrLi4uFx8zODMsNygtLisBCgoKDg0OGhAQGywkICYsLCwsLCwsLCwtLDQsLywsLCwsLCwsLCwsLSwsLCwsLCwsLCwsLCwsLCwsLCwsLCwsLP/AABEIAOEA4QMBIgACEQEDEQH/xAAcAAABBQEBAQAAAAAAAAAAAAAAAQIDBAUGBwj/xABDEAABAwEFBAgEBAQEBQUAAAABAAIRAwQFEiExQVFhkQYTFCIyUnGBobHB0SNC4fAHM3LxFWKCkhZTorLCJENUg5P/xAAaAQEAAgMBAAAAAAAAAAAAAAAAAwQBAgUG/8QAMREAAgIBAwIDBgUFAQAAAAAAAAECEQMEEiExQRNRYQUiMnGR8FKBocHRFBUz4fEj/9oADAMBAAIRAxEAPwD3FCEIAQhCAEIQgBCEIAQhCAEIQgBCEIAQhCAEIQgBCEIAQhCAEIQgBCEIAQiUSgBCSUqAgQlSFbAEqjq1Q0S79Ssu021zstBu+62jByI55FE0qlqY3U57hmqz7xGxvxWYSmkqdYUVpaiXY0v8SPlHMpzbyG1vIrLBShZ8KJjxp+ZtU7Wx22DxU5C58FT2e1lnEbvstJYfIlhqPxGyhR0K4eJH9lIoOhZTsEIQgEhCVIgCEQhU7deLaeQzdu3eq1nOMFcgW3uDRJIA3lZ9a+KY8ILvgOZWC+1uqZvMuBgjYDwG6M0xc/JrJPiPBG5+RrPvt2xrRzKZ/jb9zOR+6zEwOBmCMjBz0O71Vf8AqMn4jXczbp375mcj91oWa306nhOe45H9VyqSVJDWZI9eTKmztCEi5Ct0p7K0dZL58LQe9lxOzTVb9z3xStNMPpGRo5pycx3lcProV1MUnkhvSddDdZIt7b5NBIUSkWxuCEShATSo61UNBJ2fsBPWPedol2EaN+e1bQjudEeSexWQ2i0Fxk+w2AcFHKYSkKuJJHPbbHShNKJW1GLHBKCmAoJWKFj5SEpspCVmhZNRrlpkct4W5Z6wcAQudBVu7rRhdGw/NRZYWrJsGSnT6G2lTQUqqF4EBJKjr1Q1pJ0AkrDdK2Crelv6sQ3xHTgN654u2lOr1S9xcdSeXD0US42fM8kr7diGUrIrRI74EkCHAalk7OIzPMbVIHA5jMHQ7xvSyqrO47D+V0ln+U6uZ6ake42BRdUalhx3fb4qld1UONQtAgvJcQZGMNawjwjy671clQWezNp4sM944jJJziOULCaoE8qC12ltNjnvMAD3O4DeScgpSVxd+Xn1z4b/AC2+H/MdC88N3DParOj0stRk2rp3fkaZJqEbZVtlrdVeXv1OgBkMbnDQfrtMqe571qWaqKlM/wBTTo9u1rvodmqr2eyve9jGtJc/Ng0xDPvAnZkc9MioT8l7CMIRj4aXFdDm7pXu7ntl03ky0Um1aZlrubXDJzTxBV1eW9Ab3NKv1Tj3KuQHlq/kPv4T6jcvUGFczNj8OVHYwZfEhfcekRKFCTC16mFpO4f2XPYlr3q6KZ4kD4rFKs4FxZS1MveSFJRiSIKsFWwlEpJSIBZTpWSy8X9qNA0wGdWXsfilz4cAe7sGfrktQInZlpoJSphSyhqEoxfv4pqJWQdFZKuJoPurCzLnfI5rSXPmqk0dWDuKYLJv2v3Q3zGT6DT4rVcudvt81ANzR8ZKqauVYn68CfQolV+2NkjvAidWOAdEeExB13qdMc2Y4EH3Gn74LkcEI+VHXpB7S07dDuIzDhxBzVaxWBtGcBdBAEEk6TGZzJziTsAGxWgUunwCCz1SQQ7J7cnD5OHAhSyoLW0iHtGbRmPMzaPXaFSve9RSpy0gud4Bu3uPAfPJbRxuckoLqYb7lHpNeetFh1/mHhsp++3hltWDZHMD2moMTZEiSB6nDnA1gZmIyTGtc7PMySS4mBJ1JccpTuraNXzwaJn/AFGAPivXaTTw0+PYuX3ooZJSnK+3azXvy3NlzKT8YfJe4EAAl5LmNwtAwOAYS0ZA7TmsejRc7wtJ9BkPc5J3XgeGm0cXd88jl8FHVrOd4nE8Jy9hop4RcVS+/p/JrJqTt/f1/gsMotb/ADKoaRnFPvuBGYzHdB917Pd1qbVY17SYe0OHuJzXhkL1PoDaC6yU5/KXs5OkfBwVfVQ91Oy1o5+84pHUoTZQqJ0Cte3g9wscrbvJssdz5GVhK1g+Eo6n4xSlJTZSKYrDiU0FCFkwZVag7ttKoAcHUVGOdsDusaWg/FaiRCJGzldDiUkpqJWaNbFlAKaXJMSUYs2Lm2+61JWZcje6StNc+buTOvjVQSB2i5q9/wCafRvyXSOXP33RdiDg2co1A09SqWsi5Y+PMTXBnSklMcHbS0c3H4QE3qhtLj6mBybHzXJca6tffyIRX1gNSOefJN607GuPr3R8c/gnMaBoAPQIJWG49gNOLaQPTM8z9lzXSas0O7jQ0jxEAE+2IZZmco1K6Ylcd0jf+Mf3+wun7JW7PT8iLLJxjaMx1Qk5yfj8D9Egd+9vJNOWWzZ9kYt+zfsXp032KDq+fv7+Zu3JWotp1DUNMPl0YqYc4NNOJbIMyZGHKNZVS01aBx92qXlrMJaWCm04GDMESYIcCqNRuElrg5rhkQdh4g5hDWzpn6a8j9JUfCdsk5apUNXpH8OcrN/9tSPSGfWV5vC9S6EWfBZqY3guP+okj4Qo9VJbPzJtJF+J+R0qEIXPOmSVm5LnKzMLiP3GxdM4LJvSz7RqJ91LhntdMr6jHuja7GYClTQUquHOApJSEpAVkxY4pqJSIYHJpSSkJWRYpTKh3anIep4IJ/XhCs3JZzUd1h8I8PHio8s9sSXBj3y9DesNLAwBWU0JZXPOsBWZe9GWn95haSjrskQtZxUouLMdTkE0lT2ulgcRvmPqFA5cDJBwk4sgaoQujMlVG28GqaQE4WgudiGUzAw+2vEeqfay/CerjFkJOwEw52YzIEmNpCdTphuhOgy9PT5aboWqquTBIVxnSA/jOXYSuMvp347stCPfOeS6vsb/ADv5fwQZ/gM92f0PH9/NTWCu1j2uewPaCcTCBnkRo4ESNRIIyC278tbKtKQ1rQSH05d3w+DjaG0wW+A0294g9wEjNc27LPn916NS3K2iu406T+X39/qdJbqwtcNpQ5//ALLHYWvAEYg3OMTi0wySGtGWoA54iJG0GD6jVIkJW0I7eEaSlu5ZYs7nFzWhrahJADXjECToN8ei9nu1gDQABkAMhAyGwbAvOehV1Fz+ucMsxTG8/md8x7lenWdkCFQ1M05Uux0tLBqNvuSoQhVyyTlR1GSE9CAwbbZC0yP7qliXT1aYdqsq13dtH6/qrGPPXEipm027mPUy5SylqUnDUH2+yi61u8c1aUovoyjKEo9UPlJKZjG8c1E61sGr2emIfL6LY05ZYJTHuAEmANpKhbWc/KlTc7iZa345q9Y7hc4h1d2KPyDwhRTzRj6ljHppy68IqWKzOtLsgRSGp88aRwXW2ekGgNaNNAuc6TdLbNdzAHnFUjuUGEYyNhdsY3ifaV5P0i/iHbLVID+z0z+Si4tMbnVcnH4DgqM8jk7Z0seNRVI9wvG+rPZ56+vSp8HPAPs3U8lhVv4lXa0x2ku/po1iOeBfP7nTmdTqdp99SkKj3ElH0FZ/4j3a/S0hv9dKqwcyyF0FgvGlXE0atOqN7Htd8ivl5OpVXNMsc5rho5ji1w9HNzTcNp9LXrYcYMa/X7rmzUIdhdk7Zud6ceGq4To5/E61UIbaP/U0xA7xiq0bYqZ4j/VzC9Islrst40sdB4PmGj2GNHt1B3HkoM+COZeppKFlEpJT7RZalPxAuG8blCKoO32OS5GXDPG+UV5Ra6jlxN8H8Z/qu2XDXofxn/1EfFdP2J/ml8v3K+b4RtO1EU30oaWuc14JmWOaCCW57QYM7gq5CCpbLZn1DDGlx4DIe+i9LwuWVkm+EVxllyWvcNzOtDgSCKYOZGrjPhb9Ts9VtXL0QxEGt3v8okN4SdSu4u+7G0wIAyEAAQABoANAqmTU8bYfUu49K290/oLdNhFNoyjIADYANAFpBIAlVMvCyhIhAWEJJRKGASFKkQEVSkDqFWq3ex2oHuJ+avIhBZk/4HR/5bP9oUtG66bfC1o9AB8loJCEBE2kBoFx/wDEPpsLCzq6UG0vaC0HMUmEkda8exwt2ngukvu8uz0X1MONwBwMBg1HwS1gPGF823laqtWtUq1yTVc4mpIw97dh2ACABuCxI2S7kdptDqj3PqOc97iXOc4yXE6klRSkBQtDIFaN0WPrOtmm98Uq2Atx92v1ZdR8OpLgBByMrOK1ejtqoU31DaACw03tDerFSXEHDE+Egxn7SEBmPYWktcCHDIgiCDuIKam0wYE7vjtTkAoVy6b1q2Wq2rQfhePdrmzmxzdrT/aFTSOchk+huiXSWleFHG0YXA4alMnNjvq06g88wVpWm6ab9WheI9Badqo2inXpsIpHu1i84GOpHXN2pGoiTI9V6raulrWiKbcR8zpA5aqLJqMWP4mSY9NkyfCi1U6OMOgg7wSPkViWvoxZn1Q3rDjcdGunOJPyVK3XzWrTjdl5W5N5KvY6+Cox3lc08jmqH9xUZ/8AnGvN/wDC7H2SnF76vyo6GzdCqDSCWl39RJ+C3LLdLGCA0AbglrXxTaSHECM89o3ypmW5pAMiDoug9TBvl2UFglFcKiwykApITGunRLjCkjOL6Gji0OSJuNBcpDUdKVR4kqGC0kQhACEJEMCpESmlDIpKaSlTKr4EnQAk+gElAcN0xt2Ot1Y8NPL1eRLj7CBzXK3lddKuPxG96MnjJ43Cdo4FX61bG5zzq4lx9zKhquIjC3FwxAZZyc1PtVUdNQSjtOHvXo9Voy4fiM8zQe6P8zcyPXRY5XpdS1YRJY6B4tO4AAXF0HZOg3Hcs28uj9KsMTR1byAZAyMie8wZT6KGWL8JBPB+E4ZBKuXjdlSgfxG5bHDNp99iouUTRXpoWUSmlat0XDUrkZED07xHAbBxKAvXP0Y65jaj6zGMOgYOsqa5giQGH1mN2xdPYrqs9GDTpNLho+pFR07xiGEH0C2Oj/Q0Um5nDOwZ57yTqVFeFgfRdhf/AKXDRw4fZcvWvPHm/d9P3OpoY6eXDXvev7ED6hcZJJ9TKRNeJBEwYMHdxVanRe2BixQXETIA3NnMkesnJc1JPudXpwkWwpGMJyAJO4Ak8goGOdHeABz0MiJyzWrcnSVtKm6k4BriSccaz6bdizDHufLMTc1G4qxL/ua1WprBSZhgZl7g3IgSMOuoGR3LXs132hopgsJ8Ifm3CCI7wz9Vi3h0uDDJcTE6NP2Viz9LT3Q/E0kSA4YSQfX3V/bcVw/mcxuafY7KzUntJkiJyzVlzJXOWK+S/atJl5A6FSRkkitKLsvGQmPrgAlxAAEkkwABmSTpCiFtbtKUVaZ2hTx1DXqQvEmZv/F1h/8Am2T/APZn3QrvU2byU/8AYPshS/1Pp+pr4JtpZTCUK0VxZSShCAEiEIBVRveepqxr1dSJIGeEjU5K6qF8sxUard9N45tKyZj1R5sabhlgOWWrT8nJuF3ld8PumA5JtSqGiXED6ndxPBT8nVpiVbOCZLDImCBBEmTmDvCcXHyu5fqqlptJAlpaJxAYpkugFgA1nU6HRW8WU6DbOUfZEEMfmILSQdQQD8JXPXj0bY4/hk0ycyHCWfDMLoC4nTIbyM/YH5nkoCyTI2Ob6udiGp4D/u4LTKvdbMSxqfUd0e6A5h1QztDt/wDSNg9c16Dd11soiGNj6rDsF7PpZeJu46j0K6Kw3nTq+Ew7yuyd7b/ZczBrMeXvT8ivn0mTHz1RawqO00G1GlrxLTs3HeDsKkcUxz1cdNUyqrTtHGXtdTqB2uYdHbuDhsPwKoLu6sEEEAg5EHMEei5e9bqwd6nJZtG1n3auNqtFs97H08vI7Wk1yn7mTr5+f+zKcq3UzUbwzPoP1VkqanRhsn83yUOjx78i8i3qs/hYm11fC/P+C9TrYqVUdWHSCN8HDERuMrlbZdleG1q38puWEzijYDw0Ws2u5hy2xIO3h6qe8T1lPB1vcOfhnCMwRkQdp1zV6UHjlx0OXiyqcafUy7uvmDhfijYdoziI/e1bPaTsPxWTabDTa6GOxCBDoidNQN0K9YdADnrx2aLWarmjD2t1ZZ7cdp/f7hOZbnGc96a+i0ZwPmqla0t+61VSNWqLfbihZnbaXnZ/ub90qk8N+Rrv9T2JCELplAEIQgBCEkoBZUNpGX791KmVBIQHl1ts/V1Hs8riPbUfCFXP6+66TpbYiD1rQT+V8Z6eF305Ll3SdcuA19z9BzViLtHVxz3RTEx5mMzt4HidnzTHVGgtxESTDZ0nZDfrvUhcGtkwAB7ADVVzSJzOUxO/D5TB1z1GzJZZsyd7oG86DiTomuZDY3DXedZQDmTsbIEb/wAxgbhlzRjDmnC4EYTmN0GCsS5TRsaZTCE8FVnVyKmEt7sE4vQA66f2XiIpvodJujXsV+VGZP77ePiHo7b7rast4sq+A57WnIj2XJlRlqu4Nbkx8PlFbLoseTno/Q7RyGNXO2O+nsyf3x/1D7rprNUa8AjhrkQuvg1Ecq4ORqNNPC+TGtNyMLw4ZN/M3YTw3SltVllbLqajdSUkccYXtVWRzyznSk7o5O02RQtsUbF1NWzSq77KtyM591nlV32aF0FSzKtVoLFAxsB4qC32Ntam+m/wuBBO0H8rhxBgra7Kk7MlJA8v/wCAKv8Az6fJ/wBkL1Dsn7hC2sxR6ahCFuaghIUSgAolCRAKkKEiAo3lZg9pBEgggjgV51edgdRfhObT4Xbx9xtC9ScJWNe12tqNIcJaeYPmB3raMtrJ8OXY/Q88KjqOI01OQ9d/tr7LQvK7H0TnmycnD4A7is6lmcWzRv8A5H3IA9uKnu+h0VJNcCV2DAR+UDPOMhnMwc8vfNFJhGLXPZIOjMORHptT6rA4Fp0OuzL2ToShXJepnuj0HyUdop4hlrsnMTxG1Os5lrfQfJPK8P8ADI6a5RFTJLQSMJIEiZgxpO1KQnFW7FYS85zG6cz9hxW+PHLJKoo1nkjjjukxl32IvIOcTlxP2XZ2SzYGgJl3XeGDMZ/Lgr5avRabTrDCvqcDU6h5p327FZ1NMNNW8KYWqxRXsqOYoH01ecxRPYsUDOfTVapRWo+moXU1gyZwopeqV3q0YEBS6jh++SFdwoQHUIQkKkNAQiUSgBBKQoQAhCEAhTXCU5IgKFpsgOgHHcfULkLw6PuBJpmZ/KYbHAEZfJd6VFUpAom10JYZHB8Hl1Wyvb4muHsoSV6bUsTTsUBuph/I3kFIsr7osLVeaOEsw7rRuAVujY3v0aV2rLvYNGgeysNoAbFx/wC2w3W2yZ+0ZVSRzVhuE6u+P2XQWWxhnqrLWp0K/iwwxqoqilkzTyO5MbCRPSKUiGpjgpEwoBhCY4KQppWAQuaoyxWCE0rFGSuWJparBCY4LFAhwIUkIQHW9S3cOSOpbuHJPQsmhH1Ldw5I6lu4clIhAR9S3cOSOpbuHJSIQEfUt3DkjqW7hyUiEBH1LfKOSOob5RyUiEBH1DfKOSOob5RyUiEBF2dvlHJHZ2+UclKhARdnZ5RyR2dvlHJSoQEXZ2+Uckdnb5RyUqEBF2dvlHJHZ2+UclKhARdnZ5RyR2ZnlbyUqEBD2ZnlbyCXszPK3kFKhAQ9lZ5W8gjsrPK3kFMhAQ9lZ5G8gk7IzyN5BToQEHY6fkbyCVTIQAhCEAIQhACEIQAhCEAIQhACEIQAhCEAIQhACEIQAhCEAIQhACEIQAhCEAIQhACEIQH/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 name="Picture 5" descr="FRACTION PIE.png"/>
          <p:cNvPicPr>
            <a:picLocks noChangeAspect="1"/>
          </p:cNvPicPr>
          <p:nvPr/>
        </p:nvPicPr>
        <p:blipFill>
          <a:blip r:embed="rId2" cstate="print"/>
          <a:stretch>
            <a:fillRect/>
          </a:stretch>
        </p:blipFill>
        <p:spPr>
          <a:xfrm>
            <a:off x="609600" y="1524000"/>
            <a:ext cx="2143125" cy="2143125"/>
          </a:xfrm>
          <a:prstGeom prst="rect">
            <a:avLst/>
          </a:prstGeom>
        </p:spPr>
      </p:pic>
      <p:pic>
        <p:nvPicPr>
          <p:cNvPr id="7" name="Picture 6" descr="FOAM DOMINOS.png"/>
          <p:cNvPicPr>
            <a:picLocks noChangeAspect="1"/>
          </p:cNvPicPr>
          <p:nvPr/>
        </p:nvPicPr>
        <p:blipFill>
          <a:blip r:embed="rId3" cstate="print"/>
          <a:stretch>
            <a:fillRect/>
          </a:stretch>
        </p:blipFill>
        <p:spPr>
          <a:xfrm>
            <a:off x="838200" y="4114800"/>
            <a:ext cx="2143125" cy="2143125"/>
          </a:xfrm>
          <a:prstGeom prst="rect">
            <a:avLst/>
          </a:prstGeom>
        </p:spPr>
      </p:pic>
      <p:pic>
        <p:nvPicPr>
          <p:cNvPr id="8" name="Picture 7" descr="FRACTION STRIPS.jpg"/>
          <p:cNvPicPr>
            <a:picLocks noChangeAspect="1"/>
          </p:cNvPicPr>
          <p:nvPr/>
        </p:nvPicPr>
        <p:blipFill>
          <a:blip r:embed="rId4" cstate="print"/>
          <a:stretch>
            <a:fillRect/>
          </a:stretch>
        </p:blipFill>
        <p:spPr>
          <a:xfrm>
            <a:off x="5486400" y="1371600"/>
            <a:ext cx="1981200" cy="2959418"/>
          </a:xfrm>
          <a:prstGeom prst="rect">
            <a:avLst/>
          </a:prstGeom>
        </p:spPr>
      </p:pic>
      <p:pic>
        <p:nvPicPr>
          <p:cNvPr id="9" name="Picture 8" descr="PATTERN BLOCKS.png"/>
          <p:cNvPicPr>
            <a:picLocks noChangeAspect="1"/>
          </p:cNvPicPr>
          <p:nvPr/>
        </p:nvPicPr>
        <p:blipFill>
          <a:blip r:embed="rId5" cstate="print"/>
          <a:stretch>
            <a:fillRect/>
          </a:stretch>
        </p:blipFill>
        <p:spPr>
          <a:xfrm>
            <a:off x="3962400" y="4953000"/>
            <a:ext cx="3457575" cy="1323975"/>
          </a:xfrm>
          <a:prstGeom prst="rect">
            <a:avLst/>
          </a:prstGeom>
        </p:spPr>
      </p:pic>
      <p:pic>
        <p:nvPicPr>
          <p:cNvPr id="10" name="Picture 9" descr="FRACTION PIZZA.png"/>
          <p:cNvPicPr>
            <a:picLocks noChangeAspect="1"/>
          </p:cNvPicPr>
          <p:nvPr/>
        </p:nvPicPr>
        <p:blipFill>
          <a:blip r:embed="rId6" cstate="print"/>
          <a:stretch>
            <a:fillRect/>
          </a:stretch>
        </p:blipFill>
        <p:spPr>
          <a:xfrm>
            <a:off x="2895600" y="1752600"/>
            <a:ext cx="2466975" cy="1847850"/>
          </a:xfrm>
          <a:prstGeom prst="rect">
            <a:avLst/>
          </a:prstGeom>
        </p:spPr>
      </p:pic>
      <p:sp>
        <p:nvSpPr>
          <p:cNvPr id="11" name="TextBox 10"/>
          <p:cNvSpPr txBox="1"/>
          <p:nvPr/>
        </p:nvSpPr>
        <p:spPr>
          <a:xfrm>
            <a:off x="762000" y="3810000"/>
            <a:ext cx="1905000" cy="381000"/>
          </a:xfrm>
          <a:prstGeom prst="rect">
            <a:avLst/>
          </a:prstGeom>
          <a:noFill/>
        </p:spPr>
        <p:txBody>
          <a:bodyPr wrap="square" rtlCol="0">
            <a:spAutoFit/>
          </a:bodyPr>
          <a:lstStyle/>
          <a:p>
            <a:r>
              <a:rPr lang="en-US" dirty="0" smtClean="0"/>
              <a:t>FRACTION PIE</a:t>
            </a:r>
            <a:endParaRPr lang="en-US" dirty="0"/>
          </a:p>
        </p:txBody>
      </p:sp>
      <p:sp>
        <p:nvSpPr>
          <p:cNvPr id="12" name="TextBox 11"/>
          <p:cNvSpPr txBox="1"/>
          <p:nvPr/>
        </p:nvSpPr>
        <p:spPr>
          <a:xfrm>
            <a:off x="3200400" y="3886200"/>
            <a:ext cx="1905000" cy="646331"/>
          </a:xfrm>
          <a:prstGeom prst="rect">
            <a:avLst/>
          </a:prstGeom>
          <a:noFill/>
        </p:spPr>
        <p:txBody>
          <a:bodyPr wrap="square" rtlCol="0">
            <a:spAutoFit/>
          </a:bodyPr>
          <a:lstStyle/>
          <a:p>
            <a:pPr algn="ctr"/>
            <a:r>
              <a:rPr lang="en-US" dirty="0" smtClean="0"/>
              <a:t>FRACITON PIZZA GAME</a:t>
            </a:r>
            <a:endParaRPr lang="en-US" dirty="0"/>
          </a:p>
        </p:txBody>
      </p:sp>
      <p:sp>
        <p:nvSpPr>
          <p:cNvPr id="13" name="TextBox 12"/>
          <p:cNvSpPr txBox="1"/>
          <p:nvPr/>
        </p:nvSpPr>
        <p:spPr>
          <a:xfrm>
            <a:off x="1447800" y="6096000"/>
            <a:ext cx="1295400" cy="381000"/>
          </a:xfrm>
          <a:prstGeom prst="rect">
            <a:avLst/>
          </a:prstGeom>
          <a:noFill/>
        </p:spPr>
        <p:txBody>
          <a:bodyPr wrap="square" rtlCol="0">
            <a:spAutoFit/>
          </a:bodyPr>
          <a:lstStyle/>
          <a:p>
            <a:r>
              <a:rPr lang="en-US" dirty="0" smtClean="0"/>
              <a:t>DOMINOS</a:t>
            </a:r>
            <a:endParaRPr lang="en-US" dirty="0"/>
          </a:p>
        </p:txBody>
      </p:sp>
      <p:sp>
        <p:nvSpPr>
          <p:cNvPr id="14" name="TextBox 13"/>
          <p:cNvSpPr txBox="1"/>
          <p:nvPr/>
        </p:nvSpPr>
        <p:spPr>
          <a:xfrm>
            <a:off x="4495800" y="6400800"/>
            <a:ext cx="2590800" cy="369332"/>
          </a:xfrm>
          <a:prstGeom prst="rect">
            <a:avLst/>
          </a:prstGeom>
          <a:noFill/>
        </p:spPr>
        <p:txBody>
          <a:bodyPr wrap="square" rtlCol="0">
            <a:spAutoFit/>
          </a:bodyPr>
          <a:lstStyle/>
          <a:p>
            <a:r>
              <a:rPr lang="en-US" dirty="0" smtClean="0"/>
              <a:t>PATTERN BLOCKS</a:t>
            </a:r>
            <a:endParaRPr lang="en-US" dirty="0"/>
          </a:p>
        </p:txBody>
      </p:sp>
      <p:sp>
        <p:nvSpPr>
          <p:cNvPr id="15" name="TextBox 14"/>
          <p:cNvSpPr txBox="1"/>
          <p:nvPr/>
        </p:nvSpPr>
        <p:spPr>
          <a:xfrm>
            <a:off x="5410200" y="4495800"/>
            <a:ext cx="2057400" cy="369332"/>
          </a:xfrm>
          <a:prstGeom prst="rect">
            <a:avLst/>
          </a:prstGeom>
          <a:noFill/>
        </p:spPr>
        <p:txBody>
          <a:bodyPr wrap="square" rtlCol="0">
            <a:spAutoFit/>
          </a:bodyPr>
          <a:lstStyle/>
          <a:p>
            <a:r>
              <a:rPr lang="en-US" dirty="0" smtClean="0"/>
              <a:t>FRACTION STRIPS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7620000" cy="746760"/>
          </a:xfrm>
        </p:spPr>
        <p:txBody>
          <a:bodyPr>
            <a:normAutofit fontScale="90000"/>
          </a:bodyPr>
          <a:lstStyle/>
          <a:p>
            <a:r>
              <a:rPr lang="en-US" dirty="0" smtClean="0"/>
              <a:t>Sample Activities – Paper &amp; Pencil</a:t>
            </a:r>
            <a:endParaRPr lang="en-US" dirty="0"/>
          </a:p>
        </p:txBody>
      </p:sp>
      <p:pic>
        <p:nvPicPr>
          <p:cNvPr id="5" name="Picture 4" descr="photo 1.JPG"/>
          <p:cNvPicPr>
            <a:picLocks noChangeAspect="1"/>
          </p:cNvPicPr>
          <p:nvPr/>
        </p:nvPicPr>
        <p:blipFill>
          <a:blip r:embed="rId2" cstate="print"/>
          <a:srcRect l="27500" t="24339" r="6667" b="6488"/>
          <a:stretch>
            <a:fillRect/>
          </a:stretch>
        </p:blipFill>
        <p:spPr>
          <a:xfrm rot="5400000">
            <a:off x="-23150" y="1699549"/>
            <a:ext cx="3048002" cy="2392103"/>
          </a:xfrm>
          <a:prstGeom prst="rect">
            <a:avLst/>
          </a:prstGeom>
        </p:spPr>
      </p:pic>
      <p:pic>
        <p:nvPicPr>
          <p:cNvPr id="6" name="Picture 5" descr="photo 2.JPG"/>
          <p:cNvPicPr>
            <a:picLocks noChangeAspect="1"/>
          </p:cNvPicPr>
          <p:nvPr/>
        </p:nvPicPr>
        <p:blipFill>
          <a:blip r:embed="rId3" cstate="print"/>
          <a:srcRect l="30833" t="25455" b="7603"/>
          <a:stretch>
            <a:fillRect/>
          </a:stretch>
        </p:blipFill>
        <p:spPr>
          <a:xfrm rot="5400000">
            <a:off x="5291454" y="1795146"/>
            <a:ext cx="3056891" cy="2209800"/>
          </a:xfrm>
          <a:prstGeom prst="rect">
            <a:avLst/>
          </a:prstGeom>
        </p:spPr>
      </p:pic>
      <p:pic>
        <p:nvPicPr>
          <p:cNvPr id="7" name="Picture 6" descr="photo 3.JPG"/>
          <p:cNvPicPr>
            <a:picLocks noChangeAspect="1"/>
          </p:cNvPicPr>
          <p:nvPr/>
        </p:nvPicPr>
        <p:blipFill>
          <a:blip r:embed="rId4" cstate="print"/>
          <a:srcRect l="22500" t="23223" r="8333" b="5372"/>
          <a:stretch>
            <a:fillRect/>
          </a:stretch>
        </p:blipFill>
        <p:spPr>
          <a:xfrm rot="5400000">
            <a:off x="2697360" y="1722239"/>
            <a:ext cx="3063479" cy="2362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320040"/>
            <a:ext cx="7772400" cy="594360"/>
          </a:xfrm>
        </p:spPr>
        <p:txBody>
          <a:bodyPr>
            <a:normAutofit/>
          </a:bodyPr>
          <a:lstStyle/>
          <a:p>
            <a:r>
              <a:rPr lang="en-US" sz="2600" dirty="0" smtClean="0"/>
              <a:t>Sample Activities – Interactive Whiteboard</a:t>
            </a:r>
            <a:endParaRPr lang="en-US" sz="2600" dirty="0"/>
          </a:p>
        </p:txBody>
      </p:sp>
      <p:pic>
        <p:nvPicPr>
          <p:cNvPr id="5" name="Picture 4" descr="interactive game.JPG"/>
          <p:cNvPicPr>
            <a:picLocks noChangeAspect="1"/>
          </p:cNvPicPr>
          <p:nvPr/>
        </p:nvPicPr>
        <p:blipFill>
          <a:blip r:embed="rId2" cstate="print"/>
          <a:stretch>
            <a:fillRect/>
          </a:stretch>
        </p:blipFill>
        <p:spPr>
          <a:xfrm>
            <a:off x="533400" y="1219200"/>
            <a:ext cx="2735643" cy="2043289"/>
          </a:xfrm>
          <a:prstGeom prst="rect">
            <a:avLst/>
          </a:prstGeom>
        </p:spPr>
      </p:pic>
      <p:pic>
        <p:nvPicPr>
          <p:cNvPr id="6" name="Picture 5" descr="match the fraction  math is fun.JPG"/>
          <p:cNvPicPr>
            <a:picLocks noChangeAspect="1"/>
          </p:cNvPicPr>
          <p:nvPr/>
        </p:nvPicPr>
        <p:blipFill>
          <a:blip r:embed="rId3" cstate="print"/>
          <a:stretch>
            <a:fillRect/>
          </a:stretch>
        </p:blipFill>
        <p:spPr>
          <a:xfrm>
            <a:off x="4495800" y="1219200"/>
            <a:ext cx="2837663" cy="2119489"/>
          </a:xfrm>
          <a:prstGeom prst="rect">
            <a:avLst/>
          </a:prstGeom>
        </p:spPr>
      </p:pic>
      <p:sp>
        <p:nvSpPr>
          <p:cNvPr id="7" name="TextBox 6"/>
          <p:cNvSpPr txBox="1"/>
          <p:nvPr/>
        </p:nvSpPr>
        <p:spPr>
          <a:xfrm>
            <a:off x="4038600" y="3429000"/>
            <a:ext cx="3962400" cy="369332"/>
          </a:xfrm>
          <a:prstGeom prst="rect">
            <a:avLst/>
          </a:prstGeom>
          <a:noFill/>
        </p:spPr>
        <p:txBody>
          <a:bodyPr wrap="square" rtlCol="0">
            <a:spAutoFit/>
          </a:bodyPr>
          <a:lstStyle/>
          <a:p>
            <a:r>
              <a:rPr lang="en-US" dirty="0" smtClean="0"/>
              <a:t>mathisfun.com -  Match the Fraction</a:t>
            </a:r>
            <a:endParaRPr lang="en-US" dirty="0"/>
          </a:p>
        </p:txBody>
      </p:sp>
      <p:pic>
        <p:nvPicPr>
          <p:cNvPr id="8" name="Picture 7" descr="sheppards math 1.PNG"/>
          <p:cNvPicPr>
            <a:picLocks noChangeAspect="1"/>
          </p:cNvPicPr>
          <p:nvPr/>
        </p:nvPicPr>
        <p:blipFill>
          <a:blip r:embed="rId4" cstate="print"/>
          <a:srcRect b="34444"/>
          <a:stretch>
            <a:fillRect/>
          </a:stretch>
        </p:blipFill>
        <p:spPr>
          <a:xfrm>
            <a:off x="381000" y="4114800"/>
            <a:ext cx="2440983" cy="2133600"/>
          </a:xfrm>
          <a:prstGeom prst="rect">
            <a:avLst/>
          </a:prstGeom>
        </p:spPr>
      </p:pic>
      <p:pic>
        <p:nvPicPr>
          <p:cNvPr id="9" name="Picture 8" descr="sheppards math fraction splat.JPG"/>
          <p:cNvPicPr>
            <a:picLocks noChangeAspect="1"/>
          </p:cNvPicPr>
          <p:nvPr/>
        </p:nvPicPr>
        <p:blipFill>
          <a:blip r:embed="rId5" cstate="print"/>
          <a:srcRect t="3140" r="15000" b="7603"/>
          <a:stretch>
            <a:fillRect/>
          </a:stretch>
        </p:blipFill>
        <p:spPr>
          <a:xfrm>
            <a:off x="2819400" y="4191000"/>
            <a:ext cx="2623185" cy="2057400"/>
          </a:xfrm>
          <a:prstGeom prst="rect">
            <a:avLst/>
          </a:prstGeom>
        </p:spPr>
      </p:pic>
      <p:pic>
        <p:nvPicPr>
          <p:cNvPr id="10" name="Picture 9" descr="sheppards math pacman.JPG"/>
          <p:cNvPicPr>
            <a:picLocks noChangeAspect="1"/>
          </p:cNvPicPr>
          <p:nvPr/>
        </p:nvPicPr>
        <p:blipFill>
          <a:blip r:embed="rId6" cstate="print"/>
          <a:srcRect l="5833" r="4167" b="6488"/>
          <a:stretch>
            <a:fillRect/>
          </a:stretch>
        </p:blipFill>
        <p:spPr>
          <a:xfrm>
            <a:off x="5410200" y="4191000"/>
            <a:ext cx="2590800" cy="2010624"/>
          </a:xfrm>
          <a:prstGeom prst="rect">
            <a:avLst/>
          </a:prstGeom>
        </p:spPr>
      </p:pic>
      <p:sp>
        <p:nvSpPr>
          <p:cNvPr id="11" name="TextBox 10"/>
          <p:cNvSpPr txBox="1"/>
          <p:nvPr/>
        </p:nvSpPr>
        <p:spPr>
          <a:xfrm>
            <a:off x="1447800" y="6324600"/>
            <a:ext cx="5715000" cy="369332"/>
          </a:xfrm>
          <a:prstGeom prst="rect">
            <a:avLst/>
          </a:prstGeom>
          <a:noFill/>
        </p:spPr>
        <p:txBody>
          <a:bodyPr wrap="square" rtlCol="0">
            <a:spAutoFit/>
          </a:bodyPr>
          <a:lstStyle/>
          <a:p>
            <a:r>
              <a:rPr lang="en-US" dirty="0" smtClean="0"/>
              <a:t>Sheppardssoftware.com – Fractions Splat &amp; </a:t>
            </a:r>
            <a:r>
              <a:rPr lang="en-US" dirty="0" smtClean="0"/>
              <a:t>Pac man</a:t>
            </a:r>
            <a:endParaRPr lang="en-US" dirty="0"/>
          </a:p>
        </p:txBody>
      </p:sp>
      <p:sp>
        <p:nvSpPr>
          <p:cNvPr id="12" name="TextBox 11"/>
          <p:cNvSpPr txBox="1"/>
          <p:nvPr/>
        </p:nvSpPr>
        <p:spPr>
          <a:xfrm>
            <a:off x="762000" y="3352800"/>
            <a:ext cx="2438400" cy="381000"/>
          </a:xfrm>
          <a:prstGeom prst="rect">
            <a:avLst/>
          </a:prstGeom>
          <a:noFill/>
        </p:spPr>
        <p:txBody>
          <a:bodyPr wrap="square" rtlCol="0">
            <a:spAutoFit/>
          </a:bodyPr>
          <a:lstStyle/>
          <a:p>
            <a:r>
              <a:rPr lang="en-US" dirty="0" smtClean="0"/>
              <a:t>Mathplayground.com</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sz="2800" dirty="0" smtClean="0"/>
              <a:t>Assessment</a:t>
            </a:r>
            <a:endParaRPr lang="en-US" sz="2800" dirty="0"/>
          </a:p>
        </p:txBody>
      </p:sp>
      <p:sp>
        <p:nvSpPr>
          <p:cNvPr id="3" name="Content Placeholder 2"/>
          <p:cNvSpPr>
            <a:spLocks noGrp="1"/>
          </p:cNvSpPr>
          <p:nvPr>
            <p:ph idx="1"/>
          </p:nvPr>
        </p:nvSpPr>
        <p:spPr>
          <a:xfrm>
            <a:off x="152400" y="990600"/>
            <a:ext cx="8001000" cy="3200400"/>
          </a:xfrm>
        </p:spPr>
        <p:txBody>
          <a:bodyPr>
            <a:normAutofit/>
          </a:bodyPr>
          <a:lstStyle/>
          <a:p>
            <a:r>
              <a:rPr lang="en-US" sz="2000" dirty="0" smtClean="0"/>
              <a:t>Majority of my assessment during center work was through observation and the paper pencil activities. </a:t>
            </a:r>
          </a:p>
          <a:p>
            <a:r>
              <a:rPr lang="en-US" sz="2000" dirty="0" smtClean="0"/>
              <a:t>Through the centers I was able to work with more students one-on-one in the various centers to assist them with their understanding of the topic/ concept</a:t>
            </a:r>
          </a:p>
          <a:p>
            <a:r>
              <a:rPr lang="en-US" sz="2000" dirty="0" smtClean="0"/>
              <a:t> I also used a new program “Educreations” on the I Pad for students to communicate their understanding</a:t>
            </a:r>
          </a:p>
          <a:p>
            <a:pPr lvl="1"/>
            <a:r>
              <a:rPr lang="en-US" sz="1700" dirty="0" smtClean="0"/>
              <a:t> Equivalent Fractions – “Educreations”</a:t>
            </a:r>
          </a:p>
          <a:p>
            <a:pPr lvl="1"/>
            <a:r>
              <a:rPr lang="en-US" sz="1700" dirty="0" smtClean="0"/>
              <a:t>Fractions of a whole and fractions of a set- “Educreations”</a:t>
            </a:r>
          </a:p>
          <a:p>
            <a:pPr>
              <a:buNone/>
            </a:pPr>
            <a:endParaRPr lang="en-US" sz="2000" dirty="0" smtClean="0"/>
          </a:p>
          <a:p>
            <a:pPr>
              <a:buNone/>
            </a:pPr>
            <a:endParaRPr lang="en-US" sz="2000" dirty="0"/>
          </a:p>
        </p:txBody>
      </p:sp>
      <p:pic>
        <p:nvPicPr>
          <p:cNvPr id="8" name="educreation rotated equivalent fractions.wmv">
            <a:hlinkClick r:id="" action="ppaction://media"/>
          </p:cNvPr>
          <p:cNvPicPr>
            <a:picLocks noRot="1" noChangeAspect="1"/>
          </p:cNvPicPr>
          <p:nvPr>
            <a:videoFile r:link="rId1"/>
          </p:nvPr>
        </p:nvPicPr>
        <p:blipFill>
          <a:blip r:embed="rId4" cstate="print"/>
          <a:stretch>
            <a:fillRect/>
          </a:stretch>
        </p:blipFill>
        <p:spPr>
          <a:xfrm>
            <a:off x="4114800" y="4267200"/>
            <a:ext cx="3809999" cy="2141451"/>
          </a:xfrm>
          <a:prstGeom prst="rect">
            <a:avLst/>
          </a:prstGeom>
        </p:spPr>
      </p:pic>
      <p:sp>
        <p:nvSpPr>
          <p:cNvPr id="7" name="TextBox 6"/>
          <p:cNvSpPr txBox="1"/>
          <p:nvPr/>
        </p:nvSpPr>
        <p:spPr>
          <a:xfrm>
            <a:off x="4876800" y="6019800"/>
            <a:ext cx="2286000" cy="369332"/>
          </a:xfrm>
          <a:prstGeom prst="rect">
            <a:avLst/>
          </a:prstGeom>
          <a:noFill/>
        </p:spPr>
        <p:txBody>
          <a:bodyPr wrap="square" rtlCol="0">
            <a:spAutoFit/>
          </a:bodyPr>
          <a:lstStyle/>
          <a:p>
            <a:r>
              <a:rPr lang="en-US" dirty="0" smtClean="0">
                <a:solidFill>
                  <a:srgbClr val="FF0000"/>
                </a:solidFill>
              </a:rPr>
              <a:t>Equivalent Fractions</a:t>
            </a:r>
            <a:endParaRPr lang="en-US" dirty="0">
              <a:solidFill>
                <a:srgbClr val="FF0000"/>
              </a:solidFill>
            </a:endParaRPr>
          </a:p>
        </p:txBody>
      </p:sp>
      <p:pic>
        <p:nvPicPr>
          <p:cNvPr id="9" name="parts of a set rotated.wmv">
            <a:hlinkClick r:id="" action="ppaction://media"/>
          </p:cNvPr>
          <p:cNvPicPr>
            <a:picLocks noRot="1" noChangeAspect="1"/>
          </p:cNvPicPr>
          <p:nvPr>
            <a:videoFile r:link="rId2"/>
          </p:nvPr>
        </p:nvPicPr>
        <p:blipFill>
          <a:blip r:embed="rId5" cstate="print"/>
          <a:stretch>
            <a:fillRect/>
          </a:stretch>
        </p:blipFill>
        <p:spPr>
          <a:xfrm>
            <a:off x="228600" y="4343400"/>
            <a:ext cx="3810000" cy="2141452"/>
          </a:xfrm>
          <a:prstGeom prst="rect">
            <a:avLst/>
          </a:prstGeom>
        </p:spPr>
      </p:pic>
      <p:sp>
        <p:nvSpPr>
          <p:cNvPr id="5" name="TextBox 4"/>
          <p:cNvSpPr txBox="1"/>
          <p:nvPr/>
        </p:nvSpPr>
        <p:spPr>
          <a:xfrm>
            <a:off x="457200" y="5943600"/>
            <a:ext cx="3200400" cy="338554"/>
          </a:xfrm>
          <a:prstGeom prst="rect">
            <a:avLst/>
          </a:prstGeom>
          <a:noFill/>
        </p:spPr>
        <p:txBody>
          <a:bodyPr wrap="square" rtlCol="0">
            <a:spAutoFit/>
          </a:bodyPr>
          <a:lstStyle/>
          <a:p>
            <a:r>
              <a:rPr lang="en-US" sz="1600" dirty="0" smtClean="0">
                <a:solidFill>
                  <a:srgbClr val="FF0000"/>
                </a:solidFill>
              </a:rPr>
              <a:t>Parts of a whole/ Parts of a set</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fullScrn="1">
              <p:cMediaNode>
                <p:cTn id="7" fill="remove"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fullScrn="1">
              <p:cMediaNode>
                <p:cTn id="13" fill="remove"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670560"/>
          </a:xfrm>
        </p:spPr>
        <p:txBody>
          <a:bodyPr>
            <a:noAutofit/>
          </a:bodyPr>
          <a:lstStyle/>
          <a:p>
            <a:r>
              <a:rPr lang="en-US" sz="2400" dirty="0" smtClean="0"/>
              <a:t>Findings </a:t>
            </a:r>
            <a:r>
              <a:rPr lang="en-US" sz="2400" dirty="0" smtClean="0"/>
              <a:t>from my action research…</a:t>
            </a:r>
            <a:endParaRPr lang="en-US" sz="2400" dirty="0"/>
          </a:p>
        </p:txBody>
      </p:sp>
      <p:sp>
        <p:nvSpPr>
          <p:cNvPr id="3" name="Content Placeholder 2"/>
          <p:cNvSpPr>
            <a:spLocks noGrp="1"/>
          </p:cNvSpPr>
          <p:nvPr>
            <p:ph idx="1"/>
          </p:nvPr>
        </p:nvSpPr>
        <p:spPr>
          <a:xfrm>
            <a:off x="457200" y="1219200"/>
            <a:ext cx="7239000" cy="4846320"/>
          </a:xfrm>
        </p:spPr>
        <p:txBody>
          <a:bodyPr>
            <a:normAutofit/>
          </a:bodyPr>
          <a:lstStyle/>
          <a:p>
            <a:pPr lvl="1">
              <a:buNone/>
            </a:pPr>
            <a:endParaRPr lang="en-US" dirty="0" smtClean="0"/>
          </a:p>
          <a:p>
            <a:r>
              <a:rPr lang="en-US" dirty="0" smtClean="0"/>
              <a:t>Student personal reflections</a:t>
            </a:r>
          </a:p>
          <a:p>
            <a:pPr lvl="1"/>
            <a:r>
              <a:rPr lang="en-US" sz="1900" dirty="0" smtClean="0">
                <a:solidFill>
                  <a:schemeClr val="tx2"/>
                </a:solidFill>
              </a:rPr>
              <a:t>Exit Card by </a:t>
            </a:r>
            <a:r>
              <a:rPr lang="en-US" sz="1900" dirty="0" smtClean="0">
                <a:solidFill>
                  <a:schemeClr val="tx2"/>
                </a:solidFill>
              </a:rPr>
              <a:t>student</a:t>
            </a:r>
            <a:endParaRPr lang="en-US" sz="1900" dirty="0" smtClean="0">
              <a:solidFill>
                <a:schemeClr val="tx2"/>
              </a:solidFill>
            </a:endParaRPr>
          </a:p>
          <a:p>
            <a:pPr marL="987552" lvl="2" indent="-457200">
              <a:buNone/>
            </a:pPr>
            <a:r>
              <a:rPr lang="en-US" dirty="0" smtClean="0">
                <a:solidFill>
                  <a:schemeClr val="tx2"/>
                </a:solidFill>
              </a:rPr>
              <a:t>“</a:t>
            </a:r>
            <a:r>
              <a:rPr lang="en-US" i="1" dirty="0" smtClean="0">
                <a:solidFill>
                  <a:schemeClr val="tx2"/>
                </a:solidFill>
              </a:rPr>
              <a:t>I liked the I pad station </a:t>
            </a:r>
          </a:p>
          <a:p>
            <a:pPr marL="987552" lvl="2" indent="-457200">
              <a:buNone/>
            </a:pPr>
            <a:r>
              <a:rPr lang="en-US" i="1" dirty="0" smtClean="0">
                <a:solidFill>
                  <a:schemeClr val="tx2"/>
                </a:solidFill>
              </a:rPr>
              <a:t>best because it gave a break </a:t>
            </a:r>
          </a:p>
          <a:p>
            <a:pPr marL="987552" lvl="2" indent="-457200">
              <a:buNone/>
            </a:pPr>
            <a:r>
              <a:rPr lang="en-US" i="1" dirty="0" smtClean="0">
                <a:solidFill>
                  <a:schemeClr val="tx2"/>
                </a:solidFill>
              </a:rPr>
              <a:t>from normal school</a:t>
            </a:r>
            <a:r>
              <a:rPr lang="en-US" dirty="0" smtClean="0">
                <a:solidFill>
                  <a:schemeClr val="tx2"/>
                </a:solidFill>
              </a:rPr>
              <a:t>”</a:t>
            </a:r>
          </a:p>
          <a:p>
            <a:pPr lvl="2">
              <a:buNone/>
            </a:pPr>
            <a:r>
              <a:rPr lang="en-US" dirty="0" smtClean="0">
                <a:solidFill>
                  <a:schemeClr val="tx2"/>
                </a:solidFill>
              </a:rPr>
              <a:t>“</a:t>
            </a:r>
            <a:r>
              <a:rPr lang="en-US" i="1" dirty="0" smtClean="0">
                <a:solidFill>
                  <a:schemeClr val="tx2"/>
                </a:solidFill>
              </a:rPr>
              <a:t>I learned that school </a:t>
            </a:r>
          </a:p>
          <a:p>
            <a:pPr lvl="2">
              <a:buNone/>
            </a:pPr>
            <a:r>
              <a:rPr lang="en-US" i="1" dirty="0" smtClean="0">
                <a:solidFill>
                  <a:schemeClr val="tx2"/>
                </a:solidFill>
              </a:rPr>
              <a:t>can be fun!”</a:t>
            </a:r>
          </a:p>
          <a:p>
            <a:pPr lvl="1">
              <a:buNone/>
            </a:pPr>
            <a:endParaRPr lang="en-US" dirty="0" smtClean="0">
              <a:solidFill>
                <a:srgbClr val="FF0000"/>
              </a:solidFill>
            </a:endParaRPr>
          </a:p>
          <a:p>
            <a:pPr lvl="1">
              <a:buNone/>
            </a:pPr>
            <a:endParaRPr lang="en-US" dirty="0" smtClean="0">
              <a:solidFill>
                <a:srgbClr val="FF0000"/>
              </a:solidFill>
            </a:endParaRPr>
          </a:p>
          <a:p>
            <a:pPr lvl="1">
              <a:buNone/>
            </a:pPr>
            <a:endParaRPr lang="en-US" dirty="0" smtClean="0"/>
          </a:p>
          <a:p>
            <a:endParaRPr lang="en-US" dirty="0"/>
          </a:p>
        </p:txBody>
      </p:sp>
      <p:pic>
        <p:nvPicPr>
          <p:cNvPr id="4" name="Picture 3" descr="gregors response.JPG"/>
          <p:cNvPicPr>
            <a:picLocks noChangeAspect="1"/>
          </p:cNvPicPr>
          <p:nvPr/>
        </p:nvPicPr>
        <p:blipFill>
          <a:blip r:embed="rId2" cstate="print"/>
          <a:srcRect l="8434" t="9380" b="14806"/>
          <a:stretch>
            <a:fillRect/>
          </a:stretch>
        </p:blipFill>
        <p:spPr>
          <a:xfrm rot="10800000">
            <a:off x="4648200" y="3886200"/>
            <a:ext cx="2895600" cy="179069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822960"/>
          </a:xfrm>
        </p:spPr>
        <p:txBody>
          <a:bodyPr>
            <a:normAutofit/>
          </a:bodyPr>
          <a:lstStyle/>
          <a:p>
            <a:r>
              <a:rPr lang="en-US" sz="2400" dirty="0" smtClean="0"/>
              <a:t>Student Interview- personal responses about technology in the math classroom</a:t>
            </a:r>
            <a:endParaRPr lang="en-US" sz="2400" dirty="0"/>
          </a:p>
        </p:txBody>
      </p:sp>
      <p:sp>
        <p:nvSpPr>
          <p:cNvPr id="3" name="Content Placeholder 2"/>
          <p:cNvSpPr>
            <a:spLocks noGrp="1"/>
          </p:cNvSpPr>
          <p:nvPr>
            <p:ph idx="1"/>
          </p:nvPr>
        </p:nvSpPr>
        <p:spPr>
          <a:xfrm>
            <a:off x="0" y="1295400"/>
            <a:ext cx="8153400" cy="4846320"/>
          </a:xfrm>
        </p:spPr>
        <p:txBody>
          <a:bodyPr>
            <a:normAutofit fontScale="92500" lnSpcReduction="20000"/>
          </a:bodyPr>
          <a:lstStyle/>
          <a:p>
            <a:pPr marL="274320" lvl="1" indent="-274320">
              <a:spcBef>
                <a:spcPts val="600"/>
              </a:spcBef>
              <a:buClr>
                <a:schemeClr val="tx2"/>
              </a:buClr>
              <a:buSzPct val="73000"/>
              <a:buFont typeface="Wingdings 2"/>
              <a:buChar char=""/>
            </a:pPr>
            <a:endParaRPr lang="en-US" u="sng" dirty="0" smtClean="0">
              <a:solidFill>
                <a:schemeClr val="tx1"/>
              </a:solidFill>
            </a:endParaRPr>
          </a:p>
          <a:p>
            <a:r>
              <a:rPr lang="en-US" u="sng" dirty="0" smtClean="0"/>
              <a:t>Video from Lydia</a:t>
            </a:r>
          </a:p>
          <a:p>
            <a:pPr>
              <a:buNone/>
            </a:pPr>
            <a:r>
              <a:rPr lang="en-US" sz="2100" i="1" dirty="0" smtClean="0"/>
              <a:t>What most students response to </a:t>
            </a:r>
          </a:p>
          <a:p>
            <a:pPr>
              <a:buNone/>
            </a:pPr>
            <a:r>
              <a:rPr lang="en-US" sz="2100" i="1" dirty="0" smtClean="0"/>
              <a:t>technology in the classroom was </a:t>
            </a:r>
          </a:p>
          <a:p>
            <a:pPr>
              <a:buNone/>
            </a:pPr>
            <a:r>
              <a:rPr lang="en-US" sz="2100" i="1" dirty="0" smtClean="0"/>
              <a:t>after the implementation of the </a:t>
            </a:r>
          </a:p>
          <a:p>
            <a:pPr>
              <a:buNone/>
            </a:pPr>
            <a:r>
              <a:rPr lang="en-US" sz="2100" i="1" dirty="0" smtClean="0"/>
              <a:t>fraction unit using technology based </a:t>
            </a:r>
          </a:p>
          <a:p>
            <a:pPr>
              <a:buNone/>
            </a:pPr>
            <a:r>
              <a:rPr lang="en-US" sz="2100" i="1" dirty="0" smtClean="0"/>
              <a:t>activities in two of the 4 stations. </a:t>
            </a:r>
          </a:p>
          <a:p>
            <a:pPr>
              <a:buNone/>
            </a:pPr>
            <a:endParaRPr lang="en-US" sz="2100" i="1" dirty="0" smtClean="0"/>
          </a:p>
          <a:p>
            <a:pPr marL="274320" lvl="1" indent="-274320">
              <a:spcBef>
                <a:spcPts val="600"/>
              </a:spcBef>
              <a:buClr>
                <a:schemeClr val="tx2"/>
              </a:buClr>
              <a:buSzPct val="73000"/>
              <a:buFont typeface="Wingdings 2"/>
              <a:buChar char=""/>
            </a:pPr>
            <a:r>
              <a:rPr lang="en-US" u="sng" dirty="0" smtClean="0">
                <a:solidFill>
                  <a:schemeClr val="tx1"/>
                </a:solidFill>
              </a:rPr>
              <a:t>Video from James</a:t>
            </a:r>
          </a:p>
          <a:p>
            <a:pPr marL="512064" lvl="2" indent="-274320">
              <a:spcBef>
                <a:spcPts val="600"/>
              </a:spcBef>
              <a:buClr>
                <a:schemeClr val="tx2"/>
              </a:buClr>
              <a:buSzPct val="73000"/>
              <a:buNone/>
            </a:pPr>
            <a:r>
              <a:rPr lang="en-US" i="1" dirty="0" smtClean="0"/>
              <a:t>Not quite what I was expecting</a:t>
            </a:r>
          </a:p>
          <a:p>
            <a:pPr marL="512064" lvl="2" indent="-274320">
              <a:spcBef>
                <a:spcPts val="600"/>
              </a:spcBef>
              <a:buClr>
                <a:schemeClr val="tx2"/>
              </a:buClr>
              <a:buSzPct val="73000"/>
              <a:buNone/>
            </a:pPr>
            <a:r>
              <a:rPr lang="en-US" i="1" dirty="0" smtClean="0"/>
              <a:t> after the activities that he took </a:t>
            </a:r>
          </a:p>
          <a:p>
            <a:pPr marL="512064" lvl="2" indent="-274320">
              <a:spcBef>
                <a:spcPts val="600"/>
              </a:spcBef>
              <a:buClr>
                <a:schemeClr val="tx2"/>
              </a:buClr>
              <a:buSzPct val="73000"/>
              <a:buNone/>
            </a:pPr>
            <a:r>
              <a:rPr lang="en-US" i="1" dirty="0" smtClean="0"/>
              <a:t>Part in math – I believe he was</a:t>
            </a:r>
          </a:p>
          <a:p>
            <a:pPr marL="512064" lvl="2" indent="-274320">
              <a:spcBef>
                <a:spcPts val="600"/>
              </a:spcBef>
              <a:buClr>
                <a:schemeClr val="tx2"/>
              </a:buClr>
              <a:buSzPct val="73000"/>
              <a:buNone/>
            </a:pPr>
            <a:r>
              <a:rPr lang="en-US" i="1" dirty="0" smtClean="0"/>
              <a:t>trying to answer the questions </a:t>
            </a:r>
          </a:p>
          <a:p>
            <a:pPr marL="512064" lvl="2" indent="-274320">
              <a:spcBef>
                <a:spcPts val="600"/>
              </a:spcBef>
              <a:buClr>
                <a:schemeClr val="tx2"/>
              </a:buClr>
              <a:buSzPct val="73000"/>
              <a:buNone/>
            </a:pPr>
            <a:r>
              <a:rPr lang="en-US" i="1" dirty="0" smtClean="0"/>
              <a:t>to please his teacher, what he </a:t>
            </a:r>
          </a:p>
          <a:p>
            <a:pPr marL="512064" lvl="2" indent="-274320">
              <a:spcBef>
                <a:spcPts val="600"/>
              </a:spcBef>
              <a:buClr>
                <a:schemeClr val="tx2"/>
              </a:buClr>
              <a:buSzPct val="73000"/>
              <a:buNone/>
            </a:pPr>
            <a:r>
              <a:rPr lang="en-US" i="1" dirty="0" smtClean="0"/>
              <a:t>thought I wanted to hear!</a:t>
            </a:r>
            <a:endParaRPr lang="en-US" dirty="0" smtClean="0"/>
          </a:p>
        </p:txBody>
      </p:sp>
      <p:pic>
        <p:nvPicPr>
          <p:cNvPr id="9" name="lydia rotated.wmv">
            <a:hlinkClick r:id="" action="ppaction://media"/>
          </p:cNvPr>
          <p:cNvPicPr>
            <a:picLocks noRot="1" noChangeAspect="1"/>
          </p:cNvPicPr>
          <p:nvPr>
            <a:videoFile r:link="rId1"/>
          </p:nvPr>
        </p:nvPicPr>
        <p:blipFill>
          <a:blip r:embed="rId4" cstate="print"/>
          <a:stretch>
            <a:fillRect/>
          </a:stretch>
        </p:blipFill>
        <p:spPr>
          <a:xfrm>
            <a:off x="4191000" y="1524000"/>
            <a:ext cx="3796030" cy="2133600"/>
          </a:xfrm>
          <a:prstGeom prst="rect">
            <a:avLst/>
          </a:prstGeom>
        </p:spPr>
      </p:pic>
      <p:pic>
        <p:nvPicPr>
          <p:cNvPr id="10" name="james response.wmv">
            <a:hlinkClick r:id="" action="ppaction://media"/>
          </p:cNvPr>
          <p:cNvPicPr>
            <a:picLocks noRot="1" noChangeAspect="1"/>
          </p:cNvPicPr>
          <p:nvPr>
            <a:videoFile r:link="rId2"/>
          </p:nvPr>
        </p:nvPicPr>
        <p:blipFill>
          <a:blip r:embed="rId5" cstate="print"/>
          <a:stretch>
            <a:fillRect/>
          </a:stretch>
        </p:blipFill>
        <p:spPr>
          <a:xfrm>
            <a:off x="4191000" y="3962400"/>
            <a:ext cx="3796029" cy="2133599"/>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video>
              <p:cMediaNode>
                <p:cTn id="13"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239000" cy="518160"/>
          </a:xfrm>
        </p:spPr>
        <p:txBody>
          <a:bodyPr>
            <a:normAutofit/>
          </a:bodyPr>
          <a:lstStyle/>
          <a:p>
            <a:r>
              <a:rPr lang="en-US" sz="2400" dirty="0" smtClean="0"/>
              <a:t>Findings </a:t>
            </a:r>
            <a:r>
              <a:rPr lang="en-US" sz="2400" dirty="0" smtClean="0"/>
              <a:t>cont…..</a:t>
            </a:r>
            <a:endParaRPr lang="en-US" sz="2400" dirty="0"/>
          </a:p>
        </p:txBody>
      </p:sp>
      <p:sp>
        <p:nvSpPr>
          <p:cNvPr id="3" name="Content Placeholder 2"/>
          <p:cNvSpPr>
            <a:spLocks noGrp="1"/>
          </p:cNvSpPr>
          <p:nvPr>
            <p:ph idx="1"/>
          </p:nvPr>
        </p:nvSpPr>
        <p:spPr>
          <a:xfrm>
            <a:off x="381000" y="762000"/>
            <a:ext cx="7543800" cy="609600"/>
          </a:xfrm>
        </p:spPr>
        <p:txBody>
          <a:bodyPr>
            <a:normAutofit fontScale="92500"/>
          </a:bodyPr>
          <a:lstStyle/>
          <a:p>
            <a:r>
              <a:rPr lang="en-US" dirty="0" smtClean="0"/>
              <a:t>Personal reflections of Student Learning Process</a:t>
            </a:r>
          </a:p>
          <a:p>
            <a:endParaRPr lang="en-US" dirty="0"/>
          </a:p>
        </p:txBody>
      </p:sp>
      <p:sp>
        <p:nvSpPr>
          <p:cNvPr id="4" name="TextBox 3"/>
          <p:cNvSpPr txBox="1"/>
          <p:nvPr/>
        </p:nvSpPr>
        <p:spPr>
          <a:xfrm>
            <a:off x="0" y="3048000"/>
            <a:ext cx="8153400" cy="923330"/>
          </a:xfrm>
          <a:prstGeom prst="rect">
            <a:avLst/>
          </a:prstGeom>
          <a:solidFill>
            <a:schemeClr val="accent1">
              <a:lumMod val="40000"/>
              <a:lumOff val="60000"/>
            </a:schemeClr>
          </a:solidFill>
        </p:spPr>
        <p:txBody>
          <a:bodyPr wrap="square" rtlCol="0">
            <a:spAutoFit/>
          </a:bodyPr>
          <a:lstStyle/>
          <a:p>
            <a:pPr lvl="1"/>
            <a:r>
              <a:rPr lang="en-US" dirty="0" smtClean="0"/>
              <a:t>I had one student who often missed the first period of the day, which is math, once I had started the implementation of technology into my math lessons- he wasn’t late for school!</a:t>
            </a:r>
          </a:p>
        </p:txBody>
      </p:sp>
      <p:sp>
        <p:nvSpPr>
          <p:cNvPr id="5" name="TextBox 4"/>
          <p:cNvSpPr txBox="1"/>
          <p:nvPr/>
        </p:nvSpPr>
        <p:spPr>
          <a:xfrm>
            <a:off x="0" y="4191000"/>
            <a:ext cx="8153400" cy="923330"/>
          </a:xfrm>
          <a:prstGeom prst="rect">
            <a:avLst/>
          </a:prstGeom>
          <a:solidFill>
            <a:schemeClr val="accent2">
              <a:lumMod val="40000"/>
              <a:lumOff val="60000"/>
            </a:schemeClr>
          </a:solidFill>
        </p:spPr>
        <p:txBody>
          <a:bodyPr wrap="square" rtlCol="0">
            <a:spAutoFit/>
          </a:bodyPr>
          <a:lstStyle/>
          <a:p>
            <a:pPr lvl="1"/>
            <a:r>
              <a:rPr lang="en-US" dirty="0" smtClean="0"/>
              <a:t>When setting up my stations the next time I would have allotted more time for student completion- if often seemed like we were rushed to fit it all in the time I had allotted. </a:t>
            </a:r>
          </a:p>
        </p:txBody>
      </p:sp>
      <p:sp>
        <p:nvSpPr>
          <p:cNvPr id="6" name="TextBox 5"/>
          <p:cNvSpPr txBox="1"/>
          <p:nvPr/>
        </p:nvSpPr>
        <p:spPr>
          <a:xfrm>
            <a:off x="0" y="5486400"/>
            <a:ext cx="8153400" cy="1200329"/>
          </a:xfrm>
          <a:prstGeom prst="rect">
            <a:avLst/>
          </a:prstGeom>
          <a:solidFill>
            <a:schemeClr val="accent1">
              <a:lumMod val="40000"/>
              <a:lumOff val="60000"/>
            </a:schemeClr>
          </a:solidFill>
        </p:spPr>
        <p:txBody>
          <a:bodyPr wrap="square" rtlCol="0">
            <a:spAutoFit/>
          </a:bodyPr>
          <a:lstStyle/>
          <a:p>
            <a:pPr lvl="1"/>
            <a:r>
              <a:rPr lang="en-US" dirty="0" smtClean="0"/>
              <a:t>Some students needed more guidance in the I pad apps, as when I visited them individually they were often guessing the answer till they clicked the correct one, instead of thinking through the problem and figuring out the answer. </a:t>
            </a:r>
          </a:p>
        </p:txBody>
      </p:sp>
      <p:sp>
        <p:nvSpPr>
          <p:cNvPr id="7" name="TextBox 6"/>
          <p:cNvSpPr txBox="1"/>
          <p:nvPr/>
        </p:nvSpPr>
        <p:spPr>
          <a:xfrm>
            <a:off x="0" y="1524000"/>
            <a:ext cx="8153400" cy="1200329"/>
          </a:xfrm>
          <a:prstGeom prst="rect">
            <a:avLst/>
          </a:prstGeom>
          <a:solidFill>
            <a:schemeClr val="accent1">
              <a:lumMod val="20000"/>
              <a:lumOff val="80000"/>
            </a:schemeClr>
          </a:solidFill>
        </p:spPr>
        <p:txBody>
          <a:bodyPr wrap="square" rtlCol="0">
            <a:spAutoFit/>
          </a:bodyPr>
          <a:lstStyle/>
          <a:p>
            <a:pPr lvl="1"/>
            <a:r>
              <a:rPr lang="en-US" dirty="0" smtClean="0"/>
              <a:t>After the first session of stations I felt very excited about the project! All the technology based activities went without a hitch! The students were so involved in the activities that they didn’t want to end Math class!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a:bodyPr>
          <a:lstStyle/>
          <a:p>
            <a:r>
              <a:rPr lang="en-US" sz="2400" dirty="0" smtClean="0"/>
              <a:t>Angela Norman</a:t>
            </a:r>
            <a:endParaRPr lang="en-US" sz="2400" dirty="0"/>
          </a:p>
        </p:txBody>
      </p:sp>
      <p:sp>
        <p:nvSpPr>
          <p:cNvPr id="3" name="Content Placeholder 2"/>
          <p:cNvSpPr>
            <a:spLocks noGrp="1"/>
          </p:cNvSpPr>
          <p:nvPr>
            <p:ph idx="1"/>
          </p:nvPr>
        </p:nvSpPr>
        <p:spPr>
          <a:xfrm>
            <a:off x="304800" y="990600"/>
            <a:ext cx="7239000" cy="4846320"/>
          </a:xfrm>
        </p:spPr>
        <p:txBody>
          <a:bodyPr/>
          <a:lstStyle/>
          <a:p>
            <a:r>
              <a:rPr lang="en-US" dirty="0" smtClean="0"/>
              <a:t>Teaching experience – 9 years </a:t>
            </a:r>
          </a:p>
          <a:p>
            <a:r>
              <a:rPr lang="en-US" dirty="0" smtClean="0"/>
              <a:t>Education Background – Masters of Education in Teaching and learning with a focus in Mathematics</a:t>
            </a:r>
          </a:p>
          <a:p>
            <a:r>
              <a:rPr lang="en-US" dirty="0" smtClean="0"/>
              <a:t>Currently teaching Grade 5 at Woodland Elementary with 24 students (Co-teaching with IRT)</a:t>
            </a:r>
          </a:p>
          <a:p>
            <a:r>
              <a:rPr lang="en-US" dirty="0" smtClean="0"/>
              <a:t>My Grade 5 classroom- contains a range of students / approx 8 students are receiving additional IRT support for Mathematics.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9600"/>
            <a:ext cx="8153400" cy="923330"/>
          </a:xfrm>
          <a:prstGeom prst="rect">
            <a:avLst/>
          </a:prstGeom>
          <a:solidFill>
            <a:schemeClr val="accent1">
              <a:lumMod val="20000"/>
              <a:lumOff val="80000"/>
            </a:schemeClr>
          </a:solidFill>
        </p:spPr>
        <p:txBody>
          <a:bodyPr wrap="square" rtlCol="0">
            <a:spAutoFit/>
          </a:bodyPr>
          <a:lstStyle/>
          <a:p>
            <a:pPr lvl="1"/>
            <a:r>
              <a:rPr lang="en-US" dirty="0" smtClean="0"/>
              <a:t>Station/ group work allowed for more collaboration in my Math classroom. Students were helping other students- allowing me to focus on individuals that needed a little more assistance or re-teaching</a:t>
            </a:r>
          </a:p>
        </p:txBody>
      </p:sp>
      <p:sp>
        <p:nvSpPr>
          <p:cNvPr id="5" name="TextBox 4"/>
          <p:cNvSpPr txBox="1"/>
          <p:nvPr/>
        </p:nvSpPr>
        <p:spPr>
          <a:xfrm>
            <a:off x="0" y="1676400"/>
            <a:ext cx="8153400" cy="1200329"/>
          </a:xfrm>
          <a:prstGeom prst="rect">
            <a:avLst/>
          </a:prstGeom>
          <a:solidFill>
            <a:schemeClr val="accent1">
              <a:lumMod val="40000"/>
              <a:lumOff val="60000"/>
            </a:schemeClr>
          </a:solidFill>
        </p:spPr>
        <p:txBody>
          <a:bodyPr wrap="square" rtlCol="0">
            <a:spAutoFit/>
          </a:bodyPr>
          <a:lstStyle/>
          <a:p>
            <a:pPr lvl="1"/>
            <a:r>
              <a:rPr lang="en-US" dirty="0" smtClean="0"/>
              <a:t>Using a variety of ways to work with a particular fraction outcome, allowed students to feel success- some were stronger with the technology activities while others experienced success in the hands on or paper &amp; pencil activities</a:t>
            </a:r>
          </a:p>
        </p:txBody>
      </p:sp>
      <p:sp>
        <p:nvSpPr>
          <p:cNvPr id="6" name="TextBox 5"/>
          <p:cNvSpPr txBox="1"/>
          <p:nvPr/>
        </p:nvSpPr>
        <p:spPr>
          <a:xfrm>
            <a:off x="0" y="3124200"/>
            <a:ext cx="8153400" cy="1477328"/>
          </a:xfrm>
          <a:prstGeom prst="rect">
            <a:avLst/>
          </a:prstGeom>
          <a:solidFill>
            <a:schemeClr val="accent2">
              <a:lumMod val="40000"/>
              <a:lumOff val="60000"/>
            </a:schemeClr>
          </a:solidFill>
        </p:spPr>
        <p:txBody>
          <a:bodyPr wrap="square" rtlCol="0">
            <a:spAutoFit/>
          </a:bodyPr>
          <a:lstStyle/>
          <a:p>
            <a:pPr lvl="1"/>
            <a:r>
              <a:rPr lang="en-US" dirty="0" smtClean="0"/>
              <a:t>There were times that were frustrating as it seemed that the students were not understanding the outcome- and I questioned where they rushed, or was there enough explanation- they were getting a lot of exposure?  Sometimes it took extra time to revisit the outcome to ensure student understanding!  </a:t>
            </a:r>
          </a:p>
        </p:txBody>
      </p:sp>
      <p:sp>
        <p:nvSpPr>
          <p:cNvPr id="7" name="TextBox 6"/>
          <p:cNvSpPr txBox="1"/>
          <p:nvPr/>
        </p:nvSpPr>
        <p:spPr>
          <a:xfrm>
            <a:off x="0" y="4876800"/>
            <a:ext cx="8153400" cy="1754326"/>
          </a:xfrm>
          <a:prstGeom prst="rect">
            <a:avLst/>
          </a:prstGeom>
          <a:solidFill>
            <a:schemeClr val="accent1">
              <a:lumMod val="40000"/>
              <a:lumOff val="60000"/>
            </a:schemeClr>
          </a:solidFill>
        </p:spPr>
        <p:txBody>
          <a:bodyPr wrap="square" rtlCol="0">
            <a:spAutoFit/>
          </a:bodyPr>
          <a:lstStyle/>
          <a:p>
            <a:pPr lvl="1"/>
            <a:r>
              <a:rPr lang="en-US" dirty="0" smtClean="0"/>
              <a:t>There were many factors that could have influenced the response of students and their reactions to the technology</a:t>
            </a:r>
          </a:p>
          <a:p>
            <a:pPr lvl="1">
              <a:buFont typeface="Arial" pitchFamily="34" charset="0"/>
              <a:buChar char="•"/>
            </a:pPr>
            <a:r>
              <a:rPr lang="en-US" dirty="0" smtClean="0"/>
              <a:t> Limited time to use technology- as they only had 10-15 minutes</a:t>
            </a:r>
          </a:p>
          <a:p>
            <a:pPr lvl="1">
              <a:buFont typeface="Arial" pitchFamily="34" charset="0"/>
              <a:buChar char="•"/>
            </a:pPr>
            <a:r>
              <a:rPr lang="en-US" dirty="0" smtClean="0"/>
              <a:t> The group they were assigned to for the unit (of course if this was implemented in various units grouping would change)</a:t>
            </a:r>
          </a:p>
          <a:p>
            <a:pPr lvl="1">
              <a:buFont typeface="Arial" pitchFamily="34" charset="0"/>
              <a:buChar char="•"/>
            </a:pPr>
            <a:r>
              <a:rPr lang="en-US" dirty="0" smtClean="0"/>
              <a:t> The actual activities that were chosen – too difficult or too easy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670560"/>
          </a:xfrm>
        </p:spPr>
        <p:txBody>
          <a:bodyPr>
            <a:normAutofit fontScale="90000"/>
          </a:bodyPr>
          <a:lstStyle/>
          <a:p>
            <a:r>
              <a:rPr lang="en-US" dirty="0" smtClean="0"/>
              <a:t>Hands on Technology- I PADS</a:t>
            </a:r>
            <a:endParaRPr lang="en-US" dirty="0"/>
          </a:p>
        </p:txBody>
      </p:sp>
      <p:graphicFrame>
        <p:nvGraphicFramePr>
          <p:cNvPr id="4" name="Content Placeholder 3"/>
          <p:cNvGraphicFramePr>
            <a:graphicFrameLocks noGrp="1"/>
          </p:cNvGraphicFramePr>
          <p:nvPr>
            <p:ph idx="1"/>
          </p:nvPr>
        </p:nvGraphicFramePr>
        <p:xfrm>
          <a:off x="457200" y="1066801"/>
          <a:ext cx="7239000" cy="2676082"/>
        </p:xfrm>
        <a:graphic>
          <a:graphicData uri="http://schemas.openxmlformats.org/drawingml/2006/table">
            <a:tbl>
              <a:tblPr firstRow="1" bandRow="1">
                <a:tableStyleId>{5C22544A-7EE6-4342-B048-85BDC9FD1C3A}</a:tableStyleId>
              </a:tblPr>
              <a:tblGrid>
                <a:gridCol w="3619500"/>
                <a:gridCol w="3619500"/>
              </a:tblGrid>
              <a:tr h="359602">
                <a:tc>
                  <a:txBody>
                    <a:bodyPr/>
                    <a:lstStyle/>
                    <a:p>
                      <a:r>
                        <a:rPr lang="en-US" dirty="0" smtClean="0"/>
                        <a:t>PROS</a:t>
                      </a:r>
                      <a:endParaRPr lang="en-US" dirty="0"/>
                    </a:p>
                  </a:txBody>
                  <a:tcPr/>
                </a:tc>
                <a:tc>
                  <a:txBody>
                    <a:bodyPr/>
                    <a:lstStyle/>
                    <a:p>
                      <a:r>
                        <a:rPr lang="en-US" dirty="0" smtClean="0"/>
                        <a:t>CONS</a:t>
                      </a:r>
                      <a:endParaRPr lang="en-US" dirty="0"/>
                    </a:p>
                  </a:txBody>
                  <a:tcPr/>
                </a:tc>
              </a:tr>
              <a:tr h="359602">
                <a:tc>
                  <a:txBody>
                    <a:bodyPr/>
                    <a:lstStyle/>
                    <a:p>
                      <a:r>
                        <a:rPr lang="en-US" sz="1600" dirty="0" smtClean="0"/>
                        <a:t>- Immediate feedback of results </a:t>
                      </a:r>
                      <a:r>
                        <a:rPr lang="en-US" sz="1400" dirty="0" smtClean="0"/>
                        <a:t>(some provided explanation of answers)</a:t>
                      </a:r>
                      <a:endParaRPr lang="en-US" sz="1400" dirty="0"/>
                    </a:p>
                  </a:txBody>
                  <a:tcPr/>
                </a:tc>
                <a:tc>
                  <a:txBody>
                    <a:bodyPr/>
                    <a:lstStyle/>
                    <a:p>
                      <a:r>
                        <a:rPr lang="en-US" sz="1600" dirty="0" smtClean="0"/>
                        <a:t>- Limited number (10)</a:t>
                      </a:r>
                      <a:endParaRPr lang="en-US" sz="1600" dirty="0"/>
                    </a:p>
                  </a:txBody>
                  <a:tcPr/>
                </a:tc>
              </a:tr>
              <a:tr h="798022">
                <a:tc>
                  <a:txBody>
                    <a:bodyPr/>
                    <a:lstStyle/>
                    <a:p>
                      <a:r>
                        <a:rPr lang="en-US" sz="1600" dirty="0" smtClean="0"/>
                        <a:t>- Students helped others without being asked by teacher</a:t>
                      </a:r>
                      <a:endParaRPr lang="en-US" sz="1600" dirty="0"/>
                    </a:p>
                  </a:txBody>
                  <a:tcPr/>
                </a:tc>
                <a:tc>
                  <a:txBody>
                    <a:bodyPr/>
                    <a:lstStyle/>
                    <a:p>
                      <a:r>
                        <a:rPr lang="en-US" sz="1600" dirty="0" smtClean="0"/>
                        <a:t>- Students can get distracted from the concept they are practicing and just guess</a:t>
                      </a:r>
                      <a:endParaRPr lang="en-US" sz="1600" dirty="0"/>
                    </a:p>
                  </a:txBody>
                  <a:tcPr/>
                </a:tc>
              </a:tr>
              <a:tr h="359602">
                <a:tc>
                  <a:txBody>
                    <a:bodyPr/>
                    <a:lstStyle/>
                    <a:p>
                      <a:r>
                        <a:rPr lang="en-US" sz="1600" dirty="0" smtClean="0"/>
                        <a:t>- Student motivation</a:t>
                      </a:r>
                      <a:endParaRPr lang="en-US" sz="1600" dirty="0"/>
                    </a:p>
                  </a:txBody>
                  <a:tcPr/>
                </a:tc>
                <a:tc>
                  <a:txBody>
                    <a:bodyPr/>
                    <a:lstStyle/>
                    <a:p>
                      <a:endParaRPr lang="en-US" sz="1600" dirty="0"/>
                    </a:p>
                  </a:txBody>
                  <a:tcPr/>
                </a:tc>
              </a:tr>
              <a:tr h="561571">
                <a:tc>
                  <a:txBody>
                    <a:bodyPr/>
                    <a:lstStyle/>
                    <a:p>
                      <a:pPr>
                        <a:buFontTx/>
                        <a:buChar char="-"/>
                      </a:pPr>
                      <a:r>
                        <a:rPr lang="en-US" sz="1600" dirty="0" smtClean="0"/>
                        <a:t>Students can obtain Apps on their </a:t>
                      </a:r>
                    </a:p>
                    <a:p>
                      <a:pPr>
                        <a:buFontTx/>
                        <a:buNone/>
                      </a:pPr>
                      <a:r>
                        <a:rPr lang="en-US" sz="1600" dirty="0" smtClean="0"/>
                        <a:t>I-pads to practice skills at home</a:t>
                      </a:r>
                      <a:endParaRPr lang="en-US" sz="1600" dirty="0"/>
                    </a:p>
                  </a:txBody>
                  <a:tcPr/>
                </a:tc>
                <a:tc>
                  <a:txBody>
                    <a:bodyPr/>
                    <a:lstStyle/>
                    <a:p>
                      <a:endParaRPr lang="en-US" sz="1600" dirty="0"/>
                    </a:p>
                  </a:txBody>
                  <a:tcPr/>
                </a:tc>
              </a:tr>
            </a:tbl>
          </a:graphicData>
        </a:graphic>
      </p:graphicFrame>
      <p:pic>
        <p:nvPicPr>
          <p:cNvPr id="7" name="Picture 6" descr="i pad pic.jpg"/>
          <p:cNvPicPr>
            <a:picLocks noChangeAspect="1"/>
          </p:cNvPicPr>
          <p:nvPr/>
        </p:nvPicPr>
        <p:blipFill>
          <a:blip r:embed="rId2" cstate="print"/>
          <a:stretch>
            <a:fillRect/>
          </a:stretch>
        </p:blipFill>
        <p:spPr>
          <a:xfrm>
            <a:off x="2438399" y="3886200"/>
            <a:ext cx="3736319" cy="279070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81000"/>
            <a:ext cx="7239000" cy="670560"/>
          </a:xfrm>
          <a:prstGeom prst="rect">
            <a:avLst/>
          </a:prstGeom>
        </p:spPr>
        <p:txBody>
          <a:bodyPr vert="horz" lIns="45720" tIns="0" rIns="45720" bIns="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Hands on Manipulatives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graphicFrame>
        <p:nvGraphicFramePr>
          <p:cNvPr id="5" name="Content Placeholder 3"/>
          <p:cNvGraphicFramePr>
            <a:graphicFrameLocks/>
          </p:cNvGraphicFramePr>
          <p:nvPr/>
        </p:nvGraphicFramePr>
        <p:xfrm>
          <a:off x="381000" y="1295400"/>
          <a:ext cx="7239000" cy="3114040"/>
        </p:xfrm>
        <a:graphic>
          <a:graphicData uri="http://schemas.openxmlformats.org/drawingml/2006/table">
            <a:tbl>
              <a:tblPr firstRow="1" bandRow="1">
                <a:tableStyleId>{5C22544A-7EE6-4342-B048-85BDC9FD1C3A}</a:tableStyleId>
              </a:tblPr>
              <a:tblGrid>
                <a:gridCol w="3619500"/>
                <a:gridCol w="3619500"/>
              </a:tblGrid>
              <a:tr h="370840">
                <a:tc>
                  <a:txBody>
                    <a:bodyPr/>
                    <a:lstStyle/>
                    <a:p>
                      <a:r>
                        <a:rPr lang="en-US" dirty="0" smtClean="0"/>
                        <a:t>PROS</a:t>
                      </a:r>
                      <a:endParaRPr lang="en-US" dirty="0"/>
                    </a:p>
                  </a:txBody>
                  <a:tcPr/>
                </a:tc>
                <a:tc>
                  <a:txBody>
                    <a:bodyPr/>
                    <a:lstStyle/>
                    <a:p>
                      <a:r>
                        <a:rPr lang="en-US" dirty="0" smtClean="0"/>
                        <a:t>CONS</a:t>
                      </a:r>
                      <a:endParaRPr lang="en-US" dirty="0"/>
                    </a:p>
                  </a:txBody>
                  <a:tcPr/>
                </a:tc>
              </a:tr>
              <a:tr h="370840">
                <a:tc>
                  <a:txBody>
                    <a:bodyPr/>
                    <a:lstStyle/>
                    <a:p>
                      <a:r>
                        <a:rPr lang="en-US" dirty="0" smtClean="0"/>
                        <a:t>- In smaller groups everyone had access to manipulatives (unlike a full class activity)</a:t>
                      </a:r>
                      <a:endParaRPr lang="en-US" dirty="0"/>
                    </a:p>
                  </a:txBody>
                  <a:tcPr/>
                </a:tc>
                <a:tc>
                  <a:txBody>
                    <a:bodyPr/>
                    <a:lstStyle/>
                    <a:p>
                      <a:r>
                        <a:rPr lang="en-US" dirty="0" smtClean="0"/>
                        <a:t>- Using Manipulative improperly (building,</a:t>
                      </a:r>
                      <a:r>
                        <a:rPr lang="en-US" baseline="0" dirty="0" smtClean="0"/>
                        <a:t> making patterns…)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Students communicated more with their peers about what they were doing, and also with</a:t>
                      </a:r>
                      <a:r>
                        <a:rPr lang="en-US" baseline="0" dirty="0" smtClean="0"/>
                        <a:t> their teacher</a:t>
                      </a:r>
                      <a:endParaRPr lang="en-US" dirty="0" smtClean="0"/>
                    </a:p>
                  </a:txBody>
                  <a:tcPr/>
                </a:tc>
                <a:tc>
                  <a:txBody>
                    <a:bodyPr/>
                    <a:lstStyle/>
                    <a:p>
                      <a:r>
                        <a:rPr lang="en-US" dirty="0" smtClean="0"/>
                        <a:t>- Difficult</a:t>
                      </a:r>
                      <a:r>
                        <a:rPr lang="en-US" baseline="0" dirty="0" smtClean="0"/>
                        <a:t> to make sure they were getting the most out of the task (I had to be rotating among groups)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Allows the hands-on physical learners opportunity to succeed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bl>
          </a:graphicData>
        </a:graphic>
      </p:graphicFrame>
      <p:pic>
        <p:nvPicPr>
          <p:cNvPr id="6" name="Picture 5" descr="project pic 2.jpg"/>
          <p:cNvPicPr>
            <a:picLocks noChangeAspect="1"/>
          </p:cNvPicPr>
          <p:nvPr/>
        </p:nvPicPr>
        <p:blipFill>
          <a:blip r:embed="rId2" cstate="print"/>
          <a:stretch>
            <a:fillRect/>
          </a:stretch>
        </p:blipFill>
        <p:spPr>
          <a:xfrm>
            <a:off x="2590800" y="4581407"/>
            <a:ext cx="3048000" cy="227659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7239000" cy="670560"/>
          </a:xfrm>
        </p:spPr>
        <p:txBody>
          <a:bodyPr>
            <a:normAutofit/>
          </a:bodyPr>
          <a:lstStyle/>
          <a:p>
            <a:r>
              <a:rPr lang="en-US" dirty="0" smtClean="0"/>
              <a:t>Team board / smart board</a:t>
            </a:r>
            <a:endParaRPr lang="en-US" dirty="0"/>
          </a:p>
        </p:txBody>
      </p:sp>
      <p:graphicFrame>
        <p:nvGraphicFramePr>
          <p:cNvPr id="6" name="Content Placeholder 3"/>
          <p:cNvGraphicFramePr>
            <a:graphicFrameLocks noGrp="1"/>
          </p:cNvGraphicFramePr>
          <p:nvPr>
            <p:ph idx="1"/>
          </p:nvPr>
        </p:nvGraphicFramePr>
        <p:xfrm>
          <a:off x="381000" y="914400"/>
          <a:ext cx="7239000" cy="3434853"/>
        </p:xfrm>
        <a:graphic>
          <a:graphicData uri="http://schemas.openxmlformats.org/drawingml/2006/table">
            <a:tbl>
              <a:tblPr firstRow="1" bandRow="1">
                <a:tableStyleId>{5C22544A-7EE6-4342-B048-85BDC9FD1C3A}</a:tableStyleId>
              </a:tblPr>
              <a:tblGrid>
                <a:gridCol w="3619500"/>
                <a:gridCol w="3619500"/>
              </a:tblGrid>
              <a:tr h="317588">
                <a:tc>
                  <a:txBody>
                    <a:bodyPr/>
                    <a:lstStyle/>
                    <a:p>
                      <a:r>
                        <a:rPr lang="en-US" dirty="0" smtClean="0"/>
                        <a:t>PROS</a:t>
                      </a:r>
                      <a:endParaRPr lang="en-US" dirty="0"/>
                    </a:p>
                  </a:txBody>
                  <a:tcPr/>
                </a:tc>
                <a:tc>
                  <a:txBody>
                    <a:bodyPr/>
                    <a:lstStyle/>
                    <a:p>
                      <a:r>
                        <a:rPr lang="en-US" dirty="0" smtClean="0"/>
                        <a:t>CONS</a:t>
                      </a:r>
                      <a:endParaRPr lang="en-US" dirty="0"/>
                    </a:p>
                  </a:txBody>
                  <a:tcPr/>
                </a:tc>
              </a:tr>
              <a:tr h="548165">
                <a:tc>
                  <a:txBody>
                    <a:bodyPr/>
                    <a:lstStyle/>
                    <a:p>
                      <a:r>
                        <a:rPr lang="en-US" dirty="0" smtClean="0"/>
                        <a:t>- Students work together to complete tasks</a:t>
                      </a:r>
                      <a:endParaRPr lang="en-US" dirty="0"/>
                    </a:p>
                  </a:txBody>
                  <a:tcPr/>
                </a:tc>
                <a:tc>
                  <a:txBody>
                    <a:bodyPr/>
                    <a:lstStyle/>
                    <a:p>
                      <a:r>
                        <a:rPr lang="en-US" dirty="0" smtClean="0"/>
                        <a:t>- Turn taking sometimes was an issue</a:t>
                      </a:r>
                      <a:endParaRPr lang="en-US" dirty="0"/>
                    </a:p>
                  </a:txBody>
                  <a:tcPr/>
                </a:tc>
              </a:tr>
              <a:tr h="783093">
                <a:tc>
                  <a:txBody>
                    <a:bodyPr/>
                    <a:lstStyle/>
                    <a:p>
                      <a:r>
                        <a:rPr lang="en-US" dirty="0" smtClean="0"/>
                        <a:t>- Immediate Feedback</a:t>
                      </a:r>
                      <a:endParaRPr lang="en-US" dirty="0"/>
                    </a:p>
                  </a:txBody>
                  <a:tcPr/>
                </a:tc>
                <a:tc>
                  <a:txBody>
                    <a:bodyPr/>
                    <a:lstStyle/>
                    <a:p>
                      <a:r>
                        <a:rPr lang="en-US" dirty="0" smtClean="0"/>
                        <a:t>- students could wait for others to solve the problem</a:t>
                      </a:r>
                      <a:endParaRPr lang="en-US" dirty="0"/>
                    </a:p>
                  </a:txBody>
                  <a:tcPr/>
                </a:tc>
              </a:tr>
              <a:tr h="548165">
                <a:tc>
                  <a:txBody>
                    <a:bodyPr/>
                    <a:lstStyle/>
                    <a:p>
                      <a:r>
                        <a:rPr lang="en-US" dirty="0" smtClean="0"/>
                        <a:t>- Interactive students are involved – attentive</a:t>
                      </a:r>
                      <a:endParaRPr lang="en-US" dirty="0"/>
                    </a:p>
                  </a:txBody>
                  <a:tcPr/>
                </a:tc>
                <a:tc>
                  <a:txBody>
                    <a:bodyPr/>
                    <a:lstStyle/>
                    <a:p>
                      <a:r>
                        <a:rPr lang="en-US" dirty="0" smtClean="0"/>
                        <a:t>- Finding Interactive activities</a:t>
                      </a:r>
                      <a:r>
                        <a:rPr lang="en-US" baseline="0" dirty="0" smtClean="0"/>
                        <a:t> for the outcome being covered</a:t>
                      </a:r>
                      <a:endParaRPr lang="en-US" dirty="0"/>
                    </a:p>
                  </a:txBody>
                  <a:tcPr/>
                </a:tc>
              </a:tr>
              <a:tr h="317588">
                <a:tc>
                  <a:txBody>
                    <a:bodyPr/>
                    <a:lstStyle/>
                    <a:p>
                      <a:r>
                        <a:rPr lang="en-US" dirty="0" smtClean="0"/>
                        <a:t>- Student Motivation</a:t>
                      </a:r>
                      <a:endParaRPr lang="en-US" dirty="0"/>
                    </a:p>
                  </a:txBody>
                  <a:tcPr/>
                </a:tc>
                <a:tc>
                  <a:txBody>
                    <a:bodyPr/>
                    <a:lstStyle/>
                    <a:p>
                      <a:endParaRPr lang="en-US" dirty="0"/>
                    </a:p>
                  </a:txBody>
                  <a:tcPr/>
                </a:tc>
              </a:tr>
              <a:tr h="317588">
                <a:tc>
                  <a:txBody>
                    <a:bodyPr/>
                    <a:lstStyle/>
                    <a:p>
                      <a:r>
                        <a:rPr lang="en-US" dirty="0" smtClean="0"/>
                        <a:t>- Students</a:t>
                      </a:r>
                      <a:r>
                        <a:rPr lang="en-US" baseline="0" dirty="0" smtClean="0"/>
                        <a:t> can access websites at home to practice </a:t>
                      </a:r>
                      <a:endParaRPr lang="en-US" dirty="0"/>
                    </a:p>
                  </a:txBody>
                  <a:tcPr/>
                </a:tc>
                <a:tc>
                  <a:txBody>
                    <a:bodyPr/>
                    <a:lstStyle/>
                    <a:p>
                      <a:endParaRPr lang="en-US" dirty="0"/>
                    </a:p>
                  </a:txBody>
                  <a:tcPr/>
                </a:tc>
              </a:tr>
            </a:tbl>
          </a:graphicData>
        </a:graphic>
      </p:graphicFrame>
      <p:pic>
        <p:nvPicPr>
          <p:cNvPr id="8" name="Picture 7" descr="project pic 1.jpg"/>
          <p:cNvPicPr>
            <a:picLocks noChangeAspect="1"/>
          </p:cNvPicPr>
          <p:nvPr/>
        </p:nvPicPr>
        <p:blipFill>
          <a:blip r:embed="rId2" cstate="print"/>
          <a:stretch>
            <a:fillRect/>
          </a:stretch>
        </p:blipFill>
        <p:spPr>
          <a:xfrm>
            <a:off x="2286000" y="4495800"/>
            <a:ext cx="2895600" cy="216276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7239000" cy="670560"/>
          </a:xfrm>
          <a:prstGeom prst="rect">
            <a:avLst/>
          </a:prstGeom>
        </p:spPr>
        <p:txBody>
          <a:bodyPr vert="horz" lIns="45720" tIns="0" rIns="45720" bIns="0"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Paper &amp; pencil activities</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graphicFrame>
        <p:nvGraphicFramePr>
          <p:cNvPr id="5" name="Content Placeholder 3"/>
          <p:cNvGraphicFramePr>
            <a:graphicFrameLocks/>
          </p:cNvGraphicFramePr>
          <p:nvPr/>
        </p:nvGraphicFramePr>
        <p:xfrm>
          <a:off x="457200" y="1066800"/>
          <a:ext cx="7239000" cy="2199640"/>
        </p:xfrm>
        <a:graphic>
          <a:graphicData uri="http://schemas.openxmlformats.org/drawingml/2006/table">
            <a:tbl>
              <a:tblPr firstRow="1" bandRow="1">
                <a:tableStyleId>{5C22544A-7EE6-4342-B048-85BDC9FD1C3A}</a:tableStyleId>
              </a:tblPr>
              <a:tblGrid>
                <a:gridCol w="3619500"/>
                <a:gridCol w="3619500"/>
              </a:tblGrid>
              <a:tr h="370840">
                <a:tc>
                  <a:txBody>
                    <a:bodyPr/>
                    <a:lstStyle/>
                    <a:p>
                      <a:r>
                        <a:rPr lang="en-US" dirty="0" smtClean="0"/>
                        <a:t>PROS</a:t>
                      </a:r>
                      <a:endParaRPr lang="en-US" dirty="0"/>
                    </a:p>
                  </a:txBody>
                  <a:tcPr/>
                </a:tc>
                <a:tc>
                  <a:txBody>
                    <a:bodyPr/>
                    <a:lstStyle/>
                    <a:p>
                      <a:r>
                        <a:rPr lang="en-US" dirty="0" smtClean="0"/>
                        <a:t>CONS</a:t>
                      </a:r>
                      <a:endParaRPr lang="en-US" dirty="0"/>
                    </a:p>
                  </a:txBody>
                  <a:tcPr/>
                </a:tc>
              </a:tr>
              <a:tr h="370840">
                <a:tc>
                  <a:txBody>
                    <a:bodyPr/>
                    <a:lstStyle/>
                    <a:p>
                      <a:r>
                        <a:rPr lang="en-US" dirty="0" smtClean="0"/>
                        <a:t>- Allowed for teacher</a:t>
                      </a:r>
                      <a:r>
                        <a:rPr lang="en-US" baseline="0" dirty="0" smtClean="0"/>
                        <a:t> assessment of skills learned</a:t>
                      </a:r>
                      <a:endParaRPr lang="en-US" dirty="0"/>
                    </a:p>
                  </a:txBody>
                  <a:tcPr/>
                </a:tc>
                <a:tc>
                  <a:txBody>
                    <a:bodyPr/>
                    <a:lstStyle/>
                    <a:p>
                      <a:r>
                        <a:rPr lang="en-US" dirty="0" smtClean="0"/>
                        <a:t>- Time</a:t>
                      </a:r>
                      <a:r>
                        <a:rPr lang="en-US" baseline="0" dirty="0" smtClean="0"/>
                        <a:t> allotment for some activities were too short/ too long</a:t>
                      </a:r>
                      <a:endParaRPr lang="en-US" dirty="0"/>
                    </a:p>
                  </a:txBody>
                  <a:tcPr/>
                </a:tc>
              </a:tr>
              <a:tr h="370840">
                <a:tc>
                  <a:txBody>
                    <a:bodyPr/>
                    <a:lstStyle/>
                    <a:p>
                      <a:r>
                        <a:rPr lang="en-US" dirty="0" smtClean="0"/>
                        <a:t>- Shows student understanding</a:t>
                      </a:r>
                      <a:endParaRPr lang="en-US" dirty="0"/>
                    </a:p>
                  </a:txBody>
                  <a:tcPr/>
                </a:tc>
                <a:tc>
                  <a:txBody>
                    <a:bodyPr/>
                    <a:lstStyle/>
                    <a:p>
                      <a:r>
                        <a:rPr lang="en-US" dirty="0" smtClean="0"/>
                        <a:t>- Students with language trouble needed</a:t>
                      </a:r>
                      <a:r>
                        <a:rPr lang="en-US" baseline="0" dirty="0" smtClean="0"/>
                        <a:t> more time and teacher intervention</a:t>
                      </a:r>
                      <a:r>
                        <a:rPr lang="en-US" dirty="0" smtClean="0"/>
                        <a:t> </a:t>
                      </a:r>
                      <a:endParaRPr lang="en-US" dirty="0"/>
                    </a:p>
                  </a:txBody>
                  <a:tcPr/>
                </a:tc>
              </a:tr>
            </a:tbl>
          </a:graphicData>
        </a:graphic>
      </p:graphicFrame>
      <p:pic>
        <p:nvPicPr>
          <p:cNvPr id="6" name="Picture 5" descr="paper pencil pic.jpg"/>
          <p:cNvPicPr>
            <a:picLocks noChangeAspect="1"/>
          </p:cNvPicPr>
          <p:nvPr/>
        </p:nvPicPr>
        <p:blipFill>
          <a:blip r:embed="rId2" cstate="print"/>
          <a:stretch>
            <a:fillRect/>
          </a:stretch>
        </p:blipFill>
        <p:spPr>
          <a:xfrm>
            <a:off x="2514600" y="3733800"/>
            <a:ext cx="3200400" cy="239042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sz="3200" dirty="0" smtClean="0"/>
              <a:t>Teaching Inquiry – My experience </a:t>
            </a:r>
            <a:endParaRPr lang="en-US" sz="3200" dirty="0"/>
          </a:p>
        </p:txBody>
      </p:sp>
      <p:sp>
        <p:nvSpPr>
          <p:cNvPr id="3" name="Content Placeholder 2"/>
          <p:cNvSpPr>
            <a:spLocks noGrp="1"/>
          </p:cNvSpPr>
          <p:nvPr>
            <p:ph idx="1"/>
          </p:nvPr>
        </p:nvSpPr>
        <p:spPr>
          <a:xfrm>
            <a:off x="228600" y="990600"/>
            <a:ext cx="7696200" cy="4846320"/>
          </a:xfrm>
        </p:spPr>
        <p:txBody>
          <a:bodyPr>
            <a:normAutofit fontScale="92500" lnSpcReduction="10000"/>
          </a:bodyPr>
          <a:lstStyle/>
          <a:p>
            <a:r>
              <a:rPr lang="en-US" dirty="0" smtClean="0"/>
              <a:t>Positive experience!!</a:t>
            </a:r>
          </a:p>
          <a:p>
            <a:r>
              <a:rPr lang="en-US" dirty="0" smtClean="0"/>
              <a:t>Increased motivation for my students (notably those that struggle with Math)</a:t>
            </a:r>
          </a:p>
          <a:p>
            <a:r>
              <a:rPr lang="en-US" dirty="0" smtClean="0"/>
              <a:t>Time management with stations is a learning curve and will change depending on the class make up</a:t>
            </a:r>
          </a:p>
          <a:p>
            <a:r>
              <a:rPr lang="en-US" dirty="0" smtClean="0"/>
              <a:t>The variety of activities (mix of technology, hands on and paper/pencil) allowed students to learn in a way they were comfortable</a:t>
            </a:r>
          </a:p>
          <a:p>
            <a:r>
              <a:rPr lang="en-US" dirty="0" smtClean="0"/>
              <a:t>Technology can be used a tool to help them learn Mathematics! (not a toy) </a:t>
            </a:r>
          </a:p>
          <a:p>
            <a:r>
              <a:rPr lang="en-US" dirty="0" smtClean="0"/>
              <a:t>Station set up allowed multiple activities on the same outcome (more exposure/ more practice)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sz="3200" dirty="0" smtClean="0"/>
              <a:t>Would I Use this approach again?</a:t>
            </a:r>
            <a:endParaRPr lang="en-US" sz="3200" dirty="0"/>
          </a:p>
        </p:txBody>
      </p:sp>
      <p:sp>
        <p:nvSpPr>
          <p:cNvPr id="3" name="Content Placeholder 2"/>
          <p:cNvSpPr>
            <a:spLocks noGrp="1"/>
          </p:cNvSpPr>
          <p:nvPr>
            <p:ph idx="1"/>
          </p:nvPr>
        </p:nvSpPr>
        <p:spPr>
          <a:xfrm>
            <a:off x="457200" y="1143000"/>
            <a:ext cx="7239000" cy="685800"/>
          </a:xfrm>
        </p:spPr>
        <p:txBody>
          <a:bodyPr/>
          <a:lstStyle/>
          <a:p>
            <a:r>
              <a:rPr lang="en-US" dirty="0" smtClean="0"/>
              <a:t>YES!!!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239000" cy="3124200"/>
          </a:xfrm>
        </p:spPr>
        <p:txBody>
          <a:bodyPr/>
          <a:lstStyle/>
          <a:p>
            <a:r>
              <a:rPr lang="en-US" dirty="0" smtClean="0"/>
              <a:t>Teaching Beliefs-</a:t>
            </a:r>
          </a:p>
          <a:p>
            <a:pPr lvl="1"/>
            <a:r>
              <a:rPr lang="en-US" dirty="0" smtClean="0"/>
              <a:t>In the area of mathematics I have always believed that students needs to be interacting and making connections to their learning. Using activities that engage students, get them discussing concepts and using materials (ex. manipulatives) so that they can understand the basis of the mathematical concept.</a:t>
            </a:r>
          </a:p>
        </p:txBody>
      </p:sp>
      <p:sp>
        <p:nvSpPr>
          <p:cNvPr id="4" name="Content Placeholder 2"/>
          <p:cNvSpPr txBox="1">
            <a:spLocks/>
          </p:cNvSpPr>
          <p:nvPr/>
        </p:nvSpPr>
        <p:spPr>
          <a:xfrm>
            <a:off x="457200" y="3505200"/>
            <a:ext cx="7239000" cy="312420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US" sz="2600" u="sng" dirty="0" smtClean="0"/>
              <a:t>Why a STEM Project?</a:t>
            </a:r>
          </a:p>
          <a:p>
            <a:pPr marL="731520" lvl="1" indent="-274320">
              <a:spcBef>
                <a:spcPts val="600"/>
              </a:spcBef>
              <a:buClr>
                <a:schemeClr val="tx2"/>
              </a:buClr>
              <a:buSzPct val="73000"/>
              <a:buFont typeface="Wingdings 2"/>
              <a:buChar char=""/>
              <a:defRPr/>
            </a:pPr>
            <a:r>
              <a:rPr kumimoji="0" lang="en-US" sz="25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I</a:t>
            </a:r>
            <a:r>
              <a:rPr kumimoji="0" lang="en-US" sz="25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have always been interested in idea of incorporating technology into my math classroom. I have attended in-services and training sessions dealing with math and technology. </a:t>
            </a:r>
            <a:r>
              <a:rPr lang="en-US" sz="2500" dirty="0" smtClean="0">
                <a:solidFill>
                  <a:schemeClr val="tx1">
                    <a:lumMod val="65000"/>
                    <a:lumOff val="35000"/>
                  </a:schemeClr>
                </a:solidFill>
              </a:rPr>
              <a:t>Being apart of this stem project has allowed me to avail of additional technology and the time to develop activities  to bring technology into my math classroom. </a:t>
            </a:r>
            <a:r>
              <a:rPr kumimoji="0" lang="en-US" sz="2500" b="0" i="0" u="none" strike="noStrike" kern="1200" cap="none" spc="0" normalizeH="0" noProof="0" dirty="0" smtClean="0">
                <a:ln>
                  <a:noFill/>
                </a:ln>
                <a:solidFill>
                  <a:schemeClr val="tx1">
                    <a:lumMod val="65000"/>
                    <a:lumOff val="35000"/>
                  </a:schemeClr>
                </a:solidFill>
                <a:effectLst/>
                <a:uLnTx/>
                <a:uFillTx/>
                <a:latin typeface="+mn-lt"/>
                <a:ea typeface="+mn-ea"/>
                <a:cs typeface="+mn-cs"/>
              </a:rPr>
              <a:t> </a:t>
            </a:r>
            <a:endParaRPr kumimoji="0" lang="en-US" sz="25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239000" cy="518160"/>
          </a:xfrm>
        </p:spPr>
        <p:txBody>
          <a:bodyPr>
            <a:normAutofit/>
          </a:bodyPr>
          <a:lstStyle/>
          <a:p>
            <a:r>
              <a:rPr lang="en-US" sz="2800" dirty="0" smtClean="0"/>
              <a:t>Nctm- technology in mathematics</a:t>
            </a:r>
            <a:endParaRPr lang="en-US" sz="2800" dirty="0"/>
          </a:p>
        </p:txBody>
      </p:sp>
      <p:sp>
        <p:nvSpPr>
          <p:cNvPr id="3" name="Content Placeholder 2"/>
          <p:cNvSpPr>
            <a:spLocks noGrp="1"/>
          </p:cNvSpPr>
          <p:nvPr>
            <p:ph idx="1"/>
          </p:nvPr>
        </p:nvSpPr>
        <p:spPr>
          <a:xfrm>
            <a:off x="381000" y="1676400"/>
            <a:ext cx="7543800" cy="3276600"/>
          </a:xfrm>
          <a:ln>
            <a:solidFill>
              <a:schemeClr val="accent1">
                <a:lumMod val="75000"/>
              </a:schemeClr>
            </a:solidFill>
          </a:ln>
        </p:spPr>
        <p:txBody>
          <a:bodyPr>
            <a:normAutofit fontScale="92500" lnSpcReduction="10000"/>
          </a:bodyPr>
          <a:lstStyle/>
          <a:p>
            <a:pPr>
              <a:buNone/>
            </a:pPr>
            <a:r>
              <a:rPr lang="en-US" b="1" dirty="0" smtClean="0"/>
              <a:t>NCTM Position</a:t>
            </a:r>
          </a:p>
          <a:p>
            <a:pPr>
              <a:buNone/>
            </a:pPr>
            <a:r>
              <a:rPr lang="en-US" sz="2000" dirty="0" smtClean="0"/>
              <a:t>“It is essential that teachers and students have </a:t>
            </a:r>
            <a:r>
              <a:rPr lang="en-US" sz="2000" u="sng" dirty="0" smtClean="0"/>
              <a:t>regular access to technologies</a:t>
            </a:r>
            <a:r>
              <a:rPr lang="en-US" sz="2000" dirty="0" smtClean="0"/>
              <a:t> that support and advance mathematical sense making, reasoning, problem solving, and communication. Effective teachers optimize the </a:t>
            </a:r>
            <a:r>
              <a:rPr lang="en-US" sz="2000" u="sng" dirty="0" smtClean="0"/>
              <a:t>potential of technology to develop students’ understanding, stimulate their interest, and increase their proficiency in mathematics</a:t>
            </a:r>
            <a:r>
              <a:rPr lang="en-US" sz="2000" dirty="0" smtClean="0"/>
              <a:t>. When teachers use technology strategically, they can provide </a:t>
            </a:r>
            <a:r>
              <a:rPr lang="en-US" sz="2000" u="sng" dirty="0" smtClean="0"/>
              <a:t>greater access to mathematics for all students</a:t>
            </a:r>
            <a:r>
              <a:rPr lang="en-US" sz="2000" dirty="0" smtClean="0"/>
              <a:t>.”</a:t>
            </a:r>
          </a:p>
          <a:p>
            <a:pPr>
              <a:buNone/>
            </a:pPr>
            <a:endParaRPr lang="en-US" sz="2000" dirty="0" smtClean="0"/>
          </a:p>
          <a:p>
            <a:pPr algn="ctr">
              <a:buNone/>
            </a:pPr>
            <a:r>
              <a:rPr lang="en-US" sz="1700" dirty="0" smtClean="0"/>
              <a:t>Taken from: </a:t>
            </a:r>
            <a:r>
              <a:rPr lang="en-US" sz="1700" dirty="0" smtClean="0">
                <a:hlinkClick r:id="rId2"/>
              </a:rPr>
              <a:t>http://www.nctm.org/about/content.aspx?id=31734</a:t>
            </a:r>
            <a:r>
              <a:rPr lang="en-US" sz="2000" dirty="0" smtClean="0"/>
              <a:t> </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8160"/>
          </a:xfrm>
        </p:spPr>
        <p:txBody>
          <a:bodyPr>
            <a:normAutofit/>
          </a:bodyPr>
          <a:lstStyle/>
          <a:p>
            <a:r>
              <a:rPr lang="en-US" sz="2800" dirty="0" smtClean="0"/>
              <a:t>NL Grade 5 Math Curriculum Guide</a:t>
            </a:r>
            <a:endParaRPr lang="en-US" sz="2800" dirty="0"/>
          </a:p>
        </p:txBody>
      </p:sp>
      <p:sp>
        <p:nvSpPr>
          <p:cNvPr id="6" name="TextBox 5"/>
          <p:cNvSpPr txBox="1"/>
          <p:nvPr/>
        </p:nvSpPr>
        <p:spPr>
          <a:xfrm>
            <a:off x="228600" y="1066800"/>
            <a:ext cx="7924800" cy="5693866"/>
          </a:xfrm>
          <a:prstGeom prst="rect">
            <a:avLst/>
          </a:prstGeom>
          <a:noFill/>
        </p:spPr>
        <p:txBody>
          <a:bodyPr wrap="square" rtlCol="0">
            <a:spAutoFit/>
          </a:bodyPr>
          <a:lstStyle/>
          <a:p>
            <a:r>
              <a:rPr lang="en-US" sz="1600" dirty="0" smtClean="0"/>
              <a:t>Technology contributes to the learning of a wide range of mathematical</a:t>
            </a:r>
          </a:p>
          <a:p>
            <a:r>
              <a:rPr lang="en-US" sz="1600" dirty="0" smtClean="0"/>
              <a:t>outcomes and enables students to explore and create patterns, examine</a:t>
            </a:r>
          </a:p>
          <a:p>
            <a:r>
              <a:rPr lang="en-US" sz="1600" dirty="0" smtClean="0"/>
              <a:t>relationships, test conjectures and solve problems.</a:t>
            </a:r>
          </a:p>
          <a:p>
            <a:r>
              <a:rPr lang="en-US" sz="1600" dirty="0" smtClean="0"/>
              <a:t>Calculators and computers can be used to:</a:t>
            </a:r>
          </a:p>
          <a:p>
            <a:endParaRPr lang="en-US" sz="1600" dirty="0" smtClean="0"/>
          </a:p>
          <a:p>
            <a:r>
              <a:rPr lang="en-US" sz="1600" dirty="0" smtClean="0"/>
              <a:t>• explore and demonstrate mathematical relationships and patterns</a:t>
            </a:r>
          </a:p>
          <a:p>
            <a:r>
              <a:rPr lang="en-US" sz="1600" dirty="0" smtClean="0"/>
              <a:t>• organize and display data</a:t>
            </a:r>
          </a:p>
          <a:p>
            <a:r>
              <a:rPr lang="en-US" sz="1600" dirty="0" smtClean="0"/>
              <a:t>• extrapolate and interpolate</a:t>
            </a:r>
          </a:p>
          <a:p>
            <a:r>
              <a:rPr lang="en-US" sz="1600" dirty="0" smtClean="0"/>
              <a:t>• assist with calculation procedures as part of solving problems</a:t>
            </a:r>
          </a:p>
          <a:p>
            <a:r>
              <a:rPr lang="en-US" sz="1600" dirty="0" smtClean="0"/>
              <a:t>• decrease the time spent on computations when other mathematical</a:t>
            </a:r>
          </a:p>
          <a:p>
            <a:r>
              <a:rPr lang="en-US" sz="1600" dirty="0" smtClean="0"/>
              <a:t>    learning is the focus</a:t>
            </a:r>
          </a:p>
          <a:p>
            <a:r>
              <a:rPr lang="en-US" sz="1600" dirty="0" smtClean="0"/>
              <a:t>• reinforce the learning of basic facts</a:t>
            </a:r>
          </a:p>
          <a:p>
            <a:r>
              <a:rPr lang="en-US" sz="1600" dirty="0" smtClean="0"/>
              <a:t>• develop personal procedures for mathematical operations</a:t>
            </a:r>
          </a:p>
          <a:p>
            <a:r>
              <a:rPr lang="en-US" sz="1600" dirty="0" smtClean="0"/>
              <a:t>• create geometric patterns</a:t>
            </a:r>
          </a:p>
          <a:p>
            <a:r>
              <a:rPr lang="en-US" sz="1600" dirty="0" smtClean="0"/>
              <a:t>• simulate situations</a:t>
            </a:r>
          </a:p>
          <a:p>
            <a:r>
              <a:rPr lang="en-US" sz="1600" dirty="0" smtClean="0"/>
              <a:t>• develop number sense.</a:t>
            </a:r>
          </a:p>
          <a:p>
            <a:endParaRPr lang="en-US" sz="1600" dirty="0" smtClean="0"/>
          </a:p>
          <a:p>
            <a:r>
              <a:rPr lang="en-US" sz="1600" dirty="0" smtClean="0"/>
              <a:t>Technology contributes to a </a:t>
            </a:r>
            <a:r>
              <a:rPr lang="en-US" sz="1600" u="sng" dirty="0" smtClean="0"/>
              <a:t>learning environment in which the</a:t>
            </a:r>
          </a:p>
          <a:p>
            <a:r>
              <a:rPr lang="en-US" sz="1600" u="sng" dirty="0" smtClean="0"/>
              <a:t>growing curiosity of students can lead to rich mathematical discoveries</a:t>
            </a:r>
          </a:p>
          <a:p>
            <a:r>
              <a:rPr lang="en-US" sz="1600" u="sng" dirty="0" smtClean="0"/>
              <a:t>at all grade levels</a:t>
            </a:r>
            <a:r>
              <a:rPr lang="en-US" sz="1600" dirty="0" smtClean="0"/>
              <a:t>.</a:t>
            </a:r>
          </a:p>
          <a:p>
            <a:endParaRPr lang="en-US" sz="1600" dirty="0" smtClean="0"/>
          </a:p>
          <a:p>
            <a:r>
              <a:rPr lang="en-US" sz="1400" dirty="0" smtClean="0"/>
              <a:t>Taken from: </a:t>
            </a:r>
            <a:r>
              <a:rPr lang="en-US" sz="1400" dirty="0" smtClean="0">
                <a:solidFill>
                  <a:srgbClr val="0070C0"/>
                </a:solidFill>
                <a:hlinkClick r:id="rId2"/>
              </a:rPr>
              <a:t>http://www.ed.gov.nl.ca/edu/k12/curriculum/guides/mathematics/gr5_math_guide.pdf</a:t>
            </a:r>
            <a:r>
              <a:rPr lang="en-US" sz="1400" dirty="0" smtClean="0">
                <a:solidFill>
                  <a:srgbClr val="0070C0"/>
                </a:solidFill>
              </a:rPr>
              <a:t> </a:t>
            </a:r>
            <a:endParaRPr lang="en-US" sz="1400" dirty="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441960"/>
          </a:xfrm>
        </p:spPr>
        <p:txBody>
          <a:bodyPr>
            <a:normAutofit/>
          </a:bodyPr>
          <a:lstStyle/>
          <a:p>
            <a:r>
              <a:rPr lang="en-US" sz="2400" dirty="0" smtClean="0"/>
              <a:t>My project and my school</a:t>
            </a:r>
            <a:endParaRPr lang="en-US" sz="2400" dirty="0"/>
          </a:p>
        </p:txBody>
      </p:sp>
      <p:sp>
        <p:nvSpPr>
          <p:cNvPr id="3" name="Content Placeholder 2"/>
          <p:cNvSpPr>
            <a:spLocks noGrp="1"/>
          </p:cNvSpPr>
          <p:nvPr>
            <p:ph idx="1"/>
          </p:nvPr>
        </p:nvSpPr>
        <p:spPr>
          <a:xfrm>
            <a:off x="457200" y="1219200"/>
            <a:ext cx="7239000" cy="4846320"/>
          </a:xfrm>
        </p:spPr>
        <p:txBody>
          <a:bodyPr/>
          <a:lstStyle/>
          <a:p>
            <a:r>
              <a:rPr lang="en-US" dirty="0" smtClean="0"/>
              <a:t>Woodland Elementary has been focusing on the 4 C’s of Learning</a:t>
            </a:r>
          </a:p>
          <a:p>
            <a:pPr lvl="1"/>
            <a:r>
              <a:rPr lang="en-US" sz="1800" dirty="0" smtClean="0"/>
              <a:t>Collaboration</a:t>
            </a:r>
          </a:p>
          <a:p>
            <a:pPr lvl="1"/>
            <a:r>
              <a:rPr lang="en-US" sz="1800" dirty="0" smtClean="0"/>
              <a:t>Communication</a:t>
            </a:r>
          </a:p>
          <a:p>
            <a:pPr lvl="1"/>
            <a:r>
              <a:rPr lang="en-US" sz="1800" dirty="0" smtClean="0"/>
              <a:t>Creativity</a:t>
            </a:r>
          </a:p>
          <a:p>
            <a:pPr lvl="1"/>
            <a:r>
              <a:rPr lang="en-US" sz="1800" dirty="0" smtClean="0"/>
              <a:t>Critical Thinking</a:t>
            </a:r>
          </a:p>
          <a:p>
            <a:pPr>
              <a:buNone/>
            </a:pPr>
            <a:endParaRPr lang="en-US" dirty="0" smtClean="0"/>
          </a:p>
          <a:p>
            <a:r>
              <a:rPr lang="en-US" dirty="0" smtClean="0"/>
              <a:t>In my project I incorporated activities involving collaboration, communication and critical thinking.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518160"/>
          </a:xfrm>
        </p:spPr>
        <p:txBody>
          <a:bodyPr>
            <a:normAutofit/>
          </a:bodyPr>
          <a:lstStyle/>
          <a:p>
            <a:r>
              <a:rPr lang="en-US" sz="2000" dirty="0" smtClean="0"/>
              <a:t>My research questions:</a:t>
            </a:r>
            <a:endParaRPr lang="en-US" sz="2000" dirty="0"/>
          </a:p>
        </p:txBody>
      </p:sp>
      <p:sp>
        <p:nvSpPr>
          <p:cNvPr id="3" name="Content Placeholder 2"/>
          <p:cNvSpPr>
            <a:spLocks noGrp="1"/>
          </p:cNvSpPr>
          <p:nvPr>
            <p:ph idx="1"/>
          </p:nvPr>
        </p:nvSpPr>
        <p:spPr>
          <a:xfrm>
            <a:off x="0" y="914400"/>
            <a:ext cx="8001000" cy="4846320"/>
          </a:xfrm>
        </p:spPr>
        <p:txBody>
          <a:bodyPr/>
          <a:lstStyle/>
          <a:p>
            <a:r>
              <a:rPr lang="en-US" dirty="0" smtClean="0"/>
              <a:t>Teacher Question</a:t>
            </a:r>
          </a:p>
          <a:p>
            <a:pPr lvl="1"/>
            <a:r>
              <a:rPr lang="en-US" sz="2000" dirty="0" smtClean="0"/>
              <a:t>How can the implementation of </a:t>
            </a:r>
            <a:r>
              <a:rPr lang="en-US" sz="2000" i="1" strike="sngStrike" dirty="0" smtClean="0"/>
              <a:t>virtual manipulatives</a:t>
            </a:r>
            <a:r>
              <a:rPr lang="en-US" sz="2000" dirty="0" smtClean="0"/>
              <a:t> technology inform my teaching in a mathematics unit in fractions</a:t>
            </a:r>
          </a:p>
          <a:p>
            <a:r>
              <a:rPr lang="en-US" dirty="0" smtClean="0"/>
              <a:t>Student Question</a:t>
            </a:r>
          </a:p>
          <a:p>
            <a:pPr lvl="1"/>
            <a:r>
              <a:rPr lang="en-US" sz="2000" dirty="0" smtClean="0"/>
              <a:t>How will the use of </a:t>
            </a:r>
            <a:r>
              <a:rPr lang="en-US" sz="2000" i="1" strike="sngStrike" dirty="0" smtClean="0"/>
              <a:t>virtual manipulatives </a:t>
            </a:r>
            <a:r>
              <a:rPr lang="en-US" sz="2000" dirty="0" smtClean="0"/>
              <a:t>technology enhance student understanding of concepts in a fractions unit</a:t>
            </a:r>
            <a:endParaRPr lang="en-US" sz="2000" dirty="0"/>
          </a:p>
        </p:txBody>
      </p:sp>
      <p:pic>
        <p:nvPicPr>
          <p:cNvPr id="2050" name="Picture 2" descr="http://ts1.mm.bing.net/th?&amp;id=HN.608009597939550696&amp;w=300&amp;h=300&amp;c=0&amp;pid=1.9&amp;rs=0&amp;p=0"/>
          <p:cNvPicPr>
            <a:picLocks noChangeAspect="1" noChangeArrowheads="1"/>
          </p:cNvPicPr>
          <p:nvPr/>
        </p:nvPicPr>
        <p:blipFill>
          <a:blip r:embed="rId2" cstate="print"/>
          <a:srcRect/>
          <a:stretch>
            <a:fillRect/>
          </a:stretch>
        </p:blipFill>
        <p:spPr bwMode="auto">
          <a:xfrm>
            <a:off x="1143000" y="5638800"/>
            <a:ext cx="2857500" cy="1076326"/>
          </a:xfrm>
          <a:prstGeom prst="rect">
            <a:avLst/>
          </a:prstGeom>
          <a:noFill/>
        </p:spPr>
      </p:pic>
      <p:pic>
        <p:nvPicPr>
          <p:cNvPr id="2052" name="Picture 4" descr="http://ts2.mm.bing.net/th?&amp;id=HN.607990223345617674&amp;w=300&amp;h=300&amp;c=0&amp;pid=1.9&amp;rs=0&amp;p=0"/>
          <p:cNvPicPr>
            <a:picLocks noChangeAspect="1" noChangeArrowheads="1"/>
          </p:cNvPicPr>
          <p:nvPr/>
        </p:nvPicPr>
        <p:blipFill>
          <a:blip r:embed="rId3" cstate="print"/>
          <a:srcRect/>
          <a:stretch>
            <a:fillRect/>
          </a:stretch>
        </p:blipFill>
        <p:spPr bwMode="auto">
          <a:xfrm>
            <a:off x="4800600" y="5410200"/>
            <a:ext cx="2667000" cy="1270000"/>
          </a:xfrm>
          <a:prstGeom prst="rect">
            <a:avLst/>
          </a:prstGeom>
          <a:noFill/>
        </p:spPr>
      </p:pic>
      <p:sp>
        <p:nvSpPr>
          <p:cNvPr id="6" name="TextBox 5"/>
          <p:cNvSpPr txBox="1"/>
          <p:nvPr/>
        </p:nvSpPr>
        <p:spPr>
          <a:xfrm>
            <a:off x="228600" y="3657600"/>
            <a:ext cx="7848600" cy="1477328"/>
          </a:xfrm>
          <a:prstGeom prst="rect">
            <a:avLst/>
          </a:prstGeom>
          <a:noFill/>
        </p:spPr>
        <p:txBody>
          <a:bodyPr wrap="square" rtlCol="0">
            <a:spAutoFit/>
          </a:bodyPr>
          <a:lstStyle/>
          <a:p>
            <a:r>
              <a:rPr lang="en-US" i="1" dirty="0" smtClean="0">
                <a:solidFill>
                  <a:srgbClr val="0070C0"/>
                </a:solidFill>
              </a:rPr>
              <a:t>Virtual manipulatives was changed to technology due to the fact that as my planning progressed in my project I found that I-apps and interactive whiteboard activities were able to provide the practice and exposure I was looking for- also virtual manipulative were limited and not always accessible and easily usable for students!</a:t>
            </a:r>
            <a:endParaRPr lang="en-US" i="1" dirty="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65760"/>
          </a:xfrm>
        </p:spPr>
        <p:txBody>
          <a:bodyPr>
            <a:normAutofit fontScale="90000"/>
          </a:bodyPr>
          <a:lstStyle/>
          <a:p>
            <a:r>
              <a:rPr lang="en-US" sz="2800" dirty="0" smtClean="0"/>
              <a:t>Project Description</a:t>
            </a:r>
            <a:endParaRPr lang="en-US" sz="2800" dirty="0"/>
          </a:p>
        </p:txBody>
      </p:sp>
      <p:sp>
        <p:nvSpPr>
          <p:cNvPr id="3" name="Content Placeholder 2"/>
          <p:cNvSpPr>
            <a:spLocks noGrp="1"/>
          </p:cNvSpPr>
          <p:nvPr>
            <p:ph idx="1"/>
          </p:nvPr>
        </p:nvSpPr>
        <p:spPr>
          <a:xfrm>
            <a:off x="457200" y="990600"/>
            <a:ext cx="7239000" cy="4846320"/>
          </a:xfrm>
        </p:spPr>
        <p:txBody>
          <a:bodyPr>
            <a:normAutofit fontScale="92500" lnSpcReduction="20000"/>
          </a:bodyPr>
          <a:lstStyle/>
          <a:p>
            <a:r>
              <a:rPr lang="en-US" sz="2400" dirty="0" smtClean="0"/>
              <a:t>My Grade 5 Students will take part in a pre-survey, post-survey, pre-test, and then complete a three week implementation of a fractions unit. During the implementation students will take part in various center activities that will focus on the curriculum outcomes. </a:t>
            </a:r>
          </a:p>
          <a:p>
            <a:pPr>
              <a:buNone/>
            </a:pPr>
            <a:endParaRPr lang="en-US" sz="2400" dirty="0" smtClean="0"/>
          </a:p>
          <a:p>
            <a:r>
              <a:rPr lang="en-US" sz="2400" dirty="0" smtClean="0"/>
              <a:t>Center Activities</a:t>
            </a:r>
          </a:p>
          <a:p>
            <a:pPr lvl="1"/>
            <a:r>
              <a:rPr lang="en-US" dirty="0" smtClean="0"/>
              <a:t>Hands on Manipulatives</a:t>
            </a:r>
          </a:p>
          <a:p>
            <a:pPr lvl="1"/>
            <a:r>
              <a:rPr lang="en-US" dirty="0" smtClean="0"/>
              <a:t>Technology – I-pads</a:t>
            </a:r>
          </a:p>
          <a:p>
            <a:pPr lvl="1"/>
            <a:r>
              <a:rPr lang="en-US" dirty="0" smtClean="0"/>
              <a:t>Technology- Interactive </a:t>
            </a:r>
            <a:r>
              <a:rPr lang="en-US" dirty="0" smtClean="0"/>
              <a:t>Whiteboards</a:t>
            </a:r>
            <a:endParaRPr lang="en-US" dirty="0" smtClean="0"/>
          </a:p>
          <a:p>
            <a:pPr lvl="1"/>
            <a:r>
              <a:rPr lang="en-US" dirty="0" smtClean="0"/>
              <a:t>Paper &amp; Pencil</a:t>
            </a:r>
          </a:p>
          <a:p>
            <a:pPr lvl="1">
              <a:buNone/>
            </a:pPr>
            <a:endParaRPr lang="en-US" dirty="0" smtClean="0"/>
          </a:p>
          <a:p>
            <a:pPr lvl="1">
              <a:buNone/>
            </a:pPr>
            <a:r>
              <a:rPr lang="en-US" dirty="0" smtClean="0">
                <a:solidFill>
                  <a:schemeClr val="tx1"/>
                </a:solidFill>
              </a:rPr>
              <a:t>During the implementation students will also take part in personal reflections to show their personal thoughts about the incorporation of technology.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94360"/>
          </a:xfrm>
        </p:spPr>
        <p:txBody>
          <a:bodyPr>
            <a:normAutofit/>
          </a:bodyPr>
          <a:lstStyle/>
          <a:p>
            <a:r>
              <a:rPr lang="en-US" sz="3200" dirty="0" smtClean="0"/>
              <a:t>Planning for project</a:t>
            </a:r>
            <a:endParaRPr lang="en-US" sz="3200" dirty="0"/>
          </a:p>
        </p:txBody>
      </p:sp>
      <p:sp>
        <p:nvSpPr>
          <p:cNvPr id="3" name="Content Placeholder 2"/>
          <p:cNvSpPr>
            <a:spLocks noGrp="1"/>
          </p:cNvSpPr>
          <p:nvPr>
            <p:ph idx="1"/>
          </p:nvPr>
        </p:nvSpPr>
        <p:spPr>
          <a:xfrm>
            <a:off x="457200" y="1143000"/>
            <a:ext cx="7239000" cy="4846320"/>
          </a:xfrm>
        </p:spPr>
        <p:txBody>
          <a:bodyPr/>
          <a:lstStyle/>
          <a:p>
            <a:r>
              <a:rPr lang="en-US" dirty="0" smtClean="0"/>
              <a:t>During planning day’s </a:t>
            </a:r>
          </a:p>
          <a:p>
            <a:pPr lvl="1"/>
            <a:r>
              <a:rPr lang="en-US" dirty="0" smtClean="0"/>
              <a:t>Creation of teacher and student questions</a:t>
            </a:r>
          </a:p>
          <a:p>
            <a:pPr lvl="1"/>
            <a:r>
              <a:rPr lang="en-US" dirty="0" smtClean="0"/>
              <a:t>Survey creation and analysis</a:t>
            </a:r>
          </a:p>
          <a:p>
            <a:pPr lvl="1"/>
            <a:r>
              <a:rPr lang="en-US" dirty="0" smtClean="0"/>
              <a:t>Pre-test creation</a:t>
            </a:r>
          </a:p>
          <a:p>
            <a:pPr lvl="1"/>
            <a:r>
              <a:rPr lang="en-US" dirty="0" smtClean="0"/>
              <a:t>Researching Apps for I Pads and Website for Interactive Whiteboards to match curriculum outcomes</a:t>
            </a:r>
          </a:p>
          <a:p>
            <a:pPr lvl="1"/>
            <a:r>
              <a:rPr lang="en-US" dirty="0" smtClean="0"/>
              <a:t>Consultation with teachers on their stem projects and their implementation process</a:t>
            </a:r>
          </a:p>
          <a:p>
            <a:pPr lvl="1"/>
            <a:r>
              <a:rPr lang="en-US" dirty="0" smtClean="0"/>
              <a:t>Creating lesson plans for implementation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5052</TotalTime>
  <Words>1872</Words>
  <Application>Microsoft Office PowerPoint</Application>
  <PresentationFormat>On-screen Show (4:3)</PresentationFormat>
  <Paragraphs>204</Paragraphs>
  <Slides>26</Slides>
  <Notes>0</Notes>
  <HiddenSlides>0</HiddenSlides>
  <MMClips>4</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Opulent</vt:lpstr>
      <vt:lpstr>Creating Success for Students in Math</vt:lpstr>
      <vt:lpstr>Angela Norman</vt:lpstr>
      <vt:lpstr>Slide 3</vt:lpstr>
      <vt:lpstr>Nctm- technology in mathematics</vt:lpstr>
      <vt:lpstr>NL Grade 5 Math Curriculum Guide</vt:lpstr>
      <vt:lpstr>My project and my school</vt:lpstr>
      <vt:lpstr>My research questions:</vt:lpstr>
      <vt:lpstr>Project Description</vt:lpstr>
      <vt:lpstr>Planning for project</vt:lpstr>
      <vt:lpstr>Implementation of Project</vt:lpstr>
      <vt:lpstr>Instruction - Mini Lessons…</vt:lpstr>
      <vt:lpstr>Sample Activities – I Pad</vt:lpstr>
      <vt:lpstr>Sample Activities – Hands on Manipulatives</vt:lpstr>
      <vt:lpstr>Sample Activities – Paper &amp; Pencil</vt:lpstr>
      <vt:lpstr>Sample Activities – Interactive Whiteboard</vt:lpstr>
      <vt:lpstr>Assessment</vt:lpstr>
      <vt:lpstr>Findings from my action research…</vt:lpstr>
      <vt:lpstr>Student Interview- personal responses about technology in the math classroom</vt:lpstr>
      <vt:lpstr>Findings cont…..</vt:lpstr>
      <vt:lpstr>Slide 20</vt:lpstr>
      <vt:lpstr>Hands on Technology- I PADS</vt:lpstr>
      <vt:lpstr>Slide 22</vt:lpstr>
      <vt:lpstr>Team board / smart board</vt:lpstr>
      <vt:lpstr>Slide 24</vt:lpstr>
      <vt:lpstr>Teaching Inquiry – My experience </vt:lpstr>
      <vt:lpstr>Would I Use this approach again?</vt:lpstr>
    </vt:vector>
  </TitlesOfParts>
  <Company>ESDNL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Teachers in Action</dc:title>
  <dc:creator>tech</dc:creator>
  <cp:lastModifiedBy>Angela</cp:lastModifiedBy>
  <cp:revision>13</cp:revision>
  <dcterms:created xsi:type="dcterms:W3CDTF">2014-04-16T16:27:20Z</dcterms:created>
  <dcterms:modified xsi:type="dcterms:W3CDTF">2014-06-12T01:00:38Z</dcterms:modified>
</cp:coreProperties>
</file>