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13" r:id="rId3"/>
    <p:sldId id="257" r:id="rId4"/>
    <p:sldId id="261" r:id="rId5"/>
    <p:sldId id="262" r:id="rId6"/>
    <p:sldId id="276" r:id="rId7"/>
    <p:sldId id="277" r:id="rId8"/>
    <p:sldId id="265" r:id="rId9"/>
    <p:sldId id="274" r:id="rId10"/>
    <p:sldId id="275" r:id="rId11"/>
    <p:sldId id="311" r:id="rId12"/>
    <p:sldId id="303" r:id="rId13"/>
    <p:sldId id="305" r:id="rId14"/>
    <p:sldId id="306" r:id="rId15"/>
    <p:sldId id="268" r:id="rId16"/>
    <p:sldId id="279" r:id="rId17"/>
    <p:sldId id="264" r:id="rId18"/>
    <p:sldId id="278" r:id="rId19"/>
    <p:sldId id="259" r:id="rId20"/>
    <p:sldId id="282" r:id="rId21"/>
    <p:sldId id="285" r:id="rId22"/>
    <p:sldId id="292" r:id="rId23"/>
    <p:sldId id="293" r:id="rId24"/>
    <p:sldId id="307" r:id="rId25"/>
    <p:sldId id="270" r:id="rId26"/>
    <p:sldId id="300" r:id="rId27"/>
    <p:sldId id="273" r:id="rId28"/>
    <p:sldId id="263" r:id="rId29"/>
    <p:sldId id="302" r:id="rId30"/>
    <p:sldId id="296" r:id="rId31"/>
    <p:sldId id="30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24" autoAdjust="0"/>
  </p:normalViewPr>
  <p:slideViewPr>
    <p:cSldViewPr snapToGrid="0">
      <p:cViewPr varScale="1">
        <p:scale>
          <a:sx n="76" d="100"/>
          <a:sy n="76" d="100"/>
        </p:scale>
        <p:origin x="94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BB4D8-4D2D-4E1D-8650-38C265EB6127}"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0AD7F-0C90-486C-859B-B7346CA4D4A5}" type="slidenum">
              <a:rPr lang="en-US" smtClean="0"/>
              <a:t>‹#›</a:t>
            </a:fld>
            <a:endParaRPr lang="en-US"/>
          </a:p>
        </p:txBody>
      </p:sp>
    </p:spTree>
    <p:extLst>
      <p:ext uri="{BB962C8B-B14F-4D97-AF65-F5344CB8AC3E}">
        <p14:creationId xmlns:p14="http://schemas.microsoft.com/office/powerpoint/2010/main" val="1713772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also a good idea to review the equity, diversity, and inclusion section of the Vanier Application/nomination process: https://vanier.gc.ca/en/equity_diversity_inclusion-equite_diversite_inclusion.html</a:t>
            </a:r>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11</a:t>
            </a:fld>
            <a:endParaRPr lang="en-US"/>
          </a:p>
        </p:txBody>
      </p:sp>
    </p:spTree>
    <p:extLst>
      <p:ext uri="{BB962C8B-B14F-4D97-AF65-F5344CB8AC3E}">
        <p14:creationId xmlns:p14="http://schemas.microsoft.com/office/powerpoint/2010/main" val="14572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17</a:t>
            </a:fld>
            <a:endParaRPr lang="en-US"/>
          </a:p>
        </p:txBody>
      </p:sp>
    </p:spTree>
    <p:extLst>
      <p:ext uri="{BB962C8B-B14F-4D97-AF65-F5344CB8AC3E}">
        <p14:creationId xmlns:p14="http://schemas.microsoft.com/office/powerpoint/2010/main" val="56547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23</a:t>
            </a:fld>
            <a:endParaRPr lang="en-US"/>
          </a:p>
        </p:txBody>
      </p:sp>
    </p:spTree>
    <p:extLst>
      <p:ext uri="{BB962C8B-B14F-4D97-AF65-F5344CB8AC3E}">
        <p14:creationId xmlns:p14="http://schemas.microsoft.com/office/powerpoint/2010/main" val="163702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24</a:t>
            </a:fld>
            <a:endParaRPr lang="en-US"/>
          </a:p>
        </p:txBody>
      </p:sp>
    </p:spTree>
    <p:extLst>
      <p:ext uri="{BB962C8B-B14F-4D97-AF65-F5344CB8AC3E}">
        <p14:creationId xmlns:p14="http://schemas.microsoft.com/office/powerpoint/2010/main" val="266491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0AD7F-0C90-486C-859B-B7346CA4D4A5}" type="slidenum">
              <a:rPr lang="en-US" smtClean="0"/>
              <a:t>31</a:t>
            </a:fld>
            <a:endParaRPr lang="en-US"/>
          </a:p>
        </p:txBody>
      </p:sp>
    </p:spTree>
    <p:extLst>
      <p:ext uri="{BB962C8B-B14F-4D97-AF65-F5344CB8AC3E}">
        <p14:creationId xmlns:p14="http://schemas.microsoft.com/office/powerpoint/2010/main" val="248953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927950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71555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008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73263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5758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258864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203748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52638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10061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60FAE9-50DD-4999-BDA8-B12879D07AC6}"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42361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60FAE9-50DD-4999-BDA8-B12879D07AC6}"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265285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60FAE9-50DD-4999-BDA8-B12879D07AC6}"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84251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60FAE9-50DD-4999-BDA8-B12879D07AC6}"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48321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0FAE9-50DD-4999-BDA8-B12879D07AC6}"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416851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60FAE9-50DD-4999-BDA8-B12879D07AC6}"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27458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60FAE9-50DD-4999-BDA8-B12879D07AC6}"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DBEAF-0A88-407D-848F-5A30474C3EE1}" type="slidenum">
              <a:rPr lang="en-US" smtClean="0"/>
              <a:t>‹#›</a:t>
            </a:fld>
            <a:endParaRPr lang="en-US"/>
          </a:p>
        </p:txBody>
      </p:sp>
    </p:spTree>
    <p:extLst>
      <p:ext uri="{BB962C8B-B14F-4D97-AF65-F5344CB8AC3E}">
        <p14:creationId xmlns:p14="http://schemas.microsoft.com/office/powerpoint/2010/main" val="355721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60FAE9-50DD-4999-BDA8-B12879D07AC6}" type="datetimeFigureOut">
              <a:rPr lang="en-US" smtClean="0"/>
              <a:t>9/17/2021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2DBEAF-0A88-407D-848F-5A30474C3EE1}" type="slidenum">
              <a:rPr lang="en-US" smtClean="0"/>
              <a:t>‹#›</a:t>
            </a:fld>
            <a:endParaRPr lang="en-US"/>
          </a:p>
        </p:txBody>
      </p:sp>
    </p:spTree>
    <p:extLst>
      <p:ext uri="{BB962C8B-B14F-4D97-AF65-F5344CB8AC3E}">
        <p14:creationId xmlns:p14="http://schemas.microsoft.com/office/powerpoint/2010/main" val="2764180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ihr-irsc.gc.ca/e/13245.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0udavx9pKI&amp;t=14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vanier.gc.ca/en/nomination_process-processus_de_mise_en_candidature.html#att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un.ca/writingcentre/services/graduate/index.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Vanier Grant Writing Workshop</a:t>
            </a:r>
            <a:endParaRPr lang="en-US" dirty="0"/>
          </a:p>
        </p:txBody>
      </p:sp>
      <p:sp>
        <p:nvSpPr>
          <p:cNvPr id="3" name="Subtitle 2"/>
          <p:cNvSpPr>
            <a:spLocks noGrp="1"/>
          </p:cNvSpPr>
          <p:nvPr>
            <p:ph type="subTitle" idx="1"/>
          </p:nvPr>
        </p:nvSpPr>
        <p:spPr>
          <a:xfrm>
            <a:off x="1507067" y="4216296"/>
            <a:ext cx="7766936" cy="1096899"/>
          </a:xfrm>
        </p:spPr>
        <p:txBody>
          <a:bodyPr>
            <a:normAutofit lnSpcReduction="10000"/>
          </a:bodyPr>
          <a:lstStyle/>
          <a:p>
            <a:r>
              <a:rPr lang="en-US" dirty="0" smtClean="0"/>
              <a:t>School of Graduate Studies</a:t>
            </a:r>
          </a:p>
          <a:p>
            <a:r>
              <a:rPr lang="en-US" dirty="0" smtClean="0"/>
              <a:t>The Writing Centre</a:t>
            </a:r>
          </a:p>
          <a:p>
            <a:r>
              <a:rPr lang="en-US" dirty="0" smtClean="0"/>
              <a:t>Memorial University</a:t>
            </a:r>
            <a:endParaRPr lang="en-US" dirty="0"/>
          </a:p>
        </p:txBody>
      </p:sp>
    </p:spTree>
    <p:extLst>
      <p:ext uri="{BB962C8B-B14F-4D97-AF65-F5344CB8AC3E}">
        <p14:creationId xmlns:p14="http://schemas.microsoft.com/office/powerpoint/2010/main" val="534686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Do’s</a:t>
            </a:r>
            <a:endParaRPr lang="en-US" dirty="0"/>
          </a:p>
        </p:txBody>
      </p:sp>
      <p:sp>
        <p:nvSpPr>
          <p:cNvPr id="3" name="Content Placeholder 2"/>
          <p:cNvSpPr>
            <a:spLocks noGrp="1"/>
          </p:cNvSpPr>
          <p:nvPr>
            <p:ph idx="1"/>
          </p:nvPr>
        </p:nvSpPr>
        <p:spPr>
          <a:xfrm>
            <a:off x="325642" y="1266284"/>
            <a:ext cx="9340873" cy="4320598"/>
          </a:xfrm>
        </p:spPr>
        <p:txBody>
          <a:bodyPr>
            <a:noAutofit/>
          </a:bodyPr>
          <a:lstStyle/>
          <a:p>
            <a:pPr>
              <a:spcBef>
                <a:spcPts val="0"/>
              </a:spcBef>
            </a:pPr>
            <a:endParaRPr lang="en-US" sz="1000" dirty="0" smtClean="0">
              <a:latin typeface="Garamond" panose="02020404030301010803" pitchFamily="18" charset="0"/>
            </a:endParaRPr>
          </a:p>
          <a:p>
            <a:pPr>
              <a:spcBef>
                <a:spcPts val="0"/>
              </a:spcBef>
            </a:pPr>
            <a:endParaRPr lang="en-US" sz="100" dirty="0" smtClean="0">
              <a:latin typeface="Garamond" panose="02020404030301010803" pitchFamily="18" charset="0"/>
            </a:endParaRPr>
          </a:p>
          <a:p>
            <a:pPr>
              <a:spcBef>
                <a:spcPts val="0"/>
              </a:spcBef>
            </a:pPr>
            <a:r>
              <a:rPr lang="en-US" sz="2400" dirty="0" smtClean="0">
                <a:latin typeface="Garamond" panose="02020404030301010803" pitchFamily="18" charset="0"/>
              </a:rPr>
              <a:t>Organize the attachments using the proper formatting standards, and use section headings outlined in the instructions. </a:t>
            </a:r>
          </a:p>
          <a:p>
            <a:pPr>
              <a:spcBef>
                <a:spcPts val="0"/>
              </a:spcBef>
            </a:pPr>
            <a:endParaRPr lang="en-US" sz="1000" dirty="0" smtClean="0">
              <a:latin typeface="Garamond" panose="02020404030301010803" pitchFamily="18" charset="0"/>
            </a:endParaRPr>
          </a:p>
          <a:p>
            <a:pPr>
              <a:spcBef>
                <a:spcPts val="0"/>
              </a:spcBef>
            </a:pPr>
            <a:endParaRPr lang="en-US" sz="100" dirty="0" smtClean="0">
              <a:latin typeface="Garamond" panose="02020404030301010803" pitchFamily="18" charset="0"/>
            </a:endParaRPr>
          </a:p>
          <a:p>
            <a:pPr>
              <a:spcBef>
                <a:spcPts val="0"/>
              </a:spcBef>
            </a:pPr>
            <a:r>
              <a:rPr lang="en-CA" sz="2400" dirty="0" smtClean="0">
                <a:latin typeface="Garamond" panose="02020404030301010803" pitchFamily="18" charset="0"/>
              </a:rPr>
              <a:t>If </a:t>
            </a:r>
            <a:r>
              <a:rPr lang="en-CA" sz="2400" dirty="0">
                <a:latin typeface="Garamond" panose="02020404030301010803" pitchFamily="18" charset="0"/>
              </a:rPr>
              <a:t>it is a team based project, know your team and think though everyone’s responsibilities. </a:t>
            </a:r>
            <a:endParaRPr lang="en-CA" sz="2400" dirty="0" smtClean="0">
              <a:latin typeface="Garamond" panose="02020404030301010803" pitchFamily="18" charset="0"/>
            </a:endParaRPr>
          </a:p>
          <a:p>
            <a:pPr>
              <a:spcBef>
                <a:spcPts val="0"/>
              </a:spcBef>
            </a:pPr>
            <a:endParaRPr lang="en-CA" sz="1000" dirty="0" smtClean="0">
              <a:latin typeface="Garamond" panose="02020404030301010803" pitchFamily="18" charset="0"/>
            </a:endParaRPr>
          </a:p>
          <a:p>
            <a:pPr>
              <a:spcBef>
                <a:spcPts val="0"/>
              </a:spcBef>
            </a:pPr>
            <a:endParaRPr lang="en-CA"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CA" sz="2400" dirty="0">
                <a:latin typeface="Garamond" panose="02020404030301010803" pitchFamily="18" charset="0"/>
              </a:rPr>
              <a:t>Test the waters by talking with peers, mentors, etc. Peer review should be completely understandable regardless of discipline (i.e. is it understandable, can you follow what is trying to be done, is it fully explained without reliance on high jargon)?</a:t>
            </a:r>
            <a:endParaRPr lang="en-US" sz="2400" dirty="0">
              <a:latin typeface="Garamond" panose="02020404030301010803" pitchFamily="18" charset="0"/>
            </a:endParaRPr>
          </a:p>
          <a:p>
            <a:pPr>
              <a:spcBef>
                <a:spcPts val="0"/>
              </a:spcBef>
            </a:pPr>
            <a:endParaRPr lang="en-CA" sz="1000" dirty="0">
              <a:latin typeface="Garamond" panose="02020404030301010803" pitchFamily="18" charset="0"/>
            </a:endParaRPr>
          </a:p>
          <a:p>
            <a:r>
              <a:rPr lang="en-US" sz="2400" dirty="0">
                <a:latin typeface="Garamond" panose="02020404030301010803" pitchFamily="18" charset="0"/>
              </a:rPr>
              <a:t>Only ever submit your best work – do not do a throw away proposal to see how you would do…</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1984697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Do’s</a:t>
            </a:r>
            <a:endParaRPr lang="en-US" dirty="0"/>
          </a:p>
        </p:txBody>
      </p:sp>
      <p:sp>
        <p:nvSpPr>
          <p:cNvPr id="3" name="Content Placeholder 2"/>
          <p:cNvSpPr>
            <a:spLocks noGrp="1"/>
          </p:cNvSpPr>
          <p:nvPr>
            <p:ph idx="1"/>
          </p:nvPr>
        </p:nvSpPr>
        <p:spPr>
          <a:xfrm>
            <a:off x="385932" y="918308"/>
            <a:ext cx="9340873" cy="4320598"/>
          </a:xfrm>
        </p:spPr>
        <p:txBody>
          <a:bodyPr>
            <a:noAutofit/>
          </a:bodyPr>
          <a:lstStyle/>
          <a:p>
            <a:endParaRPr lang="en-US" sz="100" dirty="0">
              <a:latin typeface="Garamond" panose="02020404030301010803" pitchFamily="18" charset="0"/>
            </a:endParaRPr>
          </a:p>
          <a:p>
            <a:r>
              <a:rPr lang="en-CA" sz="2400" dirty="0" smtClean="0">
                <a:latin typeface="Garamond" panose="02020404030301010803" pitchFamily="18" charset="0"/>
              </a:rPr>
              <a:t>If </a:t>
            </a:r>
            <a:r>
              <a:rPr lang="en-CA" sz="2400" dirty="0">
                <a:latin typeface="Garamond" panose="02020404030301010803" pitchFamily="18" charset="0"/>
              </a:rPr>
              <a:t>your research makes a clear contribution to Canada and/or to the betterment of society, make sure to highlight </a:t>
            </a:r>
            <a:r>
              <a:rPr lang="en-CA" sz="2400" dirty="0" smtClean="0">
                <a:latin typeface="Garamond" panose="02020404030301010803" pitchFamily="18" charset="0"/>
              </a:rPr>
              <a:t>it! It is a </a:t>
            </a:r>
            <a:r>
              <a:rPr lang="en-US" sz="2400" dirty="0" smtClean="0">
                <a:latin typeface="Garamond" panose="02020404030301010803" pitchFamily="18" charset="0"/>
              </a:rPr>
              <a:t>good </a:t>
            </a:r>
            <a:r>
              <a:rPr lang="en-US" sz="2400" dirty="0">
                <a:latin typeface="Garamond" panose="02020404030301010803" pitchFamily="18" charset="0"/>
              </a:rPr>
              <a:t>idea to review “Equity, diversity, and inclusion” section </a:t>
            </a:r>
            <a:r>
              <a:rPr lang="en-US" sz="2400" dirty="0" smtClean="0">
                <a:latin typeface="Garamond" panose="02020404030301010803" pitchFamily="18" charset="0"/>
              </a:rPr>
              <a:t>prior to writing your research proposal and addressing those aspects in your own research</a:t>
            </a:r>
            <a:endParaRPr lang="en-CA" sz="2400" dirty="0" smtClean="0">
              <a:latin typeface="Garamond" panose="02020404030301010803" pitchFamily="18" charset="0"/>
            </a:endParaRPr>
          </a:p>
          <a:p>
            <a:endParaRPr lang="en-CA" sz="1000" dirty="0" smtClean="0">
              <a:latin typeface="Garamond" panose="02020404030301010803" pitchFamily="18" charset="0"/>
            </a:endParaRPr>
          </a:p>
          <a:p>
            <a:r>
              <a:rPr lang="en-CA" sz="2400" dirty="0" smtClean="0">
                <a:latin typeface="Garamond" panose="02020404030301010803" pitchFamily="18" charset="0"/>
              </a:rPr>
              <a:t>In the Vanier </a:t>
            </a:r>
            <a:r>
              <a:rPr lang="en-CA" sz="2400" b="1" dirty="0">
                <a:latin typeface="Garamond" panose="02020404030301010803" pitchFamily="18" charset="0"/>
              </a:rPr>
              <a:t>Lay </a:t>
            </a:r>
            <a:r>
              <a:rPr lang="en-CA" sz="2400" b="1" dirty="0" smtClean="0">
                <a:latin typeface="Garamond" panose="02020404030301010803" pitchFamily="18" charset="0"/>
              </a:rPr>
              <a:t>Abstract, s</a:t>
            </a:r>
            <a:r>
              <a:rPr lang="en-CA" sz="2400" dirty="0" smtClean="0">
                <a:latin typeface="Garamond" panose="02020404030301010803" pitchFamily="18" charset="0"/>
              </a:rPr>
              <a:t>ummarize </a:t>
            </a:r>
            <a:r>
              <a:rPr lang="en-CA" sz="2400" dirty="0">
                <a:latin typeface="Garamond" panose="02020404030301010803" pitchFamily="18" charset="0"/>
              </a:rPr>
              <a:t>research in in clear, plain </a:t>
            </a:r>
            <a:r>
              <a:rPr lang="en-CA" sz="2400" dirty="0" smtClean="0">
                <a:latin typeface="Garamond" panose="02020404030301010803" pitchFamily="18" charset="0"/>
              </a:rPr>
              <a:t>language to </a:t>
            </a:r>
            <a:r>
              <a:rPr lang="en-CA" sz="2400" dirty="0">
                <a:latin typeface="Garamond" panose="02020404030301010803" pitchFamily="18" charset="0"/>
              </a:rPr>
              <a:t>describe </a:t>
            </a:r>
            <a:r>
              <a:rPr lang="en-CA" sz="2400" b="1" dirty="0">
                <a:latin typeface="Garamond" panose="02020404030301010803" pitchFamily="18" charset="0"/>
              </a:rPr>
              <a:t>nature of the work </a:t>
            </a:r>
            <a:r>
              <a:rPr lang="en-CA" sz="2400" dirty="0">
                <a:latin typeface="Garamond" panose="02020404030301010803" pitchFamily="18" charset="0"/>
              </a:rPr>
              <a:t>to be done. Indicate why and to whom the research is important, anticipated outcomes, and how the research will contribute to </a:t>
            </a:r>
            <a:r>
              <a:rPr lang="en-CA" sz="2400" dirty="0" smtClean="0">
                <a:latin typeface="Garamond" panose="02020404030301010803" pitchFamily="18" charset="0"/>
              </a:rPr>
              <a:t>field.</a:t>
            </a:r>
          </a:p>
          <a:p>
            <a:pPr lvl="1"/>
            <a:r>
              <a:rPr lang="en-US" sz="2200" dirty="0" smtClean="0">
                <a:latin typeface="Garamond" panose="02020404030301010803" pitchFamily="18" charset="0"/>
              </a:rPr>
              <a:t>If </a:t>
            </a:r>
            <a:r>
              <a:rPr lang="en-US" sz="2200" dirty="0">
                <a:latin typeface="Garamond" panose="02020404030301010803" pitchFamily="18" charset="0"/>
              </a:rPr>
              <a:t>your research involves and engages Indigenous communities, you must include the following text at the beginning of the abstract: “This research respectfully involves and engages Indigenous communities</a:t>
            </a:r>
            <a:r>
              <a:rPr lang="en-US" sz="2200" b="1" dirty="0" smtClean="0">
                <a:latin typeface="Garamond" panose="02020404030301010803" pitchFamily="18" charset="0"/>
              </a:rPr>
              <a:t>…</a:t>
            </a:r>
            <a:r>
              <a:rPr lang="en-US" sz="2200" dirty="0" smtClean="0">
                <a:latin typeface="Garamond" panose="02020404030301010803" pitchFamily="18" charset="0"/>
              </a:rPr>
              <a:t>”</a:t>
            </a:r>
          </a:p>
          <a:p>
            <a:pPr lvl="1"/>
            <a:endParaRPr lang="en-US" sz="1000" dirty="0" smtClean="0">
              <a:latin typeface="Garamond" panose="02020404030301010803" pitchFamily="18" charset="0"/>
            </a:endParaRPr>
          </a:p>
          <a:p>
            <a:r>
              <a:rPr lang="en-CA" sz="2400" dirty="0">
                <a:latin typeface="Garamond" panose="02020404030301010803" pitchFamily="18" charset="0"/>
              </a:rPr>
              <a:t>Give yourself the necessary time to construct a strong application</a:t>
            </a:r>
          </a:p>
          <a:p>
            <a:endParaRPr lang="en-US" sz="2000" dirty="0" smtClean="0">
              <a:latin typeface="Garamond" panose="02020404030301010803" pitchFamily="18" charset="0"/>
            </a:endParaRPr>
          </a:p>
          <a:p>
            <a:pPr marL="0" indent="0">
              <a:buNone/>
            </a:pPr>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2312674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Don’ts</a:t>
            </a:r>
            <a:endParaRPr lang="en-US" dirty="0"/>
          </a:p>
        </p:txBody>
      </p:sp>
      <p:sp>
        <p:nvSpPr>
          <p:cNvPr id="3" name="Content Placeholder 2"/>
          <p:cNvSpPr>
            <a:spLocks noGrp="1"/>
          </p:cNvSpPr>
          <p:nvPr>
            <p:ph idx="1"/>
          </p:nvPr>
        </p:nvSpPr>
        <p:spPr>
          <a:xfrm>
            <a:off x="707478" y="1115559"/>
            <a:ext cx="9340873" cy="4983789"/>
          </a:xfrm>
        </p:spPr>
        <p:txBody>
          <a:bodyPr>
            <a:noAutofit/>
          </a:bodyPr>
          <a:lstStyle/>
          <a:p>
            <a:r>
              <a:rPr lang="en-US" sz="2400" dirty="0" smtClean="0">
                <a:latin typeface="Garamond" panose="02020404030301010803" pitchFamily="18" charset="0"/>
              </a:rPr>
              <a:t>Do not wait until the last minute to start your application – give yourself plenty of time (a month is good, 3 months is better) </a:t>
            </a:r>
          </a:p>
          <a:p>
            <a:endParaRPr lang="en-US" sz="100" dirty="0" smtClean="0">
              <a:latin typeface="Garamond" panose="02020404030301010803" pitchFamily="18" charset="0"/>
            </a:endParaRPr>
          </a:p>
          <a:p>
            <a:r>
              <a:rPr lang="en-US" sz="2400" dirty="0" smtClean="0">
                <a:latin typeface="Garamond" panose="02020404030301010803" pitchFamily="18" charset="0"/>
              </a:rPr>
              <a:t>Do not use jargon</a:t>
            </a:r>
            <a:r>
              <a:rPr lang="en-US" sz="2400" dirty="0">
                <a:latin typeface="Garamond" panose="02020404030301010803" pitchFamily="18" charset="0"/>
              </a:rPr>
              <a:t>. Write for a well-educated person who may not be an expert in your field</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include objectives that are too ambitious in scope and that do not match the objectives of the funding source</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prepare a proposal with fifty pages of single-spaced text in courier font with no subheadings, bullets, or graphic elements that make a proposal look attractive. Make your proposal reader friendly. Use formatting tools to help break the monotony for the reader scoring your proposal</a:t>
            </a:r>
            <a:r>
              <a:rPr lang="en-US" sz="2400" dirty="0" smtClean="0">
                <a:latin typeface="Garamond" panose="02020404030301010803" pitchFamily="18" charset="0"/>
              </a:rPr>
              <a:t>.</a:t>
            </a:r>
          </a:p>
          <a:p>
            <a:endParaRPr lang="en-US" sz="1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p:txBody>
      </p:sp>
    </p:spTree>
    <p:extLst>
      <p:ext uri="{BB962C8B-B14F-4D97-AF65-F5344CB8AC3E}">
        <p14:creationId xmlns:p14="http://schemas.microsoft.com/office/powerpoint/2010/main" val="969388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Don’ts</a:t>
            </a:r>
            <a:endParaRPr lang="en-US" dirty="0"/>
          </a:p>
        </p:txBody>
      </p:sp>
      <p:sp>
        <p:nvSpPr>
          <p:cNvPr id="3" name="Content Placeholder 2"/>
          <p:cNvSpPr>
            <a:spLocks noGrp="1"/>
          </p:cNvSpPr>
          <p:nvPr>
            <p:ph idx="1"/>
          </p:nvPr>
        </p:nvSpPr>
        <p:spPr>
          <a:xfrm>
            <a:off x="637140" y="1356721"/>
            <a:ext cx="8868601" cy="4320598"/>
          </a:xfrm>
        </p:spPr>
        <p:txBody>
          <a:bodyPr>
            <a:noAutofit/>
          </a:bodyPr>
          <a:lstStyle/>
          <a:p>
            <a:r>
              <a:rPr lang="en-US" sz="2400" dirty="0" smtClean="0">
                <a:latin typeface="Garamond" panose="02020404030301010803" pitchFamily="18" charset="0"/>
              </a:rPr>
              <a:t>Do not embellish the significance or feasibility of your research. Be </a:t>
            </a:r>
            <a:r>
              <a:rPr lang="en-US" sz="2400" dirty="0">
                <a:latin typeface="Garamond" panose="02020404030301010803" pitchFamily="18" charset="0"/>
              </a:rPr>
              <a:t>honest. Be specific. Experienced grant readers will detect when your descriptions are vague or exaggerated. If you use qualifiers such as “significant,” “excellent,” or “extremely,” justify them with examples</a:t>
            </a:r>
            <a:r>
              <a:rPr lang="en-US" sz="2400" dirty="0" smtClean="0">
                <a:latin typeface="Garamond" panose="02020404030301010803" pitchFamily="18" charset="0"/>
              </a:rPr>
              <a:t>. </a:t>
            </a:r>
            <a:endParaRPr lang="en-US" sz="100" dirty="0">
              <a:latin typeface="Garamond" panose="02020404030301010803" pitchFamily="18" charset="0"/>
            </a:endParaRPr>
          </a:p>
          <a:p>
            <a:r>
              <a:rPr lang="en-US" sz="2400" dirty="0" smtClean="0">
                <a:latin typeface="Garamond" panose="02020404030301010803" pitchFamily="18" charset="0"/>
              </a:rPr>
              <a:t>Do </a:t>
            </a:r>
            <a:r>
              <a:rPr lang="en-US" sz="2400" dirty="0">
                <a:latin typeface="Garamond" panose="02020404030301010803" pitchFamily="18" charset="0"/>
              </a:rPr>
              <a:t>not submit proposals full of errors. Funders </a:t>
            </a:r>
            <a:r>
              <a:rPr lang="en-US" sz="2400" dirty="0" smtClean="0">
                <a:latin typeface="Garamond" panose="02020404030301010803" pitchFamily="18" charset="0"/>
              </a:rPr>
              <a:t>may </a:t>
            </a:r>
            <a:r>
              <a:rPr lang="en-US" sz="2400" dirty="0">
                <a:latin typeface="Garamond" panose="02020404030301010803" pitchFamily="18" charset="0"/>
              </a:rPr>
              <a:t>think that your lack of care and attention to detail will also manifest itself in the implementation of the project. Always thoroughly proofread your proposal. Peer review panels are highly encouraged</a:t>
            </a:r>
            <a:r>
              <a:rPr lang="en-US" sz="2400" dirty="0" smtClean="0">
                <a:latin typeface="Garamond" panose="02020404030301010803" pitchFamily="18" charset="0"/>
              </a:rPr>
              <a:t>!</a:t>
            </a:r>
          </a:p>
          <a:p>
            <a:endParaRPr lang="en-US" sz="100" dirty="0" smtClean="0">
              <a:latin typeface="Garamond" panose="02020404030301010803" pitchFamily="18" charset="0"/>
            </a:endParaRPr>
          </a:p>
          <a:p>
            <a:r>
              <a:rPr lang="en-US" sz="2400" dirty="0">
                <a:latin typeface="Garamond" panose="02020404030301010803" pitchFamily="18" charset="0"/>
              </a:rPr>
              <a:t>Do not wait until the last second to submit your application – submit 1-2 days in advance of the deadline to avoid submission issues. </a:t>
            </a:r>
          </a:p>
          <a:p>
            <a:endParaRPr lang="en-US" sz="2400" dirty="0">
              <a:latin typeface="Garamond" panose="02020404030301010803" pitchFamily="18" charset="0"/>
            </a:endParaRPr>
          </a:p>
        </p:txBody>
      </p:sp>
    </p:spTree>
    <p:extLst>
      <p:ext uri="{BB962C8B-B14F-4D97-AF65-F5344CB8AC3E}">
        <p14:creationId xmlns:p14="http://schemas.microsoft.com/office/powerpoint/2010/main" val="1429716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Don’ts</a:t>
            </a:r>
            <a:endParaRPr lang="en-US" dirty="0"/>
          </a:p>
        </p:txBody>
      </p:sp>
      <p:sp>
        <p:nvSpPr>
          <p:cNvPr id="3" name="Content Placeholder 2"/>
          <p:cNvSpPr>
            <a:spLocks noGrp="1"/>
          </p:cNvSpPr>
          <p:nvPr>
            <p:ph idx="1"/>
          </p:nvPr>
        </p:nvSpPr>
        <p:spPr>
          <a:xfrm>
            <a:off x="707478" y="1115560"/>
            <a:ext cx="8868601" cy="4320598"/>
          </a:xfrm>
        </p:spPr>
        <p:txBody>
          <a:bodyPr>
            <a:noAutofit/>
          </a:bodyPr>
          <a:lstStyle/>
          <a:p>
            <a:endParaRPr lang="en-US" sz="100" dirty="0" smtClean="0">
              <a:latin typeface="Garamond" panose="02020404030301010803" pitchFamily="18" charset="0"/>
            </a:endParaRPr>
          </a:p>
          <a:p>
            <a:r>
              <a:rPr lang="en-US" sz="2400" dirty="0" smtClean="0">
                <a:latin typeface="Garamond" panose="02020404030301010803" pitchFamily="18" charset="0"/>
              </a:rPr>
              <a:t>Do not </a:t>
            </a:r>
            <a:r>
              <a:rPr lang="en-US" sz="2400" dirty="0">
                <a:latin typeface="Garamond" panose="02020404030301010803" pitchFamily="18" charset="0"/>
              </a:rPr>
              <a:t>get discouraged if your proposal is not accepted by the funding source the first time. Reviewer’s comments are often available to help you strengthen your proposal for resubmission. Often you can make some minor revisions and resubmit successfully the next time around</a:t>
            </a:r>
            <a:r>
              <a:rPr lang="en-US" sz="2400" dirty="0" smtClean="0">
                <a:latin typeface="Garamond" panose="02020404030301010803" pitchFamily="18" charset="0"/>
              </a:rPr>
              <a:t>.</a:t>
            </a:r>
          </a:p>
          <a:p>
            <a:endParaRPr lang="en-US" sz="100" b="1"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2939198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6" y="157424"/>
            <a:ext cx="8596668" cy="1320800"/>
          </a:xfrm>
        </p:spPr>
        <p:txBody>
          <a:bodyPr/>
          <a:lstStyle/>
          <a:p>
            <a:r>
              <a:rPr lang="en-US" dirty="0" smtClean="0"/>
              <a:t>Vanier application: Formatting</a:t>
            </a:r>
            <a:endParaRPr lang="en-US" dirty="0"/>
          </a:p>
        </p:txBody>
      </p:sp>
      <p:sp>
        <p:nvSpPr>
          <p:cNvPr id="3" name="Content Placeholder 2"/>
          <p:cNvSpPr>
            <a:spLocks noGrp="1"/>
          </p:cNvSpPr>
          <p:nvPr>
            <p:ph idx="1"/>
          </p:nvPr>
        </p:nvSpPr>
        <p:spPr>
          <a:xfrm>
            <a:off x="727575" y="1230924"/>
            <a:ext cx="8596668" cy="5627076"/>
          </a:xfrm>
        </p:spPr>
        <p:txBody>
          <a:bodyPr>
            <a:noAutofit/>
          </a:bodyPr>
          <a:lstStyle/>
          <a:p>
            <a:r>
              <a:rPr lang="en-US" sz="2200" dirty="0">
                <a:latin typeface="Garamond" panose="02020404030301010803" pitchFamily="18" charset="0"/>
              </a:rPr>
              <a:t>Pages must be 8 ½" x 11" (216 mm x 279 mm</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Insert a minimum margin of 2 cm (3/4 inch) around the page (top, bottom and sides</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Use a minimum font size of 12-point black type. Maximum of six lines per inch. Do not use condensed/narrow font sizes, type density, or line spacing. Smaller text in tables, charts, figures, and graphs is acceptable as long as it is legible when the page is viewed at 100</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Photo-reduce the supporting documents if the originals are larger than 21.25 x 27.5 cm / 8.5" x 11</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Any images, diagrams, technical drawings, or any other image must be contained within allowable page limits</a:t>
            </a:r>
            <a:r>
              <a:rPr lang="en-US" sz="2200" dirty="0" smtClean="0">
                <a:latin typeface="Garamond" panose="02020404030301010803" pitchFamily="18" charset="0"/>
              </a:rPr>
              <a:t>.</a:t>
            </a:r>
            <a:endParaRPr lang="en-US" sz="2200" dirty="0">
              <a:latin typeface="Garamond" panose="02020404030301010803" pitchFamily="18" charset="0"/>
            </a:endParaRPr>
          </a:p>
        </p:txBody>
      </p:sp>
    </p:spTree>
    <p:extLst>
      <p:ext uri="{BB962C8B-B14F-4D97-AF65-F5344CB8AC3E}">
        <p14:creationId xmlns:p14="http://schemas.microsoft.com/office/powerpoint/2010/main" val="2051996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6" y="157424"/>
            <a:ext cx="8596668" cy="1320800"/>
          </a:xfrm>
        </p:spPr>
        <p:txBody>
          <a:bodyPr/>
          <a:lstStyle/>
          <a:p>
            <a:r>
              <a:rPr lang="en-US" dirty="0" smtClean="0"/>
              <a:t>Vanier application: Formatting</a:t>
            </a:r>
            <a:endParaRPr lang="en-US" dirty="0"/>
          </a:p>
        </p:txBody>
      </p:sp>
      <p:sp>
        <p:nvSpPr>
          <p:cNvPr id="3" name="Content Placeholder 2"/>
          <p:cNvSpPr>
            <a:spLocks noGrp="1"/>
          </p:cNvSpPr>
          <p:nvPr>
            <p:ph idx="1"/>
          </p:nvPr>
        </p:nvSpPr>
        <p:spPr>
          <a:xfrm>
            <a:off x="747673" y="1230924"/>
            <a:ext cx="8596668" cy="5627076"/>
          </a:xfrm>
        </p:spPr>
        <p:txBody>
          <a:bodyPr>
            <a:normAutofit/>
          </a:bodyPr>
          <a:lstStyle/>
          <a:p>
            <a:r>
              <a:rPr lang="en-US" sz="2200" dirty="0" smtClean="0">
                <a:latin typeface="Garamond" panose="02020404030301010803" pitchFamily="18" charset="0"/>
              </a:rPr>
              <a:t>Attachments </a:t>
            </a:r>
            <a:r>
              <a:rPr lang="en-US" sz="2200" dirty="0">
                <a:latin typeface="Garamond" panose="02020404030301010803" pitchFamily="18" charset="0"/>
              </a:rPr>
              <a:t>must be uploaded in PDF format (unprotected</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The size of the attached document(s) cannot exceed 30 MB per document</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b="1" dirty="0">
                <a:latin typeface="Garamond" panose="02020404030301010803" pitchFamily="18" charset="0"/>
              </a:rPr>
              <a:t>For documents prepared by the applicant</a:t>
            </a:r>
            <a:r>
              <a:rPr lang="en-US" sz="2200" dirty="0">
                <a:latin typeface="Garamond" panose="02020404030301010803" pitchFamily="18" charset="0"/>
              </a:rPr>
              <a:t>: At the top of each page, indicate your name and the title of the document as it appears in the instructions</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For multi-page attachments, number the pages sequentially</a:t>
            </a:r>
            <a:r>
              <a:rPr lang="en-US" sz="2200" dirty="0" smtClean="0">
                <a:latin typeface="Garamond" panose="02020404030301010803" pitchFamily="18" charset="0"/>
              </a:rPr>
              <a:t>.</a:t>
            </a:r>
          </a:p>
          <a:p>
            <a:endParaRPr lang="en-US" sz="100" dirty="0">
              <a:latin typeface="Garamond" panose="02020404030301010803" pitchFamily="18" charset="0"/>
            </a:endParaRPr>
          </a:p>
          <a:p>
            <a:r>
              <a:rPr lang="en-US" sz="2200" dirty="0">
                <a:latin typeface="Garamond" panose="02020404030301010803" pitchFamily="18" charset="0"/>
              </a:rPr>
              <a:t>For more information about converting documents to PDF, please refer to </a:t>
            </a:r>
            <a:r>
              <a:rPr lang="en-US" sz="2200" u="sng" dirty="0">
                <a:latin typeface="Garamond" panose="02020404030301010803" pitchFamily="18" charset="0"/>
                <a:hlinkClick r:id="rId2"/>
              </a:rPr>
              <a:t>Help with Accessibility</a:t>
            </a:r>
            <a:r>
              <a:rPr lang="en-US" sz="2200" dirty="0">
                <a:latin typeface="Garamond" panose="02020404030301010803" pitchFamily="18" charset="0"/>
              </a:rPr>
              <a:t> page.</a:t>
            </a:r>
          </a:p>
          <a:p>
            <a:endParaRPr lang="en-US" sz="2200" dirty="0">
              <a:latin typeface="Garamond" panose="02020404030301010803" pitchFamily="18" charset="0"/>
            </a:endParaRPr>
          </a:p>
        </p:txBody>
      </p:sp>
    </p:spTree>
    <p:extLst>
      <p:ext uri="{BB962C8B-B14F-4D97-AF65-F5344CB8AC3E}">
        <p14:creationId xmlns:p14="http://schemas.microsoft.com/office/powerpoint/2010/main" val="3174885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4" y="227763"/>
            <a:ext cx="8596668" cy="1320800"/>
          </a:xfrm>
        </p:spPr>
        <p:txBody>
          <a:bodyPr/>
          <a:lstStyle/>
          <a:p>
            <a:r>
              <a:rPr lang="en-US" dirty="0" smtClean="0"/>
              <a:t>Vanier application package</a:t>
            </a:r>
            <a:endParaRPr lang="en-US" dirty="0"/>
          </a:p>
        </p:txBody>
      </p:sp>
      <p:sp>
        <p:nvSpPr>
          <p:cNvPr id="3" name="Content Placeholder 2"/>
          <p:cNvSpPr>
            <a:spLocks noGrp="1"/>
          </p:cNvSpPr>
          <p:nvPr>
            <p:ph idx="1"/>
          </p:nvPr>
        </p:nvSpPr>
        <p:spPr>
          <a:xfrm>
            <a:off x="647189" y="1130440"/>
            <a:ext cx="9310728" cy="5727560"/>
          </a:xfrm>
        </p:spPr>
        <p:txBody>
          <a:bodyPr>
            <a:noAutofit/>
          </a:bodyPr>
          <a:lstStyle/>
          <a:p>
            <a:pPr lvl="0"/>
            <a:r>
              <a:rPr lang="en-CA" sz="2200" dirty="0" smtClean="0">
                <a:latin typeface="Garamond" panose="02020404030301010803" pitchFamily="18" charset="0"/>
              </a:rPr>
              <a:t>ResearchNet application form</a:t>
            </a:r>
          </a:p>
          <a:p>
            <a:pPr lvl="0"/>
            <a:endParaRPr lang="en-CA" sz="100" dirty="0" smtClean="0">
              <a:latin typeface="Garamond" panose="02020404030301010803" pitchFamily="18" charset="0"/>
            </a:endParaRPr>
          </a:p>
          <a:p>
            <a:pPr lvl="0"/>
            <a:r>
              <a:rPr lang="en-CA" sz="2200" dirty="0" smtClean="0">
                <a:latin typeface="Garamond" panose="02020404030301010803" pitchFamily="18" charset="0"/>
              </a:rPr>
              <a:t>CCV</a:t>
            </a:r>
          </a:p>
          <a:p>
            <a:pPr lvl="0"/>
            <a:endParaRPr lang="en-CA" sz="100" dirty="0" smtClean="0">
              <a:latin typeface="Garamond" panose="02020404030301010803" pitchFamily="18" charset="0"/>
            </a:endParaRPr>
          </a:p>
          <a:p>
            <a:pPr lvl="0"/>
            <a:r>
              <a:rPr lang="en-CA" sz="2200" dirty="0" smtClean="0">
                <a:latin typeface="Garamond" panose="02020404030301010803" pitchFamily="18" charset="0"/>
              </a:rPr>
              <a:t>Transcripts</a:t>
            </a:r>
          </a:p>
          <a:p>
            <a:pPr lvl="0"/>
            <a:endParaRPr lang="en-CA" sz="100" dirty="0" smtClean="0">
              <a:latin typeface="Garamond" panose="02020404030301010803" pitchFamily="18" charset="0"/>
            </a:endParaRPr>
          </a:p>
          <a:p>
            <a:pPr lvl="0"/>
            <a:r>
              <a:rPr lang="en-CA" sz="2200" dirty="0" smtClean="0">
                <a:latin typeface="Garamond" panose="02020404030301010803" pitchFamily="18" charset="0"/>
              </a:rPr>
              <a:t>Project overview/details– Title of research proposal, Lay Title, Lay Abstract, etc.</a:t>
            </a:r>
          </a:p>
          <a:p>
            <a:pPr lvl="0"/>
            <a:endParaRPr lang="en-CA" sz="100" dirty="0" smtClean="0">
              <a:latin typeface="Garamond" panose="02020404030301010803" pitchFamily="18" charset="0"/>
            </a:endParaRPr>
          </a:p>
          <a:p>
            <a:r>
              <a:rPr lang="en-CA" sz="2200" dirty="0" smtClean="0">
                <a:latin typeface="Garamond" panose="02020404030301010803" pitchFamily="18" charset="0"/>
              </a:rPr>
              <a:t>Research </a:t>
            </a:r>
            <a:r>
              <a:rPr lang="en-CA" sz="2200" dirty="0">
                <a:latin typeface="Garamond" panose="02020404030301010803" pitchFamily="18" charset="0"/>
              </a:rPr>
              <a:t>proposal – maximum two pages </a:t>
            </a:r>
            <a:r>
              <a:rPr lang="en-CA" sz="2200" dirty="0" smtClean="0">
                <a:latin typeface="Garamond" panose="02020404030301010803" pitchFamily="18" charset="0"/>
              </a:rPr>
              <a:t>(what, how, why)</a:t>
            </a:r>
          </a:p>
          <a:p>
            <a:endParaRPr lang="en-US" sz="100" dirty="0">
              <a:latin typeface="Garamond" panose="02020404030301010803" pitchFamily="18" charset="0"/>
            </a:endParaRPr>
          </a:p>
          <a:p>
            <a:r>
              <a:rPr lang="en-CA" sz="2200" dirty="0">
                <a:latin typeface="Garamond" panose="02020404030301010803" pitchFamily="18" charset="0"/>
              </a:rPr>
              <a:t>Project references – maximum five pages </a:t>
            </a:r>
            <a:r>
              <a:rPr lang="en-CA" sz="2200" dirty="0" smtClean="0">
                <a:latin typeface="Garamond" panose="02020404030301010803" pitchFamily="18" charset="0"/>
              </a:rPr>
              <a:t>(cited in research proposal)</a:t>
            </a:r>
            <a:endParaRPr lang="en-US" sz="2200" dirty="0" smtClean="0">
              <a:latin typeface="Garamond" panose="02020404030301010803" pitchFamily="18" charset="0"/>
            </a:endParaRPr>
          </a:p>
          <a:p>
            <a:pPr lvl="0"/>
            <a:endParaRPr lang="en-US" sz="100" dirty="0">
              <a:latin typeface="Garamond" panose="02020404030301010803" pitchFamily="18" charset="0"/>
            </a:endParaRPr>
          </a:p>
          <a:p>
            <a:pPr lvl="0"/>
            <a:r>
              <a:rPr lang="en-CA" sz="2200" dirty="0" smtClean="0">
                <a:latin typeface="Garamond" panose="02020404030301010803" pitchFamily="18" charset="0"/>
              </a:rPr>
              <a:t>Personal </a:t>
            </a:r>
            <a:r>
              <a:rPr lang="en-CA" sz="2200" dirty="0">
                <a:latin typeface="Garamond" panose="02020404030301010803" pitchFamily="18" charset="0"/>
              </a:rPr>
              <a:t>Leadership Statement – maximum two pages </a:t>
            </a:r>
            <a:r>
              <a:rPr lang="en-CA" sz="2200" dirty="0" smtClean="0">
                <a:latin typeface="Garamond" panose="02020404030301010803" pitchFamily="18" charset="0"/>
              </a:rPr>
              <a:t>(</a:t>
            </a:r>
            <a:r>
              <a:rPr lang="en-CA" sz="2000" dirty="0">
                <a:solidFill>
                  <a:srgbClr val="212121"/>
                </a:solidFill>
                <a:latin typeface="Garamond" panose="02020404030301010803" pitchFamily="18" charset="0"/>
              </a:rPr>
              <a:t>impact of accomplishments, communication and leadership skills</a:t>
            </a:r>
            <a:r>
              <a:rPr lang="en-CA" sz="2200" dirty="0" smtClean="0">
                <a:latin typeface="Garamond" panose="02020404030301010803" pitchFamily="18" charset="0"/>
              </a:rPr>
              <a:t>)</a:t>
            </a:r>
            <a:endParaRPr lang="en-US" sz="2200" dirty="0">
              <a:latin typeface="Garamond" panose="02020404030301010803" pitchFamily="18" charset="0"/>
            </a:endParaRPr>
          </a:p>
          <a:p>
            <a:endParaRPr lang="en-US" sz="2200" dirty="0">
              <a:latin typeface="Garamond" panose="02020404030301010803" pitchFamily="18" charset="0"/>
            </a:endParaRPr>
          </a:p>
        </p:txBody>
      </p:sp>
    </p:spTree>
    <p:extLst>
      <p:ext uri="{BB962C8B-B14F-4D97-AF65-F5344CB8AC3E}">
        <p14:creationId xmlns:p14="http://schemas.microsoft.com/office/powerpoint/2010/main" val="339150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4" y="227763"/>
            <a:ext cx="8596668" cy="1320800"/>
          </a:xfrm>
        </p:spPr>
        <p:txBody>
          <a:bodyPr/>
          <a:lstStyle/>
          <a:p>
            <a:r>
              <a:rPr lang="en-US" dirty="0" smtClean="0"/>
              <a:t>Vanier application package</a:t>
            </a:r>
            <a:endParaRPr lang="en-US" dirty="0"/>
          </a:p>
        </p:txBody>
      </p:sp>
      <p:sp>
        <p:nvSpPr>
          <p:cNvPr id="3" name="Content Placeholder 2"/>
          <p:cNvSpPr>
            <a:spLocks noGrp="1"/>
          </p:cNvSpPr>
          <p:nvPr>
            <p:ph idx="1"/>
          </p:nvPr>
        </p:nvSpPr>
        <p:spPr>
          <a:xfrm>
            <a:off x="697431" y="1376628"/>
            <a:ext cx="9310728" cy="5727560"/>
          </a:xfrm>
        </p:spPr>
        <p:txBody>
          <a:bodyPr>
            <a:noAutofit/>
          </a:bodyPr>
          <a:lstStyle/>
          <a:p>
            <a:r>
              <a:rPr lang="en-CA" sz="2400" dirty="0" smtClean="0">
                <a:latin typeface="Garamond" panose="02020404030301010803" pitchFamily="18" charset="0"/>
              </a:rPr>
              <a:t>Research </a:t>
            </a:r>
            <a:r>
              <a:rPr lang="en-CA" sz="2400" dirty="0">
                <a:latin typeface="Garamond" panose="02020404030301010803" pitchFamily="18" charset="0"/>
              </a:rPr>
              <a:t>contributions – maximum one page </a:t>
            </a:r>
            <a:r>
              <a:rPr lang="en-CA" sz="2400" dirty="0" smtClean="0">
                <a:latin typeface="Garamond" panose="02020404030301010803" pitchFamily="18" charset="0"/>
              </a:rPr>
              <a:t>(</a:t>
            </a:r>
            <a:r>
              <a:rPr lang="en-CA" sz="2400" dirty="0" smtClean="0">
                <a:solidFill>
                  <a:srgbClr val="212121"/>
                </a:solidFill>
                <a:latin typeface="Garamond" panose="02020404030301010803" pitchFamily="18" charset="0"/>
              </a:rPr>
              <a:t>impact </a:t>
            </a:r>
            <a:r>
              <a:rPr lang="en-CA" sz="2400" dirty="0">
                <a:solidFill>
                  <a:srgbClr val="212121"/>
                </a:solidFill>
                <a:latin typeface="Garamond" panose="02020404030301010803" pitchFamily="18" charset="0"/>
              </a:rPr>
              <a:t>&amp; significance of contributions</a:t>
            </a:r>
            <a:r>
              <a:rPr lang="en-CA" sz="2400" dirty="0" smtClean="0">
                <a:latin typeface="Garamond" panose="02020404030301010803" pitchFamily="18" charset="0"/>
              </a:rPr>
              <a:t>)</a:t>
            </a:r>
          </a:p>
          <a:p>
            <a:pPr marL="0" indent="0">
              <a:buNone/>
            </a:pPr>
            <a:endParaRPr lang="en-CA" sz="100" dirty="0" smtClean="0">
              <a:latin typeface="Garamond" panose="02020404030301010803" pitchFamily="18" charset="0"/>
            </a:endParaRPr>
          </a:p>
          <a:p>
            <a:r>
              <a:rPr lang="en-CA" sz="2400" dirty="0" smtClean="0">
                <a:latin typeface="Garamond" panose="02020404030301010803" pitchFamily="18" charset="0"/>
              </a:rPr>
              <a:t>Special circumstances (optional) – maximum one page</a:t>
            </a:r>
          </a:p>
          <a:p>
            <a:endParaRPr lang="en-US" sz="100" dirty="0" smtClean="0">
              <a:latin typeface="Garamond" panose="02020404030301010803" pitchFamily="18" charset="0"/>
            </a:endParaRPr>
          </a:p>
          <a:p>
            <a:pPr lvl="0"/>
            <a:r>
              <a:rPr lang="en-CA" sz="2400" dirty="0" smtClean="0">
                <a:latin typeface="Garamond" panose="02020404030301010803" pitchFamily="18" charset="0"/>
              </a:rPr>
              <a:t>Two </a:t>
            </a:r>
            <a:r>
              <a:rPr lang="en-CA" sz="2400" dirty="0">
                <a:latin typeface="Garamond" panose="02020404030301010803" pitchFamily="18" charset="0"/>
              </a:rPr>
              <a:t>Leadership reference Letters – maximum two pages each (written by someone who knows the candidate in a non-academic capacity – this letter is attached to the nomination by the candidate</a:t>
            </a:r>
            <a:r>
              <a:rPr lang="en-CA" sz="2400" dirty="0" smtClean="0">
                <a:latin typeface="Garamond" panose="02020404030301010803" pitchFamily="18" charset="0"/>
              </a:rPr>
              <a:t>)</a:t>
            </a:r>
          </a:p>
          <a:p>
            <a:pPr lvl="0"/>
            <a:endParaRPr lang="en-US" sz="100" dirty="0">
              <a:latin typeface="Garamond" panose="02020404030301010803" pitchFamily="18" charset="0"/>
            </a:endParaRPr>
          </a:p>
          <a:p>
            <a:pPr lvl="0"/>
            <a:r>
              <a:rPr lang="en-CA" sz="2400" dirty="0">
                <a:latin typeface="Garamond" panose="02020404030301010803" pitchFamily="18" charset="0"/>
              </a:rPr>
              <a:t>Two Academic reference Letters  – three sections each (written by someone who knows the candidate in an academic capacity)</a:t>
            </a:r>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2744526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41" y="247859"/>
            <a:ext cx="8596668" cy="1320800"/>
          </a:xfrm>
        </p:spPr>
        <p:txBody>
          <a:bodyPr/>
          <a:lstStyle/>
          <a:p>
            <a:r>
              <a:rPr lang="en-US" dirty="0" smtClean="0"/>
              <a:t>Cecile </a:t>
            </a:r>
            <a:r>
              <a:rPr lang="en-US" dirty="0" err="1" smtClean="0"/>
              <a:t>Bandenhorst</a:t>
            </a:r>
            <a:r>
              <a:rPr lang="en-US" dirty="0" smtClean="0"/>
              <a:t> and the Problem Purpose Statement</a:t>
            </a:r>
            <a:endParaRPr lang="en-US" dirty="0"/>
          </a:p>
        </p:txBody>
      </p:sp>
      <p:pic>
        <p:nvPicPr>
          <p:cNvPr id="4" name="Content Placeholder 3">
            <a:hlinkClick r:id="rId2"/>
          </p:cNvPr>
          <p:cNvPicPr>
            <a:picLocks noGrp="1" noChangeAspect="1"/>
          </p:cNvPicPr>
          <p:nvPr>
            <p:ph idx="1"/>
          </p:nvPr>
        </p:nvPicPr>
        <p:blipFill rotWithShape="1">
          <a:blip r:embed="rId3"/>
          <a:srcRect l="50061"/>
          <a:stretch/>
        </p:blipFill>
        <p:spPr>
          <a:xfrm>
            <a:off x="1666687" y="1710764"/>
            <a:ext cx="7402286" cy="4168910"/>
          </a:xfrm>
          <a:prstGeom prst="rect">
            <a:avLst/>
          </a:prstGeom>
        </p:spPr>
      </p:pic>
    </p:spTree>
    <p:extLst>
      <p:ext uri="{BB962C8B-B14F-4D97-AF65-F5344CB8AC3E}">
        <p14:creationId xmlns:p14="http://schemas.microsoft.com/office/powerpoint/2010/main" val="2771224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EC28-4B90-1843-B8DB-76F775598F83}"/>
              </a:ext>
            </a:extLst>
          </p:cNvPr>
          <p:cNvSpPr>
            <a:spLocks noGrp="1"/>
          </p:cNvSpPr>
          <p:nvPr>
            <p:ph type="title"/>
          </p:nvPr>
        </p:nvSpPr>
        <p:spPr>
          <a:xfrm>
            <a:off x="260051" y="-81745"/>
            <a:ext cx="9766975" cy="976938"/>
          </a:xfrm>
        </p:spPr>
        <p:txBody>
          <a:bodyPr anchor="b">
            <a:normAutofit/>
          </a:bodyPr>
          <a:lstStyle/>
          <a:p>
            <a:r>
              <a:rPr lang="en-US" dirty="0">
                <a:latin typeface="Trebuchet MS (Headings)"/>
              </a:rPr>
              <a:t>Land Acknowledgement</a:t>
            </a:r>
          </a:p>
        </p:txBody>
      </p:sp>
      <p:sp>
        <p:nvSpPr>
          <p:cNvPr id="3" name="Content Placeholder 2">
            <a:extLst>
              <a:ext uri="{FF2B5EF4-FFF2-40B4-BE49-F238E27FC236}">
                <a16:creationId xmlns:a16="http://schemas.microsoft.com/office/drawing/2014/main" id="{9853E44F-121C-E144-875B-9538F7ABFA5F}"/>
              </a:ext>
            </a:extLst>
          </p:cNvPr>
          <p:cNvSpPr>
            <a:spLocks noGrp="1"/>
          </p:cNvSpPr>
          <p:nvPr>
            <p:ph idx="1"/>
          </p:nvPr>
        </p:nvSpPr>
        <p:spPr>
          <a:xfrm>
            <a:off x="512518" y="1131116"/>
            <a:ext cx="6452439" cy="4379014"/>
          </a:xfrm>
        </p:spPr>
        <p:txBody>
          <a:bodyPr>
            <a:noAutofit/>
          </a:bodyPr>
          <a:lstStyle/>
          <a:p>
            <a:pPr marL="0" indent="0">
              <a:buNone/>
            </a:pPr>
            <a:r>
              <a:rPr lang="en-US" sz="2300" dirty="0">
                <a:latin typeface="Garamond" panose="02020404030301010803" pitchFamily="18" charset="0"/>
              </a:rPr>
              <a:t>We respectfully acknowledge the territory in which we gather as the ancestral homelands of the Beothuk, and the island of Newfoundland as the ancestral homelands of the Mi’kmaq and Beothuk. We would also like to recognize the Inuit of Nunatsiavut and NunatuKavut and the Innu of Nitassinan, and their ancestors, as the original people of Labrador. We strive for respectful relationships with all the peoples of this province as we search for collective healing and true reconciliation and honour this beautiful land together</a:t>
            </a:r>
            <a:r>
              <a:rPr lang="en-US" sz="2300" dirty="0" smtClean="0">
                <a:latin typeface="Garamond" panose="02020404030301010803" pitchFamily="18" charset="0"/>
              </a:rPr>
              <a:t>. </a:t>
            </a:r>
          </a:p>
          <a:p>
            <a:pPr marL="0" indent="0">
              <a:buNone/>
            </a:pPr>
            <a:r>
              <a:rPr lang="en-CA" sz="2300" dirty="0">
                <a:latin typeface="Garamond" panose="02020404030301010803" pitchFamily="18" charset="0"/>
              </a:rPr>
              <a:t>We </a:t>
            </a:r>
            <a:r>
              <a:rPr lang="en-CA" sz="2300" dirty="0" smtClean="0">
                <a:latin typeface="Garamond" panose="02020404030301010803" pitchFamily="18" charset="0"/>
              </a:rPr>
              <a:t>also encourage </a:t>
            </a:r>
            <a:r>
              <a:rPr lang="en-CA" sz="2300" dirty="0">
                <a:latin typeface="Garamond" panose="02020404030301010803" pitchFamily="18" charset="0"/>
              </a:rPr>
              <a:t>everyone </a:t>
            </a:r>
            <a:r>
              <a:rPr lang="en-CA" sz="2300" dirty="0" smtClean="0">
                <a:latin typeface="Garamond" panose="02020404030301010803" pitchFamily="18" charset="0"/>
              </a:rPr>
              <a:t>here today to </a:t>
            </a:r>
            <a:r>
              <a:rPr lang="en-CA" sz="2300" dirty="0">
                <a:latin typeface="Garamond" panose="02020404030301010803" pitchFamily="18" charset="0"/>
              </a:rPr>
              <a:t>reflect on </a:t>
            </a:r>
            <a:r>
              <a:rPr lang="en-CA" sz="2300" dirty="0" smtClean="0">
                <a:latin typeface="Garamond" panose="02020404030301010803" pitchFamily="18" charset="0"/>
              </a:rPr>
              <a:t>the </a:t>
            </a:r>
            <a:r>
              <a:rPr lang="en-CA" sz="2300" dirty="0">
                <a:latin typeface="Garamond" panose="02020404030301010803" pitchFamily="18" charset="0"/>
              </a:rPr>
              <a:t>lands </a:t>
            </a:r>
            <a:r>
              <a:rPr lang="en-CA" sz="2300" dirty="0" smtClean="0">
                <a:latin typeface="Garamond" panose="02020404030301010803" pitchFamily="18" charset="0"/>
              </a:rPr>
              <a:t>where </a:t>
            </a:r>
            <a:r>
              <a:rPr lang="en-CA" sz="2300" dirty="0">
                <a:latin typeface="Garamond" panose="02020404030301010803" pitchFamily="18" charset="0"/>
              </a:rPr>
              <a:t>you are </a:t>
            </a:r>
            <a:r>
              <a:rPr lang="en-CA" sz="2300" dirty="0" smtClean="0">
                <a:latin typeface="Garamond" panose="02020404030301010803" pitchFamily="18" charset="0"/>
              </a:rPr>
              <a:t>located, no matter where in the globe, </a:t>
            </a:r>
            <a:r>
              <a:rPr lang="en-CA" sz="2300" dirty="0">
                <a:latin typeface="Garamond" panose="02020404030301010803" pitchFamily="18" charset="0"/>
              </a:rPr>
              <a:t>and the Indigenous peoples for whom </a:t>
            </a:r>
            <a:r>
              <a:rPr lang="en-CA" sz="2300" dirty="0" smtClean="0">
                <a:latin typeface="Garamond" panose="02020404030301010803" pitchFamily="18" charset="0"/>
              </a:rPr>
              <a:t>those lands </a:t>
            </a:r>
            <a:r>
              <a:rPr lang="en-CA" sz="2300" dirty="0">
                <a:latin typeface="Garamond" panose="02020404030301010803" pitchFamily="18" charset="0"/>
              </a:rPr>
              <a:t>are traditional territory</a:t>
            </a:r>
            <a:endParaRPr lang="en-US" sz="2300" dirty="0">
              <a:latin typeface="Garamond" panose="02020404030301010803" pitchFamily="18" charset="0"/>
            </a:endParaRPr>
          </a:p>
          <a:p>
            <a:endParaRPr lang="en-US" sz="23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42" y="2088109"/>
            <a:ext cx="4690039" cy="3128219"/>
          </a:xfrm>
          <a:prstGeom prst="rect">
            <a:avLst/>
          </a:prstGeom>
        </p:spPr>
      </p:pic>
    </p:spTree>
    <p:extLst>
      <p:ext uri="{BB962C8B-B14F-4D97-AF65-F5344CB8AC3E}">
        <p14:creationId xmlns:p14="http://schemas.microsoft.com/office/powerpoint/2010/main" val="351726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research proposal</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77334" y="904352"/>
            <a:ext cx="8596668" cy="5737607"/>
          </a:xfrm>
        </p:spPr>
        <p:txBody>
          <a:bodyPr>
            <a:normAutofit lnSpcReduction="10000"/>
          </a:bodyPr>
          <a:lstStyle/>
          <a:p>
            <a:r>
              <a:rPr lang="en-US" sz="2200" dirty="0" smtClean="0">
                <a:latin typeface="Garamond" panose="02020404030301010803" pitchFamily="18" charset="0"/>
              </a:rPr>
              <a:t>Sections of a research proposal for Vanier:</a:t>
            </a:r>
          </a:p>
          <a:p>
            <a:pPr lvl="1"/>
            <a:r>
              <a:rPr lang="en-US" sz="2200" b="1" dirty="0" smtClean="0">
                <a:solidFill>
                  <a:srgbClr val="333333"/>
                </a:solidFill>
                <a:latin typeface="Garamond" panose="02020404030301010803" pitchFamily="18" charset="0"/>
              </a:rPr>
              <a:t>Background: </a:t>
            </a:r>
            <a:r>
              <a:rPr lang="en-US" sz="2200" dirty="0" smtClean="0">
                <a:solidFill>
                  <a:srgbClr val="333333"/>
                </a:solidFill>
                <a:latin typeface="Garamond" panose="02020404030301010803" pitchFamily="18" charset="0"/>
              </a:rPr>
              <a:t>Provide </a:t>
            </a:r>
            <a:r>
              <a:rPr lang="en-US" sz="2200" dirty="0">
                <a:solidFill>
                  <a:srgbClr val="333333"/>
                </a:solidFill>
                <a:latin typeface="Garamond" panose="02020404030301010803" pitchFamily="18" charset="0"/>
              </a:rPr>
              <a:t>background information to position your proposed research within the context of the current knowledge in the field.</a:t>
            </a:r>
          </a:p>
          <a:p>
            <a:pPr lvl="2"/>
            <a:r>
              <a:rPr lang="en-US" sz="2000" dirty="0">
                <a:solidFill>
                  <a:srgbClr val="333333"/>
                </a:solidFill>
                <a:latin typeface="Garamond" panose="02020404030301010803" pitchFamily="18" charset="0"/>
              </a:rPr>
              <a:t>Be as specific as possible while keeping in mind that Vanier CGS selection committees are multi-disciplinary. Wherever possible, use non-technical terms and avoid jargon. Define any technical or discipline-specific terms</a:t>
            </a:r>
            <a:r>
              <a:rPr lang="en-US" sz="2000" dirty="0" smtClean="0">
                <a:solidFill>
                  <a:srgbClr val="333333"/>
                </a:solidFill>
                <a:latin typeface="Garamond" panose="02020404030301010803" pitchFamily="18" charset="0"/>
              </a:rPr>
              <a:t>.</a:t>
            </a:r>
          </a:p>
          <a:p>
            <a:pPr lvl="3"/>
            <a:endParaRPr lang="en-US" sz="100" dirty="0">
              <a:solidFill>
                <a:srgbClr val="333333"/>
              </a:solidFill>
              <a:latin typeface="Garamond" panose="02020404030301010803" pitchFamily="18" charset="0"/>
            </a:endParaRPr>
          </a:p>
          <a:p>
            <a:pPr lvl="1"/>
            <a:r>
              <a:rPr lang="en-US" sz="2200" b="1" dirty="0" smtClean="0">
                <a:solidFill>
                  <a:srgbClr val="333333"/>
                </a:solidFill>
                <a:latin typeface="Garamond" panose="02020404030301010803" pitchFamily="18" charset="0"/>
              </a:rPr>
              <a:t>Research questions: </a:t>
            </a:r>
            <a:r>
              <a:rPr lang="en-US" sz="2200" dirty="0" smtClean="0">
                <a:solidFill>
                  <a:srgbClr val="333333"/>
                </a:solidFill>
                <a:latin typeface="Garamond" panose="02020404030301010803" pitchFamily="18" charset="0"/>
              </a:rPr>
              <a:t>State </a:t>
            </a:r>
            <a:r>
              <a:rPr lang="en-US" sz="2200" dirty="0">
                <a:solidFill>
                  <a:srgbClr val="333333"/>
                </a:solidFill>
                <a:latin typeface="Garamond" panose="02020404030301010803" pitchFamily="18" charset="0"/>
              </a:rPr>
              <a:t>the objectives, hypothesis, research question and the roles and responsibilities of the applicant, the supervisor and/or other collaborators in the proposed research. If you are involved in a lab, be sure to outline your specific contributions to the overarching group project</a:t>
            </a:r>
            <a:r>
              <a:rPr lang="en-US" sz="2200" dirty="0" smtClean="0">
                <a:solidFill>
                  <a:srgbClr val="333333"/>
                </a:solidFill>
                <a:latin typeface="Garamond" panose="02020404030301010803" pitchFamily="18" charset="0"/>
              </a:rPr>
              <a:t>.</a:t>
            </a:r>
          </a:p>
          <a:p>
            <a:pPr lvl="2"/>
            <a:r>
              <a:rPr lang="en-US" sz="2000" dirty="0" smtClean="0">
                <a:solidFill>
                  <a:srgbClr val="333333"/>
                </a:solidFill>
                <a:latin typeface="Garamond" panose="02020404030301010803" pitchFamily="18" charset="0"/>
              </a:rPr>
              <a:t>Discuss the significance of the research and how it addresses the knowledge gab you have identified. If possible, link that significance to Vanier’s mandate/strategic plan, etc. </a:t>
            </a:r>
            <a:endParaRPr lang="en-US" sz="2000" dirty="0">
              <a:solidFill>
                <a:srgbClr val="333333"/>
              </a:solidFill>
              <a:latin typeface="Garamond" panose="02020404030301010803" pitchFamily="18" charset="0"/>
            </a:endParaRPr>
          </a:p>
          <a:p>
            <a:pPr lvl="1"/>
            <a:endParaRPr lang="en-US" sz="18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3974693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research proposal</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77334" y="904352"/>
            <a:ext cx="8596668" cy="5953648"/>
          </a:xfrm>
        </p:spPr>
        <p:txBody>
          <a:bodyPr>
            <a:normAutofit fontScale="92500" lnSpcReduction="10000"/>
          </a:bodyPr>
          <a:lstStyle/>
          <a:p>
            <a:r>
              <a:rPr lang="en-US" sz="2200" dirty="0" smtClean="0">
                <a:latin typeface="Garamond" panose="02020404030301010803" pitchFamily="18" charset="0"/>
              </a:rPr>
              <a:t>Sections of a research proposal for Vanier:</a:t>
            </a:r>
          </a:p>
          <a:p>
            <a:pPr lvl="1"/>
            <a:r>
              <a:rPr lang="en-US" sz="2600" b="1" dirty="0" smtClean="0">
                <a:solidFill>
                  <a:srgbClr val="333333"/>
                </a:solidFill>
                <a:latin typeface="Garamond" panose="02020404030301010803" pitchFamily="18" charset="0"/>
              </a:rPr>
              <a:t>Methods and Theory</a:t>
            </a:r>
            <a:r>
              <a:rPr lang="en-US" sz="2600" dirty="0" smtClean="0">
                <a:solidFill>
                  <a:srgbClr val="333333"/>
                </a:solidFill>
                <a:latin typeface="Garamond" panose="02020404030301010803" pitchFamily="18" charset="0"/>
              </a:rPr>
              <a:t>: </a:t>
            </a:r>
            <a:r>
              <a:rPr lang="en-US" sz="2600" b="1" dirty="0">
                <a:solidFill>
                  <a:srgbClr val="333333"/>
                </a:solidFill>
                <a:latin typeface="Garamond" panose="02020404030301010803" pitchFamily="18" charset="0"/>
              </a:rPr>
              <a:t>Methods/Theory:</a:t>
            </a:r>
            <a:r>
              <a:rPr lang="en-US" sz="2600" dirty="0">
                <a:solidFill>
                  <a:srgbClr val="333333"/>
                </a:solidFill>
                <a:latin typeface="Garamond" panose="02020404030301010803" pitchFamily="18" charset="0"/>
              </a:rPr>
              <a:t> Outline the experimental or theoretical approach to be taken (citing literature pertinent to the proposal), the methodology to be used, and the contribution of the project to the advancement of knowledge.</a:t>
            </a:r>
          </a:p>
          <a:p>
            <a:pPr lvl="2"/>
            <a:r>
              <a:rPr lang="en-US" sz="2300" dirty="0">
                <a:solidFill>
                  <a:srgbClr val="333333"/>
                </a:solidFill>
                <a:latin typeface="Garamond" panose="02020404030301010803" pitchFamily="18" charset="0"/>
              </a:rPr>
              <a:t>Provide as much detail as possible to the committee regarding projected timelines for the research, including community consultation, plans for collaboration, and knowledge translation strategies.</a:t>
            </a:r>
          </a:p>
          <a:p>
            <a:pPr lvl="2"/>
            <a:r>
              <a:rPr lang="en-US" sz="2300" dirty="0" smtClean="0">
                <a:solidFill>
                  <a:srgbClr val="333333"/>
                </a:solidFill>
                <a:latin typeface="Garamond" panose="02020404030301010803" pitchFamily="18" charset="0"/>
              </a:rPr>
              <a:t>Where </a:t>
            </a:r>
            <a:r>
              <a:rPr lang="en-US" sz="2300" dirty="0">
                <a:solidFill>
                  <a:srgbClr val="333333"/>
                </a:solidFill>
                <a:latin typeface="Garamond" panose="02020404030301010803" pitchFamily="18" charset="0"/>
              </a:rPr>
              <a:t>applicable, address how your research complies with established research-related policies and protocols (e.g., protocols for conducting research respectfully involving and engages the First Nations, Inuit and Métis Peoples of Canada; approvals for research involving the use of humans, animals or biohazards, Sex and Gender based analysis</a:t>
            </a:r>
            <a:r>
              <a:rPr lang="en-US" sz="2300" dirty="0" smtClean="0">
                <a:solidFill>
                  <a:srgbClr val="333333"/>
                </a:solidFill>
                <a:latin typeface="Garamond" panose="02020404030301010803" pitchFamily="18" charset="0"/>
              </a:rPr>
              <a:t>) </a:t>
            </a:r>
          </a:p>
          <a:p>
            <a:pPr lvl="2"/>
            <a:r>
              <a:rPr lang="en-US" sz="2300" dirty="0">
                <a:solidFill>
                  <a:srgbClr val="333333"/>
                </a:solidFill>
                <a:latin typeface="Garamond" panose="02020404030301010803" pitchFamily="18" charset="0"/>
              </a:rPr>
              <a:t>S</a:t>
            </a:r>
            <a:r>
              <a:rPr lang="en-US" sz="2300" dirty="0" smtClean="0">
                <a:solidFill>
                  <a:srgbClr val="333333"/>
                </a:solidFill>
                <a:latin typeface="Garamond" panose="02020404030301010803" pitchFamily="18" charset="0"/>
              </a:rPr>
              <a:t>ee </a:t>
            </a:r>
            <a:r>
              <a:rPr lang="en-US" sz="2300" dirty="0" smtClean="0">
                <a:solidFill>
                  <a:srgbClr val="333333"/>
                </a:solidFill>
                <a:latin typeface="Garamond" panose="02020404030301010803" pitchFamily="18" charset="0"/>
                <a:hlinkClick r:id="rId2"/>
              </a:rPr>
              <a:t>Task 10 </a:t>
            </a:r>
            <a:r>
              <a:rPr lang="en-US" sz="2300" dirty="0" smtClean="0">
                <a:solidFill>
                  <a:srgbClr val="333333"/>
                </a:solidFill>
                <a:latin typeface="Garamond" panose="02020404030301010803" pitchFamily="18" charset="0"/>
              </a:rPr>
              <a:t>of the Application/nomination instructions on the Vanier website for more details. </a:t>
            </a:r>
          </a:p>
          <a:p>
            <a:pPr lvl="3"/>
            <a:endParaRPr lang="en-US" sz="100" dirty="0">
              <a:solidFill>
                <a:srgbClr val="333333"/>
              </a:solidFill>
              <a:latin typeface="Garamond" panose="02020404030301010803" pitchFamily="18" charset="0"/>
            </a:endParaRPr>
          </a:p>
          <a:p>
            <a:pPr marL="457200" lvl="1" indent="0">
              <a:buNone/>
            </a:pPr>
            <a:endParaRPr lang="en-US" sz="1800" dirty="0">
              <a:latin typeface="Garamond" panose="02020404030301010803" pitchFamily="18" charset="0"/>
            </a:endParaRPr>
          </a:p>
          <a:p>
            <a:endParaRPr lang="en-US" sz="2000" dirty="0">
              <a:latin typeface="Garamond" panose="02020404030301010803" pitchFamily="18" charset="0"/>
            </a:endParaRPr>
          </a:p>
        </p:txBody>
      </p:sp>
    </p:spTree>
    <p:extLst>
      <p:ext uri="{BB962C8B-B14F-4D97-AF65-F5344CB8AC3E}">
        <p14:creationId xmlns:p14="http://schemas.microsoft.com/office/powerpoint/2010/main" val="27183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68" y="157424"/>
            <a:ext cx="8596668" cy="1320800"/>
          </a:xfrm>
        </p:spPr>
        <p:txBody>
          <a:bodyPr/>
          <a:lstStyle/>
          <a:p>
            <a:r>
              <a:rPr lang="en-US" dirty="0">
                <a:latin typeface="Garamond" panose="02020404030301010803" pitchFamily="18" charset="0"/>
              </a:rPr>
              <a:t>How to </a:t>
            </a:r>
            <a:r>
              <a:rPr lang="en-US" dirty="0" smtClean="0">
                <a:latin typeface="Garamond" panose="02020404030301010803" pitchFamily="18" charset="0"/>
              </a:rPr>
              <a:t>build </a:t>
            </a:r>
            <a:r>
              <a:rPr lang="en-US" dirty="0">
                <a:latin typeface="Garamond" panose="02020404030301010803" pitchFamily="18" charset="0"/>
              </a:rPr>
              <a:t>a research proposal</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87382" y="697244"/>
            <a:ext cx="8596668" cy="5953648"/>
          </a:xfrm>
        </p:spPr>
        <p:txBody>
          <a:bodyPr>
            <a:normAutofit fontScale="92500"/>
          </a:bodyPr>
          <a:lstStyle/>
          <a:p>
            <a:pPr lvl="3"/>
            <a:endParaRPr lang="en-US" sz="100" dirty="0">
              <a:solidFill>
                <a:srgbClr val="333333"/>
              </a:solidFill>
              <a:latin typeface="Garamond" panose="02020404030301010803" pitchFamily="18" charset="0"/>
            </a:endParaRPr>
          </a:p>
          <a:p>
            <a:r>
              <a:rPr lang="en-US" sz="2800" b="1" dirty="0" smtClean="0">
                <a:solidFill>
                  <a:srgbClr val="333333"/>
                </a:solidFill>
                <a:latin typeface="Garamond" panose="02020404030301010803" pitchFamily="18" charset="0"/>
              </a:rPr>
              <a:t>Statement of “Institutional Fit”</a:t>
            </a:r>
            <a:r>
              <a:rPr lang="en-US" sz="2800" dirty="0" smtClean="0">
                <a:solidFill>
                  <a:srgbClr val="333333"/>
                </a:solidFill>
                <a:latin typeface="Garamond" panose="02020404030301010803" pitchFamily="18" charset="0"/>
              </a:rPr>
              <a:t>: </a:t>
            </a:r>
            <a:r>
              <a:rPr lang="en-US" sz="2800" dirty="0">
                <a:solidFill>
                  <a:srgbClr val="333333"/>
                </a:solidFill>
                <a:latin typeface="Garamond" panose="02020404030301010803" pitchFamily="18" charset="0"/>
              </a:rPr>
              <a:t>Describe the benefit conferred by undertaking your research at the nominating institution (e.g. supervisor/departmental specialization, lab facilities, funding opportunities, support structures offered/in place, your own expertise to undertake the research).</a:t>
            </a:r>
          </a:p>
          <a:p>
            <a:pPr lvl="1"/>
            <a:r>
              <a:rPr lang="en-US" sz="2400" dirty="0" smtClean="0">
                <a:solidFill>
                  <a:srgbClr val="333333"/>
                </a:solidFill>
                <a:latin typeface="Garamond" panose="02020404030301010803" pitchFamily="18" charset="0"/>
              </a:rPr>
              <a:t>If </a:t>
            </a:r>
            <a:r>
              <a:rPr lang="en-US" sz="2400" dirty="0">
                <a:solidFill>
                  <a:srgbClr val="333333"/>
                </a:solidFill>
                <a:latin typeface="Garamond" panose="02020404030301010803" pitchFamily="18" charset="0"/>
              </a:rPr>
              <a:t>your potential or current PhD supervisor is unable to provide you with a reference letter, briefly explain why.</a:t>
            </a:r>
          </a:p>
          <a:p>
            <a:r>
              <a:rPr lang="en-US" sz="2600" b="1" dirty="0" smtClean="0">
                <a:latin typeface="Garamond" panose="02020404030301010803" pitchFamily="18" charset="0"/>
              </a:rPr>
              <a:t>Statement of Research Significance:  </a:t>
            </a:r>
            <a:r>
              <a:rPr lang="en-US" sz="2600" dirty="0" smtClean="0">
                <a:latin typeface="Garamond" panose="02020404030301010803" pitchFamily="18" charset="0"/>
              </a:rPr>
              <a:t>Briefly and clearly outline the potential outcomes and significance of your research:</a:t>
            </a:r>
          </a:p>
          <a:p>
            <a:pPr lvl="1"/>
            <a:r>
              <a:rPr lang="en-US" sz="2400" dirty="0" smtClean="0">
                <a:latin typeface="Garamond" panose="02020404030301010803" pitchFamily="18" charset="0"/>
              </a:rPr>
              <a:t>Reiterate the knowledge gab</a:t>
            </a:r>
          </a:p>
          <a:p>
            <a:pPr lvl="1"/>
            <a:r>
              <a:rPr lang="en-US" sz="2400" dirty="0" smtClean="0">
                <a:latin typeface="Garamond" panose="02020404030301010803" pitchFamily="18" charset="0"/>
              </a:rPr>
              <a:t>Describe (with slightly more detail than the purpose statement) how your research contributes to addressing that knowledge gab</a:t>
            </a:r>
          </a:p>
          <a:p>
            <a:pPr lvl="1"/>
            <a:r>
              <a:rPr lang="en-US" sz="2400" dirty="0" smtClean="0">
                <a:latin typeface="Garamond" panose="02020404030301010803" pitchFamily="18" charset="0"/>
              </a:rPr>
              <a:t>Identify potential outcomes and their significance at the local, community, national, international, and academic stages</a:t>
            </a:r>
            <a:endParaRPr lang="en-US" sz="2400" dirty="0">
              <a:latin typeface="Garamond" panose="02020404030301010803" pitchFamily="18" charset="0"/>
            </a:endParaRPr>
          </a:p>
        </p:txBody>
      </p:sp>
    </p:spTree>
    <p:extLst>
      <p:ext uri="{BB962C8B-B14F-4D97-AF65-F5344CB8AC3E}">
        <p14:creationId xmlns:p14="http://schemas.microsoft.com/office/powerpoint/2010/main" val="1002206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167472"/>
            <a:ext cx="8596668" cy="1320800"/>
          </a:xfrm>
        </p:spPr>
        <p:txBody>
          <a:bodyPr/>
          <a:lstStyle/>
          <a:p>
            <a:r>
              <a:rPr lang="en-US" dirty="0">
                <a:latin typeface="Garamond" panose="02020404030301010803" pitchFamily="18" charset="0"/>
              </a:rPr>
              <a:t>How to build a leadership statement</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87383" y="1120391"/>
            <a:ext cx="8596668" cy="5737609"/>
          </a:xfrm>
        </p:spPr>
        <p:txBody>
          <a:bodyPr>
            <a:noAutofit/>
          </a:bodyPr>
          <a:lstStyle/>
          <a:p>
            <a:r>
              <a:rPr lang="en-CA" sz="2000" b="1" dirty="0">
                <a:latin typeface="Garamond" panose="02020404030301010803" pitchFamily="18" charset="0"/>
              </a:rPr>
              <a:t>Personal Leadership statement (max 2 pages): </a:t>
            </a:r>
          </a:p>
          <a:p>
            <a:pPr lvl="1"/>
            <a:r>
              <a:rPr lang="en-US" sz="2000" dirty="0" smtClean="0">
                <a:solidFill>
                  <a:srgbClr val="333333"/>
                </a:solidFill>
                <a:latin typeface="Garamond" panose="02020404030301010803" pitchFamily="18" charset="0"/>
              </a:rPr>
              <a:t>Be </a:t>
            </a:r>
            <a:r>
              <a:rPr lang="en-US" sz="2000" dirty="0">
                <a:solidFill>
                  <a:srgbClr val="333333"/>
                </a:solidFill>
                <a:latin typeface="Garamond" panose="02020404030301010803" pitchFamily="18" charset="0"/>
              </a:rPr>
              <a:t>sure to outline not just your accomplishments, but how those accomplishments required you to leverage your leadership skills to achieve your goals</a:t>
            </a:r>
            <a:r>
              <a:rPr lang="en-US" sz="2000" dirty="0" smtClean="0">
                <a:solidFill>
                  <a:srgbClr val="333333"/>
                </a:solidFill>
                <a:latin typeface="Garamond" panose="02020404030301010803" pitchFamily="18" charset="0"/>
              </a:rPr>
              <a:t>.</a:t>
            </a:r>
          </a:p>
          <a:p>
            <a:pPr lvl="1"/>
            <a:endParaRPr lang="en-US" sz="100" dirty="0">
              <a:solidFill>
                <a:srgbClr val="333333"/>
              </a:solidFill>
              <a:latin typeface="Garamond" panose="02020404030301010803" pitchFamily="18" charset="0"/>
            </a:endParaRPr>
          </a:p>
          <a:p>
            <a:pPr lvl="1"/>
            <a:r>
              <a:rPr lang="en-US" sz="2000" dirty="0">
                <a:solidFill>
                  <a:srgbClr val="333333"/>
                </a:solidFill>
                <a:latin typeface="Garamond" panose="02020404030301010803" pitchFamily="18" charset="0"/>
              </a:rPr>
              <a:t>When outlining leadership in volunteerism, excellence in sports or the arts, employment in Leadership positions, and other areas, be sure to </a:t>
            </a:r>
            <a:r>
              <a:rPr lang="en-US" sz="2000" b="1" dirty="0">
                <a:solidFill>
                  <a:srgbClr val="333333"/>
                </a:solidFill>
                <a:latin typeface="Garamond" panose="02020404030301010803" pitchFamily="18" charset="0"/>
              </a:rPr>
              <a:t>outline how you have gone above and beyond the expected norms</a:t>
            </a:r>
            <a:r>
              <a:rPr lang="en-US" sz="2000" dirty="0">
                <a:solidFill>
                  <a:srgbClr val="333333"/>
                </a:solidFill>
                <a:latin typeface="Garamond" panose="02020404030301010803" pitchFamily="18" charset="0"/>
              </a:rPr>
              <a:t> in order to overcome obstacles, foster others, spearhead change, or otherwise demonstrate leadership</a:t>
            </a:r>
            <a:r>
              <a:rPr lang="en-US" sz="2000" dirty="0" smtClean="0">
                <a:solidFill>
                  <a:srgbClr val="333333"/>
                </a:solidFill>
                <a:latin typeface="Garamond" panose="02020404030301010803" pitchFamily="18" charset="0"/>
              </a:rPr>
              <a:t>.</a:t>
            </a:r>
          </a:p>
          <a:p>
            <a:pPr lvl="1"/>
            <a:endParaRPr lang="en-US" sz="100" dirty="0">
              <a:solidFill>
                <a:srgbClr val="333333"/>
              </a:solidFill>
              <a:latin typeface="Garamond" panose="02020404030301010803" pitchFamily="18" charset="0"/>
            </a:endParaRPr>
          </a:p>
          <a:p>
            <a:pPr lvl="1"/>
            <a:r>
              <a:rPr lang="en-US" sz="2000" dirty="0">
                <a:solidFill>
                  <a:srgbClr val="333333"/>
                </a:solidFill>
                <a:latin typeface="Garamond" panose="02020404030301010803" pitchFamily="18" charset="0"/>
              </a:rPr>
              <a:t>How have you fostered your ability to lead others, and how have you leveraged that skill</a:t>
            </a:r>
            <a:r>
              <a:rPr lang="en-US" sz="2000" dirty="0" smtClean="0">
                <a:solidFill>
                  <a:srgbClr val="333333"/>
                </a:solidFill>
                <a:latin typeface="Garamond" panose="02020404030301010803" pitchFamily="18" charset="0"/>
              </a:rPr>
              <a:t>?</a:t>
            </a:r>
          </a:p>
          <a:p>
            <a:pPr lvl="1"/>
            <a:endParaRPr lang="en-US" sz="2000" dirty="0">
              <a:solidFill>
                <a:srgbClr val="333333"/>
              </a:solidFill>
              <a:latin typeface="Garamond" panose="02020404030301010803" pitchFamily="18" charset="0"/>
            </a:endParaRPr>
          </a:p>
        </p:txBody>
      </p:sp>
    </p:spTree>
    <p:extLst>
      <p:ext uri="{BB962C8B-B14F-4D97-AF65-F5344CB8AC3E}">
        <p14:creationId xmlns:p14="http://schemas.microsoft.com/office/powerpoint/2010/main" val="1143487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167472"/>
            <a:ext cx="8596668" cy="1320800"/>
          </a:xfrm>
        </p:spPr>
        <p:txBody>
          <a:bodyPr/>
          <a:lstStyle/>
          <a:p>
            <a:r>
              <a:rPr lang="en-US" dirty="0">
                <a:latin typeface="Garamond" panose="02020404030301010803" pitchFamily="18" charset="0"/>
              </a:rPr>
              <a:t>How to build a leadership statement</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87383" y="1120391"/>
            <a:ext cx="8596668" cy="5737609"/>
          </a:xfrm>
        </p:spPr>
        <p:txBody>
          <a:bodyPr>
            <a:noAutofit/>
          </a:bodyPr>
          <a:lstStyle/>
          <a:p>
            <a:r>
              <a:rPr lang="en-CA" sz="2000" b="1" dirty="0">
                <a:latin typeface="Garamond" panose="02020404030301010803" pitchFamily="18" charset="0"/>
              </a:rPr>
              <a:t>Personal Leadership statement (max 2 pages): </a:t>
            </a:r>
          </a:p>
          <a:p>
            <a:pPr lvl="1"/>
            <a:endParaRPr lang="en-US" sz="100" dirty="0">
              <a:solidFill>
                <a:srgbClr val="333333"/>
              </a:solidFill>
              <a:latin typeface="Garamond" panose="02020404030301010803" pitchFamily="18" charset="0"/>
            </a:endParaRPr>
          </a:p>
          <a:p>
            <a:pPr lvl="1"/>
            <a:r>
              <a:rPr lang="en-US" sz="2000" dirty="0">
                <a:solidFill>
                  <a:srgbClr val="333333"/>
                </a:solidFill>
                <a:latin typeface="Garamond" panose="02020404030301010803" pitchFamily="18" charset="0"/>
              </a:rPr>
              <a:t>Define your career goals and trajectory, and outline for the committee the ways in which you have created opportunities for yourself and others, how you have overcome obstacles to your vision, and how your PhD research, knowledge dissemination and mentorship activities will help accomplish those goals</a:t>
            </a:r>
            <a:r>
              <a:rPr lang="en-US" sz="2000" dirty="0" smtClean="0">
                <a:solidFill>
                  <a:srgbClr val="333333"/>
                </a:solidFill>
                <a:latin typeface="Garamond" panose="02020404030301010803" pitchFamily="18" charset="0"/>
              </a:rPr>
              <a:t>.</a:t>
            </a:r>
            <a:r>
              <a:rPr lang="en-US" sz="2000" dirty="0">
                <a:solidFill>
                  <a:srgbClr val="333333"/>
                </a:solidFill>
                <a:latin typeface="Garamond" panose="02020404030301010803" pitchFamily="18" charset="0"/>
              </a:rPr>
              <a:t> </a:t>
            </a:r>
            <a:endParaRPr lang="en-US" sz="2000" dirty="0" smtClean="0">
              <a:solidFill>
                <a:srgbClr val="333333"/>
              </a:solidFill>
              <a:latin typeface="Garamond" panose="02020404030301010803" pitchFamily="18" charset="0"/>
            </a:endParaRPr>
          </a:p>
          <a:p>
            <a:pPr lvl="1"/>
            <a:r>
              <a:rPr lang="en-US" sz="2000" dirty="0" smtClean="0">
                <a:solidFill>
                  <a:srgbClr val="333333"/>
                </a:solidFill>
                <a:latin typeface="Garamond" panose="02020404030301010803" pitchFamily="18" charset="0"/>
              </a:rPr>
              <a:t>How </a:t>
            </a:r>
            <a:r>
              <a:rPr lang="en-US" sz="2000" dirty="0">
                <a:solidFill>
                  <a:srgbClr val="333333"/>
                </a:solidFill>
                <a:latin typeface="Garamond" panose="02020404030301010803" pitchFamily="18" charset="0"/>
              </a:rPr>
              <a:t>has your life trajectory driven you to share and disseminate your research?</a:t>
            </a:r>
          </a:p>
          <a:p>
            <a:pPr lvl="2"/>
            <a:endParaRPr lang="en-US" sz="100" dirty="0">
              <a:solidFill>
                <a:srgbClr val="333333"/>
              </a:solidFill>
              <a:latin typeface="Garamond" panose="02020404030301010803" pitchFamily="18" charset="0"/>
            </a:endParaRPr>
          </a:p>
          <a:p>
            <a:pPr lvl="1"/>
            <a:r>
              <a:rPr lang="en-US" sz="2000" dirty="0">
                <a:solidFill>
                  <a:srgbClr val="333333"/>
                </a:solidFill>
                <a:latin typeface="Garamond" panose="02020404030301010803" pitchFamily="18" charset="0"/>
              </a:rPr>
              <a:t>How does your nominating institution provide an environment that nurtures your leadership skills?</a:t>
            </a:r>
          </a:p>
          <a:p>
            <a:pPr lvl="2"/>
            <a:endParaRPr lang="en-US" sz="100" dirty="0">
              <a:solidFill>
                <a:srgbClr val="333333"/>
              </a:solidFill>
              <a:latin typeface="Garamond" panose="02020404030301010803" pitchFamily="18" charset="0"/>
            </a:endParaRPr>
          </a:p>
          <a:p>
            <a:pPr lvl="1"/>
            <a:r>
              <a:rPr lang="en-US" sz="2000" dirty="0">
                <a:solidFill>
                  <a:srgbClr val="333333"/>
                </a:solidFill>
                <a:latin typeface="Garamond" panose="02020404030301010803" pitchFamily="18" charset="0"/>
              </a:rPr>
              <a:t>Your academic transcript, your CCV, and your reference letters will provide details of your commitments and accomplishments, but this essay gives you the opportunity to present the overarching narrative about your life, leadership accomplishments, and research goals.</a:t>
            </a:r>
          </a:p>
          <a:p>
            <a:pPr lvl="1"/>
            <a:endParaRPr lang="en-US" sz="2000" dirty="0">
              <a:solidFill>
                <a:srgbClr val="333333"/>
              </a:solidFill>
              <a:latin typeface="Garamond" panose="02020404030301010803" pitchFamily="18" charset="0"/>
            </a:endParaRPr>
          </a:p>
          <a:p>
            <a:endParaRPr lang="en-US" sz="2000" dirty="0"/>
          </a:p>
        </p:txBody>
      </p:sp>
    </p:spTree>
    <p:extLst>
      <p:ext uri="{BB962C8B-B14F-4D97-AF65-F5344CB8AC3E}">
        <p14:creationId xmlns:p14="http://schemas.microsoft.com/office/powerpoint/2010/main" val="3163176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167472"/>
            <a:ext cx="8596668" cy="1320800"/>
          </a:xfrm>
        </p:spPr>
        <p:txBody>
          <a:bodyPr/>
          <a:lstStyle/>
          <a:p>
            <a:r>
              <a:rPr lang="en-US" dirty="0">
                <a:latin typeface="Garamond" panose="02020404030301010803" pitchFamily="18" charset="0"/>
              </a:rPr>
              <a:t>How to build a leadership statement</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67285" y="1115367"/>
            <a:ext cx="8596668" cy="6023987"/>
          </a:xfrm>
        </p:spPr>
        <p:txBody>
          <a:bodyPr>
            <a:normAutofit/>
          </a:bodyPr>
          <a:lstStyle/>
          <a:p>
            <a:r>
              <a:rPr lang="en-CA" sz="2400" b="1" dirty="0">
                <a:latin typeface="Garamond" panose="02020404030301010803" pitchFamily="18" charset="0"/>
              </a:rPr>
              <a:t>Personal Leadership statement (max 2 pages): </a:t>
            </a:r>
          </a:p>
          <a:p>
            <a:pPr lvl="1"/>
            <a:r>
              <a:rPr lang="en-US" sz="2000" dirty="0" smtClean="0">
                <a:solidFill>
                  <a:srgbClr val="333333"/>
                </a:solidFill>
                <a:latin typeface="Garamond" panose="02020404030301010803" pitchFamily="18" charset="0"/>
              </a:rPr>
              <a:t>What </a:t>
            </a:r>
            <a:r>
              <a:rPr lang="en-US" sz="2000" dirty="0">
                <a:solidFill>
                  <a:srgbClr val="333333"/>
                </a:solidFill>
                <a:latin typeface="Garamond" panose="02020404030301010803" pitchFamily="18" charset="0"/>
              </a:rPr>
              <a:t>led you to doctoral research? How have your life experiences and personal circumstances </a:t>
            </a:r>
            <a:r>
              <a:rPr lang="en-US" sz="2000" i="1" dirty="0">
                <a:solidFill>
                  <a:srgbClr val="333333"/>
                </a:solidFill>
                <a:latin typeface="Garamond" panose="02020404030301010803" pitchFamily="18" charset="0"/>
              </a:rPr>
              <a:t>(which may include administrative responsibilities, maternity/parental leave, childrearing, illness, cultural or community responsibilities, socio-economic context, trauma and loss, or health-related family responsibilities)</a:t>
            </a:r>
            <a:r>
              <a:rPr lang="en-US" sz="2000" dirty="0">
                <a:solidFill>
                  <a:srgbClr val="333333"/>
                </a:solidFill>
                <a:latin typeface="Garamond" panose="02020404030301010803" pitchFamily="18" charset="0"/>
              </a:rPr>
              <a:t> shaped your academic, research, and leadership choices, challenges, and successes</a:t>
            </a:r>
            <a:r>
              <a:rPr lang="en-US" sz="2000" dirty="0" smtClean="0">
                <a:solidFill>
                  <a:srgbClr val="333333"/>
                </a:solidFill>
                <a:latin typeface="Garamond" panose="02020404030301010803" pitchFamily="18" charset="0"/>
              </a:rPr>
              <a:t>?</a:t>
            </a:r>
          </a:p>
          <a:p>
            <a:pPr lvl="2"/>
            <a:r>
              <a:rPr lang="en-US" sz="1900" dirty="0">
                <a:latin typeface="Garamond" panose="02020404030301010803" pitchFamily="18" charset="0"/>
              </a:rPr>
              <a:t>In order to assist the committee evaluate the relative merits of your accomplishments, be sure to include in this document information on any hurdles you may have overcome in your life and career. Committee members are entrusted with the responsibility to assess research productivity while taking into account the impacts of career interruptions as well as interpersonal, community, and career responsibilities.</a:t>
            </a:r>
          </a:p>
          <a:p>
            <a:pPr lvl="2"/>
            <a:r>
              <a:rPr lang="en-US" sz="1900" dirty="0">
                <a:latin typeface="Garamond" panose="02020404030301010803" pitchFamily="18" charset="0"/>
              </a:rPr>
              <a:t>The VBS asks its adjudication committees to take into consideration circumstances that may have affected the record of research achievement of candidates. In doing so selection committee members will be able to more accurately evaluate the productivity of each nominee.</a:t>
            </a:r>
          </a:p>
          <a:p>
            <a:pPr lvl="2"/>
            <a:endParaRPr lang="en-US" sz="100" dirty="0" smtClean="0">
              <a:solidFill>
                <a:srgbClr val="333333"/>
              </a:solidFill>
              <a:latin typeface="Garamond" panose="02020404030301010803" pitchFamily="18" charset="0"/>
            </a:endParaRPr>
          </a:p>
          <a:p>
            <a:pPr lvl="2"/>
            <a:endParaRPr lang="en-US" sz="100" dirty="0">
              <a:solidFill>
                <a:srgbClr val="333333"/>
              </a:solidFill>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1099789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7" y="197617"/>
            <a:ext cx="8596668" cy="1320800"/>
          </a:xfrm>
        </p:spPr>
        <p:txBody>
          <a:bodyPr/>
          <a:lstStyle/>
          <a:p>
            <a:r>
              <a:rPr lang="en-US" dirty="0">
                <a:latin typeface="Garamond" panose="02020404030301010803" pitchFamily="18" charset="0"/>
              </a:rPr>
              <a:t>What goes into a research contributions page</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77334" y="994787"/>
            <a:ext cx="8596668" cy="5516545"/>
          </a:xfrm>
        </p:spPr>
        <p:txBody>
          <a:bodyPr>
            <a:normAutofit/>
          </a:bodyPr>
          <a:lstStyle/>
          <a:p>
            <a:r>
              <a:rPr lang="en-CA" sz="2600" b="1" dirty="0">
                <a:solidFill>
                  <a:srgbClr val="333333"/>
                </a:solidFill>
                <a:latin typeface="Garamond" panose="02020404030301010803" pitchFamily="18" charset="0"/>
              </a:rPr>
              <a:t>Research contributions (one page max):</a:t>
            </a:r>
            <a:r>
              <a:rPr lang="en-CA" sz="2600" dirty="0">
                <a:solidFill>
                  <a:srgbClr val="333333"/>
                </a:solidFill>
                <a:latin typeface="Garamond" panose="02020404030301010803" pitchFamily="18" charset="0"/>
              </a:rPr>
              <a:t> </a:t>
            </a:r>
            <a:r>
              <a:rPr lang="en-US" sz="2600" dirty="0">
                <a:solidFill>
                  <a:srgbClr val="333333"/>
                </a:solidFill>
                <a:latin typeface="Garamond" panose="02020404030301010803" pitchFamily="18" charset="0"/>
              </a:rPr>
              <a:t>From the research contributions listed in your CCV (Vanier-Banting Academic template), choose up to five that you judge to be the most significant and relevant to your research proposal. For each of these contributions:</a:t>
            </a:r>
          </a:p>
          <a:p>
            <a:pPr lvl="1"/>
            <a:r>
              <a:rPr lang="en-US" sz="2400" dirty="0">
                <a:solidFill>
                  <a:srgbClr val="333333"/>
                </a:solidFill>
                <a:latin typeface="Garamond" panose="02020404030301010803" pitchFamily="18" charset="0"/>
              </a:rPr>
              <a:t>describe your role in the research, including by clarifying your contribution to collaborative research and to the actual writing of joint publications;</a:t>
            </a:r>
          </a:p>
          <a:p>
            <a:pPr lvl="1"/>
            <a:r>
              <a:rPr lang="en-US" sz="2400" dirty="0">
                <a:solidFill>
                  <a:srgbClr val="333333"/>
                </a:solidFill>
                <a:latin typeface="Garamond" panose="02020404030301010803" pitchFamily="18" charset="0"/>
              </a:rPr>
              <a:t>discuss the reasons for selecting the medium (e.g., journal article, conference presentation, etc.) for mobilizing the research, if appropriate;</a:t>
            </a:r>
          </a:p>
          <a:p>
            <a:pPr lvl="1"/>
            <a:r>
              <a:rPr lang="en-US" sz="2400" dirty="0">
                <a:solidFill>
                  <a:srgbClr val="333333"/>
                </a:solidFill>
                <a:latin typeface="Garamond" panose="02020404030301010803" pitchFamily="18" charset="0"/>
              </a:rPr>
              <a:t>indicate any collaboration with other researchers and/or with other knowledge users from outside academia;</a:t>
            </a:r>
          </a:p>
          <a:p>
            <a:endParaRPr lang="en-US" dirty="0"/>
          </a:p>
        </p:txBody>
      </p:sp>
    </p:spTree>
    <p:extLst>
      <p:ext uri="{BB962C8B-B14F-4D97-AF65-F5344CB8AC3E}">
        <p14:creationId xmlns:p14="http://schemas.microsoft.com/office/powerpoint/2010/main" val="1437407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17" y="197617"/>
            <a:ext cx="8596668" cy="1320800"/>
          </a:xfrm>
        </p:spPr>
        <p:txBody>
          <a:bodyPr/>
          <a:lstStyle/>
          <a:p>
            <a:r>
              <a:rPr lang="en-US" dirty="0">
                <a:latin typeface="Garamond" panose="02020404030301010803" pitchFamily="18" charset="0"/>
              </a:rPr>
              <a:t>What goes into a research contributions page</a:t>
            </a:r>
            <a:br>
              <a:rPr lang="en-US" dirty="0">
                <a:latin typeface="Garamond" panose="02020404030301010803" pitchFamily="18" charset="0"/>
              </a:rPr>
            </a:br>
            <a:endParaRPr lang="en-US" dirty="0"/>
          </a:p>
        </p:txBody>
      </p:sp>
      <p:sp>
        <p:nvSpPr>
          <p:cNvPr id="3" name="Content Placeholder 2"/>
          <p:cNvSpPr>
            <a:spLocks noGrp="1"/>
          </p:cNvSpPr>
          <p:nvPr>
            <p:ph idx="1"/>
          </p:nvPr>
        </p:nvSpPr>
        <p:spPr>
          <a:xfrm>
            <a:off x="677334" y="994787"/>
            <a:ext cx="8596668" cy="5516545"/>
          </a:xfrm>
        </p:spPr>
        <p:txBody>
          <a:bodyPr>
            <a:normAutofit/>
          </a:bodyPr>
          <a:lstStyle/>
          <a:p>
            <a:pPr lvl="1"/>
            <a:r>
              <a:rPr lang="en-US" sz="2400" dirty="0" smtClean="0">
                <a:solidFill>
                  <a:srgbClr val="333333"/>
                </a:solidFill>
                <a:latin typeface="Garamond" panose="02020404030301010803" pitchFamily="18" charset="0"/>
              </a:rPr>
              <a:t>discuss </a:t>
            </a:r>
            <a:r>
              <a:rPr lang="en-US" sz="2400" dirty="0">
                <a:solidFill>
                  <a:srgbClr val="333333"/>
                </a:solidFill>
                <a:latin typeface="Garamond" panose="02020404030301010803" pitchFamily="18" charset="0"/>
              </a:rPr>
              <a:t>the significance, relevance and impact of your work in relation to the social sciences and humanities, to the natural sciences and engineering, or to health-related fields and processes, if appropriate;</a:t>
            </a:r>
          </a:p>
          <a:p>
            <a:pPr lvl="1"/>
            <a:r>
              <a:rPr lang="en-US" sz="2400" dirty="0">
                <a:solidFill>
                  <a:srgbClr val="333333"/>
                </a:solidFill>
                <a:latin typeface="Garamond" panose="02020404030301010803" pitchFamily="18" charset="0"/>
              </a:rPr>
              <a:t>describe their significance in terms of demonstrating your research leadership and sphere of influence at the institutional level and beyond; and,</a:t>
            </a:r>
          </a:p>
          <a:p>
            <a:pPr lvl="1"/>
            <a:r>
              <a:rPr lang="en-US" sz="2400" dirty="0">
                <a:solidFill>
                  <a:srgbClr val="333333"/>
                </a:solidFill>
                <a:latin typeface="Garamond" panose="02020404030301010803" pitchFamily="18" charset="0"/>
              </a:rPr>
              <a:t>discuss the impact and importance of these activities in terms of your career aspirations.</a:t>
            </a:r>
          </a:p>
          <a:p>
            <a:endParaRPr lang="en-US" dirty="0"/>
          </a:p>
        </p:txBody>
      </p:sp>
    </p:spTree>
    <p:extLst>
      <p:ext uri="{BB962C8B-B14F-4D97-AF65-F5344CB8AC3E}">
        <p14:creationId xmlns:p14="http://schemas.microsoft.com/office/powerpoint/2010/main" val="1443170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2" y="151752"/>
            <a:ext cx="8596668" cy="1320800"/>
          </a:xfrm>
        </p:spPr>
        <p:txBody>
          <a:bodyPr/>
          <a:lstStyle/>
          <a:p>
            <a:r>
              <a:rPr lang="en-US" dirty="0" smtClean="0"/>
              <a:t>Editing Tips: </a:t>
            </a:r>
            <a:endParaRPr lang="en-US" dirty="0"/>
          </a:p>
        </p:txBody>
      </p:sp>
      <p:sp>
        <p:nvSpPr>
          <p:cNvPr id="3" name="Content Placeholder 2"/>
          <p:cNvSpPr>
            <a:spLocks noGrp="1"/>
          </p:cNvSpPr>
          <p:nvPr>
            <p:ph idx="1"/>
          </p:nvPr>
        </p:nvSpPr>
        <p:spPr>
          <a:xfrm>
            <a:off x="321547" y="1103554"/>
            <a:ext cx="9405257" cy="5315578"/>
          </a:xfrm>
        </p:spPr>
        <p:txBody>
          <a:bodyPr>
            <a:noAutofit/>
          </a:bodyPr>
          <a:lstStyle/>
          <a:p>
            <a:pPr lvl="1"/>
            <a:r>
              <a:rPr lang="en-US" sz="2200" dirty="0" smtClean="0">
                <a:latin typeface="Garamond" panose="02020404030301010803" pitchFamily="18" charset="0"/>
              </a:rPr>
              <a:t>Make sure to give yourself a few days just for editing. If possible, put aside your final draft for at least 24 hours, and re-read it after the break with fresh eyes. </a:t>
            </a:r>
          </a:p>
          <a:p>
            <a:pPr lvl="1"/>
            <a:endParaRPr lang="en-US" sz="100" dirty="0" smtClean="0">
              <a:latin typeface="Garamond" panose="02020404030301010803" pitchFamily="18" charset="0"/>
            </a:endParaRPr>
          </a:p>
          <a:p>
            <a:pPr lvl="1"/>
            <a:r>
              <a:rPr lang="en-US" sz="2200" dirty="0" smtClean="0">
                <a:latin typeface="Garamond" panose="02020404030301010803" pitchFamily="18" charset="0"/>
              </a:rPr>
              <a:t>Print your written work and read it slowly, out loud, pausing with the punctuation (half breath for commas, full breath for periods). This will help you to identify run-on sentences, improper punctuation, or incomplete ideas.</a:t>
            </a:r>
          </a:p>
          <a:p>
            <a:pPr lvl="1"/>
            <a:endParaRPr lang="en-US" sz="100" dirty="0">
              <a:latin typeface="Garamond" panose="02020404030301010803" pitchFamily="18" charset="0"/>
            </a:endParaRPr>
          </a:p>
          <a:p>
            <a:pPr lvl="1"/>
            <a:r>
              <a:rPr lang="en-US" sz="2200" dirty="0" smtClean="0">
                <a:latin typeface="Garamond" panose="02020404030301010803" pitchFamily="18" charset="0"/>
              </a:rPr>
              <a:t>‘Tell it to Grandma’: </a:t>
            </a:r>
            <a:r>
              <a:rPr lang="en-CA" sz="2200" dirty="0">
                <a:latin typeface="Garamond" panose="02020404030301010803" pitchFamily="18" charset="0"/>
              </a:rPr>
              <a:t>This is the practice of refining your work using easily accessible language that a public audience, or grandma, or a child, would understand - put simply, stating your ideas or arguments in the clearest possible terms. Applying a ‘tell it to grandma’ approach </a:t>
            </a:r>
            <a:r>
              <a:rPr lang="en-CA" sz="2200" dirty="0" smtClean="0">
                <a:latin typeface="Garamond" panose="02020404030301010803" pitchFamily="18" charset="0"/>
              </a:rPr>
              <a:t>can </a:t>
            </a:r>
            <a:r>
              <a:rPr lang="en-CA" sz="2200" dirty="0">
                <a:latin typeface="Garamond" panose="02020404030301010803" pitchFamily="18" charset="0"/>
              </a:rPr>
              <a:t>help you to better articulate your research findings to a larger audience but it also has the added benefit of helping you refine your own ideas about what you are doing. </a:t>
            </a:r>
            <a:endParaRPr lang="en-CA" sz="2200" dirty="0" smtClean="0">
              <a:latin typeface="Garamond" panose="02020404030301010803" pitchFamily="18" charset="0"/>
            </a:endParaRPr>
          </a:p>
          <a:p>
            <a:pPr lvl="1"/>
            <a:endParaRPr lang="en-CA" sz="100" dirty="0">
              <a:latin typeface="Garamond" panose="02020404030301010803" pitchFamily="18" charset="0"/>
            </a:endParaRPr>
          </a:p>
          <a:p>
            <a:pPr lvl="1"/>
            <a:r>
              <a:rPr lang="en-CA" sz="2200" dirty="0" smtClean="0">
                <a:latin typeface="Garamond" panose="02020404030301010803" pitchFamily="18" charset="0"/>
              </a:rPr>
              <a:t>Get feedback!!!</a:t>
            </a:r>
          </a:p>
          <a:p>
            <a:pPr lvl="1"/>
            <a:endParaRPr lang="en-CA" sz="2200" dirty="0">
              <a:latin typeface="Garamond" panose="02020404030301010803" pitchFamily="18" charset="0"/>
            </a:endParaRPr>
          </a:p>
        </p:txBody>
      </p:sp>
    </p:spTree>
    <p:extLst>
      <p:ext uri="{BB962C8B-B14F-4D97-AF65-F5344CB8AC3E}">
        <p14:creationId xmlns:p14="http://schemas.microsoft.com/office/powerpoint/2010/main" val="1319206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2" y="151752"/>
            <a:ext cx="8596668" cy="1320800"/>
          </a:xfrm>
        </p:spPr>
        <p:txBody>
          <a:bodyPr/>
          <a:lstStyle/>
          <a:p>
            <a:r>
              <a:rPr lang="en-US" dirty="0" smtClean="0"/>
              <a:t>Reminders:</a:t>
            </a:r>
            <a:endParaRPr lang="en-US" dirty="0"/>
          </a:p>
        </p:txBody>
      </p:sp>
      <p:sp>
        <p:nvSpPr>
          <p:cNvPr id="3" name="Content Placeholder 2"/>
          <p:cNvSpPr>
            <a:spLocks noGrp="1"/>
          </p:cNvSpPr>
          <p:nvPr>
            <p:ph idx="1"/>
          </p:nvPr>
        </p:nvSpPr>
        <p:spPr>
          <a:xfrm>
            <a:off x="703297" y="1195754"/>
            <a:ext cx="9013459" cy="4845817"/>
          </a:xfrm>
        </p:spPr>
        <p:txBody>
          <a:bodyPr>
            <a:normAutofit/>
          </a:bodyPr>
          <a:lstStyle/>
          <a:p>
            <a:r>
              <a:rPr lang="en-CA" sz="2600" dirty="0">
                <a:latin typeface="Garamond" panose="02020404030301010803" pitchFamily="18" charset="0"/>
              </a:rPr>
              <a:t>Always keep in mind the plethora of external funding outside of the Tri-council – they may not be prestigious but they can sometimes be easier to secure and money begets money. </a:t>
            </a:r>
            <a:endParaRPr lang="en-CA" sz="2600" dirty="0" smtClean="0">
              <a:latin typeface="Garamond" panose="02020404030301010803" pitchFamily="18" charset="0"/>
            </a:endParaRPr>
          </a:p>
          <a:p>
            <a:endParaRPr lang="en-US" sz="2600" dirty="0">
              <a:latin typeface="Garamond" panose="02020404030301010803" pitchFamily="18" charset="0"/>
            </a:endParaRPr>
          </a:p>
          <a:p>
            <a:r>
              <a:rPr lang="en-US" sz="2600" dirty="0" smtClean="0">
                <a:latin typeface="Garamond" panose="02020404030301010803" pitchFamily="18" charset="0"/>
              </a:rPr>
              <a:t>You will fall off the horse, you will get dusty, get back up and try again = the more you apply, the more likely you will be to succeed</a:t>
            </a:r>
          </a:p>
          <a:p>
            <a:endParaRPr lang="en-US" sz="2600" dirty="0" smtClean="0">
              <a:latin typeface="Garamond" panose="02020404030301010803" pitchFamily="18" charset="0"/>
            </a:endParaRPr>
          </a:p>
          <a:p>
            <a:r>
              <a:rPr lang="en-US" sz="2600" dirty="0" smtClean="0">
                <a:latin typeface="Garamond" panose="02020404030301010803" pitchFamily="18" charset="0"/>
              </a:rPr>
              <a:t>Writing numerous applications builds grant writing skills – also requires that you get really clear about your research</a:t>
            </a:r>
          </a:p>
          <a:p>
            <a:pPr lvl="1"/>
            <a:endParaRPr lang="en-US" sz="2600" dirty="0">
              <a:latin typeface="Garamond" panose="02020404030301010803" pitchFamily="18" charset="0"/>
            </a:endParaRPr>
          </a:p>
        </p:txBody>
      </p:sp>
    </p:spTree>
    <p:extLst>
      <p:ext uri="{BB962C8B-B14F-4D97-AF65-F5344CB8AC3E}">
        <p14:creationId xmlns:p14="http://schemas.microsoft.com/office/powerpoint/2010/main" val="2998163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9" y="171995"/>
            <a:ext cx="8596668" cy="1320800"/>
          </a:xfrm>
        </p:spPr>
        <p:txBody>
          <a:bodyPr/>
          <a:lstStyle/>
          <a:p>
            <a:r>
              <a:rPr lang="en-US" dirty="0" smtClean="0"/>
              <a:t>Overview</a:t>
            </a:r>
            <a:endParaRPr lang="en-US" dirty="0"/>
          </a:p>
        </p:txBody>
      </p:sp>
      <p:sp>
        <p:nvSpPr>
          <p:cNvPr id="3" name="Content Placeholder 2"/>
          <p:cNvSpPr>
            <a:spLocks noGrp="1"/>
          </p:cNvSpPr>
          <p:nvPr>
            <p:ph idx="1"/>
          </p:nvPr>
        </p:nvSpPr>
        <p:spPr>
          <a:xfrm>
            <a:off x="737624" y="1141102"/>
            <a:ext cx="8596668" cy="4548567"/>
          </a:xfrm>
        </p:spPr>
        <p:txBody>
          <a:bodyPr>
            <a:normAutofit fontScale="92500" lnSpcReduction="10000"/>
          </a:bodyPr>
          <a:lstStyle/>
          <a:p>
            <a:r>
              <a:rPr lang="en-US" sz="2800" dirty="0" smtClean="0">
                <a:latin typeface="Garamond" panose="02020404030301010803" pitchFamily="18" charset="0"/>
              </a:rPr>
              <a:t>Eligibility and the Vanier Canada Graduate Scholarship</a:t>
            </a:r>
          </a:p>
          <a:p>
            <a:r>
              <a:rPr lang="en-US" sz="2800" dirty="0" smtClean="0">
                <a:latin typeface="Garamond" panose="02020404030301010803" pitchFamily="18" charset="0"/>
              </a:rPr>
              <a:t>Grant do’s and don’ts</a:t>
            </a:r>
          </a:p>
          <a:p>
            <a:r>
              <a:rPr lang="en-US" sz="2800" dirty="0">
                <a:latin typeface="Garamond" panose="02020404030301010803" pitchFamily="18" charset="0"/>
              </a:rPr>
              <a:t>Vanier formatting criteria</a:t>
            </a:r>
          </a:p>
          <a:p>
            <a:r>
              <a:rPr lang="en-US" sz="2800" dirty="0" smtClean="0">
                <a:latin typeface="Garamond" panose="02020404030301010803" pitchFamily="18" charset="0"/>
              </a:rPr>
              <a:t>Vanier application package</a:t>
            </a:r>
          </a:p>
          <a:p>
            <a:r>
              <a:rPr lang="en-US" sz="2800" dirty="0" smtClean="0">
                <a:latin typeface="Garamond" panose="02020404030301010803" pitchFamily="18" charset="0"/>
              </a:rPr>
              <a:t>Dr. </a:t>
            </a:r>
            <a:r>
              <a:rPr lang="en-US" sz="2800" dirty="0" err="1" smtClean="0">
                <a:latin typeface="Garamond" panose="02020404030301010803" pitchFamily="18" charset="0"/>
              </a:rPr>
              <a:t>Badenhorst</a:t>
            </a:r>
            <a:r>
              <a:rPr lang="en-US" sz="2800" dirty="0" smtClean="0">
                <a:latin typeface="Garamond" panose="02020404030301010803" pitchFamily="18" charset="0"/>
              </a:rPr>
              <a:t> and the PPS&amp;Q</a:t>
            </a:r>
          </a:p>
          <a:p>
            <a:r>
              <a:rPr lang="en-US" sz="2800" dirty="0" smtClean="0">
                <a:latin typeface="Garamond" panose="02020404030301010803" pitchFamily="18" charset="0"/>
              </a:rPr>
              <a:t>How to build a research proposal</a:t>
            </a:r>
          </a:p>
          <a:p>
            <a:r>
              <a:rPr lang="en-US" sz="2800" dirty="0" smtClean="0">
                <a:latin typeface="Garamond" panose="02020404030301010803" pitchFamily="18" charset="0"/>
              </a:rPr>
              <a:t>How to build a leadership statement</a:t>
            </a:r>
          </a:p>
          <a:p>
            <a:r>
              <a:rPr lang="en-US" sz="2800" dirty="0" smtClean="0">
                <a:latin typeface="Garamond" panose="02020404030301010803" pitchFamily="18" charset="0"/>
              </a:rPr>
              <a:t>What goes into a research contribution page</a:t>
            </a:r>
          </a:p>
          <a:p>
            <a:r>
              <a:rPr lang="en-US" sz="2800" dirty="0" smtClean="0">
                <a:latin typeface="Garamond" panose="02020404030301010803" pitchFamily="18" charset="0"/>
              </a:rPr>
              <a:t>Editing tips and tricks</a:t>
            </a:r>
          </a:p>
          <a:p>
            <a:endParaRPr lang="en-US" sz="2800" dirty="0" smtClean="0">
              <a:latin typeface="Garamond" panose="02020404030301010803" pitchFamily="18" charset="0"/>
            </a:endParaRPr>
          </a:p>
          <a:p>
            <a:endParaRPr lang="en-US" sz="2800" dirty="0" smtClean="0">
              <a:latin typeface="Garamond" panose="02020404030301010803" pitchFamily="18" charset="0"/>
            </a:endParaRPr>
          </a:p>
          <a:p>
            <a:endParaRPr lang="en-US" sz="2800" dirty="0">
              <a:latin typeface="Garamond" panose="02020404030301010803" pitchFamily="18" charset="0"/>
            </a:endParaRPr>
          </a:p>
        </p:txBody>
      </p:sp>
    </p:spTree>
    <p:extLst>
      <p:ext uri="{BB962C8B-B14F-4D97-AF65-F5344CB8AC3E}">
        <p14:creationId xmlns:p14="http://schemas.microsoft.com/office/powerpoint/2010/main" val="1611876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45" y="391887"/>
            <a:ext cx="4048859" cy="6252378"/>
          </a:xfrm>
        </p:spPr>
        <p:txBody>
          <a:bodyPr>
            <a:normAutofit/>
          </a:bodyPr>
          <a:lstStyle/>
          <a:p>
            <a:r>
              <a:rPr lang="en-US" sz="2200" dirty="0" smtClean="0">
                <a:latin typeface="Garamond" panose="02020404030301010803" pitchFamily="18" charset="0"/>
              </a:rPr>
              <a:t>The Writing Centre offers peer writing tutoring sessions. </a:t>
            </a:r>
          </a:p>
          <a:p>
            <a:r>
              <a:rPr lang="en-US" sz="2200" dirty="0" smtClean="0">
                <a:latin typeface="Garamond" panose="02020404030301010803" pitchFamily="18" charset="0"/>
              </a:rPr>
              <a:t>It is </a:t>
            </a:r>
            <a:r>
              <a:rPr lang="en-US" sz="2200" dirty="0">
                <a:latin typeface="Garamond" panose="02020404030301010803" pitchFamily="18" charset="0"/>
              </a:rPr>
              <a:t>a free facility for all Memorial University undergraduate and graduate students who want help with their writing. </a:t>
            </a:r>
            <a:r>
              <a:rPr lang="en-US" sz="2200" dirty="0" smtClean="0">
                <a:latin typeface="Garamond" panose="02020404030301010803" pitchFamily="18" charset="0"/>
              </a:rPr>
              <a:t>Their </a:t>
            </a:r>
            <a:r>
              <a:rPr lang="en-US" sz="2200" dirty="0">
                <a:latin typeface="Garamond" panose="02020404030301010803" pitchFamily="18" charset="0"/>
              </a:rPr>
              <a:t>tutors can help students at every stage of the writing </a:t>
            </a:r>
            <a:r>
              <a:rPr lang="en-US" sz="2200" dirty="0" smtClean="0">
                <a:latin typeface="Garamond" panose="02020404030301010803" pitchFamily="18" charset="0"/>
              </a:rPr>
              <a:t>process, from brainstorming</a:t>
            </a:r>
            <a:r>
              <a:rPr lang="en-US" sz="2200" dirty="0">
                <a:latin typeface="Garamond" panose="02020404030301010803" pitchFamily="18" charset="0"/>
              </a:rPr>
              <a:t>, </a:t>
            </a:r>
            <a:r>
              <a:rPr lang="en-US" sz="2200" dirty="0" smtClean="0">
                <a:latin typeface="Garamond" panose="02020404030301010803" pitchFamily="18" charset="0"/>
              </a:rPr>
              <a:t>to revisions</a:t>
            </a:r>
            <a:r>
              <a:rPr lang="en-US" sz="2200" dirty="0">
                <a:latin typeface="Garamond" panose="02020404030301010803" pitchFamily="18" charset="0"/>
              </a:rPr>
              <a:t>, style, and </a:t>
            </a:r>
            <a:r>
              <a:rPr lang="en-US" sz="2200" dirty="0" smtClean="0">
                <a:latin typeface="Garamond" panose="02020404030301010803" pitchFamily="18" charset="0"/>
              </a:rPr>
              <a:t>more.</a:t>
            </a:r>
          </a:p>
          <a:p>
            <a:r>
              <a:rPr lang="en-US" sz="2200" dirty="0" smtClean="0">
                <a:latin typeface="Garamond" panose="02020404030301010803" pitchFamily="18" charset="0"/>
              </a:rPr>
              <a:t>Book your appointment through the online booking system on the </a:t>
            </a:r>
            <a:r>
              <a:rPr lang="en-US" sz="2200" dirty="0" smtClean="0">
                <a:latin typeface="Garamond" panose="02020404030301010803" pitchFamily="18" charset="0"/>
                <a:hlinkClick r:id="rId2"/>
              </a:rPr>
              <a:t>Writing Centre website</a:t>
            </a:r>
            <a:r>
              <a:rPr lang="en-US" sz="2200" dirty="0" smtClean="0">
                <a:latin typeface="Garamond" panose="02020404030301010803" pitchFamily="18" charset="0"/>
              </a:rPr>
              <a:t>!</a:t>
            </a:r>
          </a:p>
          <a:p>
            <a:endParaRPr lang="en-US" sz="2200" dirty="0">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291506" y="589502"/>
            <a:ext cx="4514850" cy="5638800"/>
          </a:xfrm>
          <a:prstGeom prst="rect">
            <a:avLst/>
          </a:prstGeom>
        </p:spPr>
      </p:pic>
    </p:spTree>
    <p:extLst>
      <p:ext uri="{BB962C8B-B14F-4D97-AF65-F5344CB8AC3E}">
        <p14:creationId xmlns:p14="http://schemas.microsoft.com/office/powerpoint/2010/main" val="3397055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372" y="422031"/>
            <a:ext cx="9379948" cy="6179735"/>
          </a:xfrm>
        </p:spPr>
        <p:txBody>
          <a:bodyPr>
            <a:normAutofit/>
          </a:bodyPr>
          <a:lstStyle/>
          <a:p>
            <a:r>
              <a:rPr lang="en-US" sz="2400" dirty="0" smtClean="0">
                <a:latin typeface="Garamond" panose="02020404030301010803" pitchFamily="18" charset="0"/>
              </a:rPr>
              <a:t>Thank you for joining us and all the best with your application preparation!</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p:txBody>
      </p:sp>
      <p:pic>
        <p:nvPicPr>
          <p:cNvPr id="5" name="Picture 2" descr="Getting out those ideas in writing - bodyLITERATE Resea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605" y="1504663"/>
            <a:ext cx="6017242" cy="37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2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0" y="119095"/>
            <a:ext cx="8596668" cy="1320800"/>
          </a:xfrm>
        </p:spPr>
        <p:txBody>
          <a:bodyPr/>
          <a:lstStyle/>
          <a:p>
            <a:r>
              <a:rPr lang="en-US" dirty="0" smtClean="0"/>
              <a:t>Eligibility:</a:t>
            </a:r>
            <a:endParaRPr lang="en-US" dirty="0"/>
          </a:p>
        </p:txBody>
      </p:sp>
      <p:sp>
        <p:nvSpPr>
          <p:cNvPr id="3" name="Content Placeholder 2"/>
          <p:cNvSpPr>
            <a:spLocks noGrp="1"/>
          </p:cNvSpPr>
          <p:nvPr>
            <p:ph idx="1"/>
          </p:nvPr>
        </p:nvSpPr>
        <p:spPr>
          <a:xfrm>
            <a:off x="829404" y="1095271"/>
            <a:ext cx="8646191" cy="6044084"/>
          </a:xfrm>
        </p:spPr>
        <p:txBody>
          <a:bodyPr>
            <a:normAutofit fontScale="25000" lnSpcReduction="20000"/>
          </a:bodyPr>
          <a:lstStyle/>
          <a:p>
            <a:pPr lvl="0"/>
            <a:r>
              <a:rPr lang="en-CA" sz="7600" dirty="0">
                <a:latin typeface="Garamond" panose="02020404030301010803" pitchFamily="18" charset="0"/>
              </a:rPr>
              <a:t>Canadian citizens/permanent residents, &amp; students whose home country outside of </a:t>
            </a:r>
            <a:r>
              <a:rPr lang="en-CA" sz="7600" dirty="0" smtClean="0">
                <a:latin typeface="Garamond" panose="02020404030301010803" pitchFamily="18" charset="0"/>
              </a:rPr>
              <a:t>Canada</a:t>
            </a:r>
          </a:p>
          <a:p>
            <a:pPr lvl="0"/>
            <a:endParaRPr lang="en-US" sz="300" dirty="0">
              <a:latin typeface="Garamond" panose="02020404030301010803" pitchFamily="18" charset="0"/>
            </a:endParaRPr>
          </a:p>
          <a:p>
            <a:pPr lvl="0"/>
            <a:r>
              <a:rPr lang="en-CA" sz="7600" dirty="0">
                <a:solidFill>
                  <a:schemeClr val="tx1"/>
                </a:solidFill>
                <a:latin typeface="Garamond" panose="02020404030301010803" pitchFamily="18" charset="0"/>
              </a:rPr>
              <a:t>Intent to pursue studies and research during summer semester at </a:t>
            </a:r>
            <a:r>
              <a:rPr lang="en-CA" sz="7600" dirty="0" smtClean="0">
                <a:solidFill>
                  <a:schemeClr val="tx1"/>
                </a:solidFill>
                <a:latin typeface="Garamond" panose="02020404030301010803" pitchFamily="18" charset="0"/>
              </a:rPr>
              <a:t>MUN </a:t>
            </a:r>
            <a:r>
              <a:rPr lang="en-CA" sz="7600" dirty="0">
                <a:latin typeface="Garamond" panose="02020404030301010803" pitchFamily="18" charset="0"/>
              </a:rPr>
              <a:t>or the academic year following the announcement of results </a:t>
            </a:r>
            <a:endParaRPr lang="en-CA" sz="7600" dirty="0" smtClean="0">
              <a:latin typeface="Garamond" panose="02020404030301010803" pitchFamily="18" charset="0"/>
            </a:endParaRPr>
          </a:p>
          <a:p>
            <a:pPr lvl="0"/>
            <a:endParaRPr lang="en-CA" sz="300" dirty="0" smtClean="0">
              <a:solidFill>
                <a:schemeClr val="tx1"/>
              </a:solidFill>
              <a:latin typeface="Garamond" panose="02020404030301010803" pitchFamily="18" charset="0"/>
            </a:endParaRPr>
          </a:p>
          <a:p>
            <a:pPr lvl="0"/>
            <a:r>
              <a:rPr lang="en-US" sz="7600" dirty="0">
                <a:latin typeface="Garamond" panose="02020404030301010803" pitchFamily="18" charset="0"/>
              </a:rPr>
              <a:t>First Doctoral </a:t>
            </a:r>
            <a:r>
              <a:rPr lang="en-US" sz="7600" dirty="0" smtClean="0">
                <a:latin typeface="Garamond" panose="02020404030301010803" pitchFamily="18" charset="0"/>
              </a:rPr>
              <a:t>degree</a:t>
            </a:r>
          </a:p>
          <a:p>
            <a:pPr lvl="0"/>
            <a:endParaRPr lang="en-US" sz="300" dirty="0">
              <a:latin typeface="Garamond" panose="02020404030301010803" pitchFamily="18" charset="0"/>
            </a:endParaRPr>
          </a:p>
          <a:p>
            <a:pPr lvl="0"/>
            <a:r>
              <a:rPr lang="en-CA" sz="7600" dirty="0">
                <a:latin typeface="Garamond" panose="02020404030301010803" pitchFamily="18" charset="0"/>
              </a:rPr>
              <a:t>Completed less than 20 months of doctoral studies (as of May 1</a:t>
            </a:r>
            <a:r>
              <a:rPr lang="en-CA" sz="7600" baseline="30000" dirty="0">
                <a:latin typeface="Garamond" panose="02020404030301010803" pitchFamily="18" charset="0"/>
              </a:rPr>
              <a:t>st</a:t>
            </a:r>
            <a:r>
              <a:rPr lang="en-CA" sz="7600" dirty="0">
                <a:latin typeface="Garamond" panose="02020404030301010803" pitchFamily="18" charset="0"/>
              </a:rPr>
              <a:t>, 2022</a:t>
            </a:r>
            <a:r>
              <a:rPr lang="en-CA" sz="7600" dirty="0" smtClean="0">
                <a:latin typeface="Garamond" panose="02020404030301010803" pitchFamily="18" charset="0"/>
              </a:rPr>
              <a:t>)</a:t>
            </a:r>
          </a:p>
          <a:p>
            <a:pPr lvl="0"/>
            <a:endParaRPr lang="en-US" sz="300" dirty="0">
              <a:latin typeface="Garamond" panose="02020404030301010803" pitchFamily="18" charset="0"/>
            </a:endParaRPr>
          </a:p>
          <a:p>
            <a:pPr lvl="0"/>
            <a:r>
              <a:rPr lang="en-CA" sz="7600" dirty="0">
                <a:latin typeface="Garamond" panose="02020404030301010803" pitchFamily="18" charset="0"/>
              </a:rPr>
              <a:t>First class average in each of last 2 years of full- time study (MUN = 3.5 minimum</a:t>
            </a:r>
            <a:r>
              <a:rPr lang="en-CA" sz="7600" dirty="0" smtClean="0">
                <a:latin typeface="Garamond" panose="02020404030301010803" pitchFamily="18" charset="0"/>
              </a:rPr>
              <a:t>)</a:t>
            </a:r>
            <a:r>
              <a:rPr lang="en-CA" sz="7600" dirty="0">
                <a:solidFill>
                  <a:schemeClr val="tx1"/>
                </a:solidFill>
                <a:latin typeface="Garamond" panose="02020404030301010803" pitchFamily="18" charset="0"/>
              </a:rPr>
              <a:t> </a:t>
            </a:r>
            <a:endParaRPr lang="en-CA" sz="7600" dirty="0" smtClean="0">
              <a:solidFill>
                <a:schemeClr val="tx1"/>
              </a:solidFill>
              <a:latin typeface="Garamond" panose="02020404030301010803" pitchFamily="18" charset="0"/>
            </a:endParaRPr>
          </a:p>
          <a:p>
            <a:pPr lvl="0"/>
            <a:endParaRPr lang="en-CA" sz="300" dirty="0" smtClean="0">
              <a:solidFill>
                <a:schemeClr val="tx1"/>
              </a:solidFill>
              <a:latin typeface="Garamond" panose="02020404030301010803" pitchFamily="18" charset="0"/>
            </a:endParaRPr>
          </a:p>
          <a:p>
            <a:pPr lvl="0"/>
            <a:r>
              <a:rPr lang="en-CA" sz="7600" dirty="0" smtClean="0">
                <a:solidFill>
                  <a:schemeClr val="tx1"/>
                </a:solidFill>
                <a:latin typeface="Garamond" panose="02020404030301010803" pitchFamily="18" charset="0"/>
              </a:rPr>
              <a:t>Remain </a:t>
            </a:r>
            <a:r>
              <a:rPr lang="en-CA" sz="7600" dirty="0">
                <a:solidFill>
                  <a:schemeClr val="tx1"/>
                </a:solidFill>
                <a:latin typeface="Garamond" panose="02020404030301010803" pitchFamily="18" charset="0"/>
              </a:rPr>
              <a:t>enrolled and demonstrate satisfactory </a:t>
            </a:r>
            <a:r>
              <a:rPr lang="en-CA" sz="7600" dirty="0" smtClean="0">
                <a:solidFill>
                  <a:schemeClr val="tx1"/>
                </a:solidFill>
                <a:latin typeface="Garamond" panose="02020404030301010803" pitchFamily="18" charset="0"/>
              </a:rPr>
              <a:t>progress</a:t>
            </a:r>
          </a:p>
          <a:p>
            <a:pPr lvl="0"/>
            <a:endParaRPr lang="en-US" sz="300" dirty="0">
              <a:latin typeface="Garamond" panose="02020404030301010803" pitchFamily="18" charset="0"/>
            </a:endParaRPr>
          </a:p>
          <a:p>
            <a:pPr lvl="0"/>
            <a:r>
              <a:rPr lang="en-CA" sz="7600" dirty="0">
                <a:solidFill>
                  <a:schemeClr val="tx1"/>
                </a:solidFill>
                <a:latin typeface="Garamond" panose="02020404030301010803" pitchFamily="18" charset="0"/>
              </a:rPr>
              <a:t>Cannot hold, or have held, doctoral funding from CIHR, NSERC, or SSHRC to pursue a doctoral </a:t>
            </a:r>
            <a:r>
              <a:rPr lang="en-CA" sz="7600" dirty="0" smtClean="0">
                <a:solidFill>
                  <a:schemeClr val="tx1"/>
                </a:solidFill>
                <a:latin typeface="Garamond" panose="02020404030301010803" pitchFamily="18" charset="0"/>
              </a:rPr>
              <a:t>degree</a:t>
            </a:r>
          </a:p>
          <a:p>
            <a:pPr lvl="0"/>
            <a:endParaRPr lang="en-CA" sz="300" dirty="0">
              <a:solidFill>
                <a:schemeClr val="tx1"/>
              </a:solidFill>
              <a:latin typeface="Garamond" panose="02020404030301010803" pitchFamily="18" charset="0"/>
            </a:endParaRPr>
          </a:p>
          <a:p>
            <a:pPr lvl="0"/>
            <a:r>
              <a:rPr lang="en-CA" sz="7600" dirty="0" smtClean="0">
                <a:latin typeface="Garamond" panose="02020404030301010803" pitchFamily="18" charset="0"/>
              </a:rPr>
              <a:t>Have </a:t>
            </a:r>
            <a:r>
              <a:rPr lang="en-CA" sz="7600" dirty="0">
                <a:latin typeface="Garamond" panose="02020404030301010803" pitchFamily="18" charset="0"/>
              </a:rPr>
              <a:t>not received a previous, doctoral-level award from NSERC, SSHRC, or </a:t>
            </a:r>
            <a:r>
              <a:rPr lang="en-CA" sz="7600" dirty="0" smtClean="0">
                <a:latin typeface="Garamond" panose="02020404030301010803" pitchFamily="18" charset="0"/>
              </a:rPr>
              <a:t>CIHR</a:t>
            </a:r>
          </a:p>
          <a:p>
            <a:pPr lvl="0"/>
            <a:endParaRPr lang="en-US" sz="300" dirty="0">
              <a:latin typeface="Garamond" panose="02020404030301010803" pitchFamily="18" charset="0"/>
            </a:endParaRPr>
          </a:p>
          <a:p>
            <a:pPr lvl="0"/>
            <a:r>
              <a:rPr lang="en-CA" sz="7600" dirty="0">
                <a:solidFill>
                  <a:schemeClr val="tx1"/>
                </a:solidFill>
                <a:latin typeface="Garamond" panose="02020404030301010803" pitchFamily="18" charset="0"/>
              </a:rPr>
              <a:t>Must be nominated by MUN (SGS) </a:t>
            </a:r>
            <a:endParaRPr lang="en-CA" sz="7600" dirty="0" smtClean="0">
              <a:solidFill>
                <a:schemeClr val="tx1"/>
              </a:solidFill>
              <a:latin typeface="Garamond" panose="02020404030301010803" pitchFamily="18" charset="0"/>
            </a:endParaRPr>
          </a:p>
          <a:p>
            <a:pPr lvl="0"/>
            <a:endParaRPr lang="en-US" sz="300" dirty="0">
              <a:latin typeface="Garamond" panose="02020404030301010803" pitchFamily="18" charset="0"/>
            </a:endParaRPr>
          </a:p>
          <a:p>
            <a:pPr lvl="0"/>
            <a:r>
              <a:rPr lang="en-CA" sz="7600" dirty="0">
                <a:solidFill>
                  <a:schemeClr val="tx1"/>
                </a:solidFill>
                <a:latin typeface="Garamond" panose="02020404030301010803" pitchFamily="18" charset="0"/>
              </a:rPr>
              <a:t>Registered </a:t>
            </a:r>
            <a:r>
              <a:rPr lang="en-CA" sz="7600" dirty="0" smtClean="0">
                <a:solidFill>
                  <a:schemeClr val="tx1"/>
                </a:solidFill>
                <a:latin typeface="Garamond" panose="02020404030301010803" pitchFamily="18" charset="0"/>
              </a:rPr>
              <a:t>full-time</a:t>
            </a:r>
            <a:endParaRPr lang="en-US" sz="7600" dirty="0">
              <a:latin typeface="Garamond" panose="02020404030301010803" pitchFamily="18" charset="0"/>
            </a:endParaRPr>
          </a:p>
        </p:txBody>
      </p:sp>
    </p:spTree>
    <p:extLst>
      <p:ext uri="{BB962C8B-B14F-4D97-AF65-F5344CB8AC3E}">
        <p14:creationId xmlns:p14="http://schemas.microsoft.com/office/powerpoint/2010/main" val="199891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2" y="151752"/>
            <a:ext cx="8596668" cy="1320800"/>
          </a:xfrm>
        </p:spPr>
        <p:txBody>
          <a:bodyPr/>
          <a:lstStyle/>
          <a:p>
            <a:r>
              <a:rPr lang="en-US" dirty="0" smtClean="0"/>
              <a:t>Reminders:</a:t>
            </a:r>
            <a:endParaRPr lang="en-US" dirty="0"/>
          </a:p>
        </p:txBody>
      </p:sp>
      <p:sp>
        <p:nvSpPr>
          <p:cNvPr id="3" name="Content Placeholder 2"/>
          <p:cNvSpPr>
            <a:spLocks noGrp="1"/>
          </p:cNvSpPr>
          <p:nvPr>
            <p:ph idx="1"/>
          </p:nvPr>
        </p:nvSpPr>
        <p:spPr>
          <a:xfrm>
            <a:off x="703298" y="1601651"/>
            <a:ext cx="8850278" cy="4439920"/>
          </a:xfrm>
        </p:spPr>
        <p:txBody>
          <a:bodyPr>
            <a:normAutofit/>
          </a:bodyPr>
          <a:lstStyle/>
          <a:p>
            <a:r>
              <a:rPr lang="en-US" sz="3200" dirty="0" smtClean="0">
                <a:latin typeface="Garamond" panose="02020404030301010803" pitchFamily="18" charset="0"/>
              </a:rPr>
              <a:t>It is important to remember that departmental or SGS base funding will be replaced by Vanier yearly funding as well </a:t>
            </a:r>
            <a:r>
              <a:rPr lang="en-US" sz="3200" dirty="0">
                <a:latin typeface="Garamond" panose="02020404030301010803" pitchFamily="18" charset="0"/>
              </a:rPr>
              <a:t>as a $5000.00 yearly Dean’s </a:t>
            </a:r>
            <a:r>
              <a:rPr lang="en-US" sz="3200" dirty="0" smtClean="0">
                <a:latin typeface="Garamond" panose="02020404030301010803" pitchFamily="18" charset="0"/>
              </a:rPr>
              <a:t>Excellence Award for successful candidates</a:t>
            </a:r>
          </a:p>
          <a:p>
            <a:endParaRPr lang="en-US" sz="3200" dirty="0" smtClean="0">
              <a:latin typeface="Garamond" panose="02020404030301010803" pitchFamily="18" charset="0"/>
            </a:endParaRPr>
          </a:p>
          <a:p>
            <a:r>
              <a:rPr lang="en-US" sz="3200" dirty="0" smtClean="0">
                <a:latin typeface="Garamond" panose="02020404030301010803" pitchFamily="18" charset="0"/>
              </a:rPr>
              <a:t>You cannot hold MUN base funding in addition to the Vanier award and the Dean’s Excellence Award</a:t>
            </a:r>
            <a:endParaRPr lang="en-US" sz="3200" dirty="0">
              <a:latin typeface="Garamond" panose="02020404030301010803" pitchFamily="18" charset="0"/>
            </a:endParaRPr>
          </a:p>
        </p:txBody>
      </p:sp>
    </p:spTree>
    <p:extLst>
      <p:ext uri="{BB962C8B-B14F-4D97-AF65-F5344CB8AC3E}">
        <p14:creationId xmlns:p14="http://schemas.microsoft.com/office/powerpoint/2010/main" val="75768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1" y="151752"/>
            <a:ext cx="9089325" cy="1320800"/>
          </a:xfrm>
        </p:spPr>
        <p:txBody>
          <a:bodyPr/>
          <a:lstStyle/>
          <a:p>
            <a:r>
              <a:rPr lang="en-US" dirty="0" smtClean="0"/>
              <a:t>Why do some applications receive funding over others?</a:t>
            </a:r>
            <a:endParaRPr lang="en-US" dirty="0"/>
          </a:p>
        </p:txBody>
      </p:sp>
      <p:sp>
        <p:nvSpPr>
          <p:cNvPr id="3" name="Content Placeholder 2"/>
          <p:cNvSpPr>
            <a:spLocks noGrp="1"/>
          </p:cNvSpPr>
          <p:nvPr>
            <p:ph idx="1"/>
          </p:nvPr>
        </p:nvSpPr>
        <p:spPr>
          <a:xfrm>
            <a:off x="135061" y="1551409"/>
            <a:ext cx="9857521" cy="4439920"/>
          </a:xfrm>
        </p:spPr>
        <p:txBody>
          <a:bodyPr>
            <a:normAutofit/>
          </a:bodyPr>
          <a:lstStyle/>
          <a:p>
            <a:r>
              <a:rPr lang="en-US" sz="3200" dirty="0" smtClean="0">
                <a:latin typeface="Garamond" panose="02020404030301010803" pitchFamily="18" charset="0"/>
              </a:rPr>
              <a:t>Things you </a:t>
            </a:r>
            <a:r>
              <a:rPr lang="en-US" sz="3200" u="sng" dirty="0" smtClean="0">
                <a:latin typeface="Garamond" panose="02020404030301010803" pitchFamily="18" charset="0"/>
              </a:rPr>
              <a:t>cannot</a:t>
            </a:r>
            <a:r>
              <a:rPr lang="en-US" sz="3200" dirty="0" smtClean="0">
                <a:latin typeface="Garamond" panose="02020404030301010803" pitchFamily="18" charset="0"/>
              </a:rPr>
              <a:t> control:</a:t>
            </a:r>
          </a:p>
          <a:p>
            <a:pPr lvl="1"/>
            <a:r>
              <a:rPr lang="en-US" sz="3000" dirty="0" smtClean="0">
                <a:latin typeface="Garamond" panose="02020404030301010803" pitchFamily="18" charset="0"/>
              </a:rPr>
              <a:t>Who is on the Vanier review committee</a:t>
            </a:r>
            <a:endParaRPr lang="en-US" sz="2800" dirty="0">
              <a:latin typeface="Garamond" panose="02020404030301010803" pitchFamily="18" charset="0"/>
            </a:endParaRPr>
          </a:p>
          <a:p>
            <a:pPr lvl="1"/>
            <a:r>
              <a:rPr lang="en-US" sz="2800" dirty="0" smtClean="0">
                <a:latin typeface="Garamond" panose="02020404030301010803" pitchFamily="18" charset="0"/>
              </a:rPr>
              <a:t>Whether they are in a positive state of mind when they review your application</a:t>
            </a:r>
          </a:p>
          <a:p>
            <a:pPr lvl="1"/>
            <a:r>
              <a:rPr lang="en-US" sz="2800" dirty="0" smtClean="0">
                <a:latin typeface="Garamond" panose="02020404030301010803" pitchFamily="18" charset="0"/>
              </a:rPr>
              <a:t>Whether they have the discipline specific knowledge to critique your application on presentation, idea, and disciplinary knowledge</a:t>
            </a:r>
          </a:p>
          <a:p>
            <a:pPr lvl="1"/>
            <a:r>
              <a:rPr lang="en-US" sz="2800" dirty="0" smtClean="0">
                <a:latin typeface="Garamond" panose="02020404030301010803" pitchFamily="18" charset="0"/>
              </a:rPr>
              <a:t>Whether your research is considered a ‘hot topic’</a:t>
            </a:r>
          </a:p>
          <a:p>
            <a:pPr marL="457200" lvl="1" indent="0">
              <a:buNone/>
            </a:pPr>
            <a:endParaRPr lang="en-US" sz="2800" dirty="0" smtClean="0">
              <a:latin typeface="Garamond" panose="02020404030301010803" pitchFamily="18" charset="0"/>
            </a:endParaRPr>
          </a:p>
          <a:p>
            <a:pPr lvl="1"/>
            <a:endParaRPr lang="en-US" sz="3000" dirty="0" smtClean="0">
              <a:latin typeface="Garamond" panose="02020404030301010803" pitchFamily="18" charset="0"/>
            </a:endParaRPr>
          </a:p>
        </p:txBody>
      </p:sp>
    </p:spTree>
    <p:extLst>
      <p:ext uri="{BB962C8B-B14F-4D97-AF65-F5344CB8AC3E}">
        <p14:creationId xmlns:p14="http://schemas.microsoft.com/office/powerpoint/2010/main" val="19861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61" y="151752"/>
            <a:ext cx="9089325" cy="1320800"/>
          </a:xfrm>
        </p:spPr>
        <p:txBody>
          <a:bodyPr/>
          <a:lstStyle/>
          <a:p>
            <a:r>
              <a:rPr lang="en-US" dirty="0" smtClean="0"/>
              <a:t>Why do some applications receive funding over others?</a:t>
            </a:r>
            <a:endParaRPr lang="en-US" dirty="0"/>
          </a:p>
        </p:txBody>
      </p:sp>
      <p:sp>
        <p:nvSpPr>
          <p:cNvPr id="3" name="Content Placeholder 2"/>
          <p:cNvSpPr>
            <a:spLocks noGrp="1"/>
          </p:cNvSpPr>
          <p:nvPr>
            <p:ph idx="1"/>
          </p:nvPr>
        </p:nvSpPr>
        <p:spPr>
          <a:xfrm>
            <a:off x="135061" y="1651892"/>
            <a:ext cx="9857521" cy="4439920"/>
          </a:xfrm>
        </p:spPr>
        <p:txBody>
          <a:bodyPr>
            <a:normAutofit/>
          </a:bodyPr>
          <a:lstStyle/>
          <a:p>
            <a:r>
              <a:rPr lang="en-US" sz="3200" dirty="0" smtClean="0">
                <a:latin typeface="Garamond" panose="02020404030301010803" pitchFamily="18" charset="0"/>
              </a:rPr>
              <a:t>Things you </a:t>
            </a:r>
            <a:r>
              <a:rPr lang="en-US" sz="3200" b="1" dirty="0" smtClean="0">
                <a:latin typeface="Garamond" panose="02020404030301010803" pitchFamily="18" charset="0"/>
              </a:rPr>
              <a:t>can</a:t>
            </a:r>
            <a:r>
              <a:rPr lang="en-US" sz="3200" dirty="0" smtClean="0">
                <a:latin typeface="Garamond" panose="02020404030301010803" pitchFamily="18" charset="0"/>
              </a:rPr>
              <a:t> control:</a:t>
            </a:r>
          </a:p>
          <a:p>
            <a:pPr lvl="1"/>
            <a:r>
              <a:rPr lang="en-US" sz="3000" dirty="0" smtClean="0">
                <a:latin typeface="Garamond" panose="02020404030301010803" pitchFamily="18" charset="0"/>
              </a:rPr>
              <a:t>Whether you present your idea clearly and with sufficient detail</a:t>
            </a:r>
          </a:p>
          <a:p>
            <a:pPr lvl="1"/>
            <a:r>
              <a:rPr lang="en-US" sz="3000" dirty="0" smtClean="0">
                <a:latin typeface="Garamond" panose="02020404030301010803" pitchFamily="18" charset="0"/>
              </a:rPr>
              <a:t>Whether your application is complete</a:t>
            </a:r>
          </a:p>
          <a:p>
            <a:pPr lvl="1"/>
            <a:r>
              <a:rPr lang="en-US" sz="3000" dirty="0" smtClean="0">
                <a:latin typeface="Garamond" panose="02020404030301010803" pitchFamily="18" charset="0"/>
              </a:rPr>
              <a:t>Whether you have a unique idea that is achievable in the timeframe allotted (i.e. schedule)</a:t>
            </a:r>
          </a:p>
          <a:p>
            <a:pPr lvl="1"/>
            <a:r>
              <a:rPr lang="en-US" sz="3000" dirty="0" smtClean="0">
                <a:latin typeface="Garamond" panose="02020404030301010803" pitchFamily="18" charset="0"/>
              </a:rPr>
              <a:t>Whether you have the necessary resources to complete the project in that time (i.e. resources and budget)</a:t>
            </a:r>
            <a:endParaRPr lang="en-US" sz="2800" dirty="0" smtClean="0">
              <a:latin typeface="Garamond" panose="02020404030301010803" pitchFamily="18" charset="0"/>
            </a:endParaRPr>
          </a:p>
          <a:p>
            <a:pPr marL="457200" lvl="1" indent="0">
              <a:buNone/>
            </a:pPr>
            <a:endParaRPr lang="en-US" sz="2800" dirty="0" smtClean="0">
              <a:latin typeface="Garamond" panose="02020404030301010803" pitchFamily="18" charset="0"/>
            </a:endParaRPr>
          </a:p>
          <a:p>
            <a:pPr lvl="1"/>
            <a:endParaRPr lang="en-US" sz="3000" dirty="0" smtClean="0">
              <a:latin typeface="Garamond" panose="02020404030301010803" pitchFamily="18" charset="0"/>
            </a:endParaRPr>
          </a:p>
        </p:txBody>
      </p:sp>
    </p:spTree>
    <p:extLst>
      <p:ext uri="{BB962C8B-B14F-4D97-AF65-F5344CB8AC3E}">
        <p14:creationId xmlns:p14="http://schemas.microsoft.com/office/powerpoint/2010/main" val="2696278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Do’s</a:t>
            </a:r>
            <a:endParaRPr lang="en-US" dirty="0"/>
          </a:p>
        </p:txBody>
      </p:sp>
      <p:sp>
        <p:nvSpPr>
          <p:cNvPr id="3" name="Content Placeholder 2"/>
          <p:cNvSpPr>
            <a:spLocks noGrp="1"/>
          </p:cNvSpPr>
          <p:nvPr>
            <p:ph idx="1"/>
          </p:nvPr>
        </p:nvSpPr>
        <p:spPr>
          <a:xfrm>
            <a:off x="325642" y="1095463"/>
            <a:ext cx="9340873" cy="4320598"/>
          </a:xfrm>
        </p:spPr>
        <p:txBody>
          <a:bodyPr>
            <a:noAutofit/>
          </a:bodyPr>
          <a:lstStyle/>
          <a:p>
            <a:r>
              <a:rPr lang="en-CA" sz="2400" dirty="0" smtClean="0">
                <a:latin typeface="Garamond" panose="02020404030301010803" pitchFamily="18" charset="0"/>
              </a:rPr>
              <a:t>The </a:t>
            </a:r>
            <a:r>
              <a:rPr lang="en-CA" sz="2400" dirty="0">
                <a:latin typeface="Garamond" panose="02020404030301010803" pitchFamily="18" charset="0"/>
              </a:rPr>
              <a:t>easier you make it for the reviewers, the more they want to fund </a:t>
            </a:r>
            <a:r>
              <a:rPr lang="en-CA" sz="2400" dirty="0" smtClean="0">
                <a:latin typeface="Garamond" panose="02020404030301010803" pitchFamily="18" charset="0"/>
              </a:rPr>
              <a:t>you; Clarity </a:t>
            </a:r>
            <a:r>
              <a:rPr lang="en-CA" sz="2400" dirty="0">
                <a:latin typeface="Garamond" panose="02020404030301010803" pitchFamily="18" charset="0"/>
              </a:rPr>
              <a:t>is hugely </a:t>
            </a:r>
            <a:r>
              <a:rPr lang="en-CA" sz="2400" dirty="0" smtClean="0">
                <a:latin typeface="Garamond" panose="02020404030301010803" pitchFamily="18" charset="0"/>
              </a:rPr>
              <a:t>important, Focus (avoid vagueness), Do-able/realistic idea (avoid overambitious research designs)</a:t>
            </a:r>
            <a:endParaRPr lang="en-US" sz="2400" dirty="0">
              <a:latin typeface="Garamond" panose="02020404030301010803" pitchFamily="18" charset="0"/>
            </a:endParaRPr>
          </a:p>
          <a:p>
            <a:r>
              <a:rPr lang="en-CA" sz="2400" dirty="0">
                <a:latin typeface="Garamond" panose="02020404030301010803" pitchFamily="18" charset="0"/>
              </a:rPr>
              <a:t>Captivate: something that will engage the reader (memorable); bring them in.</a:t>
            </a:r>
          </a:p>
          <a:p>
            <a:endParaRPr lang="en-US" sz="100" dirty="0">
              <a:latin typeface="Garamond" panose="02020404030301010803" pitchFamily="18" charset="0"/>
            </a:endParaRPr>
          </a:p>
          <a:p>
            <a:r>
              <a:rPr lang="en-CA" sz="2400" dirty="0">
                <a:latin typeface="Garamond" panose="02020404030301010803" pitchFamily="18" charset="0"/>
              </a:rPr>
              <a:t>Should be a short narrative, but one that can be followed from beginning to the end (research narrative)</a:t>
            </a:r>
          </a:p>
          <a:p>
            <a:endParaRPr lang="en-US" sz="100" dirty="0">
              <a:latin typeface="Garamond" panose="02020404030301010803" pitchFamily="18" charset="0"/>
            </a:endParaRPr>
          </a:p>
          <a:p>
            <a:r>
              <a:rPr lang="en-CA" sz="2400" dirty="0">
                <a:latin typeface="Garamond" panose="02020404030301010803" pitchFamily="18" charset="0"/>
              </a:rPr>
              <a:t>There must be order to the process: clear structure according to the selection criteria of the grant</a:t>
            </a:r>
          </a:p>
          <a:p>
            <a:r>
              <a:rPr lang="en-CA" sz="2400" dirty="0" smtClean="0">
                <a:latin typeface="Garamond" panose="02020404030301010803" pitchFamily="18" charset="0"/>
              </a:rPr>
              <a:t>In </a:t>
            </a:r>
            <a:r>
              <a:rPr lang="en-CA" sz="2400" dirty="0">
                <a:latin typeface="Garamond" panose="02020404030301010803" pitchFamily="18" charset="0"/>
              </a:rPr>
              <a:t>short, it should be a realistic, do-able topic that is highly focused and clear to the reviewers</a:t>
            </a:r>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2764658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65" y="257908"/>
            <a:ext cx="8596668" cy="1320800"/>
          </a:xfrm>
        </p:spPr>
        <p:txBody>
          <a:bodyPr/>
          <a:lstStyle/>
          <a:p>
            <a:r>
              <a:rPr lang="en-US" dirty="0" smtClean="0"/>
              <a:t>Grant writing: Do’s</a:t>
            </a:r>
            <a:endParaRPr lang="en-US" dirty="0"/>
          </a:p>
        </p:txBody>
      </p:sp>
      <p:sp>
        <p:nvSpPr>
          <p:cNvPr id="3" name="Content Placeholder 2"/>
          <p:cNvSpPr>
            <a:spLocks noGrp="1"/>
          </p:cNvSpPr>
          <p:nvPr>
            <p:ph idx="1"/>
          </p:nvPr>
        </p:nvSpPr>
        <p:spPr>
          <a:xfrm>
            <a:off x="325642" y="1105512"/>
            <a:ext cx="9340873" cy="5174708"/>
          </a:xfrm>
        </p:spPr>
        <p:txBody>
          <a:bodyPr>
            <a:noAutofit/>
          </a:bodyPr>
          <a:lstStyle/>
          <a:p>
            <a:r>
              <a:rPr lang="en-CA" sz="2400" dirty="0" smtClean="0">
                <a:latin typeface="Garamond" panose="02020404030301010803" pitchFamily="18" charset="0"/>
              </a:rPr>
              <a:t>Become a student of grant; research </a:t>
            </a:r>
            <a:r>
              <a:rPr lang="en-CA" sz="2400" dirty="0">
                <a:latin typeface="Garamond" panose="02020404030301010803" pitchFamily="18" charset="0"/>
              </a:rPr>
              <a:t>what the sponsors strategic </a:t>
            </a:r>
            <a:r>
              <a:rPr lang="en-CA" sz="2400" dirty="0" smtClean="0">
                <a:latin typeface="Garamond" panose="02020404030301010803" pitchFamily="18" charset="0"/>
              </a:rPr>
              <a:t>plan, research their mandate, know there mission statement, learn the grant specific guidelines, understand the eligibility criteria, and research previously funded projects. </a:t>
            </a:r>
          </a:p>
          <a:p>
            <a:pPr lvl="1"/>
            <a:r>
              <a:rPr lang="en-CA" sz="2000" dirty="0">
                <a:latin typeface="Garamond" panose="02020404030301010803" pitchFamily="18" charset="0"/>
              </a:rPr>
              <a:t>It is always smart to give the sponsor their language back (i.e. if grant calls for innovative models, describe how your work includes innovative modeling). </a:t>
            </a:r>
            <a:endParaRPr lang="en-CA" sz="2200" dirty="0" smtClean="0">
              <a:latin typeface="Garamond" panose="02020404030301010803" pitchFamily="18" charset="0"/>
            </a:endParaRPr>
          </a:p>
          <a:p>
            <a:endParaRPr lang="en-CA" sz="100" dirty="0" smtClean="0">
              <a:latin typeface="Garamond" panose="02020404030301010803" pitchFamily="18" charset="0"/>
            </a:endParaRPr>
          </a:p>
          <a:p>
            <a:endParaRPr lang="en-CA" sz="100" dirty="0" smtClean="0">
              <a:latin typeface="Garamond" panose="02020404030301010803" pitchFamily="18" charset="0"/>
            </a:endParaRPr>
          </a:p>
          <a:p>
            <a:pPr>
              <a:spcBef>
                <a:spcPts val="0"/>
              </a:spcBef>
            </a:pPr>
            <a:r>
              <a:rPr lang="en-CA" sz="2400" dirty="0">
                <a:latin typeface="Garamond" panose="02020404030301010803" pitchFamily="18" charset="0"/>
              </a:rPr>
              <a:t>Address fundamental research challenges</a:t>
            </a:r>
          </a:p>
          <a:p>
            <a:pPr>
              <a:spcBef>
                <a:spcPts val="0"/>
              </a:spcBef>
            </a:pPr>
            <a:endParaRPr lang="en-CA" sz="1000" dirty="0">
              <a:latin typeface="Garamond" panose="02020404030301010803" pitchFamily="18" charset="0"/>
            </a:endParaRPr>
          </a:p>
          <a:p>
            <a:pPr>
              <a:spcBef>
                <a:spcPts val="0"/>
              </a:spcBef>
            </a:pPr>
            <a:endParaRPr lang="en-CA"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US" sz="2400" dirty="0">
                <a:latin typeface="Garamond" panose="02020404030301010803" pitchFamily="18" charset="0"/>
              </a:rPr>
              <a:t>Discuss your quality contributions, when appropriate</a:t>
            </a:r>
          </a:p>
          <a:p>
            <a:pPr marL="0" indent="0">
              <a:spcBef>
                <a:spcPts val="0"/>
              </a:spcBef>
              <a:buNone/>
            </a:pPr>
            <a:endParaRPr lang="en-US" sz="10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endParaRPr lang="en-US" sz="100" dirty="0">
              <a:latin typeface="Garamond" panose="02020404030301010803" pitchFamily="18" charset="0"/>
            </a:endParaRPr>
          </a:p>
          <a:p>
            <a:pPr>
              <a:spcBef>
                <a:spcPts val="0"/>
              </a:spcBef>
            </a:pPr>
            <a:r>
              <a:rPr lang="en-US" sz="2400" dirty="0">
                <a:latin typeface="Garamond" panose="02020404030301010803" pitchFamily="18" charset="0"/>
              </a:rPr>
              <a:t>Discuss impact of your research (does it build upon or expand our knowledge? is it capable of making a difference? i.e. breath and scope, advancement of knowledge, betterment of society, etc., </a:t>
            </a:r>
          </a:p>
          <a:p>
            <a:endParaRPr lang="en-US" sz="2400" dirty="0">
              <a:latin typeface="Garamond" panose="02020404030301010803" pitchFamily="18" charset="0"/>
            </a:endParaRPr>
          </a:p>
        </p:txBody>
      </p:sp>
    </p:spTree>
    <p:extLst>
      <p:ext uri="{BB962C8B-B14F-4D97-AF65-F5344CB8AC3E}">
        <p14:creationId xmlns:p14="http://schemas.microsoft.com/office/powerpoint/2010/main" val="347877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1021</TotalTime>
  <Words>3103</Words>
  <Application>Microsoft Office PowerPoint</Application>
  <PresentationFormat>Widescreen</PresentationFormat>
  <Paragraphs>246</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Garamond</vt:lpstr>
      <vt:lpstr>Trebuchet MS</vt:lpstr>
      <vt:lpstr>Trebuchet MS (Headings)</vt:lpstr>
      <vt:lpstr>Wingdings</vt:lpstr>
      <vt:lpstr>Wingdings 3</vt:lpstr>
      <vt:lpstr>Facet</vt:lpstr>
      <vt:lpstr>Vanier Grant Writing Workshop</vt:lpstr>
      <vt:lpstr>Land Acknowledgement</vt:lpstr>
      <vt:lpstr>Overview</vt:lpstr>
      <vt:lpstr>Eligibility:</vt:lpstr>
      <vt:lpstr>Reminders:</vt:lpstr>
      <vt:lpstr>Why do some applications receive funding over others?</vt:lpstr>
      <vt:lpstr>Why do some applications receive funding over others?</vt:lpstr>
      <vt:lpstr>Grant writing: Do’s</vt:lpstr>
      <vt:lpstr>Grant writing: Do’s</vt:lpstr>
      <vt:lpstr>Grant writing: Do’s</vt:lpstr>
      <vt:lpstr>Grant writing: Do’s</vt:lpstr>
      <vt:lpstr>Grant writing: Don’ts</vt:lpstr>
      <vt:lpstr>Grant writing: Don’ts</vt:lpstr>
      <vt:lpstr>Grant writing: Don’ts</vt:lpstr>
      <vt:lpstr>Vanier application: Formatting</vt:lpstr>
      <vt:lpstr>Vanier application: Formatting</vt:lpstr>
      <vt:lpstr>Vanier application package</vt:lpstr>
      <vt:lpstr>Vanier application package</vt:lpstr>
      <vt:lpstr>Cecile Bandenhorst and the Problem Purpose Statement</vt:lpstr>
      <vt:lpstr>How to build a research proposal </vt:lpstr>
      <vt:lpstr>How to build a research proposal </vt:lpstr>
      <vt:lpstr>How to build a research proposal </vt:lpstr>
      <vt:lpstr>How to build a leadership statement </vt:lpstr>
      <vt:lpstr>How to build a leadership statement </vt:lpstr>
      <vt:lpstr>How to build a leadership statement </vt:lpstr>
      <vt:lpstr>What goes into a research contributions page </vt:lpstr>
      <vt:lpstr>What goes into a research contributions page </vt:lpstr>
      <vt:lpstr>Editing Tips: </vt:lpstr>
      <vt:lpstr>Reminders:</vt:lpstr>
      <vt:lpstr>PowerPoint Presentation</vt:lpstr>
      <vt:lpstr>PowerPoint Presentation</vt:lpstr>
    </vt:vector>
  </TitlesOfParts>
  <Company>Memorial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Vanier Grant Writing Workshop</dc:title>
  <dc:creator>Arbour, Chelsee</dc:creator>
  <cp:lastModifiedBy>Arbour, Chelsee</cp:lastModifiedBy>
  <cp:revision>57</cp:revision>
  <dcterms:created xsi:type="dcterms:W3CDTF">2021-07-26T16:52:07Z</dcterms:created>
  <dcterms:modified xsi:type="dcterms:W3CDTF">2021-09-17T17:53:32Z</dcterms:modified>
</cp:coreProperties>
</file>