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B050-6049-DB40-914D-41ECFC0A6B02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EDCC0-B587-F448-85CF-6ED11B5A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5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F9330-B0A7-3C4E-9D46-62E24AC290EA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C1F-F17E-8347-B843-1619C20A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fld id="{1B396372-F498-D44F-A3DE-16F07717BD77}" type="slidenum">
              <a:rPr lang="en-US" sz="1200" b="0">
                <a:latin typeface="Times New Roman" charset="0"/>
              </a:rPr>
              <a:pPr/>
              <a:t>1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9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4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12FA3-38F8-F346-B2A6-EA0A11900454}" type="datetimeFigureOut">
              <a:rPr lang="en-US" smtClean="0"/>
              <a:t>19-03-28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nef@mun.ca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400300" y="3048000"/>
            <a:ext cx="4343400" cy="445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105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105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105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CA" sz="1400" b="0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Dr.  Danine Farquharson, Associate Dean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CA" sz="1400" b="0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School of Graduate Studies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CA" sz="1400" b="0" dirty="0">
                <a:solidFill>
                  <a:schemeClr val="tx2"/>
                </a:solidFill>
                <a:latin typeface="+mj-lt"/>
                <a:ea typeface="+mn-ea"/>
                <a:cs typeface="+mn-cs"/>
                <a:hlinkClick r:id="rId3"/>
              </a:rPr>
              <a:t>daninef@mun.ca</a:t>
            </a:r>
            <a:endParaRPr lang="en-CA" sz="1400" b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1200" b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i="1" dirty="0">
              <a:latin typeface="Bell MT" pitchFamily="18" charset="0"/>
              <a:ea typeface="+mn-ea"/>
              <a:cs typeface="+mn-cs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11113" y="533400"/>
            <a:ext cx="9144000" cy="304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sz="2000" dirty="0" smtClean="0">
                <a:latin typeface="Arial" charset="0"/>
                <a:cs typeface="Arial" charset="0"/>
              </a:rPr>
              <a:t>Grant </a:t>
            </a:r>
            <a:r>
              <a:rPr lang="en-CA" sz="2000" dirty="0">
                <a:latin typeface="Arial" charset="0"/>
                <a:cs typeface="Arial" charset="0"/>
              </a:rPr>
              <a:t>Writing </a:t>
            </a:r>
          </a:p>
        </p:txBody>
      </p:sp>
      <p:pic>
        <p:nvPicPr>
          <p:cNvPr id="17412" name="Picture 2" descr="31957607_2170620536493065_5823152355389997056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10" y="1129545"/>
            <a:ext cx="3673781" cy="45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56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457200"/>
            <a:ext cx="8147050" cy="1089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500" dirty="0">
                <a:latin typeface="Arial" charset="0"/>
              </a:rPr>
              <a:t/>
            </a:r>
            <a:br>
              <a:rPr lang="en-US" sz="4500" dirty="0">
                <a:latin typeface="Arial" charset="0"/>
              </a:rPr>
            </a:br>
            <a:r>
              <a:rPr lang="en-US" sz="4500" dirty="0">
                <a:latin typeface="Arial" charset="0"/>
              </a:rPr>
              <a:t/>
            </a:r>
            <a:br>
              <a:rPr lang="en-US" sz="4500" dirty="0">
                <a:latin typeface="Arial" charset="0"/>
              </a:rPr>
            </a:br>
            <a:r>
              <a:rPr lang="en-US" sz="4500" dirty="0">
                <a:latin typeface="Arial"/>
                <a:cs typeface="Arial"/>
              </a:rPr>
              <a:t>L</a:t>
            </a:r>
            <a:r>
              <a:rPr lang="en-US" sz="4500" dirty="0" smtClean="0">
                <a:latin typeface="Arial"/>
                <a:cs typeface="Arial"/>
              </a:rPr>
              <a:t>anguage Matters</a:t>
            </a:r>
            <a:r>
              <a:rPr lang="en-US" sz="4500" dirty="0">
                <a:latin typeface="Arial" charset="0"/>
              </a:rPr>
              <a:t/>
            </a:r>
            <a:br>
              <a:rPr lang="en-US" sz="4500" dirty="0">
                <a:latin typeface="Arial" charset="0"/>
              </a:rPr>
            </a:br>
            <a:endParaRPr lang="en-US" sz="4500" dirty="0">
              <a:solidFill>
                <a:srgbClr val="554D3F"/>
              </a:solidFill>
              <a:latin typeface="Book Antiqua" charset="0"/>
            </a:endParaRPr>
          </a:p>
        </p:txBody>
      </p:sp>
      <p:pic>
        <p:nvPicPr>
          <p:cNvPr id="39938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1877130"/>
            <a:ext cx="6061075" cy="4032250"/>
          </a:xfrm>
        </p:spPr>
      </p:pic>
    </p:spTree>
    <p:extLst>
      <p:ext uri="{BB962C8B-B14F-4D97-AF65-F5344CB8AC3E}">
        <p14:creationId xmlns:p14="http://schemas.microsoft.com/office/powerpoint/2010/main" val="201796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98475" y="93663"/>
            <a:ext cx="8147050" cy="1125537"/>
          </a:xfrm>
        </p:spPr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Grant Getters: Big Picture</a:t>
            </a:r>
          </a:p>
        </p:txBody>
      </p:sp>
      <p:sp>
        <p:nvSpPr>
          <p:cNvPr id="45058" name="Content Placeholder 3"/>
          <p:cNvSpPr>
            <a:spLocks noGrp="1"/>
          </p:cNvSpPr>
          <p:nvPr>
            <p:ph sz="half" idx="1"/>
          </p:nvPr>
        </p:nvSpPr>
        <p:spPr>
          <a:xfrm>
            <a:off x="841375" y="1546225"/>
            <a:ext cx="6626225" cy="500697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3000" dirty="0" smtClean="0">
                <a:latin typeface="Arial"/>
                <a:cs typeface="Arial"/>
              </a:rPr>
              <a:t>Address f</a:t>
            </a:r>
            <a:r>
              <a:rPr lang="en-US" sz="3000" dirty="0" smtClean="0">
                <a:solidFill>
                  <a:schemeClr val="tx1"/>
                </a:solidFill>
                <a:latin typeface="Arial"/>
                <a:cs typeface="Arial"/>
              </a:rPr>
              <a:t>undamental 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research challenges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dirty="0" smtClean="0">
                <a:latin typeface="Arial"/>
                <a:cs typeface="Arial"/>
              </a:rPr>
              <a:t>Show q</a:t>
            </a:r>
            <a:r>
              <a:rPr lang="en-US" sz="3000" dirty="0" smtClean="0">
                <a:solidFill>
                  <a:schemeClr val="tx1"/>
                </a:solidFill>
                <a:latin typeface="Arial"/>
                <a:cs typeface="Arial"/>
              </a:rPr>
              <a:t>uality contributions</a:t>
            </a:r>
            <a:endParaRPr lang="en-US" sz="30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000" dirty="0" smtClean="0">
                <a:latin typeface="Arial"/>
                <a:cs typeface="Arial"/>
              </a:rPr>
              <a:t>Show i</a:t>
            </a:r>
            <a:r>
              <a:rPr lang="en-US" sz="3000" dirty="0" smtClean="0">
                <a:solidFill>
                  <a:schemeClr val="tx1"/>
                </a:solidFill>
                <a:latin typeface="Arial"/>
                <a:cs typeface="Arial"/>
              </a:rPr>
              <a:t>mpact </a:t>
            </a:r>
            <a:endParaRPr lang="en-US" sz="30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000" dirty="0" smtClean="0">
                <a:latin typeface="Arial"/>
                <a:cs typeface="Arial"/>
              </a:rPr>
              <a:t>Are a</a:t>
            </a:r>
            <a:r>
              <a:rPr lang="en-US" sz="3000" dirty="0" smtClean="0">
                <a:solidFill>
                  <a:schemeClr val="tx1"/>
                </a:solidFill>
                <a:latin typeface="Arial"/>
                <a:cs typeface="Arial"/>
              </a:rPr>
              <a:t>dvancing 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knowledge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dirty="0" smtClean="0">
                <a:latin typeface="Arial"/>
                <a:cs typeface="Arial"/>
              </a:rPr>
              <a:t>Have i</a:t>
            </a:r>
            <a:r>
              <a:rPr lang="en-US" sz="3000" dirty="0" smtClean="0">
                <a:solidFill>
                  <a:schemeClr val="tx1"/>
                </a:solidFill>
                <a:latin typeface="Arial"/>
                <a:cs typeface="Arial"/>
              </a:rPr>
              <a:t>nterdisciplinary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en-US" sz="3000" dirty="0" smtClean="0">
                <a:solidFill>
                  <a:schemeClr val="tx1"/>
                </a:solidFill>
                <a:latin typeface="Arial"/>
                <a:cs typeface="Arial"/>
              </a:rPr>
              <a:t>multidisciplinary approaches</a:t>
            </a:r>
            <a:endParaRPr lang="en-US" sz="30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000" dirty="0" smtClean="0">
                <a:latin typeface="Arial"/>
                <a:cs typeface="Arial"/>
              </a:rPr>
              <a:t>Show b</a:t>
            </a:r>
            <a:r>
              <a:rPr lang="en-US" sz="3000" dirty="0" smtClean="0">
                <a:solidFill>
                  <a:schemeClr val="tx1"/>
                </a:solidFill>
                <a:latin typeface="Arial"/>
                <a:cs typeface="Arial"/>
              </a:rPr>
              <a:t>readth 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and scope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/>
                <a:cs typeface="Arial"/>
              </a:rPr>
              <a:t>Have a deep 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level of inquiry</a:t>
            </a:r>
          </a:p>
          <a:p>
            <a:pPr lvl="1" eaLnBrk="1" hangingPunct="1">
              <a:lnSpc>
                <a:spcPct val="80000"/>
              </a:lnSpc>
            </a:pPr>
            <a:endParaRPr lang="en-US" sz="1700" dirty="0">
              <a:latin typeface="Book Antiqua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700" dirty="0">
              <a:latin typeface="Book Antiqua" charset="0"/>
            </a:endParaRPr>
          </a:p>
        </p:txBody>
      </p:sp>
      <p:sp>
        <p:nvSpPr>
          <p:cNvPr id="5" name="Content Placeholder 4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0" y="2202205"/>
            <a:ext cx="3657600" cy="3951288"/>
          </a:xfrm>
        </p:spPr>
        <p:txBody>
          <a:bodyPr rtlCol="0"/>
          <a:lstStyle/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811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98475" y="93663"/>
            <a:ext cx="8147050" cy="112553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Grant Getters: Novelty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475" y="1447800"/>
            <a:ext cx="7045325" cy="5334000"/>
          </a:xfrm>
        </p:spPr>
        <p:txBody>
          <a:bodyPr>
            <a:normAutofit lnSpcReduction="10000"/>
          </a:bodyPr>
          <a:lstStyle/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Innovative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Creative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Exciting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Transformative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Advance knowledge in the field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Challenging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Outstanding potential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Discovery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Critical importance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2" pitchFamily="2" charset="2"/>
              <a:buChar char=""/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24" y="1762125"/>
            <a:ext cx="3840162" cy="4364038"/>
          </a:xfrm>
        </p:spPr>
        <p:txBody>
          <a:bodyPr>
            <a:normAutofit lnSpcReduction="10000"/>
          </a:bodyPr>
          <a:lstStyle/>
          <a:p>
            <a:pPr>
              <a:buFont typeface="Wingdings 2" pitchFamily="2" charset="2"/>
              <a:buChar char="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3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543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Don’t use weasel words</a:t>
            </a:r>
          </a:p>
        </p:txBody>
      </p:sp>
      <p:pic>
        <p:nvPicPr>
          <p:cNvPr id="522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879600"/>
            <a:ext cx="590708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7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/>
          <p:cNvSpPr>
            <a:spLocks noGrp="1"/>
          </p:cNvSpPr>
          <p:nvPr>
            <p:ph type="title"/>
          </p:nvPr>
        </p:nvSpPr>
        <p:spPr>
          <a:xfrm>
            <a:off x="498475" y="93663"/>
            <a:ext cx="8147050" cy="973137"/>
          </a:xfrm>
        </p:spPr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Passive Language</a:t>
            </a:r>
          </a:p>
        </p:txBody>
      </p:sp>
      <p:sp>
        <p:nvSpPr>
          <p:cNvPr id="53250" name="Content Placeholder 5"/>
          <p:cNvSpPr>
            <a:spLocks noGrp="1"/>
          </p:cNvSpPr>
          <p:nvPr>
            <p:ph idx="1"/>
          </p:nvPr>
        </p:nvSpPr>
        <p:spPr>
          <a:xfrm>
            <a:off x="498475" y="1371600"/>
            <a:ext cx="8147050" cy="4754563"/>
          </a:xfrm>
        </p:spPr>
        <p:txBody>
          <a:bodyPr/>
          <a:lstStyle/>
          <a:p>
            <a:pPr marL="0" indent="0" eaLnBrk="1" hangingPunct="1">
              <a:buFont typeface="Wingdings 2" charset="0"/>
              <a:buNone/>
            </a:pPr>
            <a:r>
              <a:rPr lang="en-US" sz="2800" b="1" dirty="0">
                <a:latin typeface="Arial"/>
                <a:cs typeface="Arial"/>
              </a:rPr>
              <a:t>AVOID: </a:t>
            </a:r>
            <a:r>
              <a:rPr lang="en-US" sz="2800" b="1" i="1" dirty="0">
                <a:latin typeface="Arial"/>
                <a:cs typeface="Arial"/>
              </a:rPr>
              <a:t>may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i="1" dirty="0">
                <a:latin typeface="Arial"/>
                <a:cs typeface="Arial"/>
              </a:rPr>
              <a:t>might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i="1" dirty="0">
                <a:latin typeface="Arial"/>
                <a:cs typeface="Arial"/>
              </a:rPr>
              <a:t>could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i="1" dirty="0">
                <a:latin typeface="Arial"/>
                <a:cs typeface="Arial"/>
              </a:rPr>
              <a:t>would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i="1" dirty="0">
                <a:latin typeface="Arial"/>
                <a:cs typeface="Arial"/>
              </a:rPr>
              <a:t>seem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i="1" dirty="0">
                <a:latin typeface="Arial"/>
                <a:cs typeface="Arial"/>
              </a:rPr>
              <a:t>possibly</a:t>
            </a:r>
            <a:r>
              <a:rPr lang="en-US" sz="2800" dirty="0">
                <a:latin typeface="Arial"/>
                <a:cs typeface="Arial"/>
              </a:rPr>
              <a:t> and </a:t>
            </a:r>
            <a:r>
              <a:rPr lang="en-US" sz="2800" b="1" i="1" dirty="0">
                <a:latin typeface="Arial"/>
                <a:cs typeface="Arial"/>
              </a:rPr>
              <a:t>probably 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 dirty="0">
                <a:latin typeface="Arial"/>
                <a:cs typeface="Arial"/>
              </a:rPr>
              <a:t>Those words weaken your argument and make it sound like your study is not well designed enough to result in a definitive answer to your research question. 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 b="1" dirty="0">
                <a:latin typeface="Arial"/>
                <a:cs typeface="Arial"/>
              </a:rPr>
              <a:t>AVOID</a:t>
            </a:r>
            <a:r>
              <a:rPr lang="en-US" sz="2800" dirty="0">
                <a:latin typeface="Arial"/>
                <a:cs typeface="Arial"/>
              </a:rPr>
              <a:t> writing a proposal laced with uncertainties. Trust yourself to declare your hypotheses in clear and definitive terms. </a:t>
            </a:r>
          </a:p>
        </p:txBody>
      </p:sp>
    </p:spTree>
    <p:extLst>
      <p:ext uri="{BB962C8B-B14F-4D97-AF65-F5344CB8AC3E}">
        <p14:creationId xmlns:p14="http://schemas.microsoft.com/office/powerpoint/2010/main" val="52797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First…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Have a good idea.</a:t>
            </a:r>
          </a:p>
        </p:txBody>
      </p:sp>
    </p:spTree>
    <p:extLst>
      <p:ext uri="{BB962C8B-B14F-4D97-AF65-F5344CB8AC3E}">
        <p14:creationId xmlns:p14="http://schemas.microsoft.com/office/powerpoint/2010/main" val="335164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What’s a ‘good’ idea?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>
                <a:latin typeface="Arial" charset="0"/>
              </a:rPr>
              <a:t>Is the problem significant?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Does your research directly address the problem?</a:t>
            </a:r>
          </a:p>
          <a:p>
            <a:pPr eaLnBrk="1" hangingPunct="1"/>
            <a:r>
              <a:rPr lang="en-US" dirty="0">
                <a:latin typeface="Arial" charset="0"/>
              </a:rPr>
              <a:t>How will </a:t>
            </a:r>
            <a:r>
              <a:rPr lang="en-US" dirty="0" smtClean="0">
                <a:latin typeface="Arial" charset="0"/>
              </a:rPr>
              <a:t>knowledge </a:t>
            </a:r>
            <a:r>
              <a:rPr lang="en-US" dirty="0">
                <a:latin typeface="Arial" charset="0"/>
              </a:rPr>
              <a:t>be advanced (theory)?</a:t>
            </a:r>
          </a:p>
          <a:p>
            <a:pPr eaLnBrk="1" hangingPunct="1"/>
            <a:r>
              <a:rPr lang="en-US" dirty="0">
                <a:latin typeface="Arial" charset="0"/>
              </a:rPr>
              <a:t>Is it INNOVATIVE?</a:t>
            </a:r>
          </a:p>
          <a:p>
            <a:pPr eaLnBrk="1" hangingPunct="1"/>
            <a:r>
              <a:rPr lang="en-US" dirty="0">
                <a:latin typeface="Arial" charset="0"/>
              </a:rPr>
              <a:t>Does it build upon or expand our knowledge base?</a:t>
            </a:r>
          </a:p>
          <a:p>
            <a:pPr eaLnBrk="1" hangingPunct="1"/>
            <a:r>
              <a:rPr lang="en-US" dirty="0">
                <a:latin typeface="Arial" charset="0"/>
              </a:rPr>
              <a:t>Is it capable of making a difference?</a:t>
            </a:r>
          </a:p>
          <a:p>
            <a:pPr eaLnBrk="1" hangingPunct="1"/>
            <a:r>
              <a:rPr lang="en-US" dirty="0">
                <a:latin typeface="Arial" charset="0"/>
              </a:rPr>
              <a:t>Is it UNDERSTANDABLE?</a:t>
            </a:r>
          </a:p>
        </p:txBody>
      </p:sp>
    </p:spTree>
    <p:extLst>
      <p:ext uri="{BB962C8B-B14F-4D97-AF65-F5344CB8AC3E}">
        <p14:creationId xmlns:p14="http://schemas.microsoft.com/office/powerpoint/2010/main" val="246375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What’s a ‘good’ title?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"/>
                <a:cs typeface="Arial"/>
              </a:rPr>
              <a:t>Clear and descriptive</a:t>
            </a:r>
          </a:p>
          <a:p>
            <a:pPr lvl="1" eaLnBrk="1" hangingPunct="1"/>
            <a:r>
              <a:rPr lang="en-US" dirty="0">
                <a:latin typeface="Arial"/>
                <a:cs typeface="Arial"/>
              </a:rPr>
              <a:t>Don’t use jargon/buzz words here</a:t>
            </a:r>
          </a:p>
          <a:p>
            <a:pPr lvl="2" eaLnBrk="1" hangingPunct="1"/>
            <a:r>
              <a:rPr lang="en-US" sz="2000" dirty="0">
                <a:latin typeface="Arial"/>
                <a:cs typeface="Arial"/>
              </a:rPr>
              <a:t>“</a:t>
            </a:r>
            <a:r>
              <a:rPr lang="en-US" altLang="ja-JP" sz="2000" dirty="0">
                <a:latin typeface="Arial"/>
                <a:ea typeface="ＭＳ 明朝" charset="0"/>
                <a:cs typeface="Arial"/>
              </a:rPr>
              <a:t>Interdisciplinary and Innovative Research on …</a:t>
            </a:r>
            <a:r>
              <a:rPr lang="en-US" sz="2000" dirty="0">
                <a:latin typeface="Arial"/>
                <a:cs typeface="Arial"/>
              </a:rPr>
              <a:t>”</a:t>
            </a:r>
            <a:endParaRPr lang="en-US" altLang="ja-JP" sz="2000" dirty="0">
              <a:latin typeface="Arial"/>
              <a:ea typeface="ＭＳ 明朝" charset="0"/>
              <a:cs typeface="Arial"/>
            </a:endParaRPr>
          </a:p>
          <a:p>
            <a:pPr lvl="1" eaLnBrk="1" hangingPunct="1"/>
            <a:r>
              <a:rPr lang="en-US" dirty="0">
                <a:latin typeface="Arial"/>
                <a:cs typeface="Arial"/>
              </a:rPr>
              <a:t>Make sure it fits the subject matter of the </a:t>
            </a:r>
            <a:r>
              <a:rPr lang="en-US" dirty="0" smtClean="0">
                <a:latin typeface="Arial"/>
                <a:cs typeface="Arial"/>
              </a:rPr>
              <a:t>granting agency</a:t>
            </a:r>
            <a:endParaRPr lang="en-US" dirty="0">
              <a:latin typeface="Arial"/>
              <a:cs typeface="Arial"/>
            </a:endParaRP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Imagine it being read aloud in Parliament</a:t>
            </a:r>
          </a:p>
          <a:p>
            <a:pPr lvl="2" eaLnBrk="1" hangingPunct="1"/>
            <a:r>
              <a:rPr lang="en-US" sz="2000" dirty="0" smtClean="0">
                <a:latin typeface="Arial"/>
                <a:cs typeface="Arial"/>
              </a:rPr>
              <a:t>"</a:t>
            </a:r>
            <a:r>
              <a:rPr lang="en-US" sz="2000" dirty="0">
                <a:latin typeface="Arial"/>
                <a:cs typeface="Arial"/>
              </a:rPr>
              <a:t>Woodpeckers and Head Injury”</a:t>
            </a:r>
          </a:p>
          <a:p>
            <a:pPr lvl="2" eaLnBrk="1" hangingPunct="1"/>
            <a:r>
              <a:rPr lang="en-US" sz="2000" dirty="0">
                <a:latin typeface="Arial"/>
                <a:cs typeface="Arial"/>
              </a:rPr>
              <a:t>"Effects of Backward Speech and Speaker Variability in Language Discrimination by Rats”</a:t>
            </a:r>
          </a:p>
          <a:p>
            <a:pPr lvl="2" eaLnBrk="1" hangingPunct="1"/>
            <a:r>
              <a:rPr lang="en-US" sz="2000" dirty="0">
                <a:latin typeface="Arial"/>
                <a:cs typeface="Arial"/>
              </a:rPr>
              <a:t>"Ovulatory Cycle Effects on Tip Earnings by Lap Dancers: Economic Evidence for Human Estrus?”</a:t>
            </a:r>
          </a:p>
          <a:p>
            <a:pPr lvl="1" eaLnBrk="1" hangingPunct="1">
              <a:buFont typeface="Arial" charset="0"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0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5800"/>
            <a:ext cx="76200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Organize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Proposal Pages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509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Use section headings (from the instructions)</a:t>
            </a:r>
          </a:p>
          <a:p>
            <a:pPr marL="869633" lvl="2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Background information OR current knowledge in the field</a:t>
            </a:r>
          </a:p>
          <a:p>
            <a:pPr marL="868998" lvl="2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Objectives and hypothesis </a:t>
            </a:r>
          </a:p>
          <a:p>
            <a:pPr marL="868998" lvl="2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Outline of the experimental or theoretical approach to be taken </a:t>
            </a:r>
          </a:p>
          <a:p>
            <a:pPr marL="868998" lvl="2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Methods and procedures</a:t>
            </a:r>
            <a:endParaRPr lang="en-US" sz="2118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4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title"/>
          </p:nvPr>
        </p:nvSpPr>
        <p:spPr>
          <a:xfrm>
            <a:off x="762000" y="685800"/>
            <a:ext cx="8382000" cy="914400"/>
          </a:xfrm>
        </p:spPr>
        <p:txBody>
          <a:bodyPr/>
          <a:lstStyle/>
          <a:p>
            <a:pPr eaLnBrk="1" hangingPunct="1"/>
            <a:r>
              <a:rPr lang="en-US" sz="4800">
                <a:latin typeface="Arial" charset="0"/>
              </a:rPr>
              <a:t>Use all available resources </a:t>
            </a:r>
          </a:p>
        </p:txBody>
      </p:sp>
      <p:sp>
        <p:nvSpPr>
          <p:cNvPr id="59394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Ask someone who does not know your area to read your proposal. Ask them if they understand</a:t>
            </a:r>
          </a:p>
          <a:p>
            <a:pPr lvl="1" eaLnBrk="1" hangingPunct="1"/>
            <a:r>
              <a:rPr lang="en-US" dirty="0">
                <a:latin typeface="Arial" charset="0"/>
              </a:rPr>
              <a:t>What you are proposing to do?</a:t>
            </a:r>
          </a:p>
          <a:p>
            <a:pPr lvl="1" eaLnBrk="1" hangingPunct="1"/>
            <a:r>
              <a:rPr lang="en-US" dirty="0">
                <a:latin typeface="Arial" charset="0"/>
              </a:rPr>
              <a:t>How you are proposing to do it? </a:t>
            </a:r>
          </a:p>
          <a:p>
            <a:pPr lvl="1" eaLnBrk="1" hangingPunct="1"/>
            <a:r>
              <a:rPr lang="en-US" dirty="0">
                <a:latin typeface="Arial" charset="0"/>
              </a:rPr>
              <a:t>Why you are proposing to do it?</a:t>
            </a:r>
          </a:p>
          <a:p>
            <a:pPr eaLnBrk="1" hangingPunct="1"/>
            <a:r>
              <a:rPr lang="en-US" dirty="0">
                <a:latin typeface="Arial" charset="0"/>
              </a:rPr>
              <a:t>Get feedback on clarity from multiple sources</a:t>
            </a:r>
          </a:p>
          <a:p>
            <a:pPr eaLnBrk="1" hangingPunct="1"/>
            <a:r>
              <a:rPr lang="en-US" dirty="0">
                <a:latin typeface="Arial" charset="0"/>
              </a:rPr>
              <a:t>Get feedback on scientific merit</a:t>
            </a:r>
          </a:p>
        </p:txBody>
      </p:sp>
    </p:spTree>
    <p:extLst>
      <p:ext uri="{BB962C8B-B14F-4D97-AF65-F5344CB8AC3E}">
        <p14:creationId xmlns:p14="http://schemas.microsoft.com/office/powerpoint/2010/main" val="361411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4" y="4380148"/>
            <a:ext cx="20939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5800"/>
            <a:ext cx="75438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Why apply for grants?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88988" y="900113"/>
            <a:ext cx="7543800" cy="4493436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Money (funding begets funding)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lvl="3"/>
            <a:r>
              <a:rPr lang="en-US" dirty="0">
                <a:latin typeface="Arial" charset="0"/>
              </a:rPr>
              <a:t>In addition:</a:t>
            </a:r>
          </a:p>
          <a:p>
            <a:pPr lvl="4"/>
            <a:r>
              <a:rPr lang="en-US" dirty="0" smtClean="0">
                <a:latin typeface="Arial" charset="0"/>
              </a:rPr>
              <a:t>Improve </a:t>
            </a:r>
            <a:r>
              <a:rPr lang="en-US" dirty="0">
                <a:latin typeface="Arial" charset="0"/>
              </a:rPr>
              <a:t>your academic record</a:t>
            </a:r>
          </a:p>
          <a:p>
            <a:pPr lvl="4"/>
            <a:r>
              <a:rPr lang="en-US" dirty="0">
                <a:latin typeface="Arial" charset="0"/>
              </a:rPr>
              <a:t>Impress potential supervisors/</a:t>
            </a:r>
            <a:r>
              <a:rPr lang="en-US" dirty="0" smtClean="0">
                <a:latin typeface="Arial" charset="0"/>
              </a:rPr>
              <a:t>employers</a:t>
            </a:r>
            <a:endParaRPr lang="en-US" dirty="0">
              <a:latin typeface="Arial" charset="0"/>
            </a:endParaRPr>
          </a:p>
          <a:p>
            <a:pPr lvl="4"/>
            <a:r>
              <a:rPr lang="en-US" dirty="0">
                <a:latin typeface="Arial" charset="0"/>
              </a:rPr>
              <a:t>Focus your ideas</a:t>
            </a:r>
          </a:p>
          <a:p>
            <a:pPr lvl="4"/>
            <a:r>
              <a:rPr lang="en-US" dirty="0">
                <a:latin typeface="Arial" charset="0"/>
              </a:rPr>
              <a:t>Hone your writing skills</a:t>
            </a:r>
          </a:p>
          <a:p>
            <a:pPr lvl="4"/>
            <a:r>
              <a:rPr lang="en-US" dirty="0">
                <a:latin typeface="Arial" charset="0"/>
              </a:rPr>
              <a:t>Grant writing is a transferable skill</a:t>
            </a:r>
          </a:p>
          <a:p>
            <a:pPr lvl="4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0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Book Antiqua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47050" cy="5135563"/>
          </a:xfrm>
        </p:spPr>
        <p:txBody>
          <a:bodyPr/>
          <a:lstStyle/>
          <a:p>
            <a:pPr marL="0" indent="0" algn="ctr" eaLnBrk="1" hangingPunct="1">
              <a:buFont typeface="Wingdings 2" charset="0"/>
              <a:buNone/>
            </a:pPr>
            <a:r>
              <a:rPr lang="en-US" sz="3600" dirty="0" smtClean="0">
                <a:latin typeface="Arial"/>
                <a:cs typeface="Arial"/>
              </a:rPr>
              <a:t>Instruction pages are</a:t>
            </a:r>
            <a:endParaRPr lang="en-US" sz="3600" dirty="0">
              <a:latin typeface="Arial"/>
              <a:cs typeface="Arial"/>
            </a:endParaRPr>
          </a:p>
          <a:p>
            <a:pPr marL="0" indent="0" algn="ctr" eaLnBrk="1" hangingPunct="1">
              <a:buFont typeface="Wingdings 2" charset="0"/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YOUR FRENEMY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latin typeface="Book Antiqua" charset="0"/>
            </a:endParaRPr>
          </a:p>
        </p:txBody>
      </p:sp>
      <p:pic>
        <p:nvPicPr>
          <p:cNvPr id="22531" name="Picture 3" descr="28378917_1590023417741616_8575836108890510405_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971800"/>
            <a:ext cx="38576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0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Top 5 </a:t>
            </a:r>
            <a:r>
              <a:rPr lang="en-US" dirty="0" smtClean="0">
                <a:latin typeface="Arial"/>
                <a:cs typeface="Arial"/>
              </a:rPr>
              <a:t>Tips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/>
                <a:cs typeface="Arial"/>
              </a:rPr>
              <a:t>Start early</a:t>
            </a:r>
          </a:p>
          <a:p>
            <a:pPr eaLnBrk="1" hangingPunct="1"/>
            <a:r>
              <a:rPr lang="en-US" sz="3200" dirty="0">
                <a:latin typeface="Arial"/>
                <a:cs typeface="Arial"/>
              </a:rPr>
              <a:t>Get advice from experts</a:t>
            </a:r>
          </a:p>
          <a:p>
            <a:pPr eaLnBrk="1" hangingPunct="1"/>
            <a:r>
              <a:rPr lang="en-US" sz="3200" dirty="0">
                <a:latin typeface="Arial"/>
                <a:cs typeface="Arial"/>
              </a:rPr>
              <a:t>Read </a:t>
            </a:r>
            <a:r>
              <a:rPr lang="en-US" dirty="0" smtClean="0">
                <a:latin typeface="Arial"/>
                <a:cs typeface="Arial"/>
              </a:rPr>
              <a:t>all the instructions (then do it again)</a:t>
            </a:r>
            <a:endParaRPr lang="en-US" sz="3200" dirty="0">
              <a:latin typeface="Arial"/>
              <a:cs typeface="Arial"/>
            </a:endParaRPr>
          </a:p>
          <a:p>
            <a:pPr eaLnBrk="1" hangingPunct="1"/>
            <a:r>
              <a:rPr lang="en-US" sz="3200" dirty="0">
                <a:latin typeface="Arial"/>
                <a:cs typeface="Arial"/>
              </a:rPr>
              <a:t>Edit, edit, edit</a:t>
            </a:r>
          </a:p>
          <a:p>
            <a:pPr eaLnBrk="1" hangingPunct="1"/>
            <a:r>
              <a:rPr lang="en-US" sz="3200" dirty="0">
                <a:latin typeface="Arial"/>
                <a:cs typeface="Arial"/>
              </a:rPr>
              <a:t>Don’t give up</a:t>
            </a:r>
          </a:p>
        </p:txBody>
      </p:sp>
    </p:spTree>
    <p:extLst>
      <p:ext uri="{BB962C8B-B14F-4D97-AF65-F5344CB8AC3E}">
        <p14:creationId xmlns:p14="http://schemas.microsoft.com/office/powerpoint/2010/main" val="184656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98475" y="93663"/>
            <a:ext cx="8147050" cy="1201737"/>
          </a:xfrm>
        </p:spPr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Advice from experts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364191" cy="5313404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“If you are excited about the research, that goes a long way.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“Show that you know your field very well.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“Illustrate your creativity and originality.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“Use examples and details to show impact.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“Always explain your own contribution to publications or posters.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“We’re looking for leaders and great communicators.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“I can’t emphasize enough how important presentation is.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ctr" eaLnBrk="1" hangingPunct="1">
              <a:buFont typeface="Wingdings 2" charset="0"/>
              <a:buNone/>
            </a:pPr>
            <a:r>
              <a:rPr lang="en-US" sz="1600" b="1" dirty="0">
                <a:latin typeface="Book Antiqua" charset="0"/>
              </a:rPr>
              <a:t>Source: NSERC video on application tips</a:t>
            </a:r>
          </a:p>
        </p:txBody>
      </p:sp>
    </p:spTree>
    <p:extLst>
      <p:ext uri="{BB962C8B-B14F-4D97-AF65-F5344CB8AC3E}">
        <p14:creationId xmlns:p14="http://schemas.microsoft.com/office/powerpoint/2010/main" val="35442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914400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Arial"/>
                <a:cs typeface="Arial"/>
              </a:rPr>
              <a:t>Know your audience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762000" y="5257800"/>
            <a:ext cx="7086600" cy="7620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en-US">
              <a:latin typeface="Arial" charset="0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66700" y="1676400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r>
              <a:rPr lang="en-US" b="0" dirty="0">
                <a:latin typeface="Arial"/>
                <a:cs typeface="Arial"/>
              </a:rPr>
              <a:t>You have two explicit audiences:</a:t>
            </a:r>
          </a:p>
          <a:p>
            <a:endParaRPr lang="en-US" b="0" dirty="0">
              <a:latin typeface="Arial"/>
              <a:cs typeface="Arial"/>
            </a:endParaRPr>
          </a:p>
          <a:p>
            <a:pPr>
              <a:buFontTx/>
              <a:buAutoNum type="arabicParenR"/>
            </a:pPr>
            <a:r>
              <a:rPr lang="en-US" b="0" dirty="0">
                <a:latin typeface="Arial"/>
                <a:cs typeface="Arial"/>
              </a:rPr>
              <a:t> internal and external reviewers who likely know your field</a:t>
            </a:r>
          </a:p>
          <a:p>
            <a:pPr>
              <a:buFontTx/>
              <a:buAutoNum type="arabicParenR"/>
            </a:pPr>
            <a:r>
              <a:rPr lang="en-US" b="0" dirty="0">
                <a:latin typeface="Arial"/>
                <a:cs typeface="Arial"/>
              </a:rPr>
              <a:t> the rest of </a:t>
            </a:r>
            <a:r>
              <a:rPr lang="en-US" b="0" dirty="0" smtClean="0">
                <a:latin typeface="Arial"/>
                <a:cs typeface="Arial"/>
              </a:rPr>
              <a:t>an adjudication </a:t>
            </a:r>
            <a:r>
              <a:rPr lang="en-US" b="0" dirty="0">
                <a:latin typeface="Arial"/>
                <a:cs typeface="Arial"/>
              </a:rPr>
              <a:t>committee, who may have limited knowledge of your field</a:t>
            </a:r>
          </a:p>
          <a:p>
            <a:endParaRPr lang="en-US" b="0" dirty="0">
              <a:latin typeface="Arial"/>
              <a:cs typeface="Arial"/>
            </a:endParaRPr>
          </a:p>
          <a:p>
            <a:r>
              <a:rPr lang="en-US" b="0" dirty="0">
                <a:latin typeface="Arial"/>
                <a:cs typeface="Arial"/>
              </a:rPr>
              <a:t>You have to reach both audiences – you must show deep knowledge and broad knowledge.</a:t>
            </a:r>
          </a:p>
          <a:p>
            <a:endParaRPr lang="en-US" b="0" dirty="0">
              <a:latin typeface="Arial"/>
              <a:cs typeface="Arial"/>
            </a:endParaRPr>
          </a:p>
          <a:p>
            <a:r>
              <a:rPr lang="en-US" b="0" dirty="0">
                <a:latin typeface="Arial"/>
                <a:cs typeface="Arial"/>
              </a:rPr>
              <a:t>You </a:t>
            </a:r>
            <a:r>
              <a:rPr lang="en-US" b="0" dirty="0" smtClean="0">
                <a:latin typeface="Arial"/>
                <a:cs typeface="Arial"/>
              </a:rPr>
              <a:t>ALWAYS </a:t>
            </a:r>
            <a:r>
              <a:rPr lang="en-US" b="0" dirty="0">
                <a:latin typeface="Arial"/>
                <a:cs typeface="Arial"/>
              </a:rPr>
              <a:t>have one implied </a:t>
            </a:r>
            <a:r>
              <a:rPr lang="en-US" b="0" dirty="0" smtClean="0">
                <a:latin typeface="Arial"/>
                <a:cs typeface="Arial"/>
              </a:rPr>
              <a:t>audience: the </a:t>
            </a:r>
            <a:r>
              <a:rPr lang="en-US" b="0" dirty="0">
                <a:latin typeface="Arial"/>
                <a:cs typeface="Arial"/>
              </a:rPr>
              <a:t>general public</a:t>
            </a:r>
          </a:p>
        </p:txBody>
      </p:sp>
    </p:spTree>
    <p:extLst>
      <p:ext uri="{BB962C8B-B14F-4D97-AF65-F5344CB8AC3E}">
        <p14:creationId xmlns:p14="http://schemas.microsoft.com/office/powerpoint/2010/main" val="150421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914400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Arial"/>
                <a:cs typeface="Arial"/>
              </a:rPr>
              <a:t>Reviewers want to know…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1910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b="1" i="1" dirty="0">
                <a:latin typeface="Arial"/>
                <a:cs typeface="Arial"/>
              </a:rPr>
              <a:t>Who</a:t>
            </a:r>
            <a:r>
              <a:rPr lang="en-US" dirty="0">
                <a:latin typeface="Arial"/>
                <a:cs typeface="Arial"/>
              </a:rPr>
              <a:t> you are and what you bring to the table that makes you better than all of the other candidates that you’re up </a:t>
            </a:r>
            <a:r>
              <a:rPr lang="en-US" dirty="0" smtClean="0">
                <a:latin typeface="Arial"/>
                <a:cs typeface="Arial"/>
              </a:rPr>
              <a:t>against. </a:t>
            </a:r>
            <a:endParaRPr lang="en-US" dirty="0">
              <a:latin typeface="Arial"/>
              <a:cs typeface="Arial"/>
            </a:endParaRPr>
          </a:p>
          <a:p>
            <a:pPr eaLnBrk="1" hangingPunct="1"/>
            <a:r>
              <a:rPr lang="en-US" b="1" i="1" dirty="0">
                <a:latin typeface="Arial"/>
                <a:cs typeface="Arial"/>
              </a:rPr>
              <a:t>What</a:t>
            </a:r>
            <a:r>
              <a:rPr lang="en-US" dirty="0">
                <a:latin typeface="Arial"/>
                <a:cs typeface="Arial"/>
              </a:rPr>
              <a:t> else do you have? Do you have experience with research, leadership, communication?</a:t>
            </a:r>
          </a:p>
          <a:p>
            <a:pPr eaLnBrk="1" hangingPunct="1"/>
            <a:r>
              <a:rPr lang="en-US" b="1" i="1" dirty="0">
                <a:latin typeface="Arial"/>
                <a:cs typeface="Arial"/>
              </a:rPr>
              <a:t>Why</a:t>
            </a:r>
            <a:r>
              <a:rPr lang="en-US" dirty="0">
                <a:latin typeface="Arial"/>
                <a:cs typeface="Arial"/>
              </a:rPr>
              <a:t> are you doing this research (impact/implications)?</a:t>
            </a:r>
          </a:p>
          <a:p>
            <a:pPr eaLnBrk="1" hangingPunct="1"/>
            <a:r>
              <a:rPr lang="en-US" b="1" i="1" dirty="0">
                <a:latin typeface="Arial"/>
                <a:cs typeface="Arial"/>
              </a:rPr>
              <a:t>How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you are going to do the </a:t>
            </a:r>
            <a:r>
              <a:rPr lang="en-US" dirty="0" smtClean="0">
                <a:latin typeface="Arial"/>
                <a:cs typeface="Arial"/>
              </a:rPr>
              <a:t>research?</a:t>
            </a:r>
          </a:p>
          <a:p>
            <a:pPr eaLnBrk="1" hangingPunct="1"/>
            <a:r>
              <a:rPr lang="en-US" b="1" i="1" dirty="0" smtClean="0">
                <a:latin typeface="Arial"/>
                <a:cs typeface="Arial"/>
              </a:rPr>
              <a:t>How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you feel about the </a:t>
            </a:r>
            <a:r>
              <a:rPr lang="en-US" dirty="0" smtClean="0">
                <a:latin typeface="Arial"/>
                <a:cs typeface="Arial"/>
              </a:rPr>
              <a:t>research: why </a:t>
            </a:r>
            <a:r>
              <a:rPr lang="en-US" dirty="0">
                <a:latin typeface="Arial"/>
                <a:cs typeface="Arial"/>
              </a:rPr>
              <a:t>you’re excited about it, why this is an important problem that’s worth putting time and energy into. 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33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98475" y="152400"/>
            <a:ext cx="8147050" cy="1012825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Arial"/>
                <a:cs typeface="Arial"/>
              </a:rPr>
              <a:t>Outline of Proposed Research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98475" y="1447800"/>
            <a:ext cx="8147050" cy="46783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/>
                <a:cs typeface="Arial"/>
              </a:rPr>
              <a:t>Provide a </a:t>
            </a:r>
            <a:r>
              <a:rPr lang="en-US" sz="2000" b="1" dirty="0">
                <a:latin typeface="Arial"/>
                <a:cs typeface="Arial"/>
              </a:rPr>
              <a:t>detailed description </a:t>
            </a:r>
            <a:r>
              <a:rPr lang="en-US" sz="2000" dirty="0">
                <a:latin typeface="Arial"/>
                <a:cs typeface="Arial"/>
              </a:rPr>
              <a:t>of your proposed research project for the period during which you are to hold the award. Be as </a:t>
            </a:r>
            <a:r>
              <a:rPr lang="en-US" sz="2000" b="1" dirty="0">
                <a:latin typeface="Arial"/>
                <a:cs typeface="Arial"/>
              </a:rPr>
              <a:t>specific</a:t>
            </a:r>
            <a:r>
              <a:rPr lang="en-US" sz="2000" dirty="0">
                <a:latin typeface="Arial"/>
                <a:cs typeface="Arial"/>
              </a:rPr>
              <a:t> as possible. </a:t>
            </a:r>
          </a:p>
          <a:p>
            <a:pPr eaLnBrk="1" hangingPunct="1"/>
            <a:r>
              <a:rPr lang="en-US" sz="2000" dirty="0">
                <a:latin typeface="Arial"/>
                <a:cs typeface="Arial"/>
              </a:rPr>
              <a:t>Provide </a:t>
            </a:r>
            <a:r>
              <a:rPr lang="en-US" sz="2000" b="1" dirty="0">
                <a:latin typeface="Arial"/>
                <a:cs typeface="Arial"/>
              </a:rPr>
              <a:t>background information </a:t>
            </a:r>
            <a:r>
              <a:rPr lang="en-US" sz="2000" dirty="0">
                <a:latin typeface="Arial"/>
                <a:cs typeface="Arial"/>
              </a:rPr>
              <a:t>to position your proposed research within the context of the current knowledge in the field. </a:t>
            </a:r>
          </a:p>
          <a:p>
            <a:pPr eaLnBrk="1" hangingPunct="1"/>
            <a:r>
              <a:rPr lang="en-US" sz="2000" dirty="0">
                <a:latin typeface="Arial"/>
                <a:cs typeface="Arial"/>
              </a:rPr>
              <a:t>State the </a:t>
            </a:r>
            <a:r>
              <a:rPr lang="en-US" sz="2000" b="1" dirty="0">
                <a:latin typeface="Arial"/>
                <a:cs typeface="Arial"/>
              </a:rPr>
              <a:t>objectives</a:t>
            </a:r>
            <a:r>
              <a:rPr lang="en-US" sz="2000" dirty="0">
                <a:latin typeface="Arial"/>
                <a:cs typeface="Arial"/>
              </a:rPr>
              <a:t> and </a:t>
            </a:r>
            <a:r>
              <a:rPr lang="en-US" sz="2000" b="1" dirty="0">
                <a:latin typeface="Arial"/>
                <a:cs typeface="Arial"/>
              </a:rPr>
              <a:t>hypothesis</a:t>
            </a:r>
            <a:r>
              <a:rPr lang="en-US" sz="2000" dirty="0">
                <a:latin typeface="Arial"/>
                <a:cs typeface="Arial"/>
              </a:rPr>
              <a:t>, and outline the </a:t>
            </a:r>
            <a:r>
              <a:rPr lang="en-US" sz="2000" b="1" dirty="0">
                <a:latin typeface="Arial"/>
                <a:cs typeface="Arial"/>
              </a:rPr>
              <a:t>experimental</a:t>
            </a:r>
            <a:r>
              <a:rPr lang="en-US" sz="2000" dirty="0">
                <a:latin typeface="Arial"/>
                <a:cs typeface="Arial"/>
              </a:rPr>
              <a:t> or </a:t>
            </a:r>
            <a:r>
              <a:rPr lang="en-US" sz="2000" b="1" dirty="0">
                <a:latin typeface="Arial"/>
                <a:cs typeface="Arial"/>
              </a:rPr>
              <a:t>theoretical</a:t>
            </a:r>
            <a:r>
              <a:rPr lang="en-US" sz="2000" dirty="0">
                <a:latin typeface="Arial"/>
                <a:cs typeface="Arial"/>
              </a:rPr>
              <a:t> approach to be taken (citing literature pertinent to the proposal), and </a:t>
            </a:r>
          </a:p>
          <a:p>
            <a:pPr eaLnBrk="1" hangingPunct="1"/>
            <a:r>
              <a:rPr lang="en-US" sz="2000" dirty="0">
                <a:latin typeface="Arial"/>
                <a:cs typeface="Arial"/>
              </a:rPr>
              <a:t>State the </a:t>
            </a:r>
            <a:r>
              <a:rPr lang="en-US" sz="2000" b="1" dirty="0">
                <a:latin typeface="Arial"/>
                <a:cs typeface="Arial"/>
              </a:rPr>
              <a:t>methods</a:t>
            </a:r>
            <a:r>
              <a:rPr lang="en-US" sz="2000" dirty="0">
                <a:latin typeface="Arial"/>
                <a:cs typeface="Arial"/>
              </a:rPr>
              <a:t> and </a:t>
            </a:r>
            <a:r>
              <a:rPr lang="en-US" sz="2000" b="1" dirty="0">
                <a:latin typeface="Arial"/>
                <a:cs typeface="Arial"/>
              </a:rPr>
              <a:t>procedures</a:t>
            </a:r>
            <a:r>
              <a:rPr lang="en-US" sz="2000" dirty="0">
                <a:latin typeface="Arial"/>
                <a:cs typeface="Arial"/>
              </a:rPr>
              <a:t> to be used. </a:t>
            </a:r>
          </a:p>
          <a:p>
            <a:pPr eaLnBrk="1" hangingPunct="1"/>
            <a:r>
              <a:rPr lang="en-US" sz="2000" b="1" i="1" dirty="0">
                <a:latin typeface="Arial"/>
                <a:cs typeface="Arial"/>
              </a:rPr>
              <a:t>State the significance of the proposed </a:t>
            </a:r>
            <a:r>
              <a:rPr lang="en-US" sz="2000" b="1" i="1" dirty="0" smtClean="0">
                <a:latin typeface="Arial"/>
                <a:cs typeface="Arial"/>
              </a:rPr>
              <a:t>research to your field and beyond.</a:t>
            </a:r>
            <a:endParaRPr lang="en-US" sz="20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26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60833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5599113" y="538163"/>
            <a:ext cx="4784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What: </a:t>
            </a:r>
            <a:r>
              <a:rPr lang="en-US" dirty="0">
                <a:latin typeface="Arial"/>
                <a:cs typeface="Arial"/>
              </a:rPr>
              <a:t>description and </a:t>
            </a:r>
          </a:p>
          <a:p>
            <a:r>
              <a:rPr lang="en-US" dirty="0">
                <a:latin typeface="Arial"/>
                <a:cs typeface="Arial"/>
              </a:rPr>
              <a:t>background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5559425" y="1703388"/>
            <a:ext cx="3643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Who: </a:t>
            </a:r>
            <a:r>
              <a:rPr lang="en-US" dirty="0">
                <a:latin typeface="Arial"/>
                <a:cs typeface="Arial"/>
              </a:rPr>
              <a:t>literature review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5559425" y="2732440"/>
            <a:ext cx="30368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How: </a:t>
            </a:r>
            <a:r>
              <a:rPr lang="en-US" dirty="0"/>
              <a:t>objectives, hypothesis, methodology, knowledge translation</a:t>
            </a: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5599113" y="5243636"/>
            <a:ext cx="330982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Why: </a:t>
            </a:r>
            <a:r>
              <a:rPr lang="en-US" dirty="0"/>
              <a:t>significance for </a:t>
            </a:r>
            <a:endParaRPr lang="en-US" dirty="0" smtClean="0"/>
          </a:p>
          <a:p>
            <a:r>
              <a:rPr lang="en-US" dirty="0"/>
              <a:t>y</a:t>
            </a:r>
            <a:r>
              <a:rPr lang="en-US" dirty="0" smtClean="0"/>
              <a:t>our field </a:t>
            </a:r>
            <a:r>
              <a:rPr lang="en-US" dirty="0"/>
              <a:t>and </a:t>
            </a:r>
            <a:r>
              <a:rPr lang="en-US" dirty="0" smtClean="0"/>
              <a:t>for </a:t>
            </a:r>
            <a:r>
              <a:rPr lang="en-US" dirty="0"/>
              <a:t>the 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eneral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814</Words>
  <Application>Microsoft Macintosh PowerPoint</Application>
  <PresentationFormat>On-screen Show (4:3)</PresentationFormat>
  <Paragraphs>133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Grant Writing </vt:lpstr>
      <vt:lpstr>Why apply for grants?</vt:lpstr>
      <vt:lpstr>PowerPoint Presentation</vt:lpstr>
      <vt:lpstr>Top 5 Tips</vt:lpstr>
      <vt:lpstr>Advice from experts</vt:lpstr>
      <vt:lpstr>Know your audience</vt:lpstr>
      <vt:lpstr>Reviewers want to know…</vt:lpstr>
      <vt:lpstr>Outline of Proposed Research</vt:lpstr>
      <vt:lpstr>PowerPoint Presentation</vt:lpstr>
      <vt:lpstr>  Language Matters </vt:lpstr>
      <vt:lpstr>Grant Getters: Big Picture</vt:lpstr>
      <vt:lpstr>Grant Getters: Novelty</vt:lpstr>
      <vt:lpstr>Don’t use weasel words</vt:lpstr>
      <vt:lpstr>Passive Language</vt:lpstr>
      <vt:lpstr>First…</vt:lpstr>
      <vt:lpstr>What’s a ‘good’ idea?</vt:lpstr>
      <vt:lpstr>What’s a ‘good’ title?</vt:lpstr>
      <vt:lpstr>Organize the Proposal Pages</vt:lpstr>
      <vt:lpstr>Use all available resources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Writing </dc:title>
  <dc:creator>Danine Farquharson</dc:creator>
  <cp:lastModifiedBy>Danine Farquharson</cp:lastModifiedBy>
  <cp:revision>19</cp:revision>
  <cp:lastPrinted>2018-10-25T11:22:10Z</cp:lastPrinted>
  <dcterms:created xsi:type="dcterms:W3CDTF">2018-10-23T11:15:42Z</dcterms:created>
  <dcterms:modified xsi:type="dcterms:W3CDTF">2019-03-28T13:38:43Z</dcterms:modified>
</cp:coreProperties>
</file>