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445" r:id="rId3"/>
    <p:sldId id="446" r:id="rId4"/>
    <p:sldId id="447" r:id="rId5"/>
    <p:sldId id="449" r:id="rId6"/>
    <p:sldId id="450" r:id="rId7"/>
    <p:sldId id="380" r:id="rId8"/>
    <p:sldId id="265" r:id="rId9"/>
    <p:sldId id="268" r:id="rId10"/>
    <p:sldId id="431" r:id="rId11"/>
    <p:sldId id="269" r:id="rId12"/>
    <p:sldId id="259" r:id="rId13"/>
    <p:sldId id="448" r:id="rId14"/>
    <p:sldId id="381" r:id="rId15"/>
    <p:sldId id="271" r:id="rId16"/>
    <p:sldId id="451" r:id="rId17"/>
    <p:sldId id="390" r:id="rId18"/>
    <p:sldId id="410" r:id="rId19"/>
    <p:sldId id="352" r:id="rId20"/>
  </p:sldIdLst>
  <p:sldSz cx="9144000" cy="6858000" type="screen4x3"/>
  <p:notesSz cx="7023100" cy="9309100"/>
  <p:embeddedFontLs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DB1"/>
    <a:srgbClr val="A50021"/>
    <a:srgbClr val="67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70594" autoAdjust="0"/>
  </p:normalViewPr>
  <p:slideViewPr>
    <p:cSldViewPr>
      <p:cViewPr varScale="1">
        <p:scale>
          <a:sx n="91" d="100"/>
          <a:sy n="91" d="100"/>
        </p:scale>
        <p:origin x="-12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4050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963AD-8568-4DC8-ABDA-CB847964822E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52DB5F-5208-4A00-B841-A7373223DF0B}">
      <dgm:prSet phldrT="[Text]" custT="1"/>
      <dgm:spPr/>
      <dgm:t>
        <a:bodyPr/>
        <a:lstStyle/>
        <a:p>
          <a:r>
            <a:rPr lang="en-CA" sz="1600" b="1" dirty="0" smtClean="0"/>
            <a:t>~50 </a:t>
          </a:r>
          <a:r>
            <a:rPr lang="en-CA" sz="1600" b="1" dirty="0"/>
            <a:t>Topics</a:t>
          </a:r>
          <a:r>
            <a:rPr lang="en-CA" sz="1600" dirty="0"/>
            <a:t/>
          </a:r>
          <a:br>
            <a:rPr lang="en-CA" sz="1600" dirty="0"/>
          </a:br>
          <a:r>
            <a:rPr lang="en-CA" sz="1600" dirty="0" smtClean="0"/>
            <a:t>Consultations within </a:t>
          </a:r>
          <a:r>
            <a:rPr lang="en-CA" sz="1600" dirty="0"/>
            <a:t>each </a:t>
          </a:r>
          <a:r>
            <a:rPr lang="en-CA" sz="1600" dirty="0" smtClean="0"/>
            <a:t>RHA and DHCS, led by  </a:t>
          </a:r>
          <a:r>
            <a:rPr lang="en-CA" sz="1600" b="1" dirty="0" smtClean="0"/>
            <a:t>Champions</a:t>
          </a:r>
          <a:endParaRPr lang="en-CA" sz="1600" b="1" dirty="0">
            <a:solidFill>
              <a:srgbClr val="C00000"/>
            </a:solidFill>
          </a:endParaRPr>
        </a:p>
      </dgm:t>
    </dgm:pt>
    <dgm:pt modelId="{688B2438-71B4-46E8-8A1D-52934EE5F8DE}" type="parTrans" cxnId="{FEA2B55F-5B91-405B-95CA-A732B8D66712}">
      <dgm:prSet/>
      <dgm:spPr/>
      <dgm:t>
        <a:bodyPr/>
        <a:lstStyle/>
        <a:p>
          <a:endParaRPr lang="en-CA"/>
        </a:p>
      </dgm:t>
    </dgm:pt>
    <dgm:pt modelId="{EB081AB6-C0CA-4534-8E4E-E40CEBB9BB3E}" type="sibTrans" cxnId="{FEA2B55F-5B91-405B-95CA-A732B8D66712}">
      <dgm:prSet/>
      <dgm:spPr/>
      <dgm:t>
        <a:bodyPr/>
        <a:lstStyle/>
        <a:p>
          <a:endParaRPr lang="en-CA"/>
        </a:p>
      </dgm:t>
    </dgm:pt>
    <dgm:pt modelId="{BB60AA01-D806-4D92-91E2-AB841A5B47DB}">
      <dgm:prSet phldrT="[Text]" custT="1"/>
      <dgm:spPr/>
      <dgm:t>
        <a:bodyPr/>
        <a:lstStyle/>
        <a:p>
          <a:r>
            <a:rPr lang="en-CA" sz="1600" b="1" dirty="0" smtClean="0"/>
            <a:t>25 Topics max</a:t>
          </a:r>
          <a:r>
            <a:rPr lang="en-CA" sz="1600" dirty="0"/>
            <a:t/>
          </a:r>
          <a:br>
            <a:rPr lang="en-CA" sz="1600" dirty="0"/>
          </a:br>
          <a:r>
            <a:rPr lang="en-CA" sz="1600" dirty="0"/>
            <a:t>top 5 topics for each </a:t>
          </a:r>
        </a:p>
      </dgm:t>
    </dgm:pt>
    <dgm:pt modelId="{80C3093A-4379-49F2-97E4-127A3A97CF73}" type="parTrans" cxnId="{8B394A50-75BB-421F-93E1-73EAF073492B}">
      <dgm:prSet/>
      <dgm:spPr/>
      <dgm:t>
        <a:bodyPr/>
        <a:lstStyle/>
        <a:p>
          <a:endParaRPr lang="en-CA"/>
        </a:p>
      </dgm:t>
    </dgm:pt>
    <dgm:pt modelId="{A4732D5C-B421-4D7F-82F9-B966E17DD390}" type="sibTrans" cxnId="{8B394A50-75BB-421F-93E1-73EAF073492B}">
      <dgm:prSet/>
      <dgm:spPr/>
      <dgm:t>
        <a:bodyPr/>
        <a:lstStyle/>
        <a:p>
          <a:endParaRPr lang="en-CA"/>
        </a:p>
      </dgm:t>
    </dgm:pt>
    <dgm:pt modelId="{F583107D-F9DD-425B-A53F-C04FBC775A59}">
      <dgm:prSet phldrT="[Text]" custT="1"/>
      <dgm:spPr/>
      <dgm:t>
        <a:bodyPr/>
        <a:lstStyle/>
        <a:p>
          <a:r>
            <a:rPr lang="en-CA" sz="1600" b="1" dirty="0" smtClean="0"/>
            <a:t>Top 3 Topics</a:t>
          </a:r>
          <a:r>
            <a:rPr lang="en-CA" sz="1600" dirty="0" smtClean="0"/>
            <a:t> overall</a:t>
          </a:r>
          <a:endParaRPr lang="en-CA" sz="1600" dirty="0"/>
        </a:p>
      </dgm:t>
    </dgm:pt>
    <dgm:pt modelId="{6AB86EBB-ABB7-4E19-A023-839D316B45EB}" type="parTrans" cxnId="{68E49943-B33E-40B4-9711-63CE5A470633}">
      <dgm:prSet/>
      <dgm:spPr/>
      <dgm:t>
        <a:bodyPr/>
        <a:lstStyle/>
        <a:p>
          <a:endParaRPr lang="en-CA"/>
        </a:p>
      </dgm:t>
    </dgm:pt>
    <dgm:pt modelId="{1A355943-C7C7-483A-8D80-58CE2DFDEF3C}" type="sibTrans" cxnId="{68E49943-B33E-40B4-9711-63CE5A470633}">
      <dgm:prSet/>
      <dgm:spPr/>
      <dgm:t>
        <a:bodyPr/>
        <a:lstStyle/>
        <a:p>
          <a:endParaRPr lang="en-CA"/>
        </a:p>
      </dgm:t>
    </dgm:pt>
    <dgm:pt modelId="{E6B278FF-686E-4976-9B5F-F4A73EC3D824}">
      <dgm:prSet phldrT="[Text]" custT="1"/>
      <dgm:spPr/>
      <dgm:t>
        <a:bodyPr/>
        <a:lstStyle/>
        <a:p>
          <a:endParaRPr lang="en-CA" sz="1600" dirty="0"/>
        </a:p>
      </dgm:t>
    </dgm:pt>
    <dgm:pt modelId="{86F5892C-B472-4B69-8077-4F29F1CBEB84}" type="parTrans" cxnId="{31F7729E-5F6D-4C60-A2C0-FAE1CEF2F057}">
      <dgm:prSet/>
      <dgm:spPr/>
      <dgm:t>
        <a:bodyPr/>
        <a:lstStyle/>
        <a:p>
          <a:endParaRPr lang="en-CA"/>
        </a:p>
      </dgm:t>
    </dgm:pt>
    <dgm:pt modelId="{ACFEE3E3-E21B-4C9B-916F-B691CB9987C6}" type="sibTrans" cxnId="{31F7729E-5F6D-4C60-A2C0-FAE1CEF2F057}">
      <dgm:prSet/>
      <dgm:spPr/>
      <dgm:t>
        <a:bodyPr/>
        <a:lstStyle/>
        <a:p>
          <a:endParaRPr lang="en-CA"/>
        </a:p>
      </dgm:t>
    </dgm:pt>
    <dgm:pt modelId="{94B48294-CE22-4E75-87E2-8AF491D5E718}">
      <dgm:prSet phldrT="[Text]" custT="1"/>
      <dgm:spPr/>
      <dgm:t>
        <a:bodyPr/>
        <a:lstStyle/>
        <a:p>
          <a:pPr algn="l"/>
          <a:r>
            <a:rPr lang="en-CA" sz="1600" b="1" dirty="0" smtClean="0"/>
            <a:t>Final Priority Setting                  </a:t>
          </a:r>
          <a:r>
            <a:rPr lang="en-CA" sz="1600" b="0" dirty="0" smtClean="0"/>
            <a:t>first two topics </a:t>
          </a:r>
        </a:p>
        <a:p>
          <a:pPr algn="l"/>
          <a:endParaRPr lang="en-CA" sz="1600" b="1" dirty="0" smtClean="0"/>
        </a:p>
        <a:p>
          <a:pPr algn="l"/>
          <a:endParaRPr lang="en-CA" sz="1600" dirty="0"/>
        </a:p>
      </dgm:t>
    </dgm:pt>
    <dgm:pt modelId="{617F5302-A627-4011-B50F-F27E6ACBC29C}" type="parTrans" cxnId="{634AA943-5573-4948-9800-42C5A90B3444}">
      <dgm:prSet/>
      <dgm:spPr/>
      <dgm:t>
        <a:bodyPr/>
        <a:lstStyle/>
        <a:p>
          <a:endParaRPr lang="en-CA"/>
        </a:p>
      </dgm:t>
    </dgm:pt>
    <dgm:pt modelId="{6F2C394D-1ADB-4C12-A276-7CA9E02D8D68}" type="sibTrans" cxnId="{634AA943-5573-4948-9800-42C5A90B3444}">
      <dgm:prSet/>
      <dgm:spPr/>
      <dgm:t>
        <a:bodyPr/>
        <a:lstStyle/>
        <a:p>
          <a:endParaRPr lang="en-CA"/>
        </a:p>
      </dgm:t>
    </dgm:pt>
    <dgm:pt modelId="{A70B6ACF-4381-4B78-9952-F83EA20009AA}">
      <dgm:prSet/>
      <dgm:spPr/>
      <dgm:t>
        <a:bodyPr/>
        <a:lstStyle/>
        <a:p>
          <a:endParaRPr lang="en-CA" dirty="0"/>
        </a:p>
      </dgm:t>
    </dgm:pt>
    <dgm:pt modelId="{15FAACE6-5767-4669-9141-70699DF4BE2B}" type="parTrans" cxnId="{0188BCDB-B505-4720-A38E-DAF6D1D56B6E}">
      <dgm:prSet/>
      <dgm:spPr/>
      <dgm:t>
        <a:bodyPr/>
        <a:lstStyle/>
        <a:p>
          <a:endParaRPr lang="en-US"/>
        </a:p>
      </dgm:t>
    </dgm:pt>
    <dgm:pt modelId="{FA7C1990-5066-43E1-9AFA-25065C132413}" type="sibTrans" cxnId="{0188BCDB-B505-4720-A38E-DAF6D1D56B6E}">
      <dgm:prSet/>
      <dgm:spPr/>
      <dgm:t>
        <a:bodyPr/>
        <a:lstStyle/>
        <a:p>
          <a:endParaRPr lang="en-US"/>
        </a:p>
      </dgm:t>
    </dgm:pt>
    <dgm:pt modelId="{85C5A65D-0370-4EBB-B58B-13E81531A553}">
      <dgm:prSet phldrT="[Text]" custScaleY="40773" custLinFactNeighborX="-55735" custLinFactNeighborY="-23113"/>
      <dgm:spPr/>
      <dgm:t>
        <a:bodyPr/>
        <a:lstStyle/>
        <a:p>
          <a:endParaRPr lang="en-US" dirty="0"/>
        </a:p>
      </dgm:t>
    </dgm:pt>
    <dgm:pt modelId="{7F74EB10-4836-4348-A851-956D607C82E5}" type="parTrans" cxnId="{7E7E5290-3D2F-4C87-B21E-A81B5F30D342}">
      <dgm:prSet/>
      <dgm:spPr/>
      <dgm:t>
        <a:bodyPr/>
        <a:lstStyle/>
        <a:p>
          <a:endParaRPr lang="en-US"/>
        </a:p>
      </dgm:t>
    </dgm:pt>
    <dgm:pt modelId="{3AACD0DE-6BBA-4991-AE30-74EE492E866A}" type="sibTrans" cxnId="{7E7E5290-3D2F-4C87-B21E-A81B5F30D342}">
      <dgm:prSet/>
      <dgm:spPr/>
      <dgm:t>
        <a:bodyPr/>
        <a:lstStyle/>
        <a:p>
          <a:endParaRPr lang="en-US"/>
        </a:p>
      </dgm:t>
    </dgm:pt>
    <dgm:pt modelId="{6DE4AAC3-D080-4F18-A1CE-9CA3F917733B}" type="pres">
      <dgm:prSet presAssocID="{F8A963AD-8568-4DC8-ABDA-CB847964822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87DFCC6-9674-41B0-897C-F65C38FC87C8}" type="pres">
      <dgm:prSet presAssocID="{F8A963AD-8568-4DC8-ABDA-CB847964822E}" presName="arrow" presStyleLbl="bgShp" presStyleIdx="0" presStyleCnt="1" custScaleX="100000" custScaleY="85721" custLinFactNeighborX="1091" custLinFactNeighborY="7438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162F3A01-6503-49B5-9D8A-AD5C5C92BE54}" type="pres">
      <dgm:prSet presAssocID="{F8A963AD-8568-4DC8-ABDA-CB847964822E}" presName="arrowDiagram5" presStyleCnt="0"/>
      <dgm:spPr/>
    </dgm:pt>
    <dgm:pt modelId="{62F76103-A568-469B-A439-24FEE9CB9BE2}" type="pres">
      <dgm:prSet presAssocID="{0552DB5F-5208-4A00-B841-A7373223DF0B}" presName="bullet5a" presStyleLbl="node1" presStyleIdx="0" presStyleCnt="5" custLinFactX="-100000" custLinFactNeighborX="-111931" custLinFactNeighborY="64949"/>
      <dgm:spPr>
        <a:solidFill>
          <a:schemeClr val="accent6"/>
        </a:solidFill>
      </dgm:spPr>
    </dgm:pt>
    <dgm:pt modelId="{E70EA289-79E4-4B37-A12E-DD1E1CF27857}" type="pres">
      <dgm:prSet presAssocID="{0552DB5F-5208-4A00-B841-A7373223DF0B}" presName="textBox5a" presStyleLbl="revTx" presStyleIdx="0" presStyleCnt="5" custScaleX="212563" custScaleY="105538" custLinFactNeighborX="-11677" custLinFactNeighborY="244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B7AFE9-3B27-40DF-9D60-4B4124E18C12}" type="pres">
      <dgm:prSet presAssocID="{BB60AA01-D806-4D92-91E2-AB841A5B47DB}" presName="bullet5b" presStyleLbl="node1" presStyleIdx="1" presStyleCnt="5" custLinFactX="672561" custLinFactY="-200000" custLinFactNeighborX="700000" custLinFactNeighborY="-29635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E241B98-84A9-4D53-94C6-8674F2E66F83}" type="pres">
      <dgm:prSet presAssocID="{BB60AA01-D806-4D92-91E2-AB841A5B47DB}" presName="textBox5b" presStyleLbl="revTx" presStyleIdx="1" presStyleCnt="5" custScaleY="46964" custLinFactNeighborX="-36130" custLinFactNeighborY="-1114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228680-5A8D-474D-8DC2-0C8AEE9C8BF8}" type="pres">
      <dgm:prSet presAssocID="{F583107D-F9DD-425B-A53F-C04FBC775A59}" presName="bullet5c" presStyleLbl="node1" presStyleIdx="2" presStyleCnt="5" custLinFactX="7575" custLinFactNeighborX="100000" custLinFactNeighborY="-36249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B0163AC-F477-4184-9F10-E373777C4CB0}" type="pres">
      <dgm:prSet presAssocID="{F583107D-F9DD-425B-A53F-C04FBC775A59}" presName="textBox5c" presStyleLbl="revTx" presStyleIdx="2" presStyleCnt="5" custScaleY="18205" custLinFactNeighborX="-5196" custLinFactNeighborY="-443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387129-8830-4CFF-9B8F-48F021B93885}" type="pres">
      <dgm:prSet presAssocID="{E6B278FF-686E-4976-9B5F-F4A73EC3D824}" presName="bullet5d" presStyleLbl="node1" presStyleIdx="3" presStyleCnt="5" custLinFactX="-220465" custLinFactY="100000" custLinFactNeighborX="-300000" custLinFactNeighborY="113597"/>
      <dgm:spPr>
        <a:solidFill>
          <a:schemeClr val="accent4"/>
        </a:solidFill>
      </dgm:spPr>
    </dgm:pt>
    <dgm:pt modelId="{C406FFC9-FF9C-4709-8D96-43F0E932FE2C}" type="pres">
      <dgm:prSet presAssocID="{E6B278FF-686E-4976-9B5F-F4A73EC3D824}" presName="textBox5d" presStyleLbl="revTx" presStyleIdx="3" presStyleCnt="5" custScaleY="41957" custLinFactNeighborX="-31002" custLinFactNeighborY="-1895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178288-DEA7-4386-B389-6EA1FC1A132E}" type="pres">
      <dgm:prSet presAssocID="{94B48294-CE22-4E75-87E2-8AF491D5E718}" presName="bullet5e" presStyleLbl="node1" presStyleIdx="4" presStyleCnt="5" custLinFactX="-410548" custLinFactY="186037" custLinFactNeighborX="-500000" custLinFactNeighborY="200000"/>
      <dgm:spPr>
        <a:solidFill>
          <a:schemeClr val="accent5"/>
        </a:solidFill>
      </dgm:spPr>
    </dgm:pt>
    <dgm:pt modelId="{8F9EC7C0-B6DE-44B3-9177-BA1059098288}" type="pres">
      <dgm:prSet presAssocID="{94B48294-CE22-4E75-87E2-8AF491D5E718}" presName="textBox5e" presStyleLbl="revTx" presStyleIdx="4" presStyleCnt="5" custScaleX="136880" custScaleY="14325" custLinFactNeighborX="-84204" custLinFactNeighborY="-322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072884B-F5FB-4527-9F67-3480045B4D1F}" type="presOf" srcId="{94B48294-CE22-4E75-87E2-8AF491D5E718}" destId="{8F9EC7C0-B6DE-44B3-9177-BA1059098288}" srcOrd="0" destOrd="0" presId="urn:microsoft.com/office/officeart/2005/8/layout/arrow2"/>
    <dgm:cxn modelId="{634AA943-5573-4948-9800-42C5A90B3444}" srcId="{F8A963AD-8568-4DC8-ABDA-CB847964822E}" destId="{94B48294-CE22-4E75-87E2-8AF491D5E718}" srcOrd="4" destOrd="0" parTransId="{617F5302-A627-4011-B50F-F27E6ACBC29C}" sibTransId="{6F2C394D-1ADB-4C12-A276-7CA9E02D8D68}"/>
    <dgm:cxn modelId="{31F7729E-5F6D-4C60-A2C0-FAE1CEF2F057}" srcId="{F8A963AD-8568-4DC8-ABDA-CB847964822E}" destId="{E6B278FF-686E-4976-9B5F-F4A73EC3D824}" srcOrd="3" destOrd="0" parTransId="{86F5892C-B472-4B69-8077-4F29F1CBEB84}" sibTransId="{ACFEE3E3-E21B-4C9B-916F-B691CB9987C6}"/>
    <dgm:cxn modelId="{68E49943-B33E-40B4-9711-63CE5A470633}" srcId="{F8A963AD-8568-4DC8-ABDA-CB847964822E}" destId="{F583107D-F9DD-425B-A53F-C04FBC775A59}" srcOrd="2" destOrd="0" parTransId="{6AB86EBB-ABB7-4E19-A023-839D316B45EB}" sibTransId="{1A355943-C7C7-483A-8D80-58CE2DFDEF3C}"/>
    <dgm:cxn modelId="{6D8304D0-D5E1-4086-9E39-6E128186924D}" type="presOf" srcId="{F583107D-F9DD-425B-A53F-C04FBC775A59}" destId="{4B0163AC-F477-4184-9F10-E373777C4CB0}" srcOrd="0" destOrd="0" presId="urn:microsoft.com/office/officeart/2005/8/layout/arrow2"/>
    <dgm:cxn modelId="{FEA2B55F-5B91-405B-95CA-A732B8D66712}" srcId="{F8A963AD-8568-4DC8-ABDA-CB847964822E}" destId="{0552DB5F-5208-4A00-B841-A7373223DF0B}" srcOrd="0" destOrd="0" parTransId="{688B2438-71B4-46E8-8A1D-52934EE5F8DE}" sibTransId="{EB081AB6-C0CA-4534-8E4E-E40CEBB9BB3E}"/>
    <dgm:cxn modelId="{06E8C89A-22D0-4452-8FD5-9D9CEC2F8400}" type="presOf" srcId="{E6B278FF-686E-4976-9B5F-F4A73EC3D824}" destId="{C406FFC9-FF9C-4709-8D96-43F0E932FE2C}" srcOrd="0" destOrd="0" presId="urn:microsoft.com/office/officeart/2005/8/layout/arrow2"/>
    <dgm:cxn modelId="{432EC530-DC9C-422D-8F04-54B2BD336E4B}" type="presOf" srcId="{F8A963AD-8568-4DC8-ABDA-CB847964822E}" destId="{6DE4AAC3-D080-4F18-A1CE-9CA3F917733B}" srcOrd="0" destOrd="0" presId="urn:microsoft.com/office/officeart/2005/8/layout/arrow2"/>
    <dgm:cxn modelId="{7E3FEBE4-B6D3-4D92-AAF6-8B68724C4FBB}" type="presOf" srcId="{0552DB5F-5208-4A00-B841-A7373223DF0B}" destId="{E70EA289-79E4-4B37-A12E-DD1E1CF27857}" srcOrd="0" destOrd="0" presId="urn:microsoft.com/office/officeart/2005/8/layout/arrow2"/>
    <dgm:cxn modelId="{2AA5D990-15CA-4CB6-94A9-54BBA63B762C}" type="presOf" srcId="{BB60AA01-D806-4D92-91E2-AB841A5B47DB}" destId="{EE241B98-84A9-4D53-94C6-8674F2E66F83}" srcOrd="0" destOrd="0" presId="urn:microsoft.com/office/officeart/2005/8/layout/arrow2"/>
    <dgm:cxn modelId="{0188BCDB-B505-4720-A38E-DAF6D1D56B6E}" srcId="{F8A963AD-8568-4DC8-ABDA-CB847964822E}" destId="{A70B6ACF-4381-4B78-9952-F83EA20009AA}" srcOrd="5" destOrd="0" parTransId="{15FAACE6-5767-4669-9141-70699DF4BE2B}" sibTransId="{FA7C1990-5066-43E1-9AFA-25065C132413}"/>
    <dgm:cxn modelId="{7E7E5290-3D2F-4C87-B21E-A81B5F30D342}" srcId="{F8A963AD-8568-4DC8-ABDA-CB847964822E}" destId="{85C5A65D-0370-4EBB-B58B-13E81531A553}" srcOrd="6" destOrd="0" parTransId="{7F74EB10-4836-4348-A851-956D607C82E5}" sibTransId="{3AACD0DE-6BBA-4991-AE30-74EE492E866A}"/>
    <dgm:cxn modelId="{8B394A50-75BB-421F-93E1-73EAF073492B}" srcId="{F8A963AD-8568-4DC8-ABDA-CB847964822E}" destId="{BB60AA01-D806-4D92-91E2-AB841A5B47DB}" srcOrd="1" destOrd="0" parTransId="{80C3093A-4379-49F2-97E4-127A3A97CF73}" sibTransId="{A4732D5C-B421-4D7F-82F9-B966E17DD390}"/>
    <dgm:cxn modelId="{6C892C6D-69C1-4DCD-9BB1-08DC37C3033D}" type="presParOf" srcId="{6DE4AAC3-D080-4F18-A1CE-9CA3F917733B}" destId="{387DFCC6-9674-41B0-897C-F65C38FC87C8}" srcOrd="0" destOrd="0" presId="urn:microsoft.com/office/officeart/2005/8/layout/arrow2"/>
    <dgm:cxn modelId="{79C97AA6-30F1-42E4-9A08-A35D1C9D20C4}" type="presParOf" srcId="{6DE4AAC3-D080-4F18-A1CE-9CA3F917733B}" destId="{162F3A01-6503-49B5-9D8A-AD5C5C92BE54}" srcOrd="1" destOrd="0" presId="urn:microsoft.com/office/officeart/2005/8/layout/arrow2"/>
    <dgm:cxn modelId="{3E1AD275-B45D-459E-8B54-9DBA3D549463}" type="presParOf" srcId="{162F3A01-6503-49B5-9D8A-AD5C5C92BE54}" destId="{62F76103-A568-469B-A439-24FEE9CB9BE2}" srcOrd="0" destOrd="0" presId="urn:microsoft.com/office/officeart/2005/8/layout/arrow2"/>
    <dgm:cxn modelId="{3290F3A8-6DDE-4927-A745-21D329B8947C}" type="presParOf" srcId="{162F3A01-6503-49B5-9D8A-AD5C5C92BE54}" destId="{E70EA289-79E4-4B37-A12E-DD1E1CF27857}" srcOrd="1" destOrd="0" presId="urn:microsoft.com/office/officeart/2005/8/layout/arrow2"/>
    <dgm:cxn modelId="{E7262100-F13C-4BC4-8ECE-940B83B08156}" type="presParOf" srcId="{162F3A01-6503-49B5-9D8A-AD5C5C92BE54}" destId="{47B7AFE9-3B27-40DF-9D60-4B4124E18C12}" srcOrd="2" destOrd="0" presId="urn:microsoft.com/office/officeart/2005/8/layout/arrow2"/>
    <dgm:cxn modelId="{B993963F-AC8E-4989-9B1D-B02EC206CB98}" type="presParOf" srcId="{162F3A01-6503-49B5-9D8A-AD5C5C92BE54}" destId="{EE241B98-84A9-4D53-94C6-8674F2E66F83}" srcOrd="3" destOrd="0" presId="urn:microsoft.com/office/officeart/2005/8/layout/arrow2"/>
    <dgm:cxn modelId="{1ABCBCF6-08EC-4CFD-A403-E5E3F1FA843B}" type="presParOf" srcId="{162F3A01-6503-49B5-9D8A-AD5C5C92BE54}" destId="{D5228680-5A8D-474D-8DC2-0C8AEE9C8BF8}" srcOrd="4" destOrd="0" presId="urn:microsoft.com/office/officeart/2005/8/layout/arrow2"/>
    <dgm:cxn modelId="{276AD506-455A-4967-BBDB-6BCA0143867C}" type="presParOf" srcId="{162F3A01-6503-49B5-9D8A-AD5C5C92BE54}" destId="{4B0163AC-F477-4184-9F10-E373777C4CB0}" srcOrd="5" destOrd="0" presId="urn:microsoft.com/office/officeart/2005/8/layout/arrow2"/>
    <dgm:cxn modelId="{E1EDFC88-056A-4019-88C5-03788352600B}" type="presParOf" srcId="{162F3A01-6503-49B5-9D8A-AD5C5C92BE54}" destId="{83387129-8830-4CFF-9B8F-48F021B93885}" srcOrd="6" destOrd="0" presId="urn:microsoft.com/office/officeart/2005/8/layout/arrow2"/>
    <dgm:cxn modelId="{CF671171-E128-4EAA-9E46-12257B2F4702}" type="presParOf" srcId="{162F3A01-6503-49B5-9D8A-AD5C5C92BE54}" destId="{C406FFC9-FF9C-4709-8D96-43F0E932FE2C}" srcOrd="7" destOrd="0" presId="urn:microsoft.com/office/officeart/2005/8/layout/arrow2"/>
    <dgm:cxn modelId="{894AD72F-EC2B-44F3-B94E-93A3B687293E}" type="presParOf" srcId="{162F3A01-6503-49B5-9D8A-AD5C5C92BE54}" destId="{60178288-DEA7-4386-B389-6EA1FC1A132E}" srcOrd="8" destOrd="0" presId="urn:microsoft.com/office/officeart/2005/8/layout/arrow2"/>
    <dgm:cxn modelId="{52ED14C5-83CC-4D7C-9976-668A5035EC6C}" type="presParOf" srcId="{162F3A01-6503-49B5-9D8A-AD5C5C92BE54}" destId="{8F9EC7C0-B6DE-44B3-9177-BA105909828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DFCC6-9674-41B0-897C-F65C38FC87C8}">
      <dsp:nvSpPr>
        <dsp:cNvPr id="0" name=""/>
        <dsp:cNvSpPr/>
      </dsp:nvSpPr>
      <dsp:spPr>
        <a:xfrm>
          <a:off x="-60936" y="822973"/>
          <a:ext cx="8092440" cy="4335575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76103-A568-469B-A439-24FEE9CB9BE2}">
      <dsp:nvSpPr>
        <dsp:cNvPr id="0" name=""/>
        <dsp:cNvSpPr/>
      </dsp:nvSpPr>
      <dsp:spPr>
        <a:xfrm>
          <a:off x="253421" y="3967525"/>
          <a:ext cx="186126" cy="18612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EA289-79E4-4B37-A12E-DD1E1CF27857}">
      <dsp:nvSpPr>
        <dsp:cNvPr id="0" name=""/>
        <dsp:cNvSpPr/>
      </dsp:nvSpPr>
      <dsp:spPr>
        <a:xfrm>
          <a:off x="20509" y="4200553"/>
          <a:ext cx="2253400" cy="127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~50 </a:t>
          </a:r>
          <a:r>
            <a:rPr lang="en-CA" sz="1600" b="1" kern="1200" dirty="0"/>
            <a:t>Topics</a:t>
          </a:r>
          <a:r>
            <a:rPr lang="en-CA" sz="1600" kern="1200" dirty="0"/>
            <a:t/>
          </a:r>
          <a:br>
            <a:rPr lang="en-CA" sz="1600" kern="1200" dirty="0"/>
          </a:br>
          <a:r>
            <a:rPr lang="en-CA" sz="1600" kern="1200" dirty="0" smtClean="0"/>
            <a:t>Consultations within </a:t>
          </a:r>
          <a:r>
            <a:rPr lang="en-CA" sz="1600" kern="1200" dirty="0"/>
            <a:t>each </a:t>
          </a:r>
          <a:r>
            <a:rPr lang="en-CA" sz="1600" kern="1200" dirty="0" smtClean="0"/>
            <a:t>RHA and DHCS, led by  </a:t>
          </a:r>
          <a:r>
            <a:rPr lang="en-CA" sz="1600" b="1" kern="1200" dirty="0" smtClean="0"/>
            <a:t>Champions</a:t>
          </a:r>
          <a:endParaRPr lang="en-CA" sz="1600" b="1" kern="1200" dirty="0">
            <a:solidFill>
              <a:srgbClr val="C00000"/>
            </a:solidFill>
          </a:endParaRPr>
        </a:p>
      </dsp:txBody>
      <dsp:txXfrm>
        <a:off x="20509" y="4200553"/>
        <a:ext cx="2253400" cy="1270414"/>
      </dsp:txXfrm>
    </dsp:sp>
    <dsp:sp modelId="{47B7AFE9-3B27-40DF-9D60-4B4124E18C12}">
      <dsp:nvSpPr>
        <dsp:cNvPr id="0" name=""/>
        <dsp:cNvSpPr/>
      </dsp:nvSpPr>
      <dsp:spPr>
        <a:xfrm>
          <a:off x="5654041" y="1432559"/>
          <a:ext cx="291327" cy="29132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41B98-84A9-4D53-94C6-8674F2E66F83}">
      <dsp:nvSpPr>
        <dsp:cNvPr id="0" name=""/>
        <dsp:cNvSpPr/>
      </dsp:nvSpPr>
      <dsp:spPr>
        <a:xfrm>
          <a:off x="1315702" y="3350114"/>
          <a:ext cx="1343345" cy="995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6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25 Topics max</a:t>
          </a:r>
          <a:r>
            <a:rPr lang="en-CA" sz="1600" kern="1200" dirty="0"/>
            <a:t/>
          </a:r>
          <a:br>
            <a:rPr lang="en-CA" sz="1600" kern="1200" dirty="0"/>
          </a:br>
          <a:r>
            <a:rPr lang="en-CA" sz="1600" kern="1200" dirty="0"/>
            <a:t>top 5 topics for each </a:t>
          </a:r>
        </a:p>
      </dsp:txBody>
      <dsp:txXfrm>
        <a:off x="1315702" y="3350114"/>
        <a:ext cx="1343345" cy="995264"/>
      </dsp:txXfrm>
    </dsp:sp>
    <dsp:sp modelId="{D5228680-5A8D-474D-8DC2-0C8AEE9C8BF8}">
      <dsp:nvSpPr>
        <dsp:cNvPr id="0" name=""/>
        <dsp:cNvSpPr/>
      </dsp:nvSpPr>
      <dsp:spPr>
        <a:xfrm>
          <a:off x="3368041" y="1965958"/>
          <a:ext cx="388437" cy="38843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163AC-F477-4184-9F10-E373777C4CB0}">
      <dsp:nvSpPr>
        <dsp:cNvPr id="0" name=""/>
        <dsp:cNvSpPr/>
      </dsp:nvSpPr>
      <dsp:spPr>
        <a:xfrm>
          <a:off x="3063245" y="3337559"/>
          <a:ext cx="1561840" cy="51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8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Top 3 Topics</a:t>
          </a:r>
          <a:r>
            <a:rPr lang="en-CA" sz="1600" kern="1200" dirty="0" smtClean="0"/>
            <a:t> overall</a:t>
          </a:r>
          <a:endParaRPr lang="en-CA" sz="1600" kern="1200" dirty="0"/>
        </a:p>
      </dsp:txBody>
      <dsp:txXfrm>
        <a:off x="3063245" y="3337559"/>
        <a:ext cx="1561840" cy="517471"/>
      </dsp:txXfrm>
    </dsp:sp>
    <dsp:sp modelId="{83387129-8830-4CFF-9B8F-48F021B93885}">
      <dsp:nvSpPr>
        <dsp:cNvPr id="0" name=""/>
        <dsp:cNvSpPr/>
      </dsp:nvSpPr>
      <dsp:spPr>
        <a:xfrm>
          <a:off x="1844038" y="2575559"/>
          <a:ext cx="501731" cy="5017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6FFC9-FF9C-4709-8D96-43F0E932FE2C}">
      <dsp:nvSpPr>
        <dsp:cNvPr id="0" name=""/>
        <dsp:cNvSpPr/>
      </dsp:nvSpPr>
      <dsp:spPr>
        <a:xfrm>
          <a:off x="4204475" y="2095934"/>
          <a:ext cx="1618488" cy="142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85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 dirty="0"/>
        </a:p>
      </dsp:txBody>
      <dsp:txXfrm>
        <a:off x="4204475" y="2095934"/>
        <a:ext cx="1618488" cy="1421800"/>
      </dsp:txXfrm>
    </dsp:sp>
    <dsp:sp modelId="{60178288-DEA7-4386-B389-6EA1FC1A132E}">
      <dsp:nvSpPr>
        <dsp:cNvPr id="0" name=""/>
        <dsp:cNvSpPr/>
      </dsp:nvSpPr>
      <dsp:spPr>
        <a:xfrm>
          <a:off x="183917" y="3569223"/>
          <a:ext cx="639302" cy="63930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EC7C0-B6DE-44B3-9177-BA1059098288}">
      <dsp:nvSpPr>
        <dsp:cNvPr id="0" name=""/>
        <dsp:cNvSpPr/>
      </dsp:nvSpPr>
      <dsp:spPr>
        <a:xfrm>
          <a:off x="4663446" y="1813562"/>
          <a:ext cx="2215386" cy="53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Final Priority Setting                  </a:t>
          </a:r>
          <a:r>
            <a:rPr lang="en-CA" sz="1600" b="0" kern="1200" dirty="0" smtClean="0"/>
            <a:t>first two topics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 dirty="0"/>
        </a:p>
      </dsp:txBody>
      <dsp:txXfrm>
        <a:off x="4663446" y="1813562"/>
        <a:ext cx="2215386" cy="533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A825FA-CE34-4B82-9E0E-837DEF8D13E3}" type="datetimeFigureOut">
              <a:rPr lang="en-US" smtClean="0"/>
              <a:pPr/>
              <a:t>12/13/2012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www.nlcahr.mun.ca/chrsp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A72F14-4185-4A92-96EB-C401A33523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12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2E39DF-6914-4957-B426-3815D86A9227}" type="datetimeFigureOut">
              <a:rPr lang="en-US" smtClean="0"/>
              <a:pPr/>
              <a:t>12/13/2012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620713"/>
            <a:ext cx="2173288" cy="1628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2327275"/>
            <a:ext cx="5618480" cy="6283643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C88973-9262-47A0-A366-988518BB3C9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84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3237">
              <a:defRPr/>
            </a:pPr>
            <a:r>
              <a:rPr lang="en-US" dirty="0" smtClean="0"/>
              <a:t>  So, the process employs both </a:t>
            </a:r>
            <a:r>
              <a:rPr lang="en-US" b="1" i="0" dirty="0" smtClean="0"/>
              <a:t>local</a:t>
            </a:r>
            <a:r>
              <a:rPr lang="en-US" dirty="0" smtClean="0"/>
              <a:t> and </a:t>
            </a:r>
            <a:r>
              <a:rPr lang="en-US" b="1" i="0" dirty="0" smtClean="0"/>
              <a:t>external</a:t>
            </a:r>
            <a:r>
              <a:rPr lang="en-US" i="0" dirty="0" smtClean="0"/>
              <a:t> </a:t>
            </a:r>
            <a:r>
              <a:rPr lang="en-US" dirty="0" smtClean="0"/>
              <a:t>experts in both the subject matter and methodology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Devising a search strategy:</a:t>
            </a:r>
          </a:p>
          <a:p>
            <a:pPr lvl="0">
              <a:buNone/>
            </a:pPr>
            <a:r>
              <a:rPr lang="en-US" dirty="0" smtClean="0"/>
              <a:t>1. Translate the plain language question and parameters into search string: index terms, keywords and limits</a:t>
            </a:r>
          </a:p>
          <a:p>
            <a:pPr lvl="1">
              <a:buNone/>
            </a:pPr>
            <a:r>
              <a:rPr lang="en-US" dirty="0" smtClean="0"/>
              <a:t>•One search string for each periodical index</a:t>
            </a:r>
          </a:p>
          <a:p>
            <a:pPr lvl="1">
              <a:buNone/>
            </a:pPr>
            <a:r>
              <a:rPr lang="en-US" dirty="0" smtClean="0"/>
              <a:t>•Electronic search of periodical indexes</a:t>
            </a:r>
          </a:p>
          <a:p>
            <a:pPr lvl="0">
              <a:buNone/>
            </a:pPr>
            <a:r>
              <a:rPr lang="en-US" dirty="0" smtClean="0"/>
              <a:t>2. Hand-searches: internet, select databases, bibliographies, periodical index referrals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AMSTAR measurement tool:</a:t>
            </a:r>
          </a:p>
          <a:p>
            <a:r>
              <a:rPr lang="en-US" dirty="0" smtClean="0"/>
              <a:t>One page survey</a:t>
            </a:r>
          </a:p>
          <a:p>
            <a:r>
              <a:rPr lang="en-US" dirty="0" smtClean="0"/>
              <a:t>11 item checklist</a:t>
            </a:r>
          </a:p>
          <a:p>
            <a:r>
              <a:rPr lang="en-US" dirty="0" smtClean="0"/>
              <a:t>Answer key: Yes = 1, No = 0, Can’t answer = 0, Not applicable = 0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AMSTAR items</a:t>
            </a:r>
          </a:p>
          <a:p>
            <a:pPr>
              <a:buNone/>
            </a:pPr>
            <a:r>
              <a:rPr lang="en-US" dirty="0" smtClean="0"/>
              <a:t>1.Was an 'a priori' design provided?</a:t>
            </a:r>
          </a:p>
          <a:p>
            <a:pPr>
              <a:buNone/>
            </a:pPr>
            <a:r>
              <a:rPr lang="en-US" dirty="0" smtClean="0"/>
              <a:t>2.Was there duplicate study selection and data extraction?</a:t>
            </a:r>
          </a:p>
          <a:p>
            <a:pPr>
              <a:buNone/>
            </a:pPr>
            <a:r>
              <a:rPr lang="en-US" dirty="0" smtClean="0"/>
              <a:t>3.Was a comprehensive literature search performed?</a:t>
            </a:r>
          </a:p>
          <a:p>
            <a:pPr>
              <a:buNone/>
            </a:pPr>
            <a:r>
              <a:rPr lang="en-US" dirty="0" smtClean="0"/>
              <a:t>4.Was the status of publication used as an inclusion criterion?</a:t>
            </a:r>
          </a:p>
          <a:p>
            <a:pPr>
              <a:buNone/>
            </a:pPr>
            <a:r>
              <a:rPr lang="en-US" dirty="0" smtClean="0"/>
              <a:t>5.Was a list of studies (included and excluded) provided?</a:t>
            </a:r>
          </a:p>
          <a:p>
            <a:pPr>
              <a:buNone/>
            </a:pPr>
            <a:r>
              <a:rPr lang="en-US" dirty="0" smtClean="0"/>
              <a:t>6.Were the characteristics of the included studies provided?</a:t>
            </a:r>
          </a:p>
          <a:p>
            <a:pPr>
              <a:buNone/>
            </a:pPr>
            <a:r>
              <a:rPr lang="en-US" dirty="0" smtClean="0"/>
              <a:t>7.Was the scientific quality of the included studies assessed and documented?</a:t>
            </a:r>
          </a:p>
          <a:p>
            <a:pPr>
              <a:buNone/>
            </a:pPr>
            <a:r>
              <a:rPr lang="en-US" dirty="0" smtClean="0"/>
              <a:t>8.Was the scientific quality of the included studies used appropriately in formulating conclusions?</a:t>
            </a:r>
          </a:p>
          <a:p>
            <a:pPr>
              <a:buNone/>
            </a:pPr>
            <a:r>
              <a:rPr lang="en-US" dirty="0" smtClean="0"/>
              <a:t>9.Were the methods used to combine the findings of studies appropriate?</a:t>
            </a:r>
          </a:p>
          <a:p>
            <a:pPr>
              <a:buNone/>
            </a:pPr>
            <a:r>
              <a:rPr lang="en-US" dirty="0" smtClean="0"/>
              <a:t>10.Was the likelihood of publication bias assessed?</a:t>
            </a:r>
          </a:p>
          <a:p>
            <a:pPr>
              <a:buNone/>
            </a:pPr>
            <a:r>
              <a:rPr lang="en-US" dirty="0" smtClean="0"/>
              <a:t>11.Was the conflict of interest stated?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CHRSP tailors the synthesis to the context of Newfoundland &amp; Labrador at all stages of the project:</a:t>
            </a:r>
          </a:p>
          <a:p>
            <a:pPr marL="758189" lvl="1" indent="-291612"/>
            <a:r>
              <a:rPr lang="en-US" b="0" i="0" dirty="0" smtClean="0"/>
              <a:t>Studies questions of direct relevance to health systems</a:t>
            </a:r>
            <a:r>
              <a:rPr lang="en-US" b="0" i="0" baseline="0" dirty="0" smtClean="0"/>
              <a:t> of </a:t>
            </a:r>
            <a:r>
              <a:rPr lang="en-US" b="0" i="0" dirty="0" smtClean="0"/>
              <a:t>NL</a:t>
            </a:r>
          </a:p>
          <a:p>
            <a:pPr marL="758189" lvl="1" indent="-291612"/>
            <a:r>
              <a:rPr lang="en-US" b="0" i="0" dirty="0" smtClean="0"/>
              <a:t>Interprets the findings in the context of the requirements, capacities, resources, and circumstances of NL</a:t>
            </a:r>
          </a:p>
          <a:p>
            <a:pPr marL="758189" lvl="1" indent="-291612"/>
            <a:r>
              <a:rPr lang="en-US" b="0" i="0" dirty="0" smtClean="0"/>
              <a:t>Identifies additional local contextual factors that may impact on the findings</a:t>
            </a:r>
          </a:p>
          <a:p>
            <a:endParaRPr lang="en-US" b="0" i="0" dirty="0" smtClean="0"/>
          </a:p>
          <a:p>
            <a:pPr lvl="0"/>
            <a:r>
              <a:rPr lang="en-US" dirty="0" smtClean="0"/>
              <a:t>Contextual Factors</a:t>
            </a:r>
            <a:r>
              <a:rPr lang="en-US" baseline="0" dirty="0" smtClean="0"/>
              <a:t> may have a positive or negative effect on the health and cost effectiveness of an intervention as it is reported in the scientific literature. These effects are a result of differences between the research settings and local conditions. Contextual Factors occur at many levels of the health system, and may relate to:</a:t>
            </a:r>
          </a:p>
          <a:p>
            <a:pPr lvl="0"/>
            <a:endParaRPr lang="en-US" dirty="0" smtClean="0"/>
          </a:p>
          <a:p>
            <a:pPr marL="174968" indent="-174968"/>
            <a:r>
              <a:rPr lang="en-US" b="1" dirty="0" smtClean="0"/>
              <a:t>Patient</a:t>
            </a:r>
            <a:r>
              <a:rPr lang="en-US" b="1" baseline="0" dirty="0" smtClean="0"/>
              <a:t> populations</a:t>
            </a:r>
            <a:r>
              <a:rPr lang="en-US" baseline="0" dirty="0" smtClean="0"/>
              <a:t>, e.g., the demographic profiles and cultural backgrounds of the client population</a:t>
            </a:r>
          </a:p>
          <a:p>
            <a:pPr marL="174968" indent="-174968"/>
            <a:r>
              <a:rPr lang="en-US" b="1" baseline="0" dirty="0" smtClean="0"/>
              <a:t>Site of service and/or the service design</a:t>
            </a:r>
            <a:r>
              <a:rPr lang="en-US" baseline="0" dirty="0" smtClean="0"/>
              <a:t>, e.g., the location of a particular health technology</a:t>
            </a:r>
          </a:p>
          <a:p>
            <a:pPr marL="174968" indent="-174968"/>
            <a:r>
              <a:rPr lang="en-US" b="1" baseline="0" dirty="0" smtClean="0"/>
              <a:t>Health human resources</a:t>
            </a:r>
            <a:r>
              <a:rPr lang="en-US" baseline="0" dirty="0" smtClean="0"/>
              <a:t>, e.g., the potential for the province to train specialized staff</a:t>
            </a:r>
          </a:p>
          <a:p>
            <a:pPr marL="174968" indent="-174968"/>
            <a:r>
              <a:rPr lang="en-US" b="1" baseline="0" dirty="0" smtClean="0"/>
              <a:t>Organization and delivery of services</a:t>
            </a:r>
            <a:r>
              <a:rPr lang="en-US" baseline="0" dirty="0" smtClean="0"/>
              <a:t>, e.g., the coordination of a new service with other existing and related services</a:t>
            </a:r>
          </a:p>
          <a:p>
            <a:pPr marL="174968" indent="-174968"/>
            <a:r>
              <a:rPr lang="en-US" b="1" baseline="0" dirty="0" smtClean="0"/>
              <a:t>Other related systems</a:t>
            </a:r>
            <a:r>
              <a:rPr lang="en-US" b="0" baseline="0" dirty="0" smtClean="0"/>
              <a:t>, e.g., the integration of non-health system services including community programs, law enforcement and child, youth and family services</a:t>
            </a:r>
          </a:p>
          <a:p>
            <a:pPr marL="174968" indent="-174968"/>
            <a:r>
              <a:rPr lang="en-US" b="1" baseline="0" dirty="0" smtClean="0"/>
              <a:t>Health economics</a:t>
            </a:r>
            <a:r>
              <a:rPr lang="en-US" b="0" baseline="0" dirty="0" smtClean="0"/>
              <a:t>, e.g., out-of-pocket costs that discourage the appropriate use of a service</a:t>
            </a:r>
          </a:p>
          <a:p>
            <a:pPr marL="174968" indent="-174968"/>
            <a:r>
              <a:rPr lang="en-US" b="1" baseline="0" dirty="0" smtClean="0"/>
              <a:t>Politics</a:t>
            </a:r>
            <a:r>
              <a:rPr lang="en-US" b="0" baseline="0" dirty="0" smtClean="0"/>
              <a:t>, e.g., the public expectations of an intervention</a:t>
            </a:r>
            <a:endParaRPr lang="en-US" b="1" baseline="0" dirty="0" smtClean="0"/>
          </a:p>
          <a:p>
            <a:pPr marL="174968" indent="-174968"/>
            <a:endParaRPr lang="en-US" baseline="0" dirty="0" smtClean="0"/>
          </a:p>
          <a:p>
            <a:pPr marL="174968" indent="-174968"/>
            <a:endParaRPr lang="en-US" baseline="0" dirty="0" smtClean="0"/>
          </a:p>
          <a:p>
            <a:pPr marL="174968" indent="-174968"/>
            <a:endParaRPr lang="en-US" baseline="0" dirty="0" smtClean="0"/>
          </a:p>
          <a:p>
            <a:pPr marL="174968" indent="-174968"/>
            <a:endParaRPr lang="en-US" dirty="0" smtClean="0"/>
          </a:p>
          <a:p>
            <a:pPr lvl="0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9DBE-DD0A-4C24-B797-9A9842EB2248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817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Synthesizing the evidence is primarily the responsibility of the Team Leader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 Disseminate the report through in-person and video-conference meetings; </a:t>
            </a:r>
            <a:r>
              <a:rPr lang="en-CA" dirty="0" smtClean="0"/>
              <a:t>written reports of CHRS; NLCAHR website, e-bulletins, newsletter; other websites, listservs, Published literature, CADTH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17525" y="366713"/>
            <a:ext cx="3478213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921" y="3260412"/>
            <a:ext cx="5959139" cy="56878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Essentially our mission is to support the development and use of applied health research, and by </a:t>
            </a:r>
            <a:r>
              <a:rPr lang="en-US" i="1" baseline="0" dirty="0" smtClean="0"/>
              <a:t>applied </a:t>
            </a:r>
            <a:r>
              <a:rPr lang="en-US" i="0" baseline="0" dirty="0" smtClean="0"/>
              <a:t>health research we essentially mean research into health services, technology, and policy, </a:t>
            </a:r>
            <a:r>
              <a:rPr lang="en-US" i="1" baseline="0" dirty="0" smtClean="0"/>
              <a:t>not</a:t>
            </a:r>
            <a:r>
              <a:rPr lang="en-US" i="0" baseline="0" dirty="0" smtClean="0"/>
              <a:t> biomedical or drug research</a:t>
            </a:r>
          </a:p>
          <a:p>
            <a:pPr>
              <a:buNone/>
            </a:pPr>
            <a:endParaRPr lang="en-US" i="0" baseline="0" dirty="0" smtClean="0"/>
          </a:p>
          <a:p>
            <a:r>
              <a:rPr lang="en-US" i="0" baseline="0" dirty="0" smtClean="0"/>
              <a:t> we have various lines of business for pursuing these goals, but today I’m only going to be telling you about one of these…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‘CHRSP’ stands</a:t>
            </a:r>
            <a:r>
              <a:rPr lang="en-US" baseline="0" dirty="0" smtClean="0"/>
              <a:t> for Contextualized Health Research Synthesis Program.  </a:t>
            </a:r>
          </a:p>
          <a:p>
            <a:pPr>
              <a:buNone/>
            </a:pPr>
            <a:endParaRPr lang="en-US" baseline="0" dirty="0" smtClean="0"/>
          </a:p>
          <a:p>
            <a:r>
              <a:rPr lang="en-US" baseline="0" dirty="0" smtClean="0"/>
              <a:t> In a nutshell, what we do in CHRSP is prepare meta-reviews – that is, reviews of systematic reviews &amp; HTAs – on topics identified by health system decision makers.  The ‘C’ in CHRSP refers to contextualization, which is our process for assessing review findings in terms of their relevance to </a:t>
            </a:r>
            <a:r>
              <a:rPr lang="en-US" dirty="0" smtClean="0"/>
              <a:t>the requirements, resources, and circumstances of Newfoundland and Labrador.  I’ll speak about this a little bit</a:t>
            </a:r>
            <a:r>
              <a:rPr lang="en-US" baseline="0" dirty="0" smtClean="0"/>
              <a:t> more in a moment.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75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Role of the Champions: Assist CEO/DM Health to…</a:t>
            </a:r>
          </a:p>
          <a:p>
            <a:pPr lvl="1"/>
            <a:r>
              <a:rPr lang="en-US" sz="2400" dirty="0" smtClean="0"/>
              <a:t>Provide a liaison/linkage</a:t>
            </a:r>
          </a:p>
          <a:p>
            <a:pPr lvl="1"/>
            <a:r>
              <a:rPr lang="en-US" sz="2400" dirty="0" smtClean="0"/>
              <a:t>Lead internal consultation on topic identification</a:t>
            </a:r>
          </a:p>
          <a:p>
            <a:pPr lvl="1"/>
            <a:r>
              <a:rPr lang="en-US" sz="2400" dirty="0" smtClean="0"/>
              <a:t>Join a CHRSP Project team or suggest others</a:t>
            </a:r>
          </a:p>
          <a:p>
            <a:pPr lvl="1"/>
            <a:r>
              <a:rPr lang="en-US" sz="2400" dirty="0" smtClean="0"/>
              <a:t>Identify ‘contextualization’ experts/factors/resources</a:t>
            </a:r>
          </a:p>
          <a:p>
            <a:pPr lvl="1"/>
            <a:r>
              <a:rPr lang="en-US" sz="2400" dirty="0" smtClean="0"/>
              <a:t>Assist in dissemination of reports (KTE)</a:t>
            </a:r>
          </a:p>
          <a:p>
            <a:pPr lvl="1"/>
            <a:r>
              <a:rPr lang="en-US" sz="2400" dirty="0" smtClean="0"/>
              <a:t>Provide feedback to improve the program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Filtering criteria: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Importance </a:t>
            </a:r>
          </a:p>
          <a:p>
            <a:pPr lvl="1"/>
            <a:r>
              <a:rPr lang="en-US" sz="2400" dirty="0" smtClean="0"/>
              <a:t>Population affected, potential to improve health outcomes, cost implications,  importance identified by multiple stakeholders</a:t>
            </a:r>
          </a:p>
          <a:p>
            <a:r>
              <a:rPr lang="en-US" sz="3300" dirty="0" smtClean="0"/>
              <a:t>Timeline</a:t>
            </a:r>
          </a:p>
          <a:p>
            <a:pPr lvl="1"/>
            <a:r>
              <a:rPr lang="en-US" sz="2400" dirty="0" smtClean="0"/>
              <a:t>Semi-urgent: Need to know – but not yesterday!</a:t>
            </a:r>
          </a:p>
          <a:p>
            <a:r>
              <a:rPr lang="en-US" sz="3300" dirty="0" smtClean="0"/>
              <a:t>Feasibility</a:t>
            </a:r>
          </a:p>
          <a:p>
            <a:pPr lvl="1"/>
            <a:r>
              <a:rPr lang="en-US" sz="2400" dirty="0" smtClean="0"/>
              <a:t>Is it a researchable question? Can it be reformulated?</a:t>
            </a:r>
          </a:p>
          <a:p>
            <a:r>
              <a:rPr lang="en-US" sz="3300" dirty="0" smtClean="0"/>
              <a:t>Availability of evidence</a:t>
            </a:r>
          </a:p>
          <a:p>
            <a:pPr lvl="1"/>
            <a:r>
              <a:rPr lang="en-US" sz="2400" dirty="0" smtClean="0"/>
              <a:t>Is there sufficient </a:t>
            </a:r>
            <a:r>
              <a:rPr lang="en-US" sz="2400" b="1" dirty="0" smtClean="0"/>
              <a:t>high-level</a:t>
            </a:r>
            <a:r>
              <a:rPr lang="en-US" sz="2400" dirty="0" smtClean="0"/>
              <a:t> research evidence</a:t>
            </a:r>
            <a:endParaRPr lang="en-US" sz="2700" dirty="0" smtClean="0"/>
          </a:p>
          <a:p>
            <a:r>
              <a:rPr lang="en-US" sz="3300" dirty="0" smtClean="0"/>
              <a:t>Availability of a team</a:t>
            </a:r>
          </a:p>
          <a:p>
            <a:pPr lvl="1"/>
            <a:r>
              <a:rPr lang="en-US" sz="2400" dirty="0" smtClean="0"/>
              <a:t>Team leader, local systems experts, context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8973-9262-47A0-A366-988518BB3C9D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905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200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4000" b="0">
                <a:solidFill>
                  <a:srgbClr val="67827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authors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48200"/>
            <a:ext cx="8153400" cy="685800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rgbClr val="427DB1"/>
                </a:solidFill>
                <a:latin typeface="+mn-lt"/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enter date and event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427DB1"/>
                </a:solidFill>
              </a:defRPr>
            </a:lvl1pPr>
          </a:lstStyle>
          <a:p>
            <a:r>
              <a:rPr lang="en-US" dirty="0" smtClean="0"/>
              <a:t>Heading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427DB1"/>
              </a:buClr>
              <a:defRPr sz="3800" baseline="0"/>
            </a:lvl1pPr>
            <a:lvl2pPr>
              <a:buClr>
                <a:srgbClr val="67827F"/>
              </a:buClr>
              <a:buFont typeface="Arial" pitchFamily="34" charset="0"/>
              <a:buChar char="•"/>
              <a:defRPr sz="3600"/>
            </a:lvl2pPr>
            <a:lvl3pPr>
              <a:buClr>
                <a:schemeClr val="accent5">
                  <a:lumMod val="75000"/>
                </a:schemeClr>
              </a:buClr>
              <a:buSzPct val="96000"/>
              <a:buFont typeface="Courier New" pitchFamily="49" charset="0"/>
              <a:buChar char="o"/>
              <a:defRPr sz="3200"/>
            </a:lvl3pPr>
          </a:lstStyle>
          <a:p>
            <a:pPr lvl="0"/>
            <a:r>
              <a:rPr lang="en-US" dirty="0" smtClean="0"/>
              <a:t>Bullet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827F"/>
                </a:solidFill>
              </a:defRPr>
            </a:lvl1pPr>
          </a:lstStyle>
          <a:p>
            <a:r>
              <a:rPr lang="en-US" dirty="0" smtClean="0"/>
              <a:t>www.nlcahr.mun.ca/chrsp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with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NLCAH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2438400"/>
            <a:ext cx="6305057" cy="2600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24CE7B-6D5E-4998-8256-2EE3F56322FA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A5F200-AD3F-480B-BBD5-7C4B1A7E0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rgbClr val="427DB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7827F"/>
        </a:buClr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27DB1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27DB1"/>
        </a:buClr>
        <a:buSzPct val="95000"/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0538"/>
            <a:ext cx="1794178" cy="2029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86" y="2209800"/>
            <a:ext cx="7391400" cy="2419486"/>
          </a:xfrm>
        </p:spPr>
        <p:txBody>
          <a:bodyPr>
            <a:noAutofit/>
          </a:bodyPr>
          <a:lstStyle/>
          <a:p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>
                <a:solidFill>
                  <a:schemeClr val="accent2"/>
                </a:solidFill>
              </a:rPr>
              <a:t>CHRSP: </a:t>
            </a:r>
            <a:br>
              <a:rPr lang="en-CA" sz="4800" dirty="0" smtClean="0">
                <a:solidFill>
                  <a:schemeClr val="accent2"/>
                </a:solidFill>
              </a:rPr>
            </a:br>
            <a:r>
              <a:rPr lang="en-CA" sz="4800" dirty="0" smtClean="0">
                <a:solidFill>
                  <a:schemeClr val="accent2"/>
                </a:solidFill>
              </a:rPr>
              <a:t>Evidence </a:t>
            </a:r>
            <a:r>
              <a:rPr lang="en-CA" sz="4800" dirty="0" smtClean="0">
                <a:solidFill>
                  <a:schemeClr val="accent2"/>
                </a:solidFill>
              </a:rPr>
              <a:t>in Context</a:t>
            </a:r>
            <a:br>
              <a:rPr lang="en-CA" sz="4800" dirty="0" smtClean="0">
                <a:solidFill>
                  <a:schemeClr val="accent2"/>
                </a:solidFill>
              </a:rPr>
            </a:br>
            <a:r>
              <a:rPr lang="en-CA" sz="3600" dirty="0" smtClean="0"/>
              <a:t>Contextualized Syntheses</a:t>
            </a:r>
            <a:br>
              <a:rPr lang="en-CA" sz="3600" dirty="0" smtClean="0"/>
            </a:br>
            <a:r>
              <a:rPr lang="en-CA" sz="3600" dirty="0" smtClean="0"/>
              <a:t>to Support Decision Making</a:t>
            </a:r>
            <a:br>
              <a:rPr lang="en-CA" sz="3600" dirty="0" smtClean="0"/>
            </a:br>
            <a:r>
              <a:rPr lang="en-CA" sz="2400" b="0" i="1" dirty="0" smtClean="0"/>
              <a:t>An Innovative Newfoundland and Labrador Approach</a:t>
            </a:r>
            <a:r>
              <a:rPr lang="en-CA" sz="2400" i="1" dirty="0" smtClean="0"/>
              <a:t/>
            </a:r>
            <a:br>
              <a:rPr lang="en-CA" sz="2400" i="1" dirty="0" smtClean="0"/>
            </a:br>
            <a:endParaRPr lang="en-CA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076">
            <a:off x="422578" y="2714324"/>
            <a:ext cx="1524000" cy="197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5372" t="5696" r="7025" b="6962"/>
          <a:stretch>
            <a:fillRect/>
          </a:stretch>
        </p:blipFill>
        <p:spPr bwMode="auto">
          <a:xfrm rot="21052655">
            <a:off x="374665" y="3900177"/>
            <a:ext cx="1619827" cy="210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305800" cy="807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 smtClean="0">
                <a:latin typeface="+mj-lt"/>
              </a:rPr>
              <a:t>CHRSP: Filtering </a:t>
            </a:r>
            <a:r>
              <a:rPr lang="en-US" sz="4400" dirty="0" smtClean="0"/>
              <a:t>Process</a:t>
            </a:r>
            <a:endParaRPr lang="en-US" sz="4400" b="1" dirty="0">
              <a:latin typeface="+mj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22960" y="1005840"/>
          <a:ext cx="809244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50162" y="2362200"/>
            <a:ext cx="1493838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Begin </a:t>
            </a:r>
            <a:endParaRPr lang="en-US" sz="1600" b="1" dirty="0">
              <a:latin typeface="+mn-lt"/>
            </a:endParaRPr>
          </a:p>
          <a:p>
            <a:pPr>
              <a:defRPr/>
            </a:pPr>
            <a:r>
              <a:rPr lang="en-US" sz="1600" b="1" dirty="0">
                <a:latin typeface="+mn-lt"/>
              </a:rPr>
              <a:t>Contextualized</a:t>
            </a:r>
          </a:p>
          <a:p>
            <a:pPr>
              <a:defRPr/>
            </a:pPr>
            <a:r>
              <a:rPr lang="en-US" sz="1600" b="1" dirty="0">
                <a:latin typeface="+mn-lt"/>
              </a:rPr>
              <a:t>Synthesis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1249060" cy="61555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endParaRPr lang="en-US" sz="1600" dirty="0" smtClean="0">
              <a:solidFill>
                <a:srgbClr val="A500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2954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Feasibility</a:t>
            </a:r>
            <a:endParaRPr lang="en-US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676400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Availability of  Evidence</a:t>
            </a:r>
            <a:endParaRPr lang="en-US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0574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Availability of Research Team</a:t>
            </a:r>
            <a:endParaRPr lang="en-US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77000" y="2438400"/>
            <a:ext cx="304800" cy="30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4495800" y="28194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572000" y="3657600"/>
            <a:ext cx="1896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Top 2 Topics </a:t>
            </a:r>
          </a:p>
          <a:p>
            <a:pPr lvl="0"/>
            <a:r>
              <a:rPr lang="en-CA" sz="1600" dirty="0" smtClean="0"/>
              <a:t>from preferential list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505200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Timing</a:t>
            </a:r>
            <a:endParaRPr lang="en-US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924300" y="38481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533900" y="3467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u="sng" dirty="0" smtClean="0"/>
              <a:t>STEP 3</a:t>
            </a:r>
            <a:r>
              <a:rPr lang="en-US" sz="4900" dirty="0" smtClean="0"/>
              <a:t>: Build a Project Team </a:t>
            </a:r>
            <a:br>
              <a:rPr lang="en-US" sz="49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39324"/>
              </p:ext>
            </p:extLst>
          </p:nvPr>
        </p:nvGraphicFramePr>
        <p:xfrm>
          <a:off x="457200" y="1295400"/>
          <a:ext cx="3962400" cy="437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Members</a:t>
                      </a:r>
                      <a:endParaRPr lang="en-US" sz="2000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Team Leader</a:t>
                      </a:r>
                      <a:endParaRPr lang="en-US" b="1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dirty="0" smtClean="0"/>
                        <a:t>CHRSP Program Coordinator</a:t>
                      </a:r>
                      <a:endParaRPr lang="en-US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dirty="0" smtClean="0"/>
                        <a:t>CHRSP Project Coordinator</a:t>
                      </a:r>
                      <a:endParaRPr lang="en-US" dirty="0"/>
                    </a:p>
                  </a:txBody>
                  <a:tcPr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 System Co-investigator(s)</a:t>
                      </a:r>
                      <a:endParaRPr lang="en-US" b="1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dirty="0" smtClean="0"/>
                        <a:t>Local Academic Co-investigator(s)</a:t>
                      </a:r>
                      <a:endParaRPr lang="en-US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Context Advisors</a:t>
                      </a:r>
                      <a:endParaRPr lang="en-US" b="1" dirty="0"/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r>
                        <a:rPr lang="en-US" dirty="0" smtClean="0"/>
                        <a:t>Expert(s) in research synthesis, HTAs,</a:t>
                      </a:r>
                      <a:r>
                        <a:rPr lang="en-US" baseline="0" dirty="0" smtClean="0"/>
                        <a:t> and systematic reviews</a:t>
                      </a:r>
                      <a:endParaRPr lang="en-US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Economist</a:t>
                      </a:r>
                      <a:endParaRPr lang="en-US" dirty="0"/>
                    </a:p>
                  </a:txBody>
                  <a:tcPr/>
                </a:tc>
              </a:tr>
              <a:tr h="405606">
                <a:tc>
                  <a:txBody>
                    <a:bodyPr/>
                    <a:lstStyle/>
                    <a:p>
                      <a:r>
                        <a:rPr lang="en-US" dirty="0" smtClean="0"/>
                        <a:t>CHRSP Research Assistant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209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Initial Task:</a:t>
            </a:r>
          </a:p>
          <a:p>
            <a:r>
              <a:rPr lang="en-US" sz="2800" dirty="0" smtClean="0"/>
              <a:t>Refine and shape the research question for NL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u="sng" dirty="0" smtClean="0"/>
              <a:t>STEP 4</a:t>
            </a:r>
            <a:r>
              <a:rPr lang="en-CA" sz="4400" dirty="0" smtClean="0"/>
              <a:t>: Synthesize the evidence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1"/>
            <a:ext cx="4953000" cy="4572000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r>
              <a:rPr lang="en-US" dirty="0" smtClean="0"/>
              <a:t>Devise, execute a search strategy</a:t>
            </a:r>
          </a:p>
          <a:p>
            <a:pPr marL="514350" indent="-51435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SzPct val="100000"/>
              <a:buFont typeface="+mj-lt"/>
              <a:buAutoNum type="alphaLcPeriod" startAt="2"/>
              <a:defRPr/>
            </a:pPr>
            <a:r>
              <a:rPr lang="en-US" dirty="0" smtClean="0"/>
              <a:t>Critically appraise &amp; summarize the evidence</a:t>
            </a:r>
          </a:p>
          <a:p>
            <a:pPr marL="1009650" lvl="1" indent="-514350"/>
            <a:r>
              <a:rPr lang="en-US" sz="2000" dirty="0" smtClean="0"/>
              <a:t>Quantity: Does it exist? </a:t>
            </a:r>
            <a:br>
              <a:rPr lang="en-US" sz="2000" dirty="0" smtClean="0"/>
            </a:br>
            <a:r>
              <a:rPr lang="en-US" sz="2000" i="1" dirty="0" smtClean="0"/>
              <a:t>Is it up to date? Is it on topic?                 Is it accessible?</a:t>
            </a:r>
          </a:p>
          <a:p>
            <a:pPr marL="1009650" lvl="1" indent="-514350"/>
            <a:r>
              <a:rPr lang="en-US" sz="2000" dirty="0" smtClean="0"/>
              <a:t>Quality: How good is it?</a:t>
            </a:r>
            <a:br>
              <a:rPr lang="en-US" sz="2000" dirty="0" smtClean="0"/>
            </a:br>
            <a:r>
              <a:rPr lang="en-US" sz="2000" b="1" i="1" dirty="0" smtClean="0"/>
              <a:t>What is the methodological quality of the review literature? </a:t>
            </a:r>
            <a:r>
              <a:rPr lang="en-US" sz="2000" i="1" dirty="0" smtClean="0"/>
              <a:t> (AMSTAR)</a:t>
            </a:r>
            <a:endParaRPr lang="en-US" dirty="0" smtClean="0"/>
          </a:p>
          <a:p>
            <a:pPr marL="347663" indent="-347663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defRPr/>
            </a:pPr>
            <a:endParaRPr lang="en-US" dirty="0" smtClean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65565">
            <a:off x="5930457" y="1594245"/>
            <a:ext cx="211974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6691">
            <a:off x="6158090" y="2954162"/>
            <a:ext cx="205263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HA 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3190585" cy="4343400"/>
          </a:xfrm>
          <a:prstGeom prst="rect">
            <a:avLst/>
          </a:prstGeom>
        </p:spPr>
      </p:pic>
      <p:sp>
        <p:nvSpPr>
          <p:cNvPr id="37" name="Curved Right Arrow 36"/>
          <p:cNvSpPr/>
          <p:nvPr/>
        </p:nvSpPr>
        <p:spPr>
          <a:xfrm rot="20454342">
            <a:off x="2063599" y="2681511"/>
            <a:ext cx="819210" cy="1573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 rot="17766903">
            <a:off x="2208662" y="1100787"/>
            <a:ext cx="641430" cy="12460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926812"/>
            <a:ext cx="513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CHRSP tailors its synthesis to the </a:t>
            </a:r>
            <a:r>
              <a:rPr lang="en-US" sz="1600" b="1" dirty="0" smtClean="0"/>
              <a:t>context </a:t>
            </a:r>
            <a:r>
              <a:rPr lang="en-US" sz="1600" dirty="0" smtClean="0"/>
              <a:t>of Newfoundland &amp; Labrador</a:t>
            </a:r>
            <a:r>
              <a:rPr lang="en-US" sz="1600" b="1" dirty="0" smtClean="0"/>
              <a:t> at all stages of the project</a:t>
            </a:r>
          </a:p>
        </p:txBody>
      </p:sp>
      <p:sp>
        <p:nvSpPr>
          <p:cNvPr id="14" name="Snip Diagonal Corner Rectangle 13"/>
          <p:cNvSpPr/>
          <p:nvPr/>
        </p:nvSpPr>
        <p:spPr>
          <a:xfrm>
            <a:off x="1600200" y="2286000"/>
            <a:ext cx="2743200" cy="1143000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CHRSP interprets findings in context.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152400" y="1143000"/>
            <a:ext cx="2438400" cy="990600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CHRSP identifies contextual factors.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0" y="3581400"/>
            <a:ext cx="548640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b="1" dirty="0" smtClean="0"/>
              <a:t>Patient populations</a:t>
            </a:r>
          </a:p>
          <a:p>
            <a:pPr lvl="0"/>
            <a:endParaRPr lang="en-US" b="1" dirty="0"/>
          </a:p>
          <a:p>
            <a:pPr lvl="0"/>
            <a:endParaRPr lang="en-US" dirty="0" smtClean="0"/>
          </a:p>
          <a:p>
            <a:r>
              <a:rPr lang="en-US" b="1" dirty="0" smtClean="0"/>
              <a:t>Site of service</a:t>
            </a:r>
          </a:p>
          <a:p>
            <a:r>
              <a:rPr lang="en-US" b="1" dirty="0" smtClean="0"/>
              <a:t>and/or the service design</a:t>
            </a:r>
            <a:r>
              <a:rPr lang="en-US" dirty="0" smtClean="0"/>
              <a:t>, </a:t>
            </a:r>
          </a:p>
          <a:p>
            <a:pPr lvl="0"/>
            <a:endParaRPr lang="en-US" dirty="0" smtClean="0"/>
          </a:p>
          <a:p>
            <a:r>
              <a:rPr lang="en-US" b="1" dirty="0" smtClean="0"/>
              <a:t>Health human resources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Organization and delivery of services</a:t>
            </a:r>
          </a:p>
          <a:p>
            <a:pPr marL="114300"/>
            <a:endParaRPr lang="en-US" b="1" dirty="0" smtClean="0"/>
          </a:p>
          <a:p>
            <a:pPr marL="114300"/>
            <a:endParaRPr lang="en-US" b="1" dirty="0"/>
          </a:p>
          <a:p>
            <a:pPr marL="114300"/>
            <a:endParaRPr lang="en-US" b="1" dirty="0" smtClean="0"/>
          </a:p>
          <a:p>
            <a:pPr marL="114300"/>
            <a:endParaRPr lang="en-US" b="1" dirty="0"/>
          </a:p>
          <a:p>
            <a:pPr marL="114300"/>
            <a:endParaRPr lang="en-US" b="1" dirty="0" smtClean="0"/>
          </a:p>
          <a:p>
            <a:pPr marL="346075"/>
            <a:r>
              <a:rPr lang="en-US" b="1" dirty="0" smtClean="0"/>
              <a:t>Other System Factors</a:t>
            </a:r>
          </a:p>
          <a:p>
            <a:pPr marL="346075"/>
            <a:endParaRPr lang="en-US" b="1" dirty="0"/>
          </a:p>
          <a:p>
            <a:pPr marL="346075"/>
            <a:endParaRPr lang="en-US" dirty="0" smtClean="0"/>
          </a:p>
          <a:p>
            <a:pPr marL="346075"/>
            <a:r>
              <a:rPr lang="en-US" b="1" dirty="0" smtClean="0"/>
              <a:t>Economics</a:t>
            </a:r>
          </a:p>
          <a:p>
            <a:pPr marL="346075"/>
            <a:endParaRPr lang="en-US" b="1" dirty="0"/>
          </a:p>
          <a:p>
            <a:pPr marL="346075"/>
            <a:endParaRPr lang="en-US" b="1" dirty="0" smtClean="0"/>
          </a:p>
          <a:p>
            <a:pPr marL="346075"/>
            <a:r>
              <a:rPr lang="en-US" b="1" dirty="0" smtClean="0"/>
              <a:t>Politics</a:t>
            </a:r>
          </a:p>
          <a:p>
            <a:pPr lvl="0"/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11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Labrador Grenfell Health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5562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Central</a:t>
            </a:r>
          </a:p>
          <a:p>
            <a:r>
              <a:rPr lang="en-US" sz="1000" b="1" dirty="0" smtClean="0"/>
              <a:t>Health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90800" y="6305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Eastern</a:t>
            </a:r>
          </a:p>
          <a:p>
            <a:r>
              <a:rPr lang="en-US" sz="1000" b="1" dirty="0" smtClean="0"/>
              <a:t>Health</a:t>
            </a:r>
            <a:endParaRPr lang="en-US" sz="1000" b="1" dirty="0"/>
          </a:p>
        </p:txBody>
      </p:sp>
      <p:sp>
        <p:nvSpPr>
          <p:cNvPr id="21" name="Curved Right Arrow 20"/>
          <p:cNvSpPr/>
          <p:nvPr/>
        </p:nvSpPr>
        <p:spPr>
          <a:xfrm rot="18860740">
            <a:off x="996331" y="5390871"/>
            <a:ext cx="819210" cy="1573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52400" y="4953000"/>
            <a:ext cx="1600200" cy="1057842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Topics of  relevance</a:t>
            </a:r>
          </a:p>
        </p:txBody>
      </p:sp>
      <p:sp>
        <p:nvSpPr>
          <p:cNvPr id="33" name="TextBox 32"/>
          <p:cNvSpPr txBox="1"/>
          <p:nvPr/>
        </p:nvSpPr>
        <p:spPr>
          <a:xfrm rot="17469149">
            <a:off x="1602139" y="5563944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Western Health</a:t>
            </a:r>
            <a:endParaRPr lang="en-US" sz="1000" b="1" dirty="0"/>
          </a:p>
        </p:txBody>
      </p:sp>
      <p:sp>
        <p:nvSpPr>
          <p:cNvPr id="23" name="Rectangle 22"/>
          <p:cNvSpPr/>
          <p:nvPr/>
        </p:nvSpPr>
        <p:spPr>
          <a:xfrm>
            <a:off x="3854824" y="1455003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Contextual factors may effect health outcomes and/or cost effectiveness.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95800" y="2944949"/>
            <a:ext cx="5320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accent2"/>
                </a:solidFill>
              </a:rPr>
              <a:t>Levels of Contextual Factors: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70421"/>
            <a:ext cx="285750" cy="29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63" y="3657600"/>
            <a:ext cx="28623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17136"/>
            <a:ext cx="28276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9110"/>
            <a:ext cx="286981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32" y="4440454"/>
            <a:ext cx="24316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90" y="3581400"/>
            <a:ext cx="312710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19800" y="5191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  <a:sym typeface="Wingdings"/>
              </a:rPr>
              <a:t>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7905" y="5808197"/>
            <a:ext cx="2846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>
                <a:solidFill>
                  <a:srgbClr val="002060"/>
                </a:solidFill>
              </a:rPr>
              <a:t>More about context here:</a:t>
            </a:r>
          </a:p>
          <a:p>
            <a:r>
              <a:rPr lang="en-CA" sz="1400" dirty="0" smtClean="0">
                <a:solidFill>
                  <a:srgbClr val="002060"/>
                </a:solidFill>
              </a:rPr>
              <a:t>www.nlcahr.mun.ca/research/chrsp</a:t>
            </a:r>
            <a:r>
              <a:rPr lang="en-CA" sz="14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427D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u="sng" dirty="0" smtClean="0"/>
              <a:t>STEP 5</a:t>
            </a:r>
            <a:r>
              <a:rPr lang="en-CA" sz="4400" dirty="0" smtClean="0"/>
              <a:t>: Contextualize the evidence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900" u="sng" dirty="0" smtClean="0"/>
              <a:t>STEP 6</a:t>
            </a:r>
            <a:r>
              <a:rPr lang="en-CA" sz="4900" dirty="0" smtClean="0"/>
              <a:t>: 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7162800" cy="4754563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Interpreting the evidence</a:t>
            </a:r>
          </a:p>
          <a:p>
            <a:pPr lvl="1"/>
            <a:r>
              <a:rPr lang="en-US" sz="3200" dirty="0" smtClean="0"/>
              <a:t>Summarizing implications for decision makers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http://chamonixvue.files.wordpress.com/2012/02/decisionsrigh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2818085"/>
            <a:ext cx="4343400" cy="32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STEP 7</a:t>
            </a:r>
            <a:r>
              <a:rPr lang="en-US" sz="4400" dirty="0" smtClean="0"/>
              <a:t>: Validate &amp; Disseminate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defRPr/>
            </a:pPr>
            <a:r>
              <a:rPr lang="en-US" sz="3000" dirty="0" smtClean="0"/>
              <a:t>External review: validity</a:t>
            </a:r>
          </a:p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defRPr/>
            </a:pPr>
            <a:r>
              <a:rPr lang="en-US" sz="3000" dirty="0" smtClean="0"/>
              <a:t>Report</a:t>
            </a:r>
          </a:p>
          <a:p>
            <a:pPr marL="862013" lvl="1" indent="-404813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000" dirty="0" smtClean="0"/>
              <a:t>Full report (25-35 p)</a:t>
            </a:r>
          </a:p>
          <a:p>
            <a:pPr marL="862013" lvl="1" indent="-404813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000" dirty="0" smtClean="0"/>
              <a:t>Executive summary (4 p)</a:t>
            </a:r>
          </a:p>
          <a:p>
            <a:pPr marL="862013" lvl="1" indent="-404813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000" dirty="0" smtClean="0"/>
              <a:t>Lay/media summary</a:t>
            </a:r>
          </a:p>
          <a:p>
            <a:pPr marL="862013" lvl="1" indent="-404813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000" dirty="0" smtClean="0"/>
              <a:t>Other multi-media products</a:t>
            </a:r>
          </a:p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SzPct val="100000"/>
              <a:defRPr/>
            </a:pPr>
            <a:r>
              <a:rPr lang="en-US" sz="3000" dirty="0" smtClean="0"/>
              <a:t>Dissemination &amp; uptake</a:t>
            </a:r>
          </a:p>
          <a:p>
            <a:pPr marL="461963" indent="-461963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SzPct val="100000"/>
              <a:defRPr/>
            </a:pPr>
            <a:r>
              <a:rPr lang="en-US" sz="3000" dirty="0" smtClean="0"/>
              <a:t>Feedback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61361">
            <a:off x="5531530" y="1627324"/>
            <a:ext cx="3056620" cy="395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CHRSP projects: past &amp; current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CA" sz="4000" dirty="0" smtClean="0"/>
              <a:t>The provision of dialysis services in rural and remote NL </a:t>
            </a:r>
            <a:endParaRPr lang="en-US" sz="4000" dirty="0" smtClean="0"/>
          </a:p>
          <a:p>
            <a:pPr lvl="0"/>
            <a:r>
              <a:rPr lang="en-CA" sz="4000" dirty="0" smtClean="0"/>
              <a:t>Interventions to prevent and treat childhood overweight and obesity in NL </a:t>
            </a:r>
            <a:endParaRPr lang="en-US" sz="4000" dirty="0" smtClean="0"/>
          </a:p>
          <a:p>
            <a:pPr lvl="0"/>
            <a:r>
              <a:rPr lang="en-CA" sz="4000" dirty="0" smtClean="0"/>
              <a:t>The development of a PET/CT program in NL </a:t>
            </a:r>
            <a:endParaRPr lang="en-US" sz="4000" dirty="0" smtClean="0"/>
          </a:p>
          <a:p>
            <a:pPr lvl="0"/>
            <a:r>
              <a:rPr lang="en-CA" sz="4000" dirty="0" smtClean="0"/>
              <a:t>Youth residential treatment options in NL</a:t>
            </a:r>
            <a:endParaRPr lang="en-US" sz="4000" dirty="0" smtClean="0"/>
          </a:p>
          <a:p>
            <a:pPr lvl="0"/>
            <a:r>
              <a:rPr lang="en-CA" sz="4000" dirty="0" smtClean="0"/>
              <a:t>The reprocessing and reuse of single-use medical devices in NL </a:t>
            </a:r>
            <a:endParaRPr lang="en-US" sz="4000" dirty="0" smtClean="0"/>
          </a:p>
          <a:p>
            <a:pPr lvl="0"/>
            <a:r>
              <a:rPr lang="en-CA" sz="4000" dirty="0" smtClean="0"/>
              <a:t>Hyperbaric oxygen therapy for problem wounds</a:t>
            </a:r>
            <a:endParaRPr lang="en-US" sz="4000" dirty="0" smtClean="0"/>
          </a:p>
          <a:p>
            <a:pPr lvl="0"/>
            <a:r>
              <a:rPr lang="en-CA" sz="4000" dirty="0" smtClean="0"/>
              <a:t>Telehealth for specialist consultations in cardiology and dermatology </a:t>
            </a:r>
            <a:endParaRPr lang="en-US" sz="4000" dirty="0" smtClean="0"/>
          </a:p>
          <a:p>
            <a:pPr lvl="0"/>
            <a:r>
              <a:rPr lang="en-CA" sz="4000" dirty="0" smtClean="0"/>
              <a:t>Interprofessional team-based care for chronic disease management </a:t>
            </a:r>
            <a:endParaRPr lang="en-CA" sz="4000" dirty="0"/>
          </a:p>
          <a:p>
            <a:pPr lvl="0"/>
            <a:r>
              <a:rPr lang="en-CA" sz="4000" dirty="0" smtClean="0"/>
              <a:t>Age-friendly acute care</a:t>
            </a:r>
          </a:p>
          <a:p>
            <a:pPr lvl="0"/>
            <a:r>
              <a:rPr lang="en-CA" sz="4000" dirty="0" smtClean="0"/>
              <a:t>Community-based service models for seniors</a:t>
            </a:r>
          </a:p>
          <a:p>
            <a:pPr lvl="0"/>
            <a:r>
              <a:rPr lang="en-CA" sz="4000" dirty="0" smtClean="0"/>
              <a:t>Mobile mental health units for Western Health (RER)</a:t>
            </a:r>
          </a:p>
          <a:p>
            <a:pPr lvl="0"/>
            <a:r>
              <a:rPr lang="en-CA" sz="4000" dirty="0" smtClean="0"/>
              <a:t>Safe patient handling for Eastern Health (RER)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19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Impact of CHRSP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Capacity-building in </a:t>
            </a:r>
            <a:r>
              <a:rPr lang="en-US" dirty="0" smtClean="0"/>
              <a:t>Evidence Informed Decision Making in </a:t>
            </a:r>
            <a:r>
              <a:rPr lang="en-US" dirty="0" smtClean="0"/>
              <a:t>NL</a:t>
            </a:r>
          </a:p>
          <a:p>
            <a:r>
              <a:rPr lang="en-US" dirty="0" smtClean="0"/>
              <a:t>Changes in the ‘push-pull’ relationship</a:t>
            </a:r>
          </a:p>
          <a:p>
            <a:r>
              <a:rPr lang="en-US" dirty="0" smtClean="0"/>
              <a:t>Sharing of priorities amongst health organizations</a:t>
            </a:r>
          </a:p>
          <a:p>
            <a:r>
              <a:rPr lang="en-US" dirty="0" smtClean="0"/>
              <a:t>Uptake of research evidence</a:t>
            </a:r>
          </a:p>
          <a:p>
            <a:r>
              <a:rPr lang="en-US" dirty="0" smtClean="0"/>
              <a:t>External interest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idx="1"/>
          </p:nvPr>
        </p:nvSpPr>
        <p:spPr>
          <a:xfrm>
            <a:off x="611188" y="1466850"/>
            <a:ext cx="8097837" cy="4879975"/>
          </a:xfrm>
        </p:spPr>
        <p:txBody>
          <a:bodyPr/>
          <a:lstStyle/>
          <a:p>
            <a:pPr marL="234950" indent="-234950" algn="ctr" eaLnBrk="1" hangingPunct="1">
              <a:spcBef>
                <a:spcPct val="0"/>
              </a:spcBef>
              <a:spcAft>
                <a:spcPct val="250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www.nlcahr.mun.ca/research/chrsp/</a:t>
            </a:r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200" dirty="0" smtClean="0"/>
              <a:t>Web: www.nlcahr.mun.ca</a:t>
            </a:r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200" dirty="0" smtClean="0"/>
              <a:t>Phone: (709) 777-6993</a:t>
            </a:r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200" dirty="0" smtClean="0"/>
              <a:t>Email: nlcahr@mun.ca</a:t>
            </a:r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3200" dirty="0" smtClean="0"/>
              <a:t>Location: 95 Bonaventure Avenue, Suite 300</a:t>
            </a:r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defRPr/>
            </a:pPr>
            <a:endParaRPr lang="en-US" sz="3200" dirty="0" smtClean="0"/>
          </a:p>
          <a:p>
            <a:pPr marL="465138" indent="-465138" eaLnBrk="1" hangingPunct="1">
              <a:spcBef>
                <a:spcPct val="0"/>
              </a:spcBef>
              <a:spcAft>
                <a:spcPct val="2500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Stephen Bornstein: sbornste@mun.ca  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482600" y="236538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Contact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logo NLCAHR 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17592"/>
            <a:ext cx="6934200" cy="4302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39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864069"/>
            <a:ext cx="2227988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CA" dirty="0" smtClean="0"/>
              <a:t>About NLCAHR: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536368" cy="1661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6324600" cy="3429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Our mission</a:t>
            </a:r>
            <a:r>
              <a:rPr lang="en-US" sz="36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i="1" dirty="0" smtClean="0"/>
              <a:t>to </a:t>
            </a:r>
            <a:r>
              <a:rPr lang="en-US" sz="3600" i="1" dirty="0" smtClean="0"/>
              <a:t>contribute to the effectiveness of the </a:t>
            </a:r>
            <a:r>
              <a:rPr lang="en-US" sz="3600" i="1" dirty="0" smtClean="0"/>
              <a:t>health </a:t>
            </a:r>
            <a:r>
              <a:rPr lang="en-US" sz="3600" i="1" dirty="0" smtClean="0"/>
              <a:t>system of Newfoundland and </a:t>
            </a:r>
            <a:r>
              <a:rPr lang="en-US" sz="3600" i="1" dirty="0" smtClean="0"/>
              <a:t>Labrador </a:t>
            </a:r>
            <a:r>
              <a:rPr lang="en-US" sz="3600" i="1" dirty="0" smtClean="0"/>
              <a:t>and to the physical, </a:t>
            </a:r>
            <a:r>
              <a:rPr lang="en-US" sz="3600" i="1" dirty="0" smtClean="0"/>
              <a:t>social</a:t>
            </a:r>
            <a:r>
              <a:rPr lang="en-US" sz="3600" i="1" dirty="0" smtClean="0"/>
              <a:t>, and psychological </a:t>
            </a:r>
            <a:r>
              <a:rPr lang="en-US" sz="3600" i="1" dirty="0" smtClean="0"/>
              <a:t>health </a:t>
            </a:r>
            <a:r>
              <a:rPr lang="en-US" sz="3600" i="1" dirty="0" smtClean="0"/>
              <a:t>and well-being of the </a:t>
            </a:r>
            <a:r>
              <a:rPr lang="en-US" sz="3600" i="1" dirty="0" smtClean="0"/>
              <a:t>population </a:t>
            </a:r>
            <a:r>
              <a:rPr lang="en-US" sz="3600" i="1" dirty="0" smtClean="0"/>
              <a:t>by supporting the </a:t>
            </a:r>
            <a:r>
              <a:rPr lang="en-US" sz="3600" i="1" dirty="0" smtClean="0"/>
              <a:t>development </a:t>
            </a:r>
            <a:r>
              <a:rPr lang="en-US" sz="3600" i="1" dirty="0" smtClean="0"/>
              <a:t>and use of </a:t>
            </a:r>
            <a:r>
              <a:rPr lang="en-US" sz="3600" b="1" i="1" dirty="0" smtClean="0"/>
              <a:t>applied</a:t>
            </a:r>
            <a:r>
              <a:rPr lang="en-US" sz="3600" i="1" dirty="0" smtClean="0"/>
              <a:t> </a:t>
            </a:r>
            <a:r>
              <a:rPr lang="en-US" sz="3600" i="1" dirty="0" smtClean="0"/>
              <a:t>health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7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nned CHRSP re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2108">
            <a:off x="3635701" y="1385580"/>
            <a:ext cx="5153252" cy="3864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CHRSP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C</a:t>
            </a:r>
            <a:r>
              <a:rPr lang="en-CA" sz="3600" dirty="0" smtClean="0"/>
              <a:t>ontextualized</a:t>
            </a:r>
          </a:p>
          <a:p>
            <a:r>
              <a:rPr lang="en-CA" sz="3600" b="1" dirty="0" smtClean="0"/>
              <a:t>H</a:t>
            </a:r>
            <a:r>
              <a:rPr lang="en-CA" sz="3600" dirty="0" smtClean="0"/>
              <a:t>ealth </a:t>
            </a:r>
          </a:p>
          <a:p>
            <a:r>
              <a:rPr lang="en-CA" sz="3600" b="1" dirty="0" smtClean="0"/>
              <a:t>R</a:t>
            </a:r>
            <a:r>
              <a:rPr lang="en-CA" sz="3600" dirty="0" smtClean="0"/>
              <a:t>esearch</a:t>
            </a:r>
          </a:p>
          <a:p>
            <a:r>
              <a:rPr lang="en-CA" sz="3600" b="1" dirty="0" smtClean="0"/>
              <a:t>S</a:t>
            </a:r>
            <a:r>
              <a:rPr lang="en-CA" sz="3600" dirty="0" smtClean="0"/>
              <a:t>ynthesis</a:t>
            </a:r>
          </a:p>
          <a:p>
            <a:r>
              <a:rPr lang="en-CA" sz="3600" b="1" dirty="0" smtClean="0"/>
              <a:t>P</a:t>
            </a:r>
            <a:r>
              <a:rPr lang="en-CA" sz="3600" dirty="0" smtClean="0"/>
              <a:t>rogram</a:t>
            </a:r>
          </a:p>
        </p:txBody>
      </p:sp>
    </p:spTree>
    <p:extLst>
      <p:ext uri="{BB962C8B-B14F-4D97-AF65-F5344CB8AC3E}">
        <p14:creationId xmlns:p14="http://schemas.microsoft.com/office/powerpoint/2010/main" val="24253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CHRSP?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None/>
              <a:defRPr/>
            </a:pPr>
            <a:r>
              <a:rPr lang="en-US" sz="3200" b="1" dirty="0" smtClean="0"/>
              <a:t>C = Contextualized</a:t>
            </a:r>
          </a:p>
          <a:p>
            <a:pPr marL="862013" lvl="1" indent="-342900">
              <a:spcBef>
                <a:spcPct val="0"/>
              </a:spcBef>
              <a:spcAft>
                <a:spcPct val="25000"/>
              </a:spcAft>
              <a:buSzPct val="100000"/>
              <a:defRPr/>
            </a:pPr>
            <a:r>
              <a:rPr lang="en-US" sz="3000" dirty="0" smtClean="0"/>
              <a:t>Questions and findings take into account the issues, challenges and capacities of NL</a:t>
            </a:r>
          </a:p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SzPct val="100000"/>
              <a:buNone/>
              <a:defRPr/>
            </a:pPr>
            <a:r>
              <a:rPr lang="en-US" sz="3200" b="1" dirty="0" smtClean="0"/>
              <a:t>HR = Health Research</a:t>
            </a:r>
          </a:p>
          <a:p>
            <a:pPr marL="862013" lvl="1" indent="-342900">
              <a:spcBef>
                <a:spcPct val="0"/>
              </a:spcBef>
              <a:spcAft>
                <a:spcPct val="25000"/>
              </a:spcAft>
              <a:buSzPct val="100000"/>
              <a:defRPr/>
            </a:pPr>
            <a:r>
              <a:rPr lang="en-US" sz="3000" dirty="0" smtClean="0"/>
              <a:t>Topics come from health knowledge users</a:t>
            </a:r>
          </a:p>
          <a:p>
            <a:pPr marL="862013" lvl="1" indent="-342900">
              <a:spcBef>
                <a:spcPct val="0"/>
              </a:spcBef>
              <a:spcAft>
                <a:spcPct val="25000"/>
              </a:spcAft>
              <a:buSzPct val="100000"/>
              <a:defRPr/>
            </a:pPr>
            <a:r>
              <a:rPr lang="en-US" sz="3000" dirty="0" smtClean="0"/>
              <a:t>Systematic reviews, HTA’s, meta-analyses</a:t>
            </a:r>
          </a:p>
          <a:p>
            <a:pPr marL="495300" indent="-495300">
              <a:spcBef>
                <a:spcPct val="0"/>
              </a:spcBef>
              <a:spcAft>
                <a:spcPct val="25000"/>
              </a:spcAft>
              <a:buClr>
                <a:schemeClr val="accent3"/>
              </a:buClr>
              <a:buSzPct val="100000"/>
              <a:buNone/>
              <a:defRPr/>
            </a:pPr>
            <a:r>
              <a:rPr lang="en-US" sz="3200" b="1" dirty="0" smtClean="0"/>
              <a:t>S = Synthesis</a:t>
            </a:r>
          </a:p>
          <a:p>
            <a:pPr marL="862013" lvl="1" indent="-342900">
              <a:spcBef>
                <a:spcPct val="0"/>
              </a:spcBef>
              <a:spcAft>
                <a:spcPct val="25000"/>
              </a:spcAft>
              <a:buSzPct val="100000"/>
              <a:defRPr/>
            </a:pPr>
            <a:r>
              <a:rPr lang="en-US" sz="3000" dirty="0" smtClean="0"/>
              <a:t>Analysis and integration of </a:t>
            </a:r>
            <a:r>
              <a:rPr lang="en-US" sz="3000" b="1" dirty="0" smtClean="0">
                <a:solidFill>
                  <a:schemeClr val="accent3"/>
                </a:solidFill>
              </a:rPr>
              <a:t>high-level</a:t>
            </a:r>
            <a:r>
              <a:rPr lang="en-US" sz="3000" b="1" dirty="0" smtClean="0"/>
              <a:t> </a:t>
            </a:r>
            <a:r>
              <a:rPr lang="en-US" sz="3000" dirty="0" smtClean="0"/>
              <a:t>research </a:t>
            </a:r>
          </a:p>
          <a:p>
            <a:pPr marL="461963">
              <a:spcBef>
                <a:spcPct val="0"/>
              </a:spcBef>
              <a:spcAft>
                <a:spcPct val="25000"/>
              </a:spcAft>
              <a:buSzPct val="100000"/>
              <a:defRPr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CHRSP Project Types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"/>
            <a:ext cx="2743200" cy="2348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83820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‘Evidence in Context’ Report</a:t>
            </a:r>
          </a:p>
          <a:p>
            <a:r>
              <a:rPr lang="en-CA" dirty="0" smtClean="0"/>
              <a:t>A </a:t>
            </a:r>
            <a:r>
              <a:rPr lang="en-CA" dirty="0"/>
              <a:t>full synthesis of research evidence on a topic identified through our solicitation process as being of high priority to decision makers in the province.  </a:t>
            </a:r>
            <a:endParaRPr lang="en-CA" dirty="0" smtClean="0"/>
          </a:p>
          <a:p>
            <a:r>
              <a:rPr lang="en-CA" dirty="0" smtClean="0"/>
              <a:t>Deliverables </a:t>
            </a:r>
            <a:r>
              <a:rPr lang="en-CA" dirty="0"/>
              <a:t>include a 35 to 50-page full report, a four-page executive summary, a one-page lay summary, and </a:t>
            </a:r>
            <a:r>
              <a:rPr lang="en-CA" dirty="0" smtClean="0"/>
              <a:t>other </a:t>
            </a:r>
            <a:r>
              <a:rPr lang="en-CA" dirty="0"/>
              <a:t>multi-media </a:t>
            </a:r>
            <a:r>
              <a:rPr lang="en-CA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" y="228600"/>
            <a:ext cx="4953533" cy="1538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486400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/>
              <a:t>Expedited, brief synthesis of </a:t>
            </a:r>
            <a:r>
              <a:rPr lang="en-CA" sz="9600" dirty="0"/>
              <a:t>a high-priority research </a:t>
            </a:r>
            <a:r>
              <a:rPr lang="en-CA" sz="9600" dirty="0" smtClean="0"/>
              <a:t>topic, including:</a:t>
            </a:r>
            <a:endParaRPr lang="en-US" sz="9600" dirty="0"/>
          </a:p>
          <a:p>
            <a:pPr lvl="1"/>
            <a:r>
              <a:rPr lang="en-CA" sz="9600" dirty="0"/>
              <a:t>a statement of the </a:t>
            </a:r>
            <a:r>
              <a:rPr lang="en-CA" sz="9600" dirty="0" smtClean="0"/>
              <a:t>issue</a:t>
            </a:r>
          </a:p>
          <a:p>
            <a:pPr lvl="1"/>
            <a:r>
              <a:rPr lang="en-CA" sz="9600" dirty="0" smtClean="0"/>
              <a:t>background</a:t>
            </a:r>
            <a:endParaRPr lang="en-US" sz="9600" dirty="0"/>
          </a:p>
          <a:p>
            <a:pPr lvl="1"/>
            <a:r>
              <a:rPr lang="en-CA" sz="9600" dirty="0"/>
              <a:t>a description of the scope/nature of the </a:t>
            </a:r>
            <a:r>
              <a:rPr lang="en-CA" sz="9600" dirty="0" smtClean="0"/>
              <a:t>literature</a:t>
            </a:r>
            <a:r>
              <a:rPr lang="en-CA" sz="9600" dirty="0"/>
              <a:t>;</a:t>
            </a:r>
            <a:endParaRPr lang="en-US" sz="9600" dirty="0"/>
          </a:p>
          <a:p>
            <a:pPr lvl="1"/>
            <a:r>
              <a:rPr lang="en-CA" sz="9600" dirty="0"/>
              <a:t>a summary of the principal features of the available evidence;</a:t>
            </a:r>
            <a:endParaRPr lang="en-US" sz="9600" dirty="0"/>
          </a:p>
          <a:p>
            <a:pPr lvl="1"/>
            <a:r>
              <a:rPr lang="en-CA" sz="9600" dirty="0"/>
              <a:t>a comprehensive list of </a:t>
            </a:r>
            <a:r>
              <a:rPr lang="en-CA" sz="9600" dirty="0" smtClean="0"/>
              <a:t>research </a:t>
            </a:r>
            <a:r>
              <a:rPr lang="en-CA" sz="9600" dirty="0"/>
              <a:t>literature from the past five years, as well as </a:t>
            </a:r>
            <a:r>
              <a:rPr lang="en-CA" sz="9600" dirty="0" smtClean="0"/>
              <a:t>policy </a:t>
            </a:r>
            <a:r>
              <a:rPr lang="en-CA" sz="9600" dirty="0"/>
              <a:t>reports and other grey literature on the issue; and</a:t>
            </a:r>
            <a:endParaRPr lang="en-US" sz="9600" dirty="0"/>
          </a:p>
          <a:p>
            <a:pPr lvl="1"/>
            <a:r>
              <a:rPr lang="en-CA" sz="9600" dirty="0"/>
              <a:t>a brief analysis of the types of issues that might influence the applicability of the evidence to the Newfoundland and Labrador </a:t>
            </a:r>
            <a:r>
              <a:rPr lang="en-CA" sz="9600" dirty="0" smtClean="0"/>
              <a:t>context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02291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>
            <a:normAutofit/>
          </a:bodyPr>
          <a:lstStyle/>
          <a:p>
            <a:r>
              <a:rPr lang="en-US" sz="5300" dirty="0" smtClean="0"/>
              <a:t>Steps in the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itarsenal.com/wp-content/uploads/2011/04/ste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HA Map2005_NL.jpg"/>
          <p:cNvPicPr>
            <a:picLocks noChangeAspect="1"/>
          </p:cNvPicPr>
          <p:nvPr/>
        </p:nvPicPr>
        <p:blipFill>
          <a:blip r:embed="rId3" cstate="print"/>
          <a:srcRect l="5742" t="4434" r="4300" b="5401"/>
          <a:stretch>
            <a:fillRect/>
          </a:stretch>
        </p:blipFill>
        <p:spPr>
          <a:xfrm>
            <a:off x="5105400" y="1371600"/>
            <a:ext cx="3405266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STEP 1</a:t>
            </a:r>
            <a:r>
              <a:rPr lang="en-US" sz="4400" dirty="0" smtClean="0"/>
              <a:t>: Organize a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Built </a:t>
            </a:r>
            <a:r>
              <a:rPr lang="en-US" sz="2800" dirty="0" smtClean="0"/>
              <a:t>partnerships on </a:t>
            </a:r>
            <a:r>
              <a:rPr lang="en-US" sz="2800" dirty="0" smtClean="0"/>
              <a:t>previous relationships </a:t>
            </a:r>
          </a:p>
          <a:p>
            <a:r>
              <a:rPr lang="en-US" sz="2800" dirty="0" smtClean="0"/>
              <a:t>Include all </a:t>
            </a:r>
            <a:r>
              <a:rPr lang="en-US" sz="2800" dirty="0" smtClean="0"/>
              <a:t>five health </a:t>
            </a:r>
            <a:r>
              <a:rPr lang="en-US" sz="2800" dirty="0" smtClean="0"/>
              <a:t>organizations in NL:</a:t>
            </a:r>
            <a:endParaRPr lang="en-US" sz="2800" dirty="0" smtClean="0"/>
          </a:p>
          <a:p>
            <a:pPr lvl="1"/>
            <a:r>
              <a:rPr lang="en-US" sz="2800" dirty="0" smtClean="0"/>
              <a:t>DHCS</a:t>
            </a:r>
          </a:p>
          <a:p>
            <a:pPr lvl="1"/>
            <a:r>
              <a:rPr lang="en-US" sz="2800" dirty="0" smtClean="0"/>
              <a:t>Four RHAs</a:t>
            </a:r>
          </a:p>
          <a:p>
            <a:r>
              <a:rPr lang="en-US" sz="2800" dirty="0" smtClean="0"/>
              <a:t>Introduced </a:t>
            </a:r>
            <a:r>
              <a:rPr lang="en-US" sz="2800" b="1" dirty="0" smtClean="0"/>
              <a:t>CHRSP Champions</a:t>
            </a:r>
            <a:r>
              <a:rPr lang="en-US" sz="2800" dirty="0" smtClean="0"/>
              <a:t> (2009</a:t>
            </a:r>
            <a:r>
              <a:rPr lang="en-US" sz="2800" dirty="0" smtClean="0"/>
              <a:t>) to play advocacy role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u="sng" dirty="0" smtClean="0"/>
              <a:t>STEP 2</a:t>
            </a:r>
            <a:r>
              <a:rPr lang="en-US" sz="4900" dirty="0" smtClean="0"/>
              <a:t>: Identify &amp; Prioritize Topics</a:t>
            </a:r>
            <a:endParaRPr lang="en-US" dirty="0"/>
          </a:p>
        </p:txBody>
      </p:sp>
      <p:pic>
        <p:nvPicPr>
          <p:cNvPr id="2050" name="Picture 2" descr="http://jaredwoods.files.wordpress.com/2009/03/evalu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5180169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5013081"/>
            <a:ext cx="515600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Consult on regular basis</a:t>
            </a:r>
          </a:p>
          <a:p>
            <a:r>
              <a:rPr lang="en-US" sz="3000" dirty="0" smtClean="0"/>
              <a:t>Facilitated by Champions</a:t>
            </a:r>
          </a:p>
          <a:p>
            <a:r>
              <a:rPr lang="en-US" sz="3000" dirty="0" smtClean="0"/>
              <a:t>Solicit potential topics from each RHA and DHCS (criteria) </a:t>
            </a:r>
          </a:p>
          <a:p>
            <a:r>
              <a:rPr lang="en-US" sz="3000" dirty="0" smtClean="0"/>
              <a:t>Share the complete list with all organizations</a:t>
            </a:r>
          </a:p>
          <a:p>
            <a:r>
              <a:rPr lang="en-US" sz="3000" dirty="0" smtClean="0"/>
              <a:t>Priority setting process</a:t>
            </a:r>
          </a:p>
          <a:p>
            <a:r>
              <a:rPr lang="en-US" sz="3000" dirty="0" smtClean="0"/>
              <a:t>End result:</a:t>
            </a:r>
            <a:r>
              <a:rPr lang="en-US" sz="3500" dirty="0" smtClean="0"/>
              <a:t>                           </a:t>
            </a:r>
          </a:p>
          <a:p>
            <a:pPr lvl="1"/>
            <a:r>
              <a:rPr lang="en-US" sz="3000" dirty="0" smtClean="0"/>
              <a:t>High-priority topics are studied as ‘</a:t>
            </a:r>
            <a:r>
              <a:rPr lang="en-US" sz="3000" i="1" dirty="0" smtClean="0"/>
              <a:t>Evidence in Context Report’</a:t>
            </a:r>
            <a:r>
              <a:rPr lang="en-US" sz="3000" dirty="0" smtClean="0"/>
              <a:t> or as</a:t>
            </a:r>
            <a:r>
              <a:rPr lang="en-US" sz="3000" i="1" dirty="0" smtClean="0"/>
              <a:t> ‘Rapid Evidence Report’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SP Presentation Template">
  <a:themeElements>
    <a:clrScheme name="CHRSP">
      <a:dk1>
        <a:srgbClr val="427DB1"/>
      </a:dk1>
      <a:lt1>
        <a:srgbClr val="FFFFFF"/>
      </a:lt1>
      <a:dk2>
        <a:srgbClr val="427DB1"/>
      </a:dk2>
      <a:lt2>
        <a:srgbClr val="FFFFFF"/>
      </a:lt2>
      <a:accent1>
        <a:srgbClr val="4BACC6"/>
      </a:accent1>
      <a:accent2>
        <a:srgbClr val="5553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EEECE1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RSP">
      <a:dk1>
        <a:srgbClr val="427DB1"/>
      </a:dk1>
      <a:lt1>
        <a:srgbClr val="FFFFFF"/>
      </a:lt1>
      <a:dk2>
        <a:srgbClr val="427DB1"/>
      </a:dk2>
      <a:lt2>
        <a:srgbClr val="FFFFFF"/>
      </a:lt2>
      <a:accent1>
        <a:srgbClr val="4BACC6"/>
      </a:accent1>
      <a:accent2>
        <a:srgbClr val="5553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EEECE1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CHRSP Presentation Template</Template>
  <TotalTime>3080</TotalTime>
  <Words>1515</Words>
  <Application>Microsoft Office PowerPoint</Application>
  <PresentationFormat>On-screen Show (4:3)</PresentationFormat>
  <Paragraphs>241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 2</vt:lpstr>
      <vt:lpstr>Times New Roman</vt:lpstr>
      <vt:lpstr>Calibri</vt:lpstr>
      <vt:lpstr>Wingdings</vt:lpstr>
      <vt:lpstr>Courier New</vt:lpstr>
      <vt:lpstr>CHRSP Presentation Template</vt:lpstr>
      <vt:lpstr> CHRSP:  Evidence in Context Contextualized Syntheses to Support Decision Making An Innovative Newfoundland and Labrador Approach </vt:lpstr>
      <vt:lpstr>About NLCAHR:</vt:lpstr>
      <vt:lpstr>CHRSP</vt:lpstr>
      <vt:lpstr>What is CHRSP?</vt:lpstr>
      <vt:lpstr>CHRSP Project Types</vt:lpstr>
      <vt:lpstr>PowerPoint Presentation</vt:lpstr>
      <vt:lpstr>Steps in the Program </vt:lpstr>
      <vt:lpstr>STEP 1: Organize a partnership</vt:lpstr>
      <vt:lpstr>STEP 2: Identify &amp; Prioritize Topics</vt:lpstr>
      <vt:lpstr>CHRSP: Filtering Process</vt:lpstr>
      <vt:lpstr>STEP 3: Build a Project Team  </vt:lpstr>
      <vt:lpstr>STEP 4: Synthesize the evidence</vt:lpstr>
      <vt:lpstr>PowerPoint Presentation</vt:lpstr>
      <vt:lpstr>STEP 6: Implications</vt:lpstr>
      <vt:lpstr>STEP 7: Validate &amp; Disseminate</vt:lpstr>
      <vt:lpstr>CHRSP projects: past &amp; current</vt:lpstr>
      <vt:lpstr>Impact of CHRSP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CHRSP review Current and past projects</dc:title>
  <dc:creator>jdbutler</dc:creator>
  <cp:lastModifiedBy>rochelle.baker</cp:lastModifiedBy>
  <cp:revision>422</cp:revision>
  <dcterms:created xsi:type="dcterms:W3CDTF">2009-04-27T13:32:15Z</dcterms:created>
  <dcterms:modified xsi:type="dcterms:W3CDTF">2012-12-13T15:48:00Z</dcterms:modified>
</cp:coreProperties>
</file>