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76" r:id="rId3"/>
    <p:sldId id="298" r:id="rId4"/>
    <p:sldId id="303" r:id="rId5"/>
    <p:sldId id="277" r:id="rId6"/>
    <p:sldId id="304" r:id="rId7"/>
    <p:sldId id="305" r:id="rId8"/>
    <p:sldId id="306" r:id="rId9"/>
    <p:sldId id="307" r:id="rId10"/>
    <p:sldId id="313" r:id="rId11"/>
    <p:sldId id="308" r:id="rId12"/>
    <p:sldId id="309" r:id="rId13"/>
    <p:sldId id="300" r:id="rId14"/>
    <p:sldId id="278" r:id="rId15"/>
    <p:sldId id="279" r:id="rId16"/>
    <p:sldId id="312" r:id="rId17"/>
    <p:sldId id="302" r:id="rId18"/>
    <p:sldId id="301" r:id="rId19"/>
    <p:sldId id="284" r:id="rId20"/>
    <p:sldId id="311" r:id="rId21"/>
    <p:sldId id="290" r:id="rId22"/>
    <p:sldId id="310" r:id="rId23"/>
  </p:sldIdLst>
  <p:sldSz cx="13003213" cy="9747250"/>
  <p:notesSz cx="6858000" cy="9144000"/>
  <p:defaultTextStyle>
    <a:defPPr>
      <a:defRPr lang="en-US"/>
    </a:defPPr>
    <a:lvl1pPr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649288" indent="-19208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1298575" indent="-384175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949450" indent="-577850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2598738" indent="-76993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99">
          <p15:clr>
            <a:srgbClr val="A4A3A4"/>
          </p15:clr>
        </p15:guide>
        <p15:guide id="2" pos="2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2633"/>
    <a:srgbClr val="63666A"/>
    <a:srgbClr val="FFFFFF"/>
    <a:srgbClr val="322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2046" y="102"/>
      </p:cViewPr>
      <p:guideLst>
        <p:guide orient="horz" pos="1699"/>
        <p:guide pos="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894683009984577"/>
          <c:y val="0.39292434180754626"/>
          <c:w val="0.67105316990015418"/>
          <c:h val="0.602020187585444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Graphs!$E$40</c:f>
              <c:strCache>
                <c:ptCount val="1"/>
                <c:pt idx="0">
                  <c:v>Desired levels</c:v>
                </c:pt>
              </c:strCache>
            </c:strRef>
          </c:tx>
          <c:spPr>
            <a:solidFill>
              <a:srgbClr val="323E9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6CF7C91-A0B8-44C3-9259-9CEB5337CFD2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138-433D-874E-3CBB8D92CC88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675DA2C-9316-4152-B08D-02123449F7D8}" type="CELLRANGE">
                      <a:rPr lang="en-CA"/>
                      <a:pPr/>
                      <a:t>[CELLRANGE]</a:t>
                    </a:fld>
                    <a:endParaRPr lang="en-CA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Graphs!$D$41:$D$42</c:f>
              <c:strCache>
                <c:ptCount val="2"/>
                <c:pt idx="0">
                  <c:v>Public engagement as % of research</c:v>
                </c:pt>
                <c:pt idx="1">
                  <c:v>Public engagement as % of teaching</c:v>
                </c:pt>
              </c:strCache>
            </c:strRef>
          </c:cat>
          <c:val>
            <c:numRef>
              <c:f>Graphs!$E$41:$E$42</c:f>
              <c:numCache>
                <c:formatCode>0%</c:formatCode>
                <c:ptCount val="2"/>
                <c:pt idx="0">
                  <c:v>0.5</c:v>
                </c:pt>
                <c:pt idx="1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38-433D-874E-3CBB8D92CC88}"/>
            </c:ext>
            <c:ext xmlns:c15="http://schemas.microsoft.com/office/drawing/2012/chart" uri="{02D57815-91ED-43cb-92C2-25804820EDAC}">
              <c15:datalabelsRange>
                <c15:f>Graphs!$E$41:$E$42</c15:f>
                <c15:dlblRangeCache>
                  <c:ptCount val="2"/>
                  <c:pt idx="0">
                    <c:v>50%</c:v>
                  </c:pt>
                  <c:pt idx="1">
                    <c:v>25%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Graphs!$F$40</c:f>
              <c:strCache>
                <c:ptCount val="1"/>
                <c:pt idx="0">
                  <c:v>Actual levels </c:v>
                </c:pt>
              </c:strCache>
            </c:strRef>
          </c:tx>
          <c:spPr>
            <a:solidFill>
              <a:srgbClr val="BB29BB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0527982-9BC9-47E8-936D-A8E6F005FA09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138-433D-874E-3CBB8D92CC88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7.6447929703053183E-2"/>
                  <c:y val="3.0874552075887624E-3"/>
                </c:manualLayout>
              </c:layout>
              <c:tx>
                <c:rich>
                  <a:bodyPr/>
                  <a:lstStyle/>
                  <a:p>
                    <a:fld id="{C29FD41D-2A73-4D05-A63A-C2B4EACCE44F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138-433D-874E-3CBB8D92CC88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Graphs!$D$41:$D$42</c:f>
              <c:strCache>
                <c:ptCount val="2"/>
                <c:pt idx="0">
                  <c:v>Public engagement as % of research</c:v>
                </c:pt>
                <c:pt idx="1">
                  <c:v>Public engagement as % of teaching</c:v>
                </c:pt>
              </c:strCache>
            </c:strRef>
          </c:cat>
          <c:val>
            <c:numRef>
              <c:f>Graphs!$F$41:$F$42</c:f>
              <c:numCache>
                <c:formatCode>0%</c:formatCode>
                <c:ptCount val="2"/>
                <c:pt idx="0">
                  <c:v>0.3</c:v>
                </c:pt>
                <c:pt idx="1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138-433D-874E-3CBB8D92CC88}"/>
            </c:ext>
            <c:ext xmlns:c15="http://schemas.microsoft.com/office/drawing/2012/chart" uri="{02D57815-91ED-43cb-92C2-25804820EDAC}">
              <c15:datalabelsRange>
                <c15:f>Graphs!$F$41:$F$42</c15:f>
                <c15:dlblRangeCache>
                  <c:ptCount val="2"/>
                  <c:pt idx="0">
                    <c:v>30%</c:v>
                  </c:pt>
                  <c:pt idx="1">
                    <c:v>10%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0"/>
        <c:axId val="189493664"/>
        <c:axId val="189491984"/>
      </c:barChart>
      <c:valAx>
        <c:axId val="189491984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dashDot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89493664"/>
        <c:crosses val="autoZero"/>
        <c:crossBetween val="between"/>
      </c:valAx>
      <c:catAx>
        <c:axId val="189493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>
                <a:lumMod val="40000"/>
                <a:lumOff val="6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9491984"/>
        <c:crosses val="autoZero"/>
        <c:auto val="1"/>
        <c:lblAlgn val="ctr"/>
        <c:lblOffset val="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924174782368012"/>
          <c:y val="0.43886644203606723"/>
          <c:w val="0.35140786077438091"/>
          <c:h val="0.180493603862479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4">
                  <a:lumMod val="75000"/>
                  <a:lumOff val="25000"/>
                </a:schemeClr>
              </a:solidFill>
              <a:latin typeface="+mn-lt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0.00166</cdr:x>
      <cdr:y>0.03172</cdr:y>
    </cdr:from>
    <cdr:to>
      <cdr:x>0.99834</cdr:x>
      <cdr:y>0.36572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4C95D052-5BA1-4C20-BFC7-BFF3BB9B9D6F}"/>
            </a:ext>
          </a:extLst>
        </cdr:cNvPr>
        <cdr:cNvSpPr txBox="1"/>
      </cdr:nvSpPr>
      <cdr:spPr>
        <a:xfrm xmlns:a="http://schemas.openxmlformats.org/drawingml/2006/main">
          <a:off x="7669" y="66589"/>
          <a:ext cx="4604287" cy="701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spcAft>
              <a:spcPts val="300"/>
            </a:spcAft>
          </a:pPr>
          <a:r>
            <a:rPr lang="en-CA" sz="2200" dirty="0">
              <a:solidFill>
                <a:schemeClr val="accent6"/>
              </a:solidFill>
            </a:rPr>
            <a:t>P</a:t>
          </a:r>
          <a:r>
            <a:rPr lang="en-CA" sz="2200" dirty="0" smtClean="0">
              <a:solidFill>
                <a:schemeClr val="accent6"/>
              </a:solidFill>
            </a:rPr>
            <a:t>roportions of</a:t>
          </a:r>
          <a:r>
            <a:rPr lang="en-CA" sz="2200" b="0" i="0" baseline="0" dirty="0" smtClean="0">
              <a:solidFill>
                <a:schemeClr val="accent6"/>
              </a:solidFill>
              <a:effectLst/>
            </a:rPr>
            <a:t> </a:t>
          </a:r>
          <a:r>
            <a:rPr lang="en-CA" sz="2200" b="0" i="0" baseline="0" dirty="0">
              <a:solidFill>
                <a:schemeClr val="accent6"/>
              </a:solidFill>
              <a:effectLst/>
            </a:rPr>
            <a:t>research and teaching </a:t>
          </a:r>
          <a:r>
            <a:rPr lang="en-CA" sz="2200" b="0" i="0" baseline="0" dirty="0" smtClean="0">
              <a:solidFill>
                <a:schemeClr val="accent6"/>
              </a:solidFill>
              <a:effectLst/>
            </a:rPr>
            <a:t>efforts involving</a:t>
          </a:r>
          <a:r>
            <a:rPr lang="en-CA" sz="2200" b="0" i="0" dirty="0" smtClean="0">
              <a:solidFill>
                <a:schemeClr val="accent6"/>
              </a:solidFill>
              <a:effectLst/>
            </a:rPr>
            <a:t> </a:t>
          </a:r>
          <a:r>
            <a:rPr lang="en-CA" sz="2200" b="0" i="0" baseline="0" dirty="0" smtClean="0">
              <a:solidFill>
                <a:schemeClr val="accent6"/>
              </a:solidFill>
              <a:effectLst/>
            </a:rPr>
            <a:t>public </a:t>
          </a:r>
          <a:r>
            <a:rPr lang="en-CA" sz="2200" b="0" i="0" baseline="0" dirty="0">
              <a:solidFill>
                <a:schemeClr val="accent6"/>
              </a:solidFill>
              <a:effectLst/>
            </a:rPr>
            <a:t>engagement in the last 5 years.</a:t>
          </a:r>
          <a:endParaRPr lang="en-CA" sz="2200" b="0" dirty="0">
            <a:solidFill>
              <a:schemeClr val="accent6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0.09537</cdr:x>
      <cdr:y>0.62987</cdr:y>
    </cdr:from>
    <cdr:to>
      <cdr:x>0.21861</cdr:x>
      <cdr:y>0.70626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518571" y="2590913"/>
          <a:ext cx="670118" cy="314225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noFill/>
        </a:ln>
        <a:effectLst xmlns:a="http://schemas.openxmlformats.org/drawingml/2006/main"/>
      </cdr:spPr>
      <cdr:style>
        <a:lnRef xmlns:a="http://schemas.openxmlformats.org/drawingml/2006/main" idx="0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36000" tIns="0" rIns="3600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r>
            <a:rPr lang="en-CA" sz="1400" dirty="0">
              <a:solidFill>
                <a:schemeClr val="accent4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 = 145</a:t>
          </a:r>
        </a:p>
      </cdr:txBody>
    </cdr:sp>
  </cdr:relSizeAnchor>
  <cdr:relSizeAnchor xmlns:cdr="http://schemas.openxmlformats.org/drawingml/2006/chartDrawing">
    <cdr:from>
      <cdr:x>0.09537</cdr:x>
      <cdr:y>0.93379</cdr:y>
    </cdr:from>
    <cdr:to>
      <cdr:x>0.24862</cdr:x>
      <cdr:y>0.9903</cdr:y>
    </cdr:to>
    <cdr:sp macro="" textlink="">
      <cdr:nvSpPr>
        <cdr:cNvPr id="4" name="Text Box 1"/>
        <cdr:cNvSpPr txBox="1"/>
      </cdr:nvSpPr>
      <cdr:spPr>
        <a:xfrm xmlns:a="http://schemas.openxmlformats.org/drawingml/2006/main">
          <a:off x="518571" y="3841087"/>
          <a:ext cx="833297" cy="232449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noFill/>
        </a:ln>
        <a:effectLst xmlns:a="http://schemas.openxmlformats.org/drawingml/2006/main"/>
      </cdr:spPr>
      <cdr:style>
        <a:lnRef xmlns:a="http://schemas.openxmlformats.org/drawingml/2006/main" idx="0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36000" tIns="0" rIns="3600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r>
            <a:rPr lang="en-CA" sz="1400" dirty="0">
              <a:solidFill>
                <a:schemeClr val="accent4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CA" sz="1400" baseline="0" dirty="0">
              <a:solidFill>
                <a:schemeClr val="accent4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= 146</a:t>
          </a:r>
          <a:endParaRPr lang="en-CA" sz="1400" dirty="0">
            <a:solidFill>
              <a:schemeClr val="accent4">
                <a:lumMod val="90000"/>
                <a:lumOff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307EC-26AC-7045-89FE-93F3FE101121}" type="datetime1">
              <a:rPr lang="en-CA" smtClean="0"/>
              <a:t>26/06/2018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47F26-260C-9347-AA87-8873A37F0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13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0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DBF02D-9CC5-244C-83BE-68A724A7F599}" type="datetime1">
              <a:rPr lang="en-CA" smtClean="0"/>
              <a:t>26/06/2018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0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697F9-5F25-954B-A091-84751AF87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1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29857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59873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3250006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0007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0009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0010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697F9-5F25-954B-A091-84751AF874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6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31" y="764492"/>
            <a:ext cx="11591894" cy="25375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9600"/>
              </a:lnSpc>
              <a:defRPr sz="11000" b="1" cap="all" baseline="0">
                <a:solidFill>
                  <a:schemeClr val="accent4">
                    <a:lumMod val="25000"/>
                    <a:lumOff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3251199"/>
            <a:ext cx="11591895" cy="2353732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9600"/>
              </a:lnSpc>
              <a:buNone/>
              <a:defRPr sz="11000" b="1" i="0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2031" y="6032430"/>
            <a:ext cx="9145980" cy="846453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lnSpc>
                <a:spcPts val="2800"/>
              </a:lnSpc>
              <a:buNone/>
              <a:defRPr sz="2400" b="0" i="0" cap="none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97632" y="8607425"/>
            <a:ext cx="1176052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0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- small - footer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0"/>
            <a:ext cx="11574441" cy="580883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376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- small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1"/>
            <a:ext cx="11574441" cy="616161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67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Larg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863600" y="739551"/>
            <a:ext cx="11472862" cy="830285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69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 + One Colum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3"/>
          <p:cNvSpPr>
            <a:spLocks noGrp="1"/>
          </p:cNvSpPr>
          <p:nvPr>
            <p:ph sz="half" idx="22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42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75853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42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s + caption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82687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3759353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3759353" y="3160999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9646042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9646042" y="3178461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882687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6788305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6788305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616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 + caption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93238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080175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949627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893269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080206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8949658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762030" y="2934912"/>
            <a:ext cx="11574433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2800" b="1" i="0" cap="none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065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no footer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6671734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6000"/>
              </a:lnSpc>
              <a:defRPr sz="66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29" y="7569193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42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83515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footer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78926"/>
            <a:ext cx="10245082" cy="475826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5740393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87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64346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6C042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62030" y="147531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62030" y="2307169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62030" y="3136902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62030" y="3949703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427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to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84662" y="133047"/>
            <a:ext cx="13184458" cy="9700381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30" y="7450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15892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096474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Midd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18539" y="-135467"/>
            <a:ext cx="13259339" cy="100076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30" y="40978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49420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32595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Bott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52407" y="-118533"/>
            <a:ext cx="13293207" cy="10058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0" y="72474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80916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32595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no footer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6671734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6000"/>
              </a:lnSpc>
              <a:defRPr sz="6600" b="1" cap="all" spc="-11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29" y="7603059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4200" b="1" i="0" cap="all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130326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footer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475826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5723460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A6AAA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97632" y="8607425"/>
            <a:ext cx="1176052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8241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31" y="781425"/>
            <a:ext cx="11752212" cy="25375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9600"/>
              </a:lnSpc>
              <a:defRPr sz="1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3268132"/>
            <a:ext cx="11752213" cy="2353732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9600"/>
              </a:lnSpc>
              <a:buNone/>
              <a:defRPr sz="11000" b="1" i="0" cap="all" baseline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2031" y="6049363"/>
            <a:ext cx="9145980" cy="846453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lnSpc>
                <a:spcPts val="2800"/>
              </a:lnSpc>
              <a:buNone/>
              <a:defRPr sz="2400" b="0" i="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32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chemeClr val="accent4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802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6C04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762030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868686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1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868686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Click to edit Master text style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 smtClean="0"/>
              <a:t>www.mun.ca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36" r:id="rId2"/>
    <p:sldLayoutId id="2147483737" r:id="rId3"/>
    <p:sldLayoutId id="2147483738" r:id="rId4"/>
    <p:sldLayoutId id="2147483739" r:id="rId5"/>
    <p:sldLayoutId id="2147483741" r:id="rId6"/>
    <p:sldLayoutId id="2147483752" r:id="rId7"/>
    <p:sldLayoutId id="2147483742" r:id="rId8"/>
    <p:sldLayoutId id="2147483743" r:id="rId9"/>
    <p:sldLayoutId id="2147483758" r:id="rId10"/>
    <p:sldLayoutId id="2147483759" r:id="rId11"/>
    <p:sldLayoutId id="2147483760" r:id="rId12"/>
    <p:sldLayoutId id="2147483748" r:id="rId13"/>
    <p:sldLayoutId id="2147483749" r:id="rId14"/>
    <p:sldLayoutId id="2147483746" r:id="rId15"/>
    <p:sldLayoutId id="2147483747" r:id="rId16"/>
    <p:sldLayoutId id="2147483750" r:id="rId17"/>
    <p:sldLayoutId id="2147483751" r:id="rId18"/>
    <p:sldLayoutId id="2147483753" r:id="rId19"/>
  </p:sldLayoutIdLst>
  <p:timing>
    <p:tnLst>
      <p:par>
        <p:cTn id="1" dur="indefinite" restart="never" nodeType="tmRoot"/>
      </p:par>
    </p:tnLst>
  </p:timing>
  <p:hf hdr="0"/>
  <p:txStyles>
    <p:titleStyle>
      <a:lvl1pPr algn="ctr" defTabSz="649288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87363" indent="-487363" algn="l" defTabSz="649288" rtl="0" fontAlgn="base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055688" indent="-404813" algn="l" defTabSz="649288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624013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274888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924175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575007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008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009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011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01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002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004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005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006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007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009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01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1148118"/>
            <a:ext cx="11591895" cy="2353732"/>
          </a:xfrm>
        </p:spPr>
        <p:txBody>
          <a:bodyPr/>
          <a:lstStyle/>
          <a:p>
            <a:r>
              <a:rPr lang="en-US" dirty="0" smtClean="0"/>
              <a:t>Public engagement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At memorial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762030" y="6942999"/>
            <a:ext cx="9145980" cy="846453"/>
          </a:xfrm>
        </p:spPr>
        <p:txBody>
          <a:bodyPr/>
          <a:lstStyle/>
          <a:p>
            <a:r>
              <a:rPr lang="en-US" sz="3600" dirty="0" smtClean="0"/>
              <a:t>Senate Planning and Budget Committee</a:t>
            </a:r>
          </a:p>
          <a:p>
            <a:endParaRPr lang="en-US" sz="2800" dirty="0" smtClean="0"/>
          </a:p>
          <a:p>
            <a:r>
              <a:rPr lang="en-US" sz="2800" dirty="0" smtClean="0"/>
              <a:t>June 8, 2018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Botanical garden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39"/>
            <a:ext cx="11591893" cy="6598089"/>
          </a:xfrm>
        </p:spPr>
        <p:txBody>
          <a:bodyPr/>
          <a:lstStyle/>
          <a:p>
            <a:pPr lvl="2" indent="0">
              <a:buNone/>
            </a:pPr>
            <a:endParaRPr lang="en-US" sz="2400" dirty="0" smtClean="0"/>
          </a:p>
          <a:p>
            <a:pPr marL="457200" lvl="1" indent="-4572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/>
              <a:t>Significant </a:t>
            </a:r>
            <a:r>
              <a:rPr lang="en-US" sz="3600" dirty="0"/>
              <a:t>increase in annual attendance is translating into increased revenue, and new revenue streams, including holiday light </a:t>
            </a:r>
            <a:r>
              <a:rPr lang="en-US" sz="3600" dirty="0" smtClean="0"/>
              <a:t>festival</a:t>
            </a:r>
            <a:endParaRPr lang="en-US" sz="3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Battery facility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39"/>
            <a:ext cx="11591893" cy="6598089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3rd </a:t>
            </a:r>
            <a:r>
              <a:rPr lang="en-US" sz="3600" dirty="0"/>
              <a:t>year operating graduate student accommodations (near </a:t>
            </a:r>
            <a:r>
              <a:rPr lang="en-US" sz="3600" dirty="0" smtClean="0"/>
              <a:t>full-capacity)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Nearing completion </a:t>
            </a:r>
            <a:r>
              <a:rPr lang="en-US" sz="3600" dirty="0"/>
              <a:t>of major construction on the main </a:t>
            </a:r>
            <a:r>
              <a:rPr lang="en-US" sz="3600" dirty="0" smtClean="0"/>
              <a:t>building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Dozens </a:t>
            </a:r>
            <a:r>
              <a:rPr lang="en-US" sz="3600" dirty="0"/>
              <a:t>of event and conference bookings already booked for this fall and into 2019 and </a:t>
            </a:r>
            <a:r>
              <a:rPr lang="en-US" sz="3600" dirty="0" smtClean="0"/>
              <a:t>2020</a:t>
            </a: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Alumni (new)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39"/>
            <a:ext cx="11591893" cy="6598089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Moved </a:t>
            </a:r>
            <a:r>
              <a:rPr lang="en-US" sz="3600" dirty="0"/>
              <a:t>from Development </a:t>
            </a:r>
            <a:r>
              <a:rPr lang="en-US" sz="3600" dirty="0" smtClean="0"/>
              <a:t>into </a:t>
            </a:r>
            <a:r>
              <a:rPr lang="en-US" sz="3600" dirty="0"/>
              <a:t>Public </a:t>
            </a:r>
            <a:r>
              <a:rPr lang="en-US" sz="3600" dirty="0" smtClean="0"/>
              <a:t>Engagement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Conducted </a:t>
            </a:r>
            <a:r>
              <a:rPr lang="en-US" sz="3600" dirty="0"/>
              <a:t>major consultation resulting in innovative alumni strategy with public engagement </a:t>
            </a:r>
            <a:r>
              <a:rPr lang="en-US" sz="3600" dirty="0" smtClean="0"/>
              <a:t>focus</a:t>
            </a: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62030" y="1475317"/>
            <a:ext cx="11574434" cy="4221147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Overview</a:t>
            </a:r>
          </a:p>
          <a:p>
            <a:r>
              <a:rPr lang="en-US" sz="48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Ope</a:t>
            </a: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&amp; Reporting </a:t>
            </a: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units </a:t>
            </a:r>
            <a:endParaRPr lang="en-US" sz="4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800" dirty="0" smtClean="0">
                <a:solidFill>
                  <a:srgbClr val="862633"/>
                </a:solidFill>
              </a:rPr>
              <a:t>Pef evaluation</a:t>
            </a:r>
          </a:p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Next steps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3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survey (2017)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r>
              <a:rPr lang="en-US" dirty="0" smtClean="0"/>
              <a:t>What:</a:t>
            </a:r>
            <a:endParaRPr lang="en-US" dirty="0"/>
          </a:p>
          <a:p>
            <a:pPr lvl="1"/>
            <a:r>
              <a:rPr lang="en-US" b="1" dirty="0" smtClean="0"/>
              <a:t>In-house</a:t>
            </a:r>
            <a:r>
              <a:rPr lang="en-US" dirty="0" smtClean="0"/>
              <a:t> survey measuring faculty perceptions and beliefs around PE</a:t>
            </a:r>
            <a:endParaRPr lang="en-US" dirty="0"/>
          </a:p>
          <a:p>
            <a:pPr lvl="1"/>
            <a:r>
              <a:rPr lang="en-US" dirty="0" smtClean="0"/>
              <a:t>Open: </a:t>
            </a:r>
            <a:r>
              <a:rPr lang="en-US" b="1" dirty="0" smtClean="0"/>
              <a:t>July-Aug 2017</a:t>
            </a:r>
            <a:endParaRPr lang="en-US" dirty="0"/>
          </a:p>
          <a:p>
            <a:pPr lvl="1"/>
            <a:r>
              <a:rPr lang="en-US" dirty="0" smtClean="0"/>
              <a:t>Respondents: </a:t>
            </a:r>
            <a:r>
              <a:rPr lang="en-US" b="1" dirty="0" smtClean="0"/>
              <a:t>304</a:t>
            </a:r>
          </a:p>
          <a:p>
            <a:pPr lvl="1"/>
            <a:r>
              <a:rPr lang="en-US" dirty="0" smtClean="0"/>
              <a:t>Campuses: 	St. John’s 	77%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	Grenfell 		18%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	MI			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r>
              <a:rPr lang="en-US" dirty="0" smtClean="0"/>
              <a:t>So what:</a:t>
            </a:r>
            <a:endParaRPr lang="en-US" dirty="0"/>
          </a:p>
          <a:p>
            <a:pPr lvl="1"/>
            <a:r>
              <a:rPr lang="en-US" dirty="0" smtClean="0"/>
              <a:t>Overall, high ratings for the value of and need for PE </a:t>
            </a:r>
          </a:p>
          <a:p>
            <a:pPr lvl="1"/>
            <a:r>
              <a:rPr lang="en-US" dirty="0" smtClean="0"/>
              <a:t>Higher ratings for leadership and strategic planning; lower for training and development</a:t>
            </a:r>
            <a:endParaRPr lang="en-US" dirty="0"/>
          </a:p>
          <a:p>
            <a:pPr lvl="1"/>
            <a:r>
              <a:rPr lang="en-US" dirty="0" smtClean="0"/>
              <a:t>Substantial gaps were reported between actual and desired levels of PE in research and teaching</a:t>
            </a:r>
          </a:p>
          <a:p>
            <a:pPr lvl="1"/>
            <a:r>
              <a:rPr lang="en-US" dirty="0" smtClean="0"/>
              <a:t>Vast differences observed between faculties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survey (2017)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77" y="3349211"/>
            <a:ext cx="5070531" cy="4470931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xmlns:lc="http://schemas.openxmlformats.org/drawingml/2006/lockedCanvas" id="{40383E6D-4243-4E37-B881-05D03F201B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1406393"/>
              </p:ext>
            </p:extLst>
          </p:nvPr>
        </p:nvGraphicFramePr>
        <p:xfrm>
          <a:off x="6937216" y="3349211"/>
          <a:ext cx="5437505" cy="411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38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survey (2017)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207" y="1768168"/>
            <a:ext cx="8532168" cy="715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alumni survey (2017)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8"/>
          </p:nvPr>
        </p:nvSpPr>
        <p:spPr>
          <a:xfrm>
            <a:off x="762030" y="2483616"/>
            <a:ext cx="5520492" cy="5498395"/>
          </a:xfrm>
        </p:spPr>
        <p:txBody>
          <a:bodyPr/>
          <a:lstStyle/>
          <a:p>
            <a:r>
              <a:rPr lang="en-US" dirty="0" smtClean="0"/>
              <a:t>What:</a:t>
            </a:r>
            <a:endParaRPr lang="en-US" dirty="0"/>
          </a:p>
          <a:p>
            <a:pPr lvl="1"/>
            <a:r>
              <a:rPr lang="en-US" b="1" dirty="0" err="1" smtClean="0"/>
              <a:t>EAi</a:t>
            </a:r>
            <a:r>
              <a:rPr lang="en-US" b="1" dirty="0" smtClean="0"/>
              <a:t> </a:t>
            </a:r>
            <a:r>
              <a:rPr lang="en-US" dirty="0" smtClean="0"/>
              <a:t>survey measuring attitudes, beliefs, and engagement of MUN alumni</a:t>
            </a:r>
          </a:p>
          <a:p>
            <a:pPr lvl="1"/>
            <a:r>
              <a:rPr lang="en-US" dirty="0" smtClean="0"/>
              <a:t>Open: </a:t>
            </a:r>
            <a:r>
              <a:rPr lang="en-US" b="1" dirty="0" smtClean="0"/>
              <a:t>Oct-Nov 2017</a:t>
            </a:r>
          </a:p>
          <a:p>
            <a:pPr lvl="1"/>
            <a:r>
              <a:rPr lang="en-US" dirty="0" smtClean="0"/>
              <a:t>Respondents: </a:t>
            </a:r>
            <a:r>
              <a:rPr lang="en-US" b="1" dirty="0" smtClean="0"/>
              <a:t>3,539</a:t>
            </a:r>
          </a:p>
          <a:p>
            <a:pPr lvl="1"/>
            <a:r>
              <a:rPr lang="en-US" dirty="0" smtClean="0"/>
              <a:t>Engagement sample size: </a:t>
            </a:r>
            <a:r>
              <a:rPr lang="en-US" b="1" dirty="0" smtClean="0"/>
              <a:t>2,470</a:t>
            </a:r>
          </a:p>
          <a:p>
            <a:pPr lvl="1"/>
            <a:r>
              <a:rPr lang="en-US" b="1" dirty="0" smtClean="0"/>
              <a:t>Confidential</a:t>
            </a:r>
            <a:r>
              <a:rPr lang="en-US" dirty="0" smtClean="0"/>
              <a:t> but not anonymous</a:t>
            </a:r>
          </a:p>
          <a:p>
            <a:pPr lvl="1"/>
            <a:r>
              <a:rPr lang="en-US" b="1" dirty="0" smtClean="0"/>
              <a:t>Benchmarked </a:t>
            </a:r>
            <a:r>
              <a:rPr lang="en-US" dirty="0" smtClean="0"/>
              <a:t>against industry, peers, and previous years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1"/>
          </p:nvPr>
        </p:nvSpPr>
        <p:spPr>
          <a:xfrm>
            <a:off x="6833433" y="2483616"/>
            <a:ext cx="5520492" cy="5498395"/>
          </a:xfrm>
        </p:spPr>
        <p:txBody>
          <a:bodyPr/>
          <a:lstStyle/>
          <a:p>
            <a:r>
              <a:rPr lang="en-US" dirty="0" smtClean="0"/>
              <a:t>So what:</a:t>
            </a:r>
            <a:endParaRPr lang="en-US" dirty="0"/>
          </a:p>
          <a:p>
            <a:pPr lvl="1"/>
            <a:r>
              <a:rPr lang="en-US" dirty="0" smtClean="0"/>
              <a:t>5% increase in engagement score since 2013</a:t>
            </a:r>
          </a:p>
          <a:p>
            <a:pPr lvl="1"/>
            <a:r>
              <a:rPr lang="en-US" dirty="0" smtClean="0"/>
              <a:t>MUN above average compared to peer sample</a:t>
            </a:r>
          </a:p>
          <a:p>
            <a:pPr lvl="1"/>
            <a:r>
              <a:rPr lang="en-US" dirty="0" smtClean="0"/>
              <a:t>Alumni want online programming (51%), to contribute to projects in NL (37%) and outside NL (37%), and 41% are interested in being mentors while 29% would like to be mentored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62030" y="1475317"/>
            <a:ext cx="11574434" cy="4221147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Overview</a:t>
            </a:r>
          </a:p>
          <a:p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Ope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programs </a:t>
            </a:r>
          </a:p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Reporting </a:t>
            </a:r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units </a:t>
            </a:r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Pef evaluation</a:t>
            </a:r>
          </a:p>
          <a:p>
            <a:r>
              <a:rPr lang="en-US" sz="4000" dirty="0" smtClean="0">
                <a:solidFill>
                  <a:srgbClr val="862633"/>
                </a:solidFill>
              </a:rPr>
              <a:t>Next steps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Next steps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metrics. </a:t>
            </a:r>
            <a:br>
              <a:rPr lang="en-US" dirty="0" smtClean="0"/>
            </a:br>
            <a:r>
              <a:rPr lang="en-US" dirty="0" err="1" smtClean="0"/>
              <a:t>ope</a:t>
            </a:r>
            <a:r>
              <a:rPr lang="en-US" dirty="0" smtClean="0"/>
              <a:t> planning.</a:t>
            </a:r>
            <a:br>
              <a:rPr lang="en-US" dirty="0" smtClean="0"/>
            </a:br>
            <a:r>
              <a:rPr lang="en-US" dirty="0" smtClean="0"/>
              <a:t>building capacity.</a:t>
            </a:r>
            <a:br>
              <a:rPr lang="en-US" dirty="0" smtClean="0"/>
            </a:br>
            <a:r>
              <a:rPr lang="en-US" dirty="0" smtClean="0"/>
              <a:t>Conference.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939818" cy="667173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Mutual contributions.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Mutual benefits.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Mutual respect.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Partnerships supporting the academic mission of memorial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Metrics: sample dashboard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56" y="2054225"/>
            <a:ext cx="8719344" cy="673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3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881063" y="870829"/>
            <a:ext cx="11574434" cy="609600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6C0421"/>
                </a:solidFill>
              </a:rPr>
              <a:t>Thank you.</a:t>
            </a:r>
          </a:p>
          <a:p>
            <a:pPr algn="ctr"/>
            <a:endParaRPr lang="en-US" sz="6000" dirty="0" smtClean="0">
              <a:solidFill>
                <a:srgbClr val="6C0421"/>
              </a:solidFill>
            </a:endParaRPr>
          </a:p>
          <a:p>
            <a:pPr algn="ctr"/>
            <a:r>
              <a:rPr lang="en-US" sz="4800" dirty="0" smtClean="0">
                <a:solidFill>
                  <a:srgbClr val="6C0421"/>
                </a:solidFill>
              </a:rPr>
              <a:t>Questions?</a:t>
            </a:r>
            <a:endParaRPr lang="en-US" sz="4400" dirty="0" smtClean="0">
              <a:solidFill>
                <a:srgbClr val="6C0421"/>
              </a:solidFill>
            </a:endParaRPr>
          </a:p>
          <a:p>
            <a:endParaRPr lang="en-US" dirty="0" smtClean="0">
              <a:solidFill>
                <a:srgbClr val="6C0421"/>
              </a:solidFill>
            </a:endParaRPr>
          </a:p>
          <a:p>
            <a:endParaRPr lang="en-US" dirty="0">
              <a:solidFill>
                <a:srgbClr val="6C0421"/>
              </a:solidFill>
            </a:endParaRPr>
          </a:p>
          <a:p>
            <a:endParaRPr lang="en-US" dirty="0" smtClean="0">
              <a:solidFill>
                <a:srgbClr val="6C0421"/>
              </a:solidFill>
            </a:endParaRPr>
          </a:p>
          <a:p>
            <a:pPr algn="ctr"/>
            <a:r>
              <a:rPr lang="en-US" b="0" dirty="0" smtClean="0">
                <a:solidFill>
                  <a:srgbClr val="6C0421"/>
                </a:solidFill>
              </a:rPr>
              <a:t>engagement@mun.ca</a:t>
            </a:r>
            <a:endParaRPr lang="en-US" b="0" dirty="0">
              <a:solidFill>
                <a:srgbClr val="6C042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2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7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62030" y="1475317"/>
            <a:ext cx="11574434" cy="4221147"/>
          </a:xfrm>
        </p:spPr>
        <p:txBody>
          <a:bodyPr/>
          <a:lstStyle/>
          <a:p>
            <a:r>
              <a:rPr lang="en-US" sz="4800" dirty="0" smtClean="0">
                <a:solidFill>
                  <a:srgbClr val="862633"/>
                </a:solidFill>
              </a:rPr>
              <a:t>Overview</a:t>
            </a:r>
          </a:p>
          <a:p>
            <a:r>
              <a:rPr lang="en-US" sz="48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ope</a:t>
            </a: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&amp; Reporting </a:t>
            </a:r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units </a:t>
            </a:r>
            <a:endParaRPr lang="en-US" sz="4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Pef evaluation</a:t>
            </a:r>
          </a:p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Next steps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762030" y="1475317"/>
            <a:ext cx="11574434" cy="4221147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Overview</a:t>
            </a:r>
          </a:p>
          <a:p>
            <a:r>
              <a:rPr lang="en-US" sz="4800" dirty="0" err="1" smtClean="0">
                <a:solidFill>
                  <a:srgbClr val="862633"/>
                </a:solidFill>
              </a:rPr>
              <a:t>Ope</a:t>
            </a:r>
            <a:r>
              <a:rPr lang="en-US" sz="4800" dirty="0" smtClean="0">
                <a:solidFill>
                  <a:srgbClr val="862633"/>
                </a:solidFill>
              </a:rPr>
              <a:t> &amp; Reporting </a:t>
            </a:r>
            <a:r>
              <a:rPr lang="en-US" sz="4800" dirty="0">
                <a:solidFill>
                  <a:srgbClr val="862633"/>
                </a:solidFill>
              </a:rPr>
              <a:t>units </a:t>
            </a:r>
            <a:endParaRPr lang="en-US" sz="4800" dirty="0" smtClean="0">
              <a:solidFill>
                <a:srgbClr val="862633"/>
              </a:solidFill>
            </a:endParaRPr>
          </a:p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Pef evaluation</a:t>
            </a:r>
          </a:p>
          <a:p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Next steps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</a:t>
            </a:r>
            <a:r>
              <a:rPr lang="en-US" dirty="0" smtClean="0"/>
              <a:t>: programs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39"/>
            <a:ext cx="11591893" cy="6598089"/>
          </a:xfrm>
        </p:spPr>
        <p:txBody>
          <a:bodyPr/>
          <a:lstStyle/>
          <a:p>
            <a:r>
              <a:rPr lang="en-US" dirty="0" smtClean="0"/>
              <a:t>Funds and awards 2017/18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Supported 57 public/university partnerships through </a:t>
            </a:r>
            <a:r>
              <a:rPr lang="en-US" sz="3600" b="1" dirty="0" smtClean="0"/>
              <a:t>Quick Start </a:t>
            </a:r>
            <a:r>
              <a:rPr lang="en-US" sz="3600" dirty="0" smtClean="0"/>
              <a:t>and/or </a:t>
            </a:r>
            <a:r>
              <a:rPr lang="en-US" sz="3600" b="1" dirty="0" smtClean="0"/>
              <a:t>Accelerator</a:t>
            </a:r>
            <a:r>
              <a:rPr lang="en-US" sz="3600" dirty="0" smtClean="0"/>
              <a:t> funding</a:t>
            </a:r>
          </a:p>
          <a:p>
            <a:pPr lvl="1"/>
            <a:endParaRPr lang="en-US" sz="20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Celebrated 2 exemplary collaborations through the President’s Award for Public Engagement Partnerships</a:t>
            </a:r>
          </a:p>
          <a:p>
            <a:pPr marL="728663" lvl="2" indent="0">
              <a:spcAft>
                <a:spcPts val="0"/>
              </a:spcAft>
              <a:buNone/>
            </a:pPr>
            <a:r>
              <a:rPr lang="en-US" b="1" dirty="0" smtClean="0"/>
              <a:t>25 </a:t>
            </a:r>
            <a:r>
              <a:rPr lang="en-US" b="1" dirty="0"/>
              <a:t>Years of Community-University Engagement at </a:t>
            </a:r>
            <a:r>
              <a:rPr lang="en-US" b="1" dirty="0" smtClean="0"/>
              <a:t>Ferryland </a:t>
            </a:r>
          </a:p>
          <a:p>
            <a:pPr marL="728663" lvl="2" indent="0">
              <a:buNone/>
            </a:pPr>
            <a:r>
              <a:rPr lang="en-US" sz="2400" dirty="0" smtClean="0"/>
              <a:t>Barry </a:t>
            </a:r>
            <a:r>
              <a:rPr lang="en-US" sz="2400" dirty="0" err="1" smtClean="0"/>
              <a:t>Gaulton</a:t>
            </a:r>
            <a:r>
              <a:rPr lang="en-US" sz="2400" dirty="0" smtClean="0"/>
              <a:t> (Archaeology) and </a:t>
            </a:r>
            <a:r>
              <a:rPr lang="en-US" sz="2400" dirty="0"/>
              <a:t>Jane </a:t>
            </a:r>
            <a:r>
              <a:rPr lang="en-US" sz="2400" dirty="0" smtClean="0"/>
              <a:t>Severs (Colony </a:t>
            </a:r>
            <a:r>
              <a:rPr lang="en-US" sz="2400" dirty="0"/>
              <a:t>of Avalon </a:t>
            </a:r>
            <a:r>
              <a:rPr lang="en-US" sz="2400" dirty="0" smtClean="0"/>
              <a:t>Foundation)</a:t>
            </a:r>
            <a:endParaRPr lang="en-US" sz="2400" dirty="0"/>
          </a:p>
          <a:p>
            <a:pPr marL="728663" lvl="2" indent="0">
              <a:spcAft>
                <a:spcPts val="0"/>
              </a:spcAft>
              <a:buNone/>
            </a:pPr>
            <a:r>
              <a:rPr lang="en-US" b="1" dirty="0" smtClean="0"/>
              <a:t>Project </a:t>
            </a:r>
            <a:r>
              <a:rPr lang="en-US" b="1" dirty="0" err="1" smtClean="0"/>
              <a:t>SucSeed</a:t>
            </a:r>
            <a:r>
              <a:rPr lang="en-US" b="1" dirty="0" smtClean="0"/>
              <a:t> </a:t>
            </a:r>
            <a:r>
              <a:rPr lang="en-US" b="1" dirty="0"/>
              <a:t>Expansion</a:t>
            </a:r>
            <a:r>
              <a:rPr lang="en-US" dirty="0"/>
              <a:t> </a:t>
            </a:r>
            <a:endParaRPr lang="en-US" dirty="0" smtClean="0"/>
          </a:p>
          <a:p>
            <a:pPr marL="728663" lvl="2" indent="0">
              <a:buNone/>
            </a:pPr>
            <a:r>
              <a:rPr lang="en-US" sz="2400" dirty="0" smtClean="0"/>
              <a:t>Lynn Morrissey</a:t>
            </a:r>
            <a:r>
              <a:rPr lang="en-US" sz="2400" dirty="0"/>
              <a:t> </a:t>
            </a:r>
            <a:r>
              <a:rPr lang="en-US" sz="2400" dirty="0" smtClean="0"/>
              <a:t>(Business) and Adam Smith (Choices </a:t>
            </a:r>
            <a:r>
              <a:rPr lang="en-US" sz="2400" dirty="0"/>
              <a:t>for </a:t>
            </a:r>
            <a:r>
              <a:rPr lang="en-US" sz="2400" dirty="0" smtClean="0"/>
              <a:t>Youth)</a:t>
            </a:r>
            <a:endParaRPr lang="en-US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30" y="761992"/>
            <a:ext cx="12039570" cy="1642006"/>
          </a:xfrm>
        </p:spPr>
        <p:txBody>
          <a:bodyPr/>
          <a:lstStyle/>
          <a:p>
            <a:r>
              <a:rPr lang="en-US" dirty="0" smtClean="0"/>
              <a:t>OPE: </a:t>
            </a:r>
            <a:br>
              <a:rPr lang="en-US" dirty="0" smtClean="0"/>
            </a:br>
            <a:r>
              <a:rPr lang="en-US" dirty="0" smtClean="0"/>
              <a:t>strategic external Relations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39"/>
            <a:ext cx="11591893" cy="6598089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Continues to support and coordinate COASTS and Innovation Initiatives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Supported successful industry-led Atlantic Canadian Ocean Super Cluster application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Harris </a:t>
            </a:r>
            <a:r>
              <a:rPr lang="en-US" dirty="0" err="1" smtClean="0"/>
              <a:t>centre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40"/>
            <a:ext cx="11591893" cy="6598089"/>
          </a:xfrm>
        </p:spPr>
        <p:txBody>
          <a:bodyPr/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Developed new 5-year strategic plan, guiding operations from 2018-2023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Launched new community based regional economic development programs: Sustainable Northern Coastal Communities and the Thriving Regions Partnership Process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Released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annual Vital Signs report, in partnership with the Community Foundation of NL (including a province-wide media partnership with the Salt Wire Network)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Newfoundland quarterly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39"/>
            <a:ext cx="11591893" cy="6598089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Successfully </a:t>
            </a:r>
            <a:r>
              <a:rPr lang="en-US" sz="3600" dirty="0"/>
              <a:t>applied for $108,868 in funding through the Canada 150 </a:t>
            </a:r>
            <a:r>
              <a:rPr lang="en-US" sz="3600" dirty="0" smtClean="0"/>
              <a:t>program </a:t>
            </a:r>
            <a:r>
              <a:rPr lang="en-US" sz="3600" dirty="0"/>
              <a:t>to create a special issue and to develop and launch a new online </a:t>
            </a:r>
            <a:r>
              <a:rPr lang="en-US" sz="3600" dirty="0" smtClean="0"/>
              <a:t>platform</a:t>
            </a:r>
          </a:p>
          <a:p>
            <a:pPr lvl="1"/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Secured </a:t>
            </a:r>
            <a:r>
              <a:rPr lang="en-US" sz="3600" dirty="0"/>
              <a:t>an ACOA grant of $32,500 to assess opportunities to develop and secure the future of NL’s longest running </a:t>
            </a:r>
            <a:r>
              <a:rPr lang="en-US" sz="3600" dirty="0" smtClean="0"/>
              <a:t>publication</a:t>
            </a: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Developed an online </a:t>
            </a:r>
            <a:r>
              <a:rPr lang="en-US" sz="3600" dirty="0"/>
              <a:t>strategy </a:t>
            </a:r>
            <a:r>
              <a:rPr lang="en-US" sz="3600" dirty="0" smtClean="0"/>
              <a:t>leading </a:t>
            </a:r>
            <a:r>
              <a:rPr lang="en-US" sz="3600" dirty="0"/>
              <a:t>to </a:t>
            </a:r>
            <a:r>
              <a:rPr lang="en-US" sz="3600" dirty="0" smtClean="0"/>
              <a:t>a significant </a:t>
            </a:r>
            <a:r>
              <a:rPr lang="en-US" sz="3600" dirty="0"/>
              <a:t>increase in readership, including an increase of more than 500 followers on Facebook since Fall </a:t>
            </a:r>
            <a:r>
              <a:rPr lang="en-US" sz="3600" dirty="0" smtClean="0"/>
              <a:t>2017</a:t>
            </a: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Botanical garden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762030" y="2167539"/>
            <a:ext cx="11591893" cy="6598089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Continued emphasis on enhancing links </a:t>
            </a:r>
            <a:r>
              <a:rPr lang="en-US" sz="3600" dirty="0" smtClean="0"/>
              <a:t>with </a:t>
            </a:r>
            <a:r>
              <a:rPr lang="en-US" sz="3600" dirty="0"/>
              <a:t>the academy, through research and teaching &amp; learning opportunities:</a:t>
            </a:r>
          </a:p>
          <a:p>
            <a:pPr marL="1439863" lvl="2" indent="-457200">
              <a:buFont typeface="Arial" panose="020B0604020202020204" pitchFamily="34" charset="0"/>
              <a:buChar char="•"/>
            </a:pPr>
            <a:r>
              <a:rPr lang="en-US" dirty="0"/>
              <a:t>12 member Academic Advisory Committee formed in </a:t>
            </a:r>
            <a:r>
              <a:rPr lang="en-US" dirty="0" smtClean="0"/>
              <a:t>2017</a:t>
            </a:r>
            <a:endParaRPr lang="en-US" dirty="0"/>
          </a:p>
          <a:p>
            <a:pPr marL="1439863" lvl="2" indent="-457200">
              <a:buFont typeface="Arial" panose="020B0604020202020204" pitchFamily="34" charset="0"/>
              <a:buChar char="•"/>
            </a:pPr>
            <a:r>
              <a:rPr lang="en-US" dirty="0"/>
              <a:t>Facilitating multi-disciplinary Cannabis Working Group bridging research capacity and industry </a:t>
            </a:r>
            <a:r>
              <a:rPr lang="en-US" dirty="0" smtClean="0"/>
              <a:t>focus/interest</a:t>
            </a:r>
            <a:endParaRPr lang="en-US" dirty="0"/>
          </a:p>
          <a:p>
            <a:pPr marL="1439863" lvl="2" indent="-457200">
              <a:buFont typeface="Arial" panose="020B0604020202020204" pitchFamily="34" charset="0"/>
              <a:buChar char="•"/>
            </a:pPr>
            <a:r>
              <a:rPr lang="en-US" dirty="0"/>
              <a:t>Joint-Faculty initiative working to established long-term research site at Garden</a:t>
            </a:r>
          </a:p>
          <a:p>
            <a:pPr marL="1439863" lvl="2" indent="-457200">
              <a:buFont typeface="Arial" panose="020B0604020202020204" pitchFamily="34" charset="0"/>
              <a:buChar char="•"/>
            </a:pPr>
            <a:r>
              <a:rPr lang="en-US" dirty="0"/>
              <a:t>Increase in student supported research projects at the </a:t>
            </a:r>
            <a:r>
              <a:rPr lang="en-US" dirty="0" smtClean="0"/>
              <a:t>Garden</a:t>
            </a:r>
            <a:endParaRPr lang="en-US" dirty="0"/>
          </a:p>
          <a:p>
            <a:pPr marL="1439863" lvl="2" indent="-457200">
              <a:buFont typeface="Arial" panose="020B0604020202020204" pitchFamily="34" charset="0"/>
              <a:buChar char="•"/>
            </a:pPr>
            <a:r>
              <a:rPr lang="en-US" dirty="0"/>
              <a:t>Increased use of Garden by Faculty for experiential learning </a:t>
            </a:r>
            <a:r>
              <a:rPr lang="en-US" dirty="0" smtClean="0"/>
              <a:t>opportunities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 smtClean="0"/>
              <a:t>Office of public engagement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 smtClean="0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y Corporate 2012">
  <a:themeElements>
    <a:clrScheme name="ClaretWhite">
      <a:dk1>
        <a:srgbClr val="FFFFFE"/>
      </a:dk1>
      <a:lt1>
        <a:srgbClr val="6C0421"/>
      </a:lt1>
      <a:dk2>
        <a:srgbClr val="6C0421"/>
      </a:dk2>
      <a:lt2>
        <a:srgbClr val="FFFFFE"/>
      </a:lt2>
      <a:accent1>
        <a:srgbClr val="6C0421"/>
      </a:accent1>
      <a:accent2>
        <a:srgbClr val="FFFFFE"/>
      </a:accent2>
      <a:accent3>
        <a:srgbClr val="6C706F"/>
      </a:accent3>
      <a:accent4>
        <a:srgbClr val="0D0D0D"/>
      </a:accent4>
      <a:accent5>
        <a:srgbClr val="FFFFFE"/>
      </a:accent5>
      <a:accent6>
        <a:srgbClr val="FFFFFE"/>
      </a:accent6>
      <a:hlink>
        <a:srgbClr val="0D0D0D"/>
      </a:hlink>
      <a:folHlink>
        <a:srgbClr val="0D0D0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6">
    <a:dk1>
      <a:srgbClr val="FFFFFE"/>
    </a:dk1>
    <a:lt1>
      <a:srgbClr val="6C0421"/>
    </a:lt1>
    <a:dk2>
      <a:srgbClr val="6C0421"/>
    </a:dk2>
    <a:lt2>
      <a:srgbClr val="FFFFFE"/>
    </a:lt2>
    <a:accent1>
      <a:srgbClr val="6C0421"/>
    </a:accent1>
    <a:accent2>
      <a:srgbClr val="FFFFFE"/>
    </a:accent2>
    <a:accent3>
      <a:srgbClr val="6C706F"/>
    </a:accent3>
    <a:accent4>
      <a:srgbClr val="0D0D0D"/>
    </a:accent4>
    <a:accent5>
      <a:srgbClr val="FFFFFE"/>
    </a:accent5>
    <a:accent6>
      <a:srgbClr val="6C0421"/>
    </a:accent6>
    <a:hlink>
      <a:srgbClr val="0D0D0D"/>
    </a:hlink>
    <a:folHlink>
      <a:srgbClr val="0D0D0D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Grey Corporate 2012.pot</Template>
  <TotalTime>1810</TotalTime>
  <Words>734</Words>
  <Application>Microsoft Office PowerPoint</Application>
  <PresentationFormat>Custom</PresentationFormat>
  <Paragraphs>162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ＭＳ Ｐゴシック</vt:lpstr>
      <vt:lpstr>Arial</vt:lpstr>
      <vt:lpstr>Calibri</vt:lpstr>
      <vt:lpstr>Grey Corporate 2012</vt:lpstr>
      <vt:lpstr> </vt:lpstr>
      <vt:lpstr> Mutual contributions.  Mutual benefits.  Mutual respect.</vt:lpstr>
      <vt:lpstr>PowerPoint Presentation</vt:lpstr>
      <vt:lpstr>PowerPoint Presentation</vt:lpstr>
      <vt:lpstr>Ope: programs</vt:lpstr>
      <vt:lpstr>OPE:  strategic external Relations</vt:lpstr>
      <vt:lpstr>Harris centre</vt:lpstr>
      <vt:lpstr>Newfoundland quarterly</vt:lpstr>
      <vt:lpstr>Botanical garden</vt:lpstr>
      <vt:lpstr>Botanical garden</vt:lpstr>
      <vt:lpstr>Battery facility</vt:lpstr>
      <vt:lpstr>Alumni (new)</vt:lpstr>
      <vt:lpstr>PowerPoint Presentation</vt:lpstr>
      <vt:lpstr>faculty survey (2017)</vt:lpstr>
      <vt:lpstr>Faculty survey (2017)</vt:lpstr>
      <vt:lpstr>Faculty survey (2017)</vt:lpstr>
      <vt:lpstr>alumni survey (2017)</vt:lpstr>
      <vt:lpstr>PowerPoint Presentation</vt:lpstr>
      <vt:lpstr>Next steps  metrics.  ope planning. building capacity. Conference.</vt:lpstr>
      <vt:lpstr>Metrics: sample dashboard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Baker</dc:creator>
  <cp:lastModifiedBy>Brennan, Sandy</cp:lastModifiedBy>
  <cp:revision>129</cp:revision>
  <cp:lastPrinted>2012-12-19T19:03:42Z</cp:lastPrinted>
  <dcterms:created xsi:type="dcterms:W3CDTF">2012-11-27T14:55:46Z</dcterms:created>
  <dcterms:modified xsi:type="dcterms:W3CDTF">2018-06-26T12:41:09Z</dcterms:modified>
</cp:coreProperties>
</file>