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 id="2147483676" r:id="rId3"/>
    <p:sldMasterId id="2147483688" r:id="rId4"/>
    <p:sldMasterId id="2147483694" r:id="rId5"/>
  </p:sldMasterIdLst>
  <p:notesMasterIdLst>
    <p:notesMasterId r:id="rId47"/>
  </p:notesMasterIdLst>
  <p:handoutMasterIdLst>
    <p:handoutMasterId r:id="rId48"/>
  </p:handoutMasterIdLst>
  <p:sldIdLst>
    <p:sldId id="393" r:id="rId6"/>
    <p:sldId id="369" r:id="rId7"/>
    <p:sldId id="408" r:id="rId8"/>
    <p:sldId id="407" r:id="rId9"/>
    <p:sldId id="364" r:id="rId10"/>
    <p:sldId id="444" r:id="rId11"/>
    <p:sldId id="409" r:id="rId12"/>
    <p:sldId id="415" r:id="rId13"/>
    <p:sldId id="410" r:id="rId14"/>
    <p:sldId id="442" r:id="rId15"/>
    <p:sldId id="441" r:id="rId16"/>
    <p:sldId id="260" r:id="rId17"/>
    <p:sldId id="439" r:id="rId18"/>
    <p:sldId id="329" r:id="rId19"/>
    <p:sldId id="334" r:id="rId20"/>
    <p:sldId id="289" r:id="rId21"/>
    <p:sldId id="424" r:id="rId22"/>
    <p:sldId id="405" r:id="rId23"/>
    <p:sldId id="406" r:id="rId24"/>
    <p:sldId id="411" r:id="rId25"/>
    <p:sldId id="337" r:id="rId26"/>
    <p:sldId id="440" r:id="rId27"/>
    <p:sldId id="341" r:id="rId28"/>
    <p:sldId id="433" r:id="rId29"/>
    <p:sldId id="434" r:id="rId30"/>
    <p:sldId id="435" r:id="rId31"/>
    <p:sldId id="417" r:id="rId32"/>
    <p:sldId id="447" r:id="rId33"/>
    <p:sldId id="399" r:id="rId34"/>
    <p:sldId id="426" r:id="rId35"/>
    <p:sldId id="429" r:id="rId36"/>
    <p:sldId id="425" r:id="rId37"/>
    <p:sldId id="446" r:id="rId38"/>
    <p:sldId id="443" r:id="rId39"/>
    <p:sldId id="427" r:id="rId40"/>
    <p:sldId id="438" r:id="rId41"/>
    <p:sldId id="412" r:id="rId42"/>
    <p:sldId id="421" r:id="rId43"/>
    <p:sldId id="413" r:id="rId44"/>
    <p:sldId id="422" r:id="rId45"/>
    <p:sldId id="402" r:id="rId46"/>
  </p:sldIdLst>
  <p:sldSz cx="12192000" cy="6858000"/>
  <p:notesSz cx="7023100" cy="9309100"/>
  <p:embeddedFontLst>
    <p:embeddedFont>
      <p:font typeface="Calibri" panose="020F0502020204030204" pitchFamily="34" charset="0"/>
      <p:regular r:id="rId49"/>
      <p:bold r:id="rId50"/>
      <p:italic r:id="rId51"/>
      <p:boldItalic r:id="rId52"/>
    </p:embeddedFont>
    <p:embeddedFont>
      <p:font typeface="Lucida Sans Unicode" panose="020B0602030504020204" pitchFamily="34" charset="0"/>
      <p:regular r:id="rId53"/>
    </p:embeddedFont>
    <p:embeddedFont>
      <p:font typeface="Calibri Light" panose="020F0302020204030204" pitchFamily="34" charset="0"/>
      <p:regular r:id="rId54"/>
      <p:italic r:id="rId55"/>
    </p:embeddedFont>
    <p:embeddedFont>
      <p:font typeface="MS PGothic" panose="020B0600070205080204" pitchFamily="34" charset="-128"/>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2" userDrawn="1">
          <p15:clr>
            <a:srgbClr val="A4A3A4"/>
          </p15:clr>
        </p15:guide>
        <p15:guide id="2" pos="211" userDrawn="1">
          <p15:clr>
            <a:srgbClr val="A4A3A4"/>
          </p15:clr>
        </p15:guide>
        <p15:guide id="3" pos="746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hoe, Rebecca" initials="CR" lastIdx="30" clrIdx="0">
    <p:extLst>
      <p:ext uri="{19B8F6BF-5375-455C-9EA6-DF929625EA0E}">
        <p15:presenceInfo xmlns:p15="http://schemas.microsoft.com/office/powerpoint/2012/main" userId="S-1-5-21-3414645126-2122891329-3303210024-10482" providerId="AD"/>
      </p:ext>
    </p:extLst>
  </p:cmAuthor>
  <p:cmAuthor id="2" name="Brennan, Sandy" initials="BS" lastIdx="32" clrIdx="1">
    <p:extLst>
      <p:ext uri="{19B8F6BF-5375-455C-9EA6-DF929625EA0E}">
        <p15:presenceInfo xmlns:p15="http://schemas.microsoft.com/office/powerpoint/2012/main" userId="S-1-5-21-3414645126-2122891329-3303210024-7770" providerId="AD"/>
      </p:ext>
    </p:extLst>
  </p:cmAuthor>
  <p:cmAuthor id="3" name="pckrajewski" initials="p" lastIdx="35" clrIdx="2">
    <p:extLst>
      <p:ext uri="{19B8F6BF-5375-455C-9EA6-DF929625EA0E}">
        <p15:presenceInfo xmlns:p15="http://schemas.microsoft.com/office/powerpoint/2012/main" userId="pckraje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993"/>
    <a:srgbClr val="00B5D2"/>
    <a:srgbClr val="00BDD6"/>
    <a:srgbClr val="00AEC7"/>
    <a:srgbClr val="0094A8"/>
    <a:srgbClr val="FFFFFF"/>
    <a:srgbClr val="008192"/>
    <a:srgbClr val="A80000"/>
    <a:srgbClr val="8A00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1828" autoAdjust="0"/>
  </p:normalViewPr>
  <p:slideViewPr>
    <p:cSldViewPr snapToGrid="0">
      <p:cViewPr varScale="1">
        <p:scale>
          <a:sx n="116" d="100"/>
          <a:sy n="116" d="100"/>
        </p:scale>
        <p:origin x="336" y="108"/>
      </p:cViewPr>
      <p:guideLst>
        <p:guide orient="horz" pos="232"/>
        <p:guide pos="211"/>
        <p:guide pos="7469"/>
      </p:guideLst>
    </p:cSldViewPr>
  </p:slideViewPr>
  <p:notesTextViewPr>
    <p:cViewPr>
      <p:scale>
        <a:sx n="1" d="1"/>
        <a:sy n="1" d="1"/>
      </p:scale>
      <p:origin x="0" y="0"/>
    </p:cViewPr>
  </p:notesTextViewPr>
  <p:sorterViewPr>
    <p:cViewPr>
      <p:scale>
        <a:sx n="100" d="100"/>
        <a:sy n="100" d="100"/>
      </p:scale>
      <p:origin x="0" y="-114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894683009984577"/>
          <c:y val="0.39292434180754626"/>
          <c:w val="0.67105316990015418"/>
          <c:h val="0.60202018758544473"/>
        </c:manualLayout>
      </c:layout>
      <c:barChart>
        <c:barDir val="bar"/>
        <c:grouping val="clustered"/>
        <c:varyColors val="0"/>
        <c:ser>
          <c:idx val="0"/>
          <c:order val="0"/>
          <c:tx>
            <c:strRef>
              <c:f>Graphs!$E$40</c:f>
              <c:strCache>
                <c:ptCount val="1"/>
                <c:pt idx="0">
                  <c:v>Desired levels</c:v>
                </c:pt>
              </c:strCache>
            </c:strRef>
          </c:tx>
          <c:spPr>
            <a:solidFill>
              <a:srgbClr val="323E94"/>
            </a:solidFill>
            <a:ln>
              <a:noFill/>
            </a:ln>
            <a:effectLst/>
          </c:spPr>
          <c:invertIfNegative val="0"/>
          <c:dLbls>
            <c:dLbl>
              <c:idx val="0"/>
              <c:layout/>
              <c:tx>
                <c:rich>
                  <a:bodyPr/>
                  <a:lstStyle/>
                  <a:p>
                    <a:fld id="{34E5BD11-C050-4DC5-859D-D5452E88B5F7}" type="CELLRANGE">
                      <a:rPr lang="en-US"/>
                      <a:pPr/>
                      <a:t>[CELLRANGE]</a:t>
                    </a:fld>
                    <a:endParaRPr lang="en-US"/>
                  </a:p>
                </c:rich>
              </c:tx>
              <c:dLblPos val="inEnd"/>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B138-433D-874E-3CBB8D92CC88}"/>
                </c:ext>
                <c:ext xmlns:c15="http://schemas.microsoft.com/office/drawing/2012/chart" uri="{CE6537A1-D6FC-4f65-9D91-7224C49458BB}">
                  <c15:layout/>
                  <c15:dlblFieldTable/>
                  <c15:showDataLabelsRange val="1"/>
                </c:ext>
              </c:extLst>
            </c:dLbl>
            <c:dLbl>
              <c:idx val="1"/>
              <c:layout/>
              <c:tx>
                <c:rich>
                  <a:bodyPr/>
                  <a:lstStyle/>
                  <a:p>
                    <a:fld id="{22E26FBE-E13C-4D9F-9F9F-B2B2280E9101}"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Graphs!$D$41:$D$42</c:f>
              <c:strCache>
                <c:ptCount val="2"/>
                <c:pt idx="0">
                  <c:v>Public engagement as % of research</c:v>
                </c:pt>
                <c:pt idx="1">
                  <c:v>Public engagement as % of teaching</c:v>
                </c:pt>
              </c:strCache>
            </c:strRef>
          </c:cat>
          <c:val>
            <c:numRef>
              <c:f>Graphs!$E$41:$E$42</c:f>
              <c:numCache>
                <c:formatCode>0%</c:formatCode>
                <c:ptCount val="2"/>
                <c:pt idx="0">
                  <c:v>0.5</c:v>
                </c:pt>
                <c:pt idx="1">
                  <c:v>0.25</c:v>
                </c:pt>
              </c:numCache>
            </c:numRef>
          </c:val>
          <c:extLst xmlns:c16r2="http://schemas.microsoft.com/office/drawing/2015/06/chart">
            <c:ext xmlns:c16="http://schemas.microsoft.com/office/drawing/2014/chart" uri="{C3380CC4-5D6E-409C-BE32-E72D297353CC}">
              <c16:uniqueId val="{00000002-B138-433D-874E-3CBB8D92CC88}"/>
            </c:ext>
            <c:ext xmlns:c15="http://schemas.microsoft.com/office/drawing/2012/chart" uri="{02D57815-91ED-43cb-92C2-25804820EDAC}">
              <c15:datalabelsRange>
                <c15:f>Graphs!$E$41:$E$42</c15:f>
                <c15:dlblRangeCache>
                  <c:ptCount val="2"/>
                  <c:pt idx="0">
                    <c:v>50%</c:v>
                  </c:pt>
                  <c:pt idx="1">
                    <c:v>25%</c:v>
                  </c:pt>
                </c15:dlblRangeCache>
              </c15:datalabelsRange>
            </c:ext>
          </c:extLst>
        </c:ser>
        <c:ser>
          <c:idx val="1"/>
          <c:order val="1"/>
          <c:tx>
            <c:strRef>
              <c:f>Graphs!$F$40</c:f>
              <c:strCache>
                <c:ptCount val="1"/>
                <c:pt idx="0">
                  <c:v>Actual levels </c:v>
                </c:pt>
              </c:strCache>
            </c:strRef>
          </c:tx>
          <c:spPr>
            <a:solidFill>
              <a:srgbClr val="BB29BB"/>
            </a:solidFill>
            <a:ln>
              <a:noFill/>
            </a:ln>
            <a:effectLst/>
          </c:spPr>
          <c:invertIfNegative val="0"/>
          <c:dLbls>
            <c:dLbl>
              <c:idx val="0"/>
              <c:layout/>
              <c:tx>
                <c:rich>
                  <a:bodyPr/>
                  <a:lstStyle/>
                  <a:p>
                    <a:fld id="{0AB9C97A-104C-4984-B582-6DF5E5E5A717}" type="CELLRANGE">
                      <a:rPr lang="en-US"/>
                      <a:pPr/>
                      <a:t>[CELLRANGE]</a:t>
                    </a:fld>
                    <a:endParaRPr lang="en-US"/>
                  </a:p>
                </c:rich>
              </c:tx>
              <c:dLblPos val="inEnd"/>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B138-433D-874E-3CBB8D92CC88}"/>
                </c:ext>
                <c:ext xmlns:c15="http://schemas.microsoft.com/office/drawing/2012/chart" uri="{CE6537A1-D6FC-4f65-9D91-7224C49458BB}">
                  <c15:layout/>
                  <c15:dlblFieldTable/>
                  <c15:showDataLabelsRange val="1"/>
                </c:ext>
              </c:extLst>
            </c:dLbl>
            <c:dLbl>
              <c:idx val="1"/>
              <c:layout>
                <c:manualLayout>
                  <c:x val="-7.6447929703053183E-2"/>
                  <c:y val="3.0874552075887624E-3"/>
                </c:manualLayout>
              </c:layout>
              <c:tx>
                <c:rich>
                  <a:bodyPr/>
                  <a:lstStyle/>
                  <a:p>
                    <a:fld id="{60053EEB-E203-4421-884D-3AF8164C11D2}" type="CELLRANGE">
                      <a:rPr lang="en-US"/>
                      <a:pPr/>
                      <a:t>[CELLRANGE]</a:t>
                    </a:fld>
                    <a:endParaRPr lang="en-US"/>
                  </a:p>
                </c:rich>
              </c:tx>
              <c:dLblPos val="outEnd"/>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B138-433D-874E-3CBB8D92CC88}"/>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Graphs!$D$41:$D$42</c:f>
              <c:strCache>
                <c:ptCount val="2"/>
                <c:pt idx="0">
                  <c:v>Public engagement as % of research</c:v>
                </c:pt>
                <c:pt idx="1">
                  <c:v>Public engagement as % of teaching</c:v>
                </c:pt>
              </c:strCache>
            </c:strRef>
          </c:cat>
          <c:val>
            <c:numRef>
              <c:f>Graphs!$F$41:$F$42</c:f>
              <c:numCache>
                <c:formatCode>0%</c:formatCode>
                <c:ptCount val="2"/>
                <c:pt idx="0">
                  <c:v>0.3</c:v>
                </c:pt>
                <c:pt idx="1">
                  <c:v>0.1</c:v>
                </c:pt>
              </c:numCache>
            </c:numRef>
          </c:val>
          <c:extLst xmlns:c16r2="http://schemas.microsoft.com/office/drawing/2015/06/chart">
            <c:ext xmlns:c16="http://schemas.microsoft.com/office/drawing/2014/chart" uri="{C3380CC4-5D6E-409C-BE32-E72D297353CC}">
              <c16:uniqueId val="{00000005-B138-433D-874E-3CBB8D92CC88}"/>
            </c:ext>
            <c:ext xmlns:c15="http://schemas.microsoft.com/office/drawing/2012/chart" uri="{02D57815-91ED-43cb-92C2-25804820EDAC}">
              <c15:datalabelsRange>
                <c15:f>Graphs!$F$41:$F$42</c15:f>
                <c15:dlblRangeCache>
                  <c:ptCount val="2"/>
                  <c:pt idx="0">
                    <c:v>30%</c:v>
                  </c:pt>
                  <c:pt idx="1">
                    <c:v>10%</c:v>
                  </c:pt>
                </c15:dlblRangeCache>
              </c15:datalabelsRange>
            </c:ext>
          </c:extLst>
        </c:ser>
        <c:dLbls>
          <c:showLegendKey val="0"/>
          <c:showVal val="0"/>
          <c:showCatName val="0"/>
          <c:showSerName val="0"/>
          <c:showPercent val="0"/>
          <c:showBubbleSize val="0"/>
        </c:dLbls>
        <c:gapWidth val="120"/>
        <c:overlap val="-20"/>
        <c:axId val="242288568"/>
        <c:axId val="242164800"/>
      </c:barChart>
      <c:valAx>
        <c:axId val="242164800"/>
        <c:scaling>
          <c:orientation val="minMax"/>
          <c:max val="1"/>
        </c:scaling>
        <c:delete val="1"/>
        <c:axPos val="b"/>
        <c:majorGridlines>
          <c:spPr>
            <a:ln w="9525" cap="flat" cmpd="sng" algn="ctr">
              <a:solidFill>
                <a:schemeClr val="accent3">
                  <a:lumMod val="40000"/>
                  <a:lumOff val="60000"/>
                </a:schemeClr>
              </a:solidFill>
              <a:prstDash val="dashDot"/>
              <a:round/>
            </a:ln>
            <a:effectLst/>
          </c:spPr>
        </c:majorGridlines>
        <c:numFmt formatCode="0%" sourceLinked="1"/>
        <c:majorTickMark val="out"/>
        <c:minorTickMark val="none"/>
        <c:tickLblPos val="nextTo"/>
        <c:crossAx val="242288568"/>
        <c:crosses val="autoZero"/>
        <c:crossBetween val="between"/>
      </c:valAx>
      <c:catAx>
        <c:axId val="242288568"/>
        <c:scaling>
          <c:orientation val="minMax"/>
        </c:scaling>
        <c:delete val="0"/>
        <c:axPos val="l"/>
        <c:numFmt formatCode="General" sourceLinked="1"/>
        <c:majorTickMark val="none"/>
        <c:minorTickMark val="none"/>
        <c:tickLblPos val="nextTo"/>
        <c:spPr>
          <a:noFill/>
          <a:ln w="9525" cap="flat" cmpd="sng" algn="ctr">
            <a:solidFill>
              <a:schemeClr val="accent3">
                <a:lumMod val="40000"/>
                <a:lumOff val="60000"/>
              </a:schemeClr>
            </a:solidFill>
            <a:round/>
          </a:ln>
          <a:effectLst/>
        </c:spPr>
        <c:txPr>
          <a:bodyPr rot="-60000000" spcFirstLastPara="1" vertOverflow="ellipsis" vert="horz" wrap="square" anchor="ctr" anchorCtr="1"/>
          <a:lstStyle/>
          <a:p>
            <a:pPr>
              <a:defRPr sz="16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42164800"/>
        <c:crosses val="autoZero"/>
        <c:auto val="1"/>
        <c:lblAlgn val="ctr"/>
        <c:lblOffset val="0"/>
        <c:noMultiLvlLbl val="0"/>
      </c:catAx>
      <c:spPr>
        <a:noFill/>
        <a:ln>
          <a:noFill/>
        </a:ln>
        <a:effectLst/>
      </c:spPr>
    </c:plotArea>
    <c:legend>
      <c:legendPos val="r"/>
      <c:layout>
        <c:manualLayout>
          <c:xMode val="edge"/>
          <c:yMode val="edge"/>
          <c:x val="0.59924174782368012"/>
          <c:y val="0.43886644203606723"/>
          <c:w val="0.35140786077438091"/>
          <c:h val="0.180493603862479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4">
                  <a:lumMod val="75000"/>
                  <a:lumOff val="25000"/>
                </a:schemeClr>
              </a:solidFill>
              <a:latin typeface="+mn-lt"/>
              <a:ea typeface="+mn-ea"/>
              <a:cs typeface="Calibri" panose="020F0502020204030204" pitchFamily="34" charset="0"/>
            </a:defRPr>
          </a:pPr>
          <a:endParaRPr lang="en-US"/>
        </a:p>
      </c:txPr>
    </c:legend>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2696D-3ED7-4B70-ABB6-D309889D640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CA"/>
        </a:p>
      </dgm:t>
    </dgm:pt>
    <dgm:pt modelId="{C88E97D5-0475-4CC6-A00D-1F4AB44FB374}">
      <dgm:prSet phldrT="[Text]"/>
      <dgm:spPr/>
      <dgm:t>
        <a:bodyPr/>
        <a:lstStyle/>
        <a:p>
          <a:r>
            <a:rPr lang="en-CA" dirty="0" smtClean="0"/>
            <a:t>OPE</a:t>
          </a:r>
          <a:endParaRPr lang="en-CA" dirty="0"/>
        </a:p>
      </dgm:t>
    </dgm:pt>
    <dgm:pt modelId="{AE31000A-CD02-402A-A70C-4C5CB344ED1D}" type="parTrans" cxnId="{105B80EB-E071-41B7-AFD0-0EAB0ABA81BB}">
      <dgm:prSet/>
      <dgm:spPr/>
      <dgm:t>
        <a:bodyPr/>
        <a:lstStyle/>
        <a:p>
          <a:endParaRPr lang="en-CA"/>
        </a:p>
      </dgm:t>
    </dgm:pt>
    <dgm:pt modelId="{BDD0CF47-9417-493E-80A8-B3BCE4217DE0}" type="sibTrans" cxnId="{105B80EB-E071-41B7-AFD0-0EAB0ABA81BB}">
      <dgm:prSet/>
      <dgm:spPr/>
      <dgm:t>
        <a:bodyPr/>
        <a:lstStyle/>
        <a:p>
          <a:endParaRPr lang="en-CA"/>
        </a:p>
      </dgm:t>
    </dgm:pt>
    <dgm:pt modelId="{C1B01295-D53D-4F9B-8377-F6EB6921668E}">
      <dgm:prSet phldrT="[Text]"/>
      <dgm:spPr/>
      <dgm:t>
        <a:bodyPr/>
        <a:lstStyle/>
        <a:p>
          <a:r>
            <a:rPr lang="en-CA" dirty="0" smtClean="0"/>
            <a:t>Public</a:t>
          </a:r>
          <a:endParaRPr lang="en-CA" dirty="0"/>
        </a:p>
      </dgm:t>
    </dgm:pt>
    <dgm:pt modelId="{44FD7889-4A3A-4046-9FDA-6FD14FB63D2C}" type="parTrans" cxnId="{0575403C-EC3C-4F99-97AE-30B8F5C873ED}">
      <dgm:prSet/>
      <dgm:spPr/>
      <dgm:t>
        <a:bodyPr/>
        <a:lstStyle/>
        <a:p>
          <a:endParaRPr lang="en-CA"/>
        </a:p>
      </dgm:t>
    </dgm:pt>
    <dgm:pt modelId="{2B507174-9B19-4341-AAFF-2A78B19944A8}" type="sibTrans" cxnId="{0575403C-EC3C-4F99-97AE-30B8F5C873ED}">
      <dgm:prSet/>
      <dgm:spPr/>
      <dgm:t>
        <a:bodyPr/>
        <a:lstStyle/>
        <a:p>
          <a:endParaRPr lang="en-CA"/>
        </a:p>
      </dgm:t>
    </dgm:pt>
    <dgm:pt modelId="{DF9D1BD1-E100-4DCB-BD34-0BA933FFDE73}">
      <dgm:prSet phldrT="[Text]"/>
      <dgm:spPr/>
      <dgm:t>
        <a:bodyPr/>
        <a:lstStyle/>
        <a:p>
          <a:r>
            <a:rPr lang="en-CA" dirty="0" smtClean="0"/>
            <a:t>MUN </a:t>
          </a:r>
          <a:endParaRPr lang="en-CA" dirty="0"/>
        </a:p>
      </dgm:t>
    </dgm:pt>
    <dgm:pt modelId="{876D96C1-E2AD-4420-98A8-7ACAB7F56DC2}" type="parTrans" cxnId="{EEA0ACD0-ADB2-4358-9094-178F9D4F697D}">
      <dgm:prSet/>
      <dgm:spPr/>
      <dgm:t>
        <a:bodyPr/>
        <a:lstStyle/>
        <a:p>
          <a:endParaRPr lang="en-CA"/>
        </a:p>
      </dgm:t>
    </dgm:pt>
    <dgm:pt modelId="{C03E06D1-44AE-4874-A875-C539D940949F}" type="sibTrans" cxnId="{EEA0ACD0-ADB2-4358-9094-178F9D4F697D}">
      <dgm:prSet/>
      <dgm:spPr/>
      <dgm:t>
        <a:bodyPr/>
        <a:lstStyle/>
        <a:p>
          <a:endParaRPr lang="en-CA"/>
        </a:p>
      </dgm:t>
    </dgm:pt>
    <dgm:pt modelId="{A134A3A8-EAFA-4E9E-94FC-614F02DEAA8D}" type="pres">
      <dgm:prSet presAssocID="{D5F2696D-3ED7-4B70-ABB6-D309889D6403}" presName="compositeShape" presStyleCnt="0">
        <dgm:presLayoutVars>
          <dgm:chMax val="7"/>
          <dgm:dir/>
          <dgm:resizeHandles val="exact"/>
        </dgm:presLayoutVars>
      </dgm:prSet>
      <dgm:spPr/>
      <dgm:t>
        <a:bodyPr/>
        <a:lstStyle/>
        <a:p>
          <a:endParaRPr lang="en-CA"/>
        </a:p>
      </dgm:t>
    </dgm:pt>
    <dgm:pt modelId="{0DFFA336-A6A1-4088-9493-BF509F1A61DD}" type="pres">
      <dgm:prSet presAssocID="{C88E97D5-0475-4CC6-A00D-1F4AB44FB374}" presName="circ1" presStyleLbl="vennNode1" presStyleIdx="0" presStyleCnt="3"/>
      <dgm:spPr/>
      <dgm:t>
        <a:bodyPr/>
        <a:lstStyle/>
        <a:p>
          <a:endParaRPr lang="en-CA"/>
        </a:p>
      </dgm:t>
    </dgm:pt>
    <dgm:pt modelId="{9DCC1F75-95A0-4156-8EA7-86446A2AD0A4}" type="pres">
      <dgm:prSet presAssocID="{C88E97D5-0475-4CC6-A00D-1F4AB44FB374}" presName="circ1Tx" presStyleLbl="revTx" presStyleIdx="0" presStyleCnt="0">
        <dgm:presLayoutVars>
          <dgm:chMax val="0"/>
          <dgm:chPref val="0"/>
          <dgm:bulletEnabled val="1"/>
        </dgm:presLayoutVars>
      </dgm:prSet>
      <dgm:spPr/>
      <dgm:t>
        <a:bodyPr/>
        <a:lstStyle/>
        <a:p>
          <a:endParaRPr lang="en-CA"/>
        </a:p>
      </dgm:t>
    </dgm:pt>
    <dgm:pt modelId="{1EAA7DFB-30DF-4DD6-AD0C-95BEF66AFBB9}" type="pres">
      <dgm:prSet presAssocID="{C1B01295-D53D-4F9B-8377-F6EB6921668E}" presName="circ2" presStyleLbl="vennNode1" presStyleIdx="1" presStyleCnt="3"/>
      <dgm:spPr/>
      <dgm:t>
        <a:bodyPr/>
        <a:lstStyle/>
        <a:p>
          <a:endParaRPr lang="en-CA"/>
        </a:p>
      </dgm:t>
    </dgm:pt>
    <dgm:pt modelId="{BE7F62E9-382F-4172-A387-45D0F3B592EC}" type="pres">
      <dgm:prSet presAssocID="{C1B01295-D53D-4F9B-8377-F6EB6921668E}" presName="circ2Tx" presStyleLbl="revTx" presStyleIdx="0" presStyleCnt="0">
        <dgm:presLayoutVars>
          <dgm:chMax val="0"/>
          <dgm:chPref val="0"/>
          <dgm:bulletEnabled val="1"/>
        </dgm:presLayoutVars>
      </dgm:prSet>
      <dgm:spPr/>
      <dgm:t>
        <a:bodyPr/>
        <a:lstStyle/>
        <a:p>
          <a:endParaRPr lang="en-CA"/>
        </a:p>
      </dgm:t>
    </dgm:pt>
    <dgm:pt modelId="{0D93F31F-8B81-48C8-9B39-D0EEA3CBDC0F}" type="pres">
      <dgm:prSet presAssocID="{DF9D1BD1-E100-4DCB-BD34-0BA933FFDE73}" presName="circ3" presStyleLbl="vennNode1" presStyleIdx="2" presStyleCnt="3"/>
      <dgm:spPr/>
      <dgm:t>
        <a:bodyPr/>
        <a:lstStyle/>
        <a:p>
          <a:endParaRPr lang="en-CA"/>
        </a:p>
      </dgm:t>
    </dgm:pt>
    <dgm:pt modelId="{751FEB33-F74C-4EAE-B8C0-F782DCCBB259}" type="pres">
      <dgm:prSet presAssocID="{DF9D1BD1-E100-4DCB-BD34-0BA933FFDE73}" presName="circ3Tx" presStyleLbl="revTx" presStyleIdx="0" presStyleCnt="0">
        <dgm:presLayoutVars>
          <dgm:chMax val="0"/>
          <dgm:chPref val="0"/>
          <dgm:bulletEnabled val="1"/>
        </dgm:presLayoutVars>
      </dgm:prSet>
      <dgm:spPr/>
      <dgm:t>
        <a:bodyPr/>
        <a:lstStyle/>
        <a:p>
          <a:endParaRPr lang="en-CA"/>
        </a:p>
      </dgm:t>
    </dgm:pt>
  </dgm:ptLst>
  <dgm:cxnLst>
    <dgm:cxn modelId="{0575403C-EC3C-4F99-97AE-30B8F5C873ED}" srcId="{D5F2696D-3ED7-4B70-ABB6-D309889D6403}" destId="{C1B01295-D53D-4F9B-8377-F6EB6921668E}" srcOrd="1" destOrd="0" parTransId="{44FD7889-4A3A-4046-9FDA-6FD14FB63D2C}" sibTransId="{2B507174-9B19-4341-AAFF-2A78B19944A8}"/>
    <dgm:cxn modelId="{105B80EB-E071-41B7-AFD0-0EAB0ABA81BB}" srcId="{D5F2696D-3ED7-4B70-ABB6-D309889D6403}" destId="{C88E97D5-0475-4CC6-A00D-1F4AB44FB374}" srcOrd="0" destOrd="0" parTransId="{AE31000A-CD02-402A-A70C-4C5CB344ED1D}" sibTransId="{BDD0CF47-9417-493E-80A8-B3BCE4217DE0}"/>
    <dgm:cxn modelId="{4756E2B9-E335-43B0-A7DB-22D97F8616FF}" type="presOf" srcId="{C88E97D5-0475-4CC6-A00D-1F4AB44FB374}" destId="{0DFFA336-A6A1-4088-9493-BF509F1A61DD}" srcOrd="0" destOrd="0" presId="urn:microsoft.com/office/officeart/2005/8/layout/venn1"/>
    <dgm:cxn modelId="{5B3E6D95-92BD-4D37-873C-0A54E8659A20}" type="presOf" srcId="{C1B01295-D53D-4F9B-8377-F6EB6921668E}" destId="{1EAA7DFB-30DF-4DD6-AD0C-95BEF66AFBB9}" srcOrd="0" destOrd="0" presId="urn:microsoft.com/office/officeart/2005/8/layout/venn1"/>
    <dgm:cxn modelId="{EEA0ACD0-ADB2-4358-9094-178F9D4F697D}" srcId="{D5F2696D-3ED7-4B70-ABB6-D309889D6403}" destId="{DF9D1BD1-E100-4DCB-BD34-0BA933FFDE73}" srcOrd="2" destOrd="0" parTransId="{876D96C1-E2AD-4420-98A8-7ACAB7F56DC2}" sibTransId="{C03E06D1-44AE-4874-A875-C539D940949F}"/>
    <dgm:cxn modelId="{7885735B-6A70-4FA6-860E-D16854C571F8}" type="presOf" srcId="{C88E97D5-0475-4CC6-A00D-1F4AB44FB374}" destId="{9DCC1F75-95A0-4156-8EA7-86446A2AD0A4}" srcOrd="1" destOrd="0" presId="urn:microsoft.com/office/officeart/2005/8/layout/venn1"/>
    <dgm:cxn modelId="{444D5BB6-C5B0-4BDB-9E8C-1A7D2D491752}" type="presOf" srcId="{C1B01295-D53D-4F9B-8377-F6EB6921668E}" destId="{BE7F62E9-382F-4172-A387-45D0F3B592EC}" srcOrd="1" destOrd="0" presId="urn:microsoft.com/office/officeart/2005/8/layout/venn1"/>
    <dgm:cxn modelId="{99145B19-C930-4DBB-BF88-65222F30F5B0}" type="presOf" srcId="{DF9D1BD1-E100-4DCB-BD34-0BA933FFDE73}" destId="{0D93F31F-8B81-48C8-9B39-D0EEA3CBDC0F}" srcOrd="0" destOrd="0" presId="urn:microsoft.com/office/officeart/2005/8/layout/venn1"/>
    <dgm:cxn modelId="{D5EFA150-CE6B-4972-AB8C-1007BA65CD3C}" type="presOf" srcId="{D5F2696D-3ED7-4B70-ABB6-D309889D6403}" destId="{A134A3A8-EAFA-4E9E-94FC-614F02DEAA8D}" srcOrd="0" destOrd="0" presId="urn:microsoft.com/office/officeart/2005/8/layout/venn1"/>
    <dgm:cxn modelId="{D11A4216-61A9-409E-9984-FA8390D10C00}" type="presOf" srcId="{DF9D1BD1-E100-4DCB-BD34-0BA933FFDE73}" destId="{751FEB33-F74C-4EAE-B8C0-F782DCCBB259}" srcOrd="1" destOrd="0" presId="urn:microsoft.com/office/officeart/2005/8/layout/venn1"/>
    <dgm:cxn modelId="{B7B13A86-5438-4FF5-BEB8-5E5DEEC495C5}" type="presParOf" srcId="{A134A3A8-EAFA-4E9E-94FC-614F02DEAA8D}" destId="{0DFFA336-A6A1-4088-9493-BF509F1A61DD}" srcOrd="0" destOrd="0" presId="urn:microsoft.com/office/officeart/2005/8/layout/venn1"/>
    <dgm:cxn modelId="{7AC3219E-9895-446C-9A4D-FC84166423F8}" type="presParOf" srcId="{A134A3A8-EAFA-4E9E-94FC-614F02DEAA8D}" destId="{9DCC1F75-95A0-4156-8EA7-86446A2AD0A4}" srcOrd="1" destOrd="0" presId="urn:microsoft.com/office/officeart/2005/8/layout/venn1"/>
    <dgm:cxn modelId="{BCF10378-09C2-4B55-873A-05AF157A36B2}" type="presParOf" srcId="{A134A3A8-EAFA-4E9E-94FC-614F02DEAA8D}" destId="{1EAA7DFB-30DF-4DD6-AD0C-95BEF66AFBB9}" srcOrd="2" destOrd="0" presId="urn:microsoft.com/office/officeart/2005/8/layout/venn1"/>
    <dgm:cxn modelId="{EED66FD9-9DA0-4723-9B4C-A7AC1172F063}" type="presParOf" srcId="{A134A3A8-EAFA-4E9E-94FC-614F02DEAA8D}" destId="{BE7F62E9-382F-4172-A387-45D0F3B592EC}" srcOrd="3" destOrd="0" presId="urn:microsoft.com/office/officeart/2005/8/layout/venn1"/>
    <dgm:cxn modelId="{FD5EAAB1-7528-47C7-ACF9-F08ACF4D0DAC}" type="presParOf" srcId="{A134A3A8-EAFA-4E9E-94FC-614F02DEAA8D}" destId="{0D93F31F-8B81-48C8-9B39-D0EEA3CBDC0F}" srcOrd="4" destOrd="0" presId="urn:microsoft.com/office/officeart/2005/8/layout/venn1"/>
    <dgm:cxn modelId="{93147715-DDFD-40C3-8A79-96DE8F04AD7D}" type="presParOf" srcId="{A134A3A8-EAFA-4E9E-94FC-614F02DEAA8D}" destId="{751FEB33-F74C-4EAE-B8C0-F782DCCBB25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FA336-A6A1-4088-9493-BF509F1A61DD}">
      <dsp:nvSpPr>
        <dsp:cNvPr id="0" name=""/>
        <dsp:cNvSpPr/>
      </dsp:nvSpPr>
      <dsp:spPr>
        <a:xfrm>
          <a:off x="2585121" y="55595"/>
          <a:ext cx="2668587" cy="26685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r>
            <a:rPr lang="en-CA" sz="4600" kern="1200" dirty="0" smtClean="0"/>
            <a:t>OPE</a:t>
          </a:r>
          <a:endParaRPr lang="en-CA" sz="4600" kern="1200" dirty="0"/>
        </a:p>
      </dsp:txBody>
      <dsp:txXfrm>
        <a:off x="2940933" y="522598"/>
        <a:ext cx="1956964" cy="1200864"/>
      </dsp:txXfrm>
    </dsp:sp>
    <dsp:sp modelId="{1EAA7DFB-30DF-4DD6-AD0C-95BEF66AFBB9}">
      <dsp:nvSpPr>
        <dsp:cNvPr id="0" name=""/>
        <dsp:cNvSpPr/>
      </dsp:nvSpPr>
      <dsp:spPr>
        <a:xfrm>
          <a:off x="3548037" y="1723462"/>
          <a:ext cx="2668587" cy="26685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r>
            <a:rPr lang="en-CA" sz="4600" kern="1200" dirty="0" smtClean="0"/>
            <a:t>Public</a:t>
          </a:r>
          <a:endParaRPr lang="en-CA" sz="4600" kern="1200" dirty="0"/>
        </a:p>
      </dsp:txBody>
      <dsp:txXfrm>
        <a:off x="4364180" y="2412847"/>
        <a:ext cx="1601152" cy="1467723"/>
      </dsp:txXfrm>
    </dsp:sp>
    <dsp:sp modelId="{0D93F31F-8B81-48C8-9B39-D0EEA3CBDC0F}">
      <dsp:nvSpPr>
        <dsp:cNvPr id="0" name=""/>
        <dsp:cNvSpPr/>
      </dsp:nvSpPr>
      <dsp:spPr>
        <a:xfrm>
          <a:off x="1622206" y="1723462"/>
          <a:ext cx="2668587" cy="26685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r>
            <a:rPr lang="en-CA" sz="4600" kern="1200" dirty="0" smtClean="0"/>
            <a:t>MUN </a:t>
          </a:r>
          <a:endParaRPr lang="en-CA" sz="4600" kern="1200" dirty="0"/>
        </a:p>
      </dsp:txBody>
      <dsp:txXfrm>
        <a:off x="1873498" y="2412847"/>
        <a:ext cx="1601152" cy="14677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0.00166</cdr:x>
      <cdr:y>0.03172</cdr:y>
    </cdr:from>
    <cdr:to>
      <cdr:x>0.99834</cdr:x>
      <cdr:y>0.36572</cdr:y>
    </cdr:to>
    <cdr:sp macro="" textlink="">
      <cdr:nvSpPr>
        <cdr:cNvPr id="2" name="TextBox 1">
          <a:extLst xmlns:a="http://schemas.openxmlformats.org/drawingml/2006/main">
            <a:ext uri="{FF2B5EF4-FFF2-40B4-BE49-F238E27FC236}">
              <a16:creationId xmlns:a16="http://schemas.microsoft.com/office/drawing/2014/main" xmlns="" id="{4C95D052-5BA1-4C20-BFC7-BFF3BB9B9D6F}"/>
            </a:ext>
          </a:extLst>
        </cdr:cNvPr>
        <cdr:cNvSpPr txBox="1"/>
      </cdr:nvSpPr>
      <cdr:spPr>
        <a:xfrm xmlns:a="http://schemas.openxmlformats.org/drawingml/2006/main">
          <a:off x="7669" y="66589"/>
          <a:ext cx="4604287" cy="701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spcAft>
              <a:spcPts val="300"/>
            </a:spcAft>
          </a:pPr>
          <a:r>
            <a:rPr lang="en-CA" sz="2200" dirty="0" smtClean="0">
              <a:solidFill>
                <a:schemeClr val="accent6"/>
              </a:solidFill>
            </a:rPr>
            <a:t>Proportion of</a:t>
          </a:r>
          <a:r>
            <a:rPr lang="en-CA" sz="2200" b="0" i="0" baseline="0" dirty="0" smtClean="0">
              <a:solidFill>
                <a:schemeClr val="accent6"/>
              </a:solidFill>
              <a:effectLst/>
            </a:rPr>
            <a:t> teaching and research effort involving</a:t>
          </a:r>
          <a:r>
            <a:rPr lang="en-CA" sz="2200" b="0" i="0" dirty="0" smtClean="0">
              <a:solidFill>
                <a:schemeClr val="accent6"/>
              </a:solidFill>
              <a:effectLst/>
            </a:rPr>
            <a:t> </a:t>
          </a:r>
          <a:r>
            <a:rPr lang="en-CA" sz="2200" b="0" i="0" baseline="0" dirty="0" smtClean="0">
              <a:solidFill>
                <a:schemeClr val="accent6"/>
              </a:solidFill>
              <a:effectLst/>
            </a:rPr>
            <a:t>public engagement</a:t>
          </a:r>
          <a:endParaRPr lang="en-CA" sz="2200" b="0" dirty="0">
            <a:solidFill>
              <a:schemeClr val="accent6"/>
            </a:solidFill>
            <a:effectLst/>
          </a:endParaRPr>
        </a:p>
      </cdr:txBody>
    </cdr:sp>
  </cdr:relSizeAnchor>
  <cdr:relSizeAnchor xmlns:cdr="http://schemas.openxmlformats.org/drawingml/2006/chartDrawing">
    <cdr:from>
      <cdr:x>0.09537</cdr:x>
      <cdr:y>0.62987</cdr:y>
    </cdr:from>
    <cdr:to>
      <cdr:x>0.21861</cdr:x>
      <cdr:y>0.70626</cdr:y>
    </cdr:to>
    <cdr:sp macro="" textlink="">
      <cdr:nvSpPr>
        <cdr:cNvPr id="3" name="Text Box 1"/>
        <cdr:cNvSpPr txBox="1"/>
      </cdr:nvSpPr>
      <cdr:spPr>
        <a:xfrm xmlns:a="http://schemas.openxmlformats.org/drawingml/2006/main">
          <a:off x="518571" y="2590913"/>
          <a:ext cx="670118" cy="314225"/>
        </a:xfrm>
        <a:prstGeom xmlns:a="http://schemas.openxmlformats.org/drawingml/2006/main" prst="rect">
          <a:avLst/>
        </a:prstGeom>
        <a:solidFill xmlns:a="http://schemas.openxmlformats.org/drawingml/2006/main">
          <a:schemeClr val="tx1"/>
        </a:solidFill>
        <a:ln xmlns:a="http://schemas.openxmlformats.org/drawingml/2006/main" w="6350">
          <a:noFill/>
        </a:ln>
        <a:effectLst xmlns:a="http://schemas.openxmlformats.org/drawingml/2006/main"/>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36000" tIns="0" rIns="36000" bIns="0" numCol="1" spcCol="0" rtlCol="0" fromWordArt="0" anchor="t" anchorCtr="0" forceAA="0" compatLnSpc="1">
          <a:prstTxWarp prst="textNoShape">
            <a:avLst/>
          </a:prstTxWarp>
          <a:noAutofit/>
        </a:bodyPr>
        <a:lstStyle xmlns:a="http://schemas.openxmlformats.org/drawingml/2006/main"/>
        <a:p xmlns:a="http://schemas.openxmlformats.org/drawingml/2006/main">
          <a:r>
            <a:rPr lang="en-CA" sz="1400" dirty="0">
              <a:solidFill>
                <a:schemeClr val="accent4">
                  <a:lumMod val="90000"/>
                  <a:lumOff val="10000"/>
                </a:schemeClr>
              </a:solidFill>
              <a:latin typeface="Arial" panose="020B0604020202020204" pitchFamily="34" charset="0"/>
              <a:cs typeface="Arial" panose="020B0604020202020204" pitchFamily="34" charset="0"/>
            </a:rPr>
            <a:t>n = 145</a:t>
          </a:r>
        </a:p>
      </cdr:txBody>
    </cdr:sp>
  </cdr:relSizeAnchor>
  <cdr:relSizeAnchor xmlns:cdr="http://schemas.openxmlformats.org/drawingml/2006/chartDrawing">
    <cdr:from>
      <cdr:x>0.09537</cdr:x>
      <cdr:y>0.93379</cdr:y>
    </cdr:from>
    <cdr:to>
      <cdr:x>0.24862</cdr:x>
      <cdr:y>0.9903</cdr:y>
    </cdr:to>
    <cdr:sp macro="" textlink="">
      <cdr:nvSpPr>
        <cdr:cNvPr id="4" name="Text Box 1"/>
        <cdr:cNvSpPr txBox="1"/>
      </cdr:nvSpPr>
      <cdr:spPr>
        <a:xfrm xmlns:a="http://schemas.openxmlformats.org/drawingml/2006/main">
          <a:off x="518571" y="3841087"/>
          <a:ext cx="833297" cy="232449"/>
        </a:xfrm>
        <a:prstGeom xmlns:a="http://schemas.openxmlformats.org/drawingml/2006/main" prst="rect">
          <a:avLst/>
        </a:prstGeom>
        <a:solidFill xmlns:a="http://schemas.openxmlformats.org/drawingml/2006/main">
          <a:schemeClr val="tx1"/>
        </a:solidFill>
        <a:ln xmlns:a="http://schemas.openxmlformats.org/drawingml/2006/main" w="6350">
          <a:noFill/>
        </a:ln>
        <a:effectLst xmlns:a="http://schemas.openxmlformats.org/drawingml/2006/main"/>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36000" tIns="0" rIns="36000" bIns="0" numCol="1" spcCol="0" rtlCol="0" fromWordArt="0" anchor="t" anchorCtr="0" forceAA="0" compatLnSpc="1">
          <a:prstTxWarp prst="textNoShape">
            <a:avLst/>
          </a:prstTxWarp>
          <a:noAutofit/>
        </a:bodyPr>
        <a:lstStyle xmlns:a="http://schemas.openxmlformats.org/drawingml/2006/main"/>
        <a:p xmlns:a="http://schemas.openxmlformats.org/drawingml/2006/main">
          <a:r>
            <a:rPr lang="en-CA" sz="1400" dirty="0">
              <a:solidFill>
                <a:schemeClr val="accent4">
                  <a:lumMod val="90000"/>
                  <a:lumOff val="10000"/>
                </a:schemeClr>
              </a:solidFill>
              <a:latin typeface="Arial" panose="020B0604020202020204" pitchFamily="34" charset="0"/>
              <a:cs typeface="Arial" panose="020B0604020202020204" pitchFamily="34" charset="0"/>
            </a:rPr>
            <a:t>n</a:t>
          </a:r>
          <a:r>
            <a:rPr lang="en-CA" sz="1400" baseline="0" dirty="0">
              <a:solidFill>
                <a:schemeClr val="accent4">
                  <a:lumMod val="90000"/>
                  <a:lumOff val="10000"/>
                </a:schemeClr>
              </a:solidFill>
              <a:latin typeface="Arial" panose="020B0604020202020204" pitchFamily="34" charset="0"/>
              <a:cs typeface="Arial" panose="020B0604020202020204" pitchFamily="34" charset="0"/>
            </a:rPr>
            <a:t> = 146</a:t>
          </a:r>
          <a:endParaRPr lang="en-CA" sz="1400" dirty="0">
            <a:solidFill>
              <a:schemeClr val="accent4">
                <a:lumMod val="90000"/>
                <a:lumOff val="10000"/>
              </a:schemeClr>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665" cy="466417"/>
          </a:xfrm>
          <a:prstGeom prst="rect">
            <a:avLst/>
          </a:prstGeom>
        </p:spPr>
        <p:txBody>
          <a:bodyPr vert="horz" lIns="92446" tIns="46223" rIns="92446" bIns="46223" rtlCol="0"/>
          <a:lstStyle>
            <a:lvl1pPr algn="l">
              <a:defRPr sz="1200"/>
            </a:lvl1pPr>
          </a:lstStyle>
          <a:p>
            <a:endParaRPr lang="en-CA"/>
          </a:p>
        </p:txBody>
      </p:sp>
      <p:sp>
        <p:nvSpPr>
          <p:cNvPr id="3" name="Date Placeholder 2"/>
          <p:cNvSpPr>
            <a:spLocks noGrp="1"/>
          </p:cNvSpPr>
          <p:nvPr>
            <p:ph type="dt" sz="quarter" idx="1"/>
          </p:nvPr>
        </p:nvSpPr>
        <p:spPr>
          <a:xfrm>
            <a:off x="3977827" y="3"/>
            <a:ext cx="3043665" cy="466417"/>
          </a:xfrm>
          <a:prstGeom prst="rect">
            <a:avLst/>
          </a:prstGeom>
        </p:spPr>
        <p:txBody>
          <a:bodyPr vert="horz" lIns="92446" tIns="46223" rIns="92446" bIns="46223" rtlCol="0"/>
          <a:lstStyle>
            <a:lvl1pPr algn="r">
              <a:defRPr sz="1200"/>
            </a:lvl1pPr>
          </a:lstStyle>
          <a:p>
            <a:fld id="{12381515-B407-452E-97D3-3921F3B6D4C8}" type="datetimeFigureOut">
              <a:rPr lang="en-CA" smtClean="0"/>
              <a:t>28/05/2019</a:t>
            </a:fld>
            <a:endParaRPr lang="en-CA"/>
          </a:p>
        </p:txBody>
      </p:sp>
      <p:sp>
        <p:nvSpPr>
          <p:cNvPr id="4" name="Footer Placeholder 3"/>
          <p:cNvSpPr>
            <a:spLocks noGrp="1"/>
          </p:cNvSpPr>
          <p:nvPr>
            <p:ph type="ftr" sz="quarter" idx="2"/>
          </p:nvPr>
        </p:nvSpPr>
        <p:spPr>
          <a:xfrm>
            <a:off x="0" y="8842684"/>
            <a:ext cx="3043665" cy="466416"/>
          </a:xfrm>
          <a:prstGeom prst="rect">
            <a:avLst/>
          </a:prstGeom>
        </p:spPr>
        <p:txBody>
          <a:bodyPr vert="horz" lIns="92446" tIns="46223" rIns="92446" bIns="46223" rtlCol="0" anchor="b"/>
          <a:lstStyle>
            <a:lvl1pPr algn="l">
              <a:defRPr sz="1200"/>
            </a:lvl1pPr>
          </a:lstStyle>
          <a:p>
            <a:endParaRPr lang="en-CA"/>
          </a:p>
        </p:txBody>
      </p:sp>
      <p:sp>
        <p:nvSpPr>
          <p:cNvPr id="5" name="Slide Number Placeholder 4"/>
          <p:cNvSpPr>
            <a:spLocks noGrp="1"/>
          </p:cNvSpPr>
          <p:nvPr>
            <p:ph type="sldNum" sz="quarter" idx="3"/>
          </p:nvPr>
        </p:nvSpPr>
        <p:spPr>
          <a:xfrm>
            <a:off x="3977827" y="8842684"/>
            <a:ext cx="3043665" cy="466416"/>
          </a:xfrm>
          <a:prstGeom prst="rect">
            <a:avLst/>
          </a:prstGeom>
        </p:spPr>
        <p:txBody>
          <a:bodyPr vert="horz" lIns="92446" tIns="46223" rIns="92446" bIns="46223" rtlCol="0" anchor="b"/>
          <a:lstStyle>
            <a:lvl1pPr algn="r">
              <a:defRPr sz="1200"/>
            </a:lvl1pPr>
          </a:lstStyle>
          <a:p>
            <a:fld id="{3E67CF8F-8F0B-4FB4-8B39-A1683100F71A}" type="slidenum">
              <a:rPr lang="en-CA" smtClean="0"/>
              <a:t>‹#›</a:t>
            </a:fld>
            <a:endParaRPr lang="en-CA"/>
          </a:p>
        </p:txBody>
      </p:sp>
    </p:spTree>
    <p:extLst>
      <p:ext uri="{BB962C8B-B14F-4D97-AF65-F5344CB8AC3E}">
        <p14:creationId xmlns:p14="http://schemas.microsoft.com/office/powerpoint/2010/main" val="3644360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3043343" cy="467071"/>
          </a:xfrm>
          <a:prstGeom prst="rect">
            <a:avLst/>
          </a:prstGeom>
          <a:noFill/>
          <a:ln>
            <a:noFill/>
          </a:ln>
        </p:spPr>
        <p:txBody>
          <a:bodyPr lIns="92431" tIns="92431" rIns="92431" bIns="92431"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2229" marR="0" lvl="1" indent="0" algn="l" rtl="0">
              <a:spcBef>
                <a:spcPts val="0"/>
              </a:spcBef>
              <a:buNone/>
              <a:defRPr sz="1800" b="0" i="0" u="none" strike="noStrike" cap="none">
                <a:solidFill>
                  <a:schemeClr val="dk1"/>
                </a:solidFill>
                <a:latin typeface="Calibri"/>
                <a:ea typeface="Calibri"/>
                <a:cs typeface="Calibri"/>
                <a:sym typeface="Calibri"/>
              </a:defRPr>
            </a:lvl2pPr>
            <a:lvl3pPr marL="924458" marR="0" lvl="2" indent="0" algn="l" rtl="0">
              <a:spcBef>
                <a:spcPts val="0"/>
              </a:spcBef>
              <a:buNone/>
              <a:defRPr sz="1800" b="0" i="0" u="none" strike="noStrike" cap="none">
                <a:solidFill>
                  <a:schemeClr val="dk1"/>
                </a:solidFill>
                <a:latin typeface="Calibri"/>
                <a:ea typeface="Calibri"/>
                <a:cs typeface="Calibri"/>
                <a:sym typeface="Calibri"/>
              </a:defRPr>
            </a:lvl3pPr>
            <a:lvl4pPr marL="1386688" marR="0" lvl="3" indent="0" algn="l" rtl="0">
              <a:spcBef>
                <a:spcPts val="0"/>
              </a:spcBef>
              <a:buNone/>
              <a:defRPr sz="1800" b="0" i="0" u="none" strike="noStrike" cap="none">
                <a:solidFill>
                  <a:schemeClr val="dk1"/>
                </a:solidFill>
                <a:latin typeface="Calibri"/>
                <a:ea typeface="Calibri"/>
                <a:cs typeface="Calibri"/>
                <a:sym typeface="Calibri"/>
              </a:defRPr>
            </a:lvl4pPr>
            <a:lvl5pPr marL="1848917" marR="0" lvl="4" indent="0" algn="l" rtl="0">
              <a:spcBef>
                <a:spcPts val="0"/>
              </a:spcBef>
              <a:buNone/>
              <a:defRPr sz="1800" b="0" i="0" u="none" strike="noStrike" cap="none">
                <a:solidFill>
                  <a:schemeClr val="dk1"/>
                </a:solidFill>
                <a:latin typeface="Calibri"/>
                <a:ea typeface="Calibri"/>
                <a:cs typeface="Calibri"/>
                <a:sym typeface="Calibri"/>
              </a:defRPr>
            </a:lvl5pPr>
            <a:lvl6pPr marL="2311146" marR="0" lvl="5" indent="0" algn="l" rtl="0">
              <a:spcBef>
                <a:spcPts val="0"/>
              </a:spcBef>
              <a:buNone/>
              <a:defRPr sz="1800" b="0" i="0" u="none" strike="noStrike" cap="none">
                <a:solidFill>
                  <a:schemeClr val="dk1"/>
                </a:solidFill>
                <a:latin typeface="Calibri"/>
                <a:ea typeface="Calibri"/>
                <a:cs typeface="Calibri"/>
                <a:sym typeface="Calibri"/>
              </a:defRPr>
            </a:lvl6pPr>
            <a:lvl7pPr marL="2773375" marR="0" lvl="6" indent="0" algn="l" rtl="0">
              <a:spcBef>
                <a:spcPts val="0"/>
              </a:spcBef>
              <a:buNone/>
              <a:defRPr sz="1800" b="0" i="0" u="none" strike="noStrike" cap="none">
                <a:solidFill>
                  <a:schemeClr val="dk1"/>
                </a:solidFill>
                <a:latin typeface="Calibri"/>
                <a:ea typeface="Calibri"/>
                <a:cs typeface="Calibri"/>
                <a:sym typeface="Calibri"/>
              </a:defRPr>
            </a:lvl7pPr>
            <a:lvl8pPr marL="3235604" marR="0" lvl="7" indent="0" algn="l" rtl="0">
              <a:spcBef>
                <a:spcPts val="0"/>
              </a:spcBef>
              <a:buNone/>
              <a:defRPr sz="1800" b="0" i="0" u="none" strike="noStrike" cap="none">
                <a:solidFill>
                  <a:schemeClr val="dk1"/>
                </a:solidFill>
                <a:latin typeface="Calibri"/>
                <a:ea typeface="Calibri"/>
                <a:cs typeface="Calibri"/>
                <a:sym typeface="Calibri"/>
              </a:defRPr>
            </a:lvl8pPr>
            <a:lvl9pPr marL="369783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8131" y="1"/>
            <a:ext cx="3043343" cy="467071"/>
          </a:xfrm>
          <a:prstGeom prst="rect">
            <a:avLst/>
          </a:prstGeom>
          <a:noFill/>
          <a:ln>
            <a:noFill/>
          </a:ln>
        </p:spPr>
        <p:txBody>
          <a:bodyPr lIns="92431" tIns="92431" rIns="92431" bIns="92431"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2229" marR="0" lvl="1" indent="0" algn="l" rtl="0">
              <a:spcBef>
                <a:spcPts val="0"/>
              </a:spcBef>
              <a:buNone/>
              <a:defRPr sz="1800" b="0" i="0" u="none" strike="noStrike" cap="none">
                <a:solidFill>
                  <a:schemeClr val="dk1"/>
                </a:solidFill>
                <a:latin typeface="Calibri"/>
                <a:ea typeface="Calibri"/>
                <a:cs typeface="Calibri"/>
                <a:sym typeface="Calibri"/>
              </a:defRPr>
            </a:lvl2pPr>
            <a:lvl3pPr marL="924458" marR="0" lvl="2" indent="0" algn="l" rtl="0">
              <a:spcBef>
                <a:spcPts val="0"/>
              </a:spcBef>
              <a:buNone/>
              <a:defRPr sz="1800" b="0" i="0" u="none" strike="noStrike" cap="none">
                <a:solidFill>
                  <a:schemeClr val="dk1"/>
                </a:solidFill>
                <a:latin typeface="Calibri"/>
                <a:ea typeface="Calibri"/>
                <a:cs typeface="Calibri"/>
                <a:sym typeface="Calibri"/>
              </a:defRPr>
            </a:lvl3pPr>
            <a:lvl4pPr marL="1386688" marR="0" lvl="3" indent="0" algn="l" rtl="0">
              <a:spcBef>
                <a:spcPts val="0"/>
              </a:spcBef>
              <a:buNone/>
              <a:defRPr sz="1800" b="0" i="0" u="none" strike="noStrike" cap="none">
                <a:solidFill>
                  <a:schemeClr val="dk1"/>
                </a:solidFill>
                <a:latin typeface="Calibri"/>
                <a:ea typeface="Calibri"/>
                <a:cs typeface="Calibri"/>
                <a:sym typeface="Calibri"/>
              </a:defRPr>
            </a:lvl4pPr>
            <a:lvl5pPr marL="1848917" marR="0" lvl="4" indent="0" algn="l" rtl="0">
              <a:spcBef>
                <a:spcPts val="0"/>
              </a:spcBef>
              <a:buNone/>
              <a:defRPr sz="1800" b="0" i="0" u="none" strike="noStrike" cap="none">
                <a:solidFill>
                  <a:schemeClr val="dk1"/>
                </a:solidFill>
                <a:latin typeface="Calibri"/>
                <a:ea typeface="Calibri"/>
                <a:cs typeface="Calibri"/>
                <a:sym typeface="Calibri"/>
              </a:defRPr>
            </a:lvl5pPr>
            <a:lvl6pPr marL="2311146" marR="0" lvl="5" indent="0" algn="l" rtl="0">
              <a:spcBef>
                <a:spcPts val="0"/>
              </a:spcBef>
              <a:buNone/>
              <a:defRPr sz="1800" b="0" i="0" u="none" strike="noStrike" cap="none">
                <a:solidFill>
                  <a:schemeClr val="dk1"/>
                </a:solidFill>
                <a:latin typeface="Calibri"/>
                <a:ea typeface="Calibri"/>
                <a:cs typeface="Calibri"/>
                <a:sym typeface="Calibri"/>
              </a:defRPr>
            </a:lvl6pPr>
            <a:lvl7pPr marL="2773375" marR="0" lvl="6" indent="0" algn="l" rtl="0">
              <a:spcBef>
                <a:spcPts val="0"/>
              </a:spcBef>
              <a:buNone/>
              <a:defRPr sz="1800" b="0" i="0" u="none" strike="noStrike" cap="none">
                <a:solidFill>
                  <a:schemeClr val="dk1"/>
                </a:solidFill>
                <a:latin typeface="Calibri"/>
                <a:ea typeface="Calibri"/>
                <a:cs typeface="Calibri"/>
                <a:sym typeface="Calibri"/>
              </a:defRPr>
            </a:lvl7pPr>
            <a:lvl8pPr marL="3235604" marR="0" lvl="7" indent="0" algn="l" rtl="0">
              <a:spcBef>
                <a:spcPts val="0"/>
              </a:spcBef>
              <a:buNone/>
              <a:defRPr sz="1800" b="0" i="0" u="none" strike="noStrike" cap="none">
                <a:solidFill>
                  <a:schemeClr val="dk1"/>
                </a:solidFill>
                <a:latin typeface="Calibri"/>
                <a:ea typeface="Calibri"/>
                <a:cs typeface="Calibri"/>
                <a:sym typeface="Calibri"/>
              </a:defRPr>
            </a:lvl8pPr>
            <a:lvl9pPr marL="369783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2310" y="4480008"/>
            <a:ext cx="5618480" cy="3665457"/>
          </a:xfrm>
          <a:prstGeom prst="rect">
            <a:avLst/>
          </a:prstGeom>
          <a:noFill/>
          <a:ln>
            <a:noFill/>
          </a:ln>
        </p:spPr>
        <p:txBody>
          <a:bodyPr lIns="92431" tIns="92431" rIns="92431" bIns="92431"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31"/>
            <a:ext cx="3043343" cy="467070"/>
          </a:xfrm>
          <a:prstGeom prst="rect">
            <a:avLst/>
          </a:prstGeom>
          <a:noFill/>
          <a:ln>
            <a:noFill/>
          </a:ln>
        </p:spPr>
        <p:txBody>
          <a:bodyPr lIns="92431" tIns="92431" rIns="92431" bIns="92431"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2229" marR="0" lvl="1" indent="0" algn="l" rtl="0">
              <a:spcBef>
                <a:spcPts val="0"/>
              </a:spcBef>
              <a:buNone/>
              <a:defRPr sz="1800" b="0" i="0" u="none" strike="noStrike" cap="none">
                <a:solidFill>
                  <a:schemeClr val="dk1"/>
                </a:solidFill>
                <a:latin typeface="Calibri"/>
                <a:ea typeface="Calibri"/>
                <a:cs typeface="Calibri"/>
                <a:sym typeface="Calibri"/>
              </a:defRPr>
            </a:lvl2pPr>
            <a:lvl3pPr marL="924458" marR="0" lvl="2" indent="0" algn="l" rtl="0">
              <a:spcBef>
                <a:spcPts val="0"/>
              </a:spcBef>
              <a:buNone/>
              <a:defRPr sz="1800" b="0" i="0" u="none" strike="noStrike" cap="none">
                <a:solidFill>
                  <a:schemeClr val="dk1"/>
                </a:solidFill>
                <a:latin typeface="Calibri"/>
                <a:ea typeface="Calibri"/>
                <a:cs typeface="Calibri"/>
                <a:sym typeface="Calibri"/>
              </a:defRPr>
            </a:lvl3pPr>
            <a:lvl4pPr marL="1386688" marR="0" lvl="3" indent="0" algn="l" rtl="0">
              <a:spcBef>
                <a:spcPts val="0"/>
              </a:spcBef>
              <a:buNone/>
              <a:defRPr sz="1800" b="0" i="0" u="none" strike="noStrike" cap="none">
                <a:solidFill>
                  <a:schemeClr val="dk1"/>
                </a:solidFill>
                <a:latin typeface="Calibri"/>
                <a:ea typeface="Calibri"/>
                <a:cs typeface="Calibri"/>
                <a:sym typeface="Calibri"/>
              </a:defRPr>
            </a:lvl4pPr>
            <a:lvl5pPr marL="1848917" marR="0" lvl="4" indent="0" algn="l" rtl="0">
              <a:spcBef>
                <a:spcPts val="0"/>
              </a:spcBef>
              <a:buNone/>
              <a:defRPr sz="1800" b="0" i="0" u="none" strike="noStrike" cap="none">
                <a:solidFill>
                  <a:schemeClr val="dk1"/>
                </a:solidFill>
                <a:latin typeface="Calibri"/>
                <a:ea typeface="Calibri"/>
                <a:cs typeface="Calibri"/>
                <a:sym typeface="Calibri"/>
              </a:defRPr>
            </a:lvl5pPr>
            <a:lvl6pPr marL="2311146" marR="0" lvl="5" indent="0" algn="l" rtl="0">
              <a:spcBef>
                <a:spcPts val="0"/>
              </a:spcBef>
              <a:buNone/>
              <a:defRPr sz="1800" b="0" i="0" u="none" strike="noStrike" cap="none">
                <a:solidFill>
                  <a:schemeClr val="dk1"/>
                </a:solidFill>
                <a:latin typeface="Calibri"/>
                <a:ea typeface="Calibri"/>
                <a:cs typeface="Calibri"/>
                <a:sym typeface="Calibri"/>
              </a:defRPr>
            </a:lvl6pPr>
            <a:lvl7pPr marL="2773375" marR="0" lvl="6" indent="0" algn="l" rtl="0">
              <a:spcBef>
                <a:spcPts val="0"/>
              </a:spcBef>
              <a:buNone/>
              <a:defRPr sz="1800" b="0" i="0" u="none" strike="noStrike" cap="none">
                <a:solidFill>
                  <a:schemeClr val="dk1"/>
                </a:solidFill>
                <a:latin typeface="Calibri"/>
                <a:ea typeface="Calibri"/>
                <a:cs typeface="Calibri"/>
                <a:sym typeface="Calibri"/>
              </a:defRPr>
            </a:lvl7pPr>
            <a:lvl8pPr marL="3235604" marR="0" lvl="7" indent="0" algn="l" rtl="0">
              <a:spcBef>
                <a:spcPts val="0"/>
              </a:spcBef>
              <a:buNone/>
              <a:defRPr sz="1800" b="0" i="0" u="none" strike="noStrike" cap="none">
                <a:solidFill>
                  <a:schemeClr val="dk1"/>
                </a:solidFill>
                <a:latin typeface="Calibri"/>
                <a:ea typeface="Calibri"/>
                <a:cs typeface="Calibri"/>
                <a:sym typeface="Calibri"/>
              </a:defRPr>
            </a:lvl8pPr>
            <a:lvl9pPr marL="369783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smtClean="0">
                <a:solidFill>
                  <a:schemeClr val="dk1"/>
                </a:solidFill>
                <a:latin typeface="Calibri"/>
                <a:ea typeface="Calibri"/>
                <a:cs typeface="Calibri"/>
                <a:sym typeface="Calibri"/>
              </a:rPr>
              <a:pPr algn="r">
                <a:buSzPct val="25000"/>
              </a:pPr>
              <a:t>‹#›</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096686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9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r>
              <a:rPr lang="en-CA" dirty="0">
                <a:latin typeface="+mn-lt"/>
              </a:rPr>
              <a:t>The quote is an example of Project SucSeed impacts.</a:t>
            </a:r>
          </a:p>
          <a:p>
            <a:pPr>
              <a:buSzPct val="25000"/>
            </a:pPr>
            <a:r>
              <a:rPr lang="en-CA" dirty="0">
                <a:latin typeface="+mn-lt"/>
              </a:rPr>
              <a:t>Project SucSeed is an award-winning food security project led by Enactus Memorial.</a:t>
            </a:r>
          </a:p>
          <a:p>
            <a:pPr>
              <a:buSzPct val="25000"/>
            </a:pPr>
            <a:r>
              <a:rPr lang="en-CA" dirty="0">
                <a:latin typeface="+mn-lt"/>
              </a:rPr>
              <a:t>The project creates jobs for at-risk youth, while increasing access to fresh, affordable produce in the North.</a:t>
            </a:r>
          </a:p>
          <a:p>
            <a:pPr>
              <a:buSzPct val="25000"/>
            </a:pPr>
            <a:endParaRPr dirty="0"/>
          </a:p>
        </p:txBody>
      </p:sp>
      <p:sp>
        <p:nvSpPr>
          <p:cNvPr id="215" name="Shape 215"/>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15</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379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pPr>
              <a:lnSpc>
                <a:spcPct val="90000"/>
              </a:lnSpc>
              <a:spcBef>
                <a:spcPts val="1011"/>
              </a:spcBef>
              <a:buClr>
                <a:srgbClr val="FFFFFF"/>
              </a:buClr>
              <a:buSzPct val="25000"/>
            </a:pPr>
            <a:endParaRPr dirty="0"/>
          </a:p>
        </p:txBody>
      </p:sp>
      <p:sp>
        <p:nvSpPr>
          <p:cNvPr id="384" name="Shape 38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6302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endParaRPr dirty="0">
              <a:latin typeface="+mn-lt"/>
            </a:endParaRPr>
          </a:p>
          <a:p>
            <a:pPr>
              <a:buSzPct val="25000"/>
            </a:pPr>
            <a:endParaRPr dirty="0">
              <a:latin typeface="+mn-lt"/>
            </a:endParaRPr>
          </a:p>
        </p:txBody>
      </p:sp>
      <p:sp>
        <p:nvSpPr>
          <p:cNvPr id="170" name="Shape 170"/>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18</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967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r>
              <a:rPr lang="en-CA" dirty="0">
                <a:latin typeface="+mn-lt"/>
              </a:rPr>
              <a:t>The Quick Start Fund for Public Engagement supports small projects such as preliminary meetings, events and service learning projects that are in keeping with the goals of Memorial’s Public Engagement Framework. The fund offers up to $1000. Proposals may be initiated by a faculty or staff member, a university organization (including student unions and societies) or an academic unit, administrative unit, department or faculty at Memorial University.</a:t>
            </a:r>
          </a:p>
          <a:p>
            <a:pPr>
              <a:buSzPct val="25000"/>
            </a:pPr>
            <a:endParaRPr dirty="0">
              <a:latin typeface="+mn-lt"/>
            </a:endParaRPr>
          </a:p>
          <a:p>
            <a:pPr>
              <a:buSzPct val="25000"/>
            </a:pPr>
            <a:endParaRPr dirty="0">
              <a:latin typeface="+mn-lt"/>
            </a:endParaRPr>
          </a:p>
        </p:txBody>
      </p:sp>
      <p:sp>
        <p:nvSpPr>
          <p:cNvPr id="170" name="Shape 170"/>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19</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573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14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endParaRPr/>
          </a:p>
        </p:txBody>
      </p:sp>
      <p:sp>
        <p:nvSpPr>
          <p:cNvPr id="447" name="Shape 447"/>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21</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90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marL="173336" indent="-173336">
              <a:spcAft>
                <a:spcPts val="607"/>
              </a:spcAft>
              <a:buFont typeface="Arial" panose="020B0604020202020204" pitchFamily="34" charset="0"/>
              <a:buChar char="•"/>
            </a:pPr>
            <a:r>
              <a:rPr lang="en-CA" dirty="0">
                <a:solidFill>
                  <a:schemeClr val="bg1"/>
                </a:solidFill>
                <a:latin typeface="+mn-lt"/>
              </a:rPr>
              <a:t>More capacity and willingness to engage in regional policy and development in NL by MUN</a:t>
            </a:r>
          </a:p>
          <a:p>
            <a:pPr marL="173336" indent="-173336">
              <a:spcAft>
                <a:spcPts val="607"/>
              </a:spcAft>
              <a:buFont typeface="Arial" panose="020B0604020202020204" pitchFamily="34" charset="0"/>
              <a:buChar char="•"/>
            </a:pPr>
            <a:r>
              <a:rPr lang="en-CA" dirty="0">
                <a:solidFill>
                  <a:schemeClr val="bg1"/>
                </a:solidFill>
                <a:latin typeface="+mn-lt"/>
              </a:rPr>
              <a:t>More engaged and better informed public in NL</a:t>
            </a:r>
          </a:p>
          <a:p>
            <a:pPr marL="173336" indent="-173336">
              <a:spcAft>
                <a:spcPts val="607"/>
              </a:spcAft>
              <a:buFont typeface="Arial" panose="020B0604020202020204" pitchFamily="34" charset="0"/>
              <a:buChar char="•"/>
            </a:pPr>
            <a:r>
              <a:rPr lang="en-CA" dirty="0">
                <a:solidFill>
                  <a:schemeClr val="bg1"/>
                </a:solidFill>
                <a:latin typeface="+mn-lt"/>
              </a:rPr>
              <a:t>Emergence of the Harris Centre as a trusted and independent “honest broker”</a:t>
            </a:r>
          </a:p>
          <a:p>
            <a:pPr marL="173336" indent="-173336">
              <a:spcAft>
                <a:spcPts val="607"/>
              </a:spcAft>
              <a:buFont typeface="Arial" panose="020B0604020202020204" pitchFamily="34" charset="0"/>
              <a:buChar char="•"/>
            </a:pPr>
            <a:r>
              <a:rPr lang="en-CA" dirty="0">
                <a:solidFill>
                  <a:schemeClr val="bg1"/>
                </a:solidFill>
                <a:latin typeface="+mn-lt"/>
              </a:rPr>
              <a:t>Supporting evidence-based decision-making on regional development and public policy issues across NL</a:t>
            </a:r>
          </a:p>
          <a:p>
            <a:pPr marL="173336" indent="-173336">
              <a:spcAft>
                <a:spcPts val="607"/>
              </a:spcAft>
              <a:buFont typeface="Arial" panose="020B0604020202020204" pitchFamily="34" charset="0"/>
              <a:buChar char="•"/>
            </a:pPr>
            <a:r>
              <a:rPr lang="en-CA" dirty="0">
                <a:solidFill>
                  <a:schemeClr val="bg1"/>
                </a:solidFill>
                <a:latin typeface="+mn-lt"/>
              </a:rPr>
              <a:t>Leveraging each dollar received from Memorial at a 1:5 ratio</a:t>
            </a:r>
          </a:p>
          <a:p>
            <a:pPr marL="173336" indent="-173336">
              <a:spcAft>
                <a:spcPts val="607"/>
              </a:spcAft>
              <a:buSzPct val="25000"/>
              <a:buFont typeface="Arial" panose="020B0604020202020204" pitchFamily="34" charset="0"/>
              <a:buChar char="•"/>
            </a:pPr>
            <a:r>
              <a:rPr lang="en-CA" dirty="0">
                <a:latin typeface="+mn-lt"/>
              </a:rPr>
              <a:t>17 other units have visited MUN or paid for us to visit them to share HC model. </a:t>
            </a:r>
          </a:p>
          <a:p>
            <a:pPr marL="173336" indent="-173336">
              <a:spcAft>
                <a:spcPts val="607"/>
              </a:spcAft>
              <a:buSzPct val="25000"/>
              <a:buFont typeface="Arial" panose="020B0604020202020204" pitchFamily="34" charset="0"/>
              <a:buChar char="•"/>
            </a:pPr>
            <a:r>
              <a:rPr lang="en-CA" dirty="0">
                <a:latin typeface="+mn-lt"/>
              </a:rPr>
              <a:t>More than 100 reports published (132) </a:t>
            </a:r>
          </a:p>
        </p:txBody>
      </p:sp>
      <p:sp>
        <p:nvSpPr>
          <p:cNvPr id="447" name="Shape 447"/>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23</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78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endParaRPr dirty="0"/>
          </a:p>
        </p:txBody>
      </p:sp>
      <p:sp>
        <p:nvSpPr>
          <p:cNvPr id="447" name="Shape 447"/>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29</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1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42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776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6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83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00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pPr>
              <a:lnSpc>
                <a:spcPct val="90000"/>
              </a:lnSpc>
              <a:spcBef>
                <a:spcPts val="1011"/>
              </a:spcBef>
              <a:buClr>
                <a:srgbClr val="FFFFFF"/>
              </a:buClr>
              <a:buSzPct val="25000"/>
            </a:pPr>
            <a:endParaRPr dirty="0"/>
          </a:p>
        </p:txBody>
      </p:sp>
      <p:sp>
        <p:nvSpPr>
          <p:cNvPr id="384" name="Shape 38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15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835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endParaRPr/>
          </a:p>
          <a:p>
            <a:pPr>
              <a:buSzPct val="25000"/>
            </a:pPr>
            <a:endParaRPr/>
          </a:p>
        </p:txBody>
      </p:sp>
      <p:sp>
        <p:nvSpPr>
          <p:cNvPr id="568" name="Shape 568"/>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latin typeface="Calibri"/>
                <a:ea typeface="Calibri"/>
                <a:cs typeface="Calibri"/>
                <a:sym typeface="Calibri"/>
              </a:rPr>
              <a:pPr algn="r">
                <a:buSzPct val="25000"/>
              </a:pPr>
              <a:t>5</a:t>
            </a:fld>
            <a:endParaRPr lang="en-CA" sz="1200">
              <a:latin typeface="Calibri"/>
              <a:ea typeface="Calibri"/>
              <a:cs typeface="Calibri"/>
              <a:sym typeface="Calibri"/>
            </a:endParaRPr>
          </a:p>
        </p:txBody>
      </p:sp>
    </p:spTree>
    <p:extLst>
      <p:ext uri="{BB962C8B-B14F-4D97-AF65-F5344CB8AC3E}">
        <p14:creationId xmlns:p14="http://schemas.microsoft.com/office/powerpoint/2010/main" val="219952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086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51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310" y="4480008"/>
            <a:ext cx="5618480" cy="3665457"/>
          </a:xfrm>
          <a:prstGeom prst="rect">
            <a:avLst/>
          </a:prstGeom>
        </p:spPr>
        <p:txBody>
          <a:bodyPr lIns="92431" tIns="92431" rIns="92431" bIns="92431" anchor="t" anchorCtr="0">
            <a:noAutofit/>
          </a:bodyPr>
          <a:lstStyle/>
          <a:p>
            <a:endParaRPr dirty="0">
              <a:latin typeface="+mn-lt"/>
            </a:endParaRPr>
          </a:p>
        </p:txBody>
      </p:sp>
      <p:sp>
        <p:nvSpPr>
          <p:cNvPr id="554" name="Shape 55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65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pPr>
              <a:buSzPct val="25000"/>
            </a:pPr>
            <a:endParaRPr dirty="0">
              <a:latin typeface="+mn-lt"/>
            </a:endParaRPr>
          </a:p>
          <a:p>
            <a:pPr>
              <a:buSzPct val="25000"/>
            </a:pPr>
            <a:endParaRPr dirty="0">
              <a:latin typeface="+mn-lt"/>
            </a:endParaRPr>
          </a:p>
        </p:txBody>
      </p:sp>
      <p:sp>
        <p:nvSpPr>
          <p:cNvPr id="170" name="Shape 170"/>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12</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605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702310" y="4480008"/>
            <a:ext cx="5618480" cy="3665457"/>
          </a:xfrm>
          <a:prstGeom prst="rect">
            <a:avLst/>
          </a:prstGeom>
          <a:noFill/>
          <a:ln>
            <a:noFill/>
          </a:ln>
        </p:spPr>
        <p:txBody>
          <a:bodyPr lIns="93315" tIns="46658" rIns="93315" bIns="46658" anchor="t" anchorCtr="0">
            <a:noAutofit/>
          </a:bodyPr>
          <a:lstStyle/>
          <a:p>
            <a:endParaRPr lang="en-CA" dirty="0">
              <a:latin typeface="+mn-lt"/>
            </a:endParaRPr>
          </a:p>
        </p:txBody>
      </p:sp>
      <p:sp>
        <p:nvSpPr>
          <p:cNvPr id="215" name="Shape 215"/>
          <p:cNvSpPr txBox="1">
            <a:spLocks noGrp="1"/>
          </p:cNvSpPr>
          <p:nvPr>
            <p:ph type="sldNum" idx="12"/>
          </p:nvPr>
        </p:nvSpPr>
        <p:spPr>
          <a:xfrm>
            <a:off x="3978131" y="8842031"/>
            <a:ext cx="3043343" cy="467070"/>
          </a:xfrm>
          <a:prstGeom prst="rect">
            <a:avLst/>
          </a:prstGeom>
          <a:noFill/>
          <a:ln>
            <a:noFill/>
          </a:ln>
        </p:spPr>
        <p:txBody>
          <a:bodyPr lIns="93315" tIns="46658" rIns="93315" bIns="46658" anchor="b" anchorCtr="0">
            <a:noAutofit/>
          </a:bodyPr>
          <a:lstStyle/>
          <a:p>
            <a:pPr algn="r">
              <a:buSzPct val="25000"/>
            </a:pPr>
            <a:fld id="{00000000-1234-1234-1234-123412341234}" type="slidenum">
              <a:rPr lang="en-CA" sz="1200">
                <a:solidFill>
                  <a:schemeClr val="dk1"/>
                </a:solidFill>
                <a:latin typeface="Calibri"/>
                <a:ea typeface="Calibri"/>
                <a:cs typeface="Calibri"/>
                <a:sym typeface="Calibri"/>
              </a:rPr>
              <a:pPr algn="r">
                <a:buSzPct val="25000"/>
              </a:pPr>
              <a:t>14</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304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umn text - light">
    <p:spTree>
      <p:nvGrpSpPr>
        <p:cNvPr id="1" name=""/>
        <p:cNvGrpSpPr/>
        <p:nvPr/>
      </p:nvGrpSpPr>
      <p:grpSpPr>
        <a:xfrm>
          <a:off x="0" y="0"/>
          <a:ext cx="0" cy="0"/>
          <a:chOff x="0" y="0"/>
          <a:chExt cx="0" cy="0"/>
        </a:xfrm>
      </p:grpSpPr>
      <p:sp>
        <p:nvSpPr>
          <p:cNvPr id="11" name="Title 1"/>
          <p:cNvSpPr>
            <a:spLocks noGrp="1"/>
          </p:cNvSpPr>
          <p:nvPr>
            <p:ph type="title"/>
          </p:nvPr>
        </p:nvSpPr>
        <p:spPr>
          <a:xfrm>
            <a:off x="714491" y="536124"/>
            <a:ext cx="10987289" cy="1155288"/>
          </a:xfrm>
          <a:prstGeom prst="rect">
            <a:avLst/>
          </a:prstGeom>
        </p:spPr>
        <p:txBody>
          <a:bodyPr bIns="0" anchor="t" anchorCtr="0"/>
          <a:lstStyle>
            <a:lvl1pPr algn="l">
              <a:lnSpc>
                <a:spcPts val="3870"/>
              </a:lnSpc>
              <a:defRPr sz="3870" b="1" cap="all" spc="-77" baseline="0">
                <a:solidFill>
                  <a:srgbClr val="6C0421"/>
                </a:solidFill>
                <a:latin typeface="Arial"/>
                <a:cs typeface="Arial"/>
              </a:defRPr>
            </a:lvl1pPr>
          </a:lstStyle>
          <a:p>
            <a:r>
              <a:rPr lang="en-US" dirty="0" smtClean="0"/>
              <a:t>Click to edit Master title style</a:t>
            </a:r>
            <a:endParaRPr lang="en-US" dirty="0"/>
          </a:p>
        </p:txBody>
      </p:sp>
      <p:pic>
        <p:nvPicPr>
          <p:cNvPr id="10"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480400" y="6056039"/>
            <a:ext cx="1140005" cy="495651"/>
          </a:xfrm>
          <a:prstGeom prst="rect">
            <a:avLst/>
          </a:prstGeom>
          <a:noFill/>
          <a:ln w="9525">
            <a:noFill/>
            <a:miter lim="800000"/>
            <a:headEnd/>
            <a:tailEnd/>
          </a:ln>
        </p:spPr>
      </p:pic>
      <p:sp>
        <p:nvSpPr>
          <p:cNvPr id="21" name="Content Placeholder 3"/>
          <p:cNvSpPr>
            <a:spLocks noGrp="1"/>
          </p:cNvSpPr>
          <p:nvPr>
            <p:ph sz="half" idx="18"/>
          </p:nvPr>
        </p:nvSpPr>
        <p:spPr>
          <a:xfrm>
            <a:off x="714490" y="2068569"/>
            <a:ext cx="5176093" cy="3868578"/>
          </a:xfrm>
          <a:prstGeom prst="rect">
            <a:avLst/>
          </a:prstGeom>
        </p:spPr>
        <p:txBody>
          <a:bodyPr anchor="t" anchorCtr="0"/>
          <a:lstStyle>
            <a:lvl1pPr marL="0" marR="0" indent="0" algn="l" defTabSz="456839" rtl="0" eaLnBrk="1" fontAlgn="base" latinLnBrk="0" hangingPunct="1">
              <a:lnSpc>
                <a:spcPts val="2814"/>
              </a:lnSpc>
              <a:spcBef>
                <a:spcPts val="0"/>
              </a:spcBef>
              <a:spcAft>
                <a:spcPts val="844"/>
              </a:spcAft>
              <a:buClrTx/>
              <a:buSzTx/>
              <a:buFont typeface="Arial" charset="0"/>
              <a:buNone/>
              <a:tabLst/>
              <a:defRPr sz="1970" b="1" i="0" cap="none" spc="-49">
                <a:solidFill>
                  <a:srgbClr val="868686"/>
                </a:solidFill>
                <a:latin typeface="Arial"/>
                <a:cs typeface="Arial"/>
              </a:defRPr>
            </a:lvl1pPr>
            <a:lvl2pPr marL="0" indent="0">
              <a:lnSpc>
                <a:spcPts val="2814"/>
              </a:lnSpc>
              <a:spcBef>
                <a:spcPts val="0"/>
              </a:spcBef>
              <a:spcAft>
                <a:spcPts val="422"/>
              </a:spcAft>
              <a:buFontTx/>
              <a:buNone/>
              <a:defRPr sz="1970" b="0" i="0" spc="-49">
                <a:solidFill>
                  <a:srgbClr val="504C4C"/>
                </a:solidFill>
                <a:latin typeface="Arial"/>
                <a:cs typeface="Arial"/>
              </a:defRPr>
            </a:lvl2pPr>
            <a:lvl3pPr marL="691402" indent="-191001">
              <a:lnSpc>
                <a:spcPts val="2814"/>
              </a:lnSpc>
              <a:spcBef>
                <a:spcPts val="0"/>
              </a:spcBef>
              <a:spcAft>
                <a:spcPts val="422"/>
              </a:spcAft>
              <a:buSzPct val="92000"/>
              <a:buFont typeface="Arial"/>
              <a:buChar char="•"/>
              <a:defRPr sz="1970" spc="-49">
                <a:solidFill>
                  <a:srgbClr val="504C4C"/>
                </a:solidFill>
                <a:latin typeface="Arial"/>
                <a:cs typeface="Arial"/>
              </a:defRPr>
            </a:lvl3pPr>
            <a:lvl4pPr marL="941602" indent="-178714">
              <a:lnSpc>
                <a:spcPts val="2814"/>
              </a:lnSpc>
              <a:spcBef>
                <a:spcPts val="0"/>
              </a:spcBef>
              <a:spcAft>
                <a:spcPts val="422"/>
              </a:spcAft>
              <a:defRPr sz="1970" spc="-49">
                <a:solidFill>
                  <a:srgbClr val="504C4C"/>
                </a:solidFill>
                <a:latin typeface="Arial"/>
                <a:cs typeface="Arial"/>
              </a:defRPr>
            </a:lvl4pPr>
            <a:lvl5pPr marL="1263288" indent="-250200">
              <a:lnSpc>
                <a:spcPts val="2814"/>
              </a:lnSpc>
              <a:spcBef>
                <a:spcPts val="0"/>
              </a:spcBef>
              <a:spcAft>
                <a:spcPts val="422"/>
              </a:spcAft>
              <a:defRPr sz="1970" spc="-49">
                <a:solidFill>
                  <a:srgbClr val="504C4C"/>
                </a:solidFill>
                <a:latin typeface="Arial"/>
                <a:cs typeface="Arial"/>
              </a:defRPr>
            </a:lvl5pPr>
            <a:lvl6pPr>
              <a:defRPr sz="1618"/>
            </a:lvl6pPr>
            <a:lvl7pPr>
              <a:defRPr sz="1618"/>
            </a:lvl7pPr>
            <a:lvl8pPr>
              <a:defRPr sz="1618"/>
            </a:lvl8pPr>
            <a:lvl9pPr>
              <a:defRPr sz="1618"/>
            </a:lvl9pPr>
          </a:lstStyle>
          <a:p>
            <a:pPr marL="0" marR="0" lvl="0" indent="0" algn="l" defTabSz="456839" rtl="0" eaLnBrk="1" fontAlgn="base" latinLnBrk="0" hangingPunct="1">
              <a:lnSpc>
                <a:spcPts val="2814"/>
              </a:lnSpc>
              <a:spcBef>
                <a:spcPts val="0"/>
              </a:spcBef>
              <a:spcAft>
                <a:spcPts val="844"/>
              </a:spcAft>
              <a:buClrTx/>
              <a:buSzTx/>
              <a:buFont typeface="Arial" charset="0"/>
              <a:buNone/>
              <a:tabLst/>
              <a:defRPr/>
            </a:pPr>
            <a:r>
              <a:rPr lang="en-US" dirty="0" smtClean="0"/>
              <a:t>Click to edit Master text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3"/>
          <p:cNvSpPr>
            <a:spLocks noGrp="1"/>
          </p:cNvSpPr>
          <p:nvPr>
            <p:ph sz="half" idx="21"/>
          </p:nvPr>
        </p:nvSpPr>
        <p:spPr>
          <a:xfrm>
            <a:off x="6407125" y="2068569"/>
            <a:ext cx="5176093" cy="3868578"/>
          </a:xfrm>
          <a:prstGeom prst="rect">
            <a:avLst/>
          </a:prstGeom>
        </p:spPr>
        <p:txBody>
          <a:bodyPr anchor="t" anchorCtr="0"/>
          <a:lstStyle>
            <a:lvl1pPr marL="0" marR="0" indent="0" algn="l" defTabSz="456839" rtl="0" eaLnBrk="1" fontAlgn="base" latinLnBrk="0" hangingPunct="1">
              <a:lnSpc>
                <a:spcPts val="2814"/>
              </a:lnSpc>
              <a:spcBef>
                <a:spcPts val="0"/>
              </a:spcBef>
              <a:spcAft>
                <a:spcPts val="844"/>
              </a:spcAft>
              <a:buClrTx/>
              <a:buSzTx/>
              <a:buFont typeface="Arial" charset="0"/>
              <a:buNone/>
              <a:tabLst/>
              <a:defRPr sz="1970" b="1" i="0" cap="none" spc="-49">
                <a:solidFill>
                  <a:srgbClr val="868686"/>
                </a:solidFill>
                <a:latin typeface="Arial"/>
                <a:cs typeface="Arial"/>
              </a:defRPr>
            </a:lvl1pPr>
            <a:lvl2pPr marL="0" indent="0">
              <a:lnSpc>
                <a:spcPts val="2814"/>
              </a:lnSpc>
              <a:spcBef>
                <a:spcPts val="0"/>
              </a:spcBef>
              <a:spcAft>
                <a:spcPts val="422"/>
              </a:spcAft>
              <a:buFontTx/>
              <a:buNone/>
              <a:defRPr sz="1970" b="0" i="0" spc="-49">
                <a:solidFill>
                  <a:srgbClr val="504C4C"/>
                </a:solidFill>
                <a:latin typeface="Arial"/>
                <a:cs typeface="Arial"/>
              </a:defRPr>
            </a:lvl2pPr>
            <a:lvl3pPr marL="691402" indent="-191001">
              <a:lnSpc>
                <a:spcPts val="2814"/>
              </a:lnSpc>
              <a:spcBef>
                <a:spcPts val="0"/>
              </a:spcBef>
              <a:spcAft>
                <a:spcPts val="422"/>
              </a:spcAft>
              <a:buSzPct val="92000"/>
              <a:buFont typeface="Arial"/>
              <a:buChar char="•"/>
              <a:defRPr sz="1970" spc="-49">
                <a:solidFill>
                  <a:srgbClr val="504C4C"/>
                </a:solidFill>
                <a:latin typeface="Arial"/>
                <a:cs typeface="Arial"/>
              </a:defRPr>
            </a:lvl3pPr>
            <a:lvl4pPr marL="941602" indent="-178714">
              <a:lnSpc>
                <a:spcPts val="2814"/>
              </a:lnSpc>
              <a:spcBef>
                <a:spcPts val="0"/>
              </a:spcBef>
              <a:spcAft>
                <a:spcPts val="422"/>
              </a:spcAft>
              <a:defRPr sz="1970" spc="-49">
                <a:solidFill>
                  <a:srgbClr val="504C4C"/>
                </a:solidFill>
                <a:latin typeface="Arial"/>
                <a:cs typeface="Arial"/>
              </a:defRPr>
            </a:lvl4pPr>
            <a:lvl5pPr marL="1263288" indent="-250200">
              <a:lnSpc>
                <a:spcPts val="2814"/>
              </a:lnSpc>
              <a:spcBef>
                <a:spcPts val="0"/>
              </a:spcBef>
              <a:spcAft>
                <a:spcPts val="422"/>
              </a:spcAft>
              <a:defRPr sz="1970" spc="-49">
                <a:solidFill>
                  <a:srgbClr val="504C4C"/>
                </a:solidFill>
                <a:latin typeface="Arial"/>
                <a:cs typeface="Arial"/>
              </a:defRPr>
            </a:lvl5pPr>
            <a:lvl6pPr>
              <a:defRPr sz="1618"/>
            </a:lvl6pPr>
            <a:lvl7pPr>
              <a:defRPr sz="1618"/>
            </a:lvl7pPr>
            <a:lvl8pPr>
              <a:defRPr sz="1618"/>
            </a:lvl8pPr>
            <a:lvl9pPr>
              <a:defRPr sz="1618"/>
            </a:lvl9pPr>
          </a:lstStyle>
          <a:p>
            <a:pPr marL="0" marR="0" lvl="0" indent="0" algn="l" defTabSz="456839" rtl="0" eaLnBrk="1" fontAlgn="base" latinLnBrk="0" hangingPunct="1">
              <a:lnSpc>
                <a:spcPts val="2814"/>
              </a:lnSpc>
              <a:spcBef>
                <a:spcPts val="0"/>
              </a:spcBef>
              <a:spcAft>
                <a:spcPts val="844"/>
              </a:spcAft>
              <a:buClrTx/>
              <a:buSzTx/>
              <a:buFont typeface="Arial" charset="0"/>
              <a:buNone/>
              <a:tabLst/>
              <a:defRPr/>
            </a:pPr>
            <a:r>
              <a:rPr lang="en-US" dirty="0" smtClean="0"/>
              <a:t>Click to edit Master text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a:off x="829154" y="6280384"/>
            <a:ext cx="924833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5"/>
          </p:nvPr>
        </p:nvSpPr>
        <p:spPr>
          <a:xfrm>
            <a:off x="826098" y="6341237"/>
            <a:ext cx="7204878" cy="274751"/>
          </a:xfrm>
          <a:prstGeom prst="rect">
            <a:avLst/>
          </a:prstGeom>
        </p:spPr>
        <p:txBody>
          <a:bodyPr vert="horz" lIns="0" tIns="0" rIns="0" bIns="0" anchor="ctr" anchorCtr="0"/>
          <a:lstStyle>
            <a:lvl1pPr marL="0" indent="0" algn="l">
              <a:lnSpc>
                <a:spcPct val="150000"/>
              </a:lnSpc>
              <a:buNone/>
              <a:defRPr sz="844" b="0" i="0" cap="all" spc="70" baseline="0">
                <a:solidFill>
                  <a:srgbClr val="363837"/>
                </a:solidFill>
              </a:defRPr>
            </a:lvl1pPr>
          </a:lstStyle>
          <a:p>
            <a:pPr lvl="0"/>
            <a:r>
              <a:rPr lang="en-US" dirty="0" smtClean="0"/>
              <a:t>Click to edit Master text style</a:t>
            </a:r>
          </a:p>
        </p:txBody>
      </p:sp>
      <p:sp>
        <p:nvSpPr>
          <p:cNvPr id="16" name="Text Placeholder 2"/>
          <p:cNvSpPr>
            <a:spLocks noGrp="1"/>
          </p:cNvSpPr>
          <p:nvPr>
            <p:ph type="body" sz="quarter" idx="16" hasCustomPrompt="1"/>
          </p:nvPr>
        </p:nvSpPr>
        <p:spPr>
          <a:xfrm>
            <a:off x="8030976" y="6350073"/>
            <a:ext cx="2046509" cy="325488"/>
          </a:xfrm>
          <a:prstGeom prst="rect">
            <a:avLst/>
          </a:prstGeom>
        </p:spPr>
        <p:txBody>
          <a:bodyPr vert="horz" lIns="0" tIns="0" rIns="0" bIns="0" anchor="ctr" anchorCtr="0"/>
          <a:lstStyle>
            <a:lvl1pPr marL="0" indent="0" algn="r">
              <a:lnSpc>
                <a:spcPct val="100000"/>
              </a:lnSpc>
              <a:spcBef>
                <a:spcPts val="0"/>
              </a:spcBef>
              <a:buNone/>
              <a:defRPr sz="704" b="0" i="0" kern="0" cap="none" spc="35" baseline="0">
                <a:solidFill>
                  <a:srgbClr val="363837"/>
                </a:solidFill>
              </a:defRPr>
            </a:lvl1pPr>
          </a:lstStyle>
          <a:p>
            <a:pPr lvl="0"/>
            <a:r>
              <a:rPr lang="en-US" dirty="0" err="1" smtClean="0"/>
              <a:t>www.mun.ca</a:t>
            </a:r>
            <a:endParaRPr lang="en-US" dirty="0" smtClean="0"/>
          </a:p>
        </p:txBody>
      </p:sp>
    </p:spTree>
    <p:extLst>
      <p:ext uri="{BB962C8B-B14F-4D97-AF65-F5344CB8AC3E}">
        <p14:creationId xmlns:p14="http://schemas.microsoft.com/office/powerpoint/2010/main" val="16955661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983255F-B89B-4CEC-9F75-B5B7DBEC94A2}" type="datetimeFigureOut">
              <a:rPr lang="en-CA" smtClean="0"/>
              <a:t>28/05/2019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9D5E16-4D05-4924-8772-924E0D265B55}" type="slidenum">
              <a:rPr lang="en-CA" smtClean="0"/>
              <a:t>‹#›</a:t>
            </a:fld>
            <a:endParaRPr lang="en-CA"/>
          </a:p>
        </p:txBody>
      </p:sp>
    </p:spTree>
    <p:extLst>
      <p:ext uri="{BB962C8B-B14F-4D97-AF65-F5344CB8AC3E}">
        <p14:creationId xmlns:p14="http://schemas.microsoft.com/office/powerpoint/2010/main" val="1166100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8170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1753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543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8131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9100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93882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886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0947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3147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74501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83455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64318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6561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10235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89702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05641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336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6833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90328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58188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87964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55057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15444"/>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15444"/>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8704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215444"/>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15444"/>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77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215444"/>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0"/>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5/28/2019</a:t>
            </a:fld>
            <a:endParaRPr lang="en-US">
              <a:solidFill>
                <a:prstClr val="black">
                  <a:tint val="75000"/>
                </a:prstClr>
              </a:solidFill>
            </a:endParaRPr>
          </a:p>
        </p:txBody>
      </p:sp>
      <p:sp>
        <p:nvSpPr>
          <p:cNvPr id="7" name="Holder 7"/>
          <p:cNvSpPr>
            <a:spLocks noGrp="1"/>
          </p:cNvSpPr>
          <p:nvPr>
            <p:ph type="sldNum" sz="quarter" idx="7"/>
          </p:nvPr>
        </p:nvSpPr>
        <p:spPr>
          <a:xfrm>
            <a:off x="8778240" y="6377940"/>
            <a:ext cx="2804160" cy="215444"/>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3820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4145280" y="6377940"/>
            <a:ext cx="3901440" cy="215444"/>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600" y="6377940"/>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5/28/2019</a:t>
            </a:fld>
            <a:endParaRPr lang="en-US">
              <a:solidFill>
                <a:prstClr val="black">
                  <a:tint val="75000"/>
                </a:prstClr>
              </a:solidFill>
            </a:endParaRPr>
          </a:p>
        </p:txBody>
      </p:sp>
      <p:sp>
        <p:nvSpPr>
          <p:cNvPr id="5" name="Holder 5"/>
          <p:cNvSpPr>
            <a:spLocks noGrp="1"/>
          </p:cNvSpPr>
          <p:nvPr>
            <p:ph type="sldNum" sz="quarter" idx="7"/>
          </p:nvPr>
        </p:nvSpPr>
        <p:spPr>
          <a:xfrm>
            <a:off x="8778240" y="6377940"/>
            <a:ext cx="2804160" cy="215444"/>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28433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215444"/>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0"/>
            <a:ext cx="2804160" cy="215444"/>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5/28/2019</a:t>
            </a:fld>
            <a:endParaRPr lang="en-US">
              <a:solidFill>
                <a:prstClr val="black">
                  <a:tint val="75000"/>
                </a:prstClr>
              </a:solidFill>
            </a:endParaRPr>
          </a:p>
        </p:txBody>
      </p:sp>
      <p:sp>
        <p:nvSpPr>
          <p:cNvPr id="4" name="Holder 4"/>
          <p:cNvSpPr>
            <a:spLocks noGrp="1"/>
          </p:cNvSpPr>
          <p:nvPr>
            <p:ph type="sldNum" sz="quarter" idx="7"/>
          </p:nvPr>
        </p:nvSpPr>
        <p:spPr>
          <a:xfrm>
            <a:off x="8778240" y="6377940"/>
            <a:ext cx="2804160" cy="215444"/>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79427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B9250-E1FD-41C1-8DDA-B5185F8ED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049A1DA1-D71A-41A6-B6DD-E23D33094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6447EEC1-3BB7-492C-8062-A66A143BBE4E}"/>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597C61CB-2C77-4AC5-A4DE-8C9E6A05BAA4}"/>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DA76E124-ED6E-48C0-BC6B-11E19C5D5AE9}"/>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9732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0C499-1E77-4EB7-B100-C0CFBF02028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658E54CC-C961-446A-BBD6-CF1B26976C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E608B3B-91E7-4F7D-AA80-600A89724E8F}"/>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78BCD44E-9669-4412-9942-6CC0F0BF677E}"/>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AB0B1343-1616-4D07-8AE8-6FAD85FD1D95}"/>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9369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98E99-51F7-4567-82CD-29E50654C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E87E21EE-2794-4CEA-9B36-573D07B3B0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9C09391-D73D-4AA8-A4D0-DC9B6C768594}"/>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420B7DAA-D891-4451-8FFB-7A04F51990EC}"/>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C1946033-CF8D-40A5-95A1-DC861D5500F3}"/>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50988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BB75A-01FC-4976-86F8-4F1AD71596D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38B2674F-F061-4E9A-9176-A8BE16BAE6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02448EB0-A15D-4BC4-BB68-DADE11A44C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E8492DD8-E260-4599-97C6-E89E228DF3DD}"/>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1D71349B-6C09-4B33-9B6C-DBD8A4349BF6}"/>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E7C449A7-4C8C-48FE-9768-F90DB632802C}"/>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31179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F1854-9612-449E-B378-0C6F0301BCB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8D62F53F-0E22-444E-B28D-C3C48106A7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D5E3AD6-D9E8-4CD4-9C4E-F2D072508E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E61FA3CD-79F5-4B7C-8803-9A642A603A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A75CBB8-B5C3-43BB-B7C3-4E58EC7A65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2CAEF78D-E555-4C3B-BE3A-130AFC5B3B6C}"/>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8" name="Footer Placeholder 7">
            <a:extLst>
              <a:ext uri="{FF2B5EF4-FFF2-40B4-BE49-F238E27FC236}">
                <a16:creationId xmlns:a16="http://schemas.microsoft.com/office/drawing/2014/main" xmlns="" id="{E0FF7208-4C72-429C-B21F-F6DE522F66C0}"/>
              </a:ext>
            </a:extLst>
          </p:cNvPr>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a:extLst>
              <a:ext uri="{FF2B5EF4-FFF2-40B4-BE49-F238E27FC236}">
                <a16:creationId xmlns:a16="http://schemas.microsoft.com/office/drawing/2014/main" xmlns="" id="{7CC9C99A-87E9-4AF1-9FC7-45DE3B1A648F}"/>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65393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8B302-F0BB-4969-B3D1-E93E32EA4DF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BB57DE1C-B8EE-46F0-932E-808D2C306304}"/>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4" name="Footer Placeholder 3">
            <a:extLst>
              <a:ext uri="{FF2B5EF4-FFF2-40B4-BE49-F238E27FC236}">
                <a16:creationId xmlns:a16="http://schemas.microsoft.com/office/drawing/2014/main" xmlns="" id="{10E50194-97BA-46F4-B14C-84B557843C33}"/>
              </a:ext>
            </a:extLst>
          </p:cNvPr>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a:extLst>
              <a:ext uri="{FF2B5EF4-FFF2-40B4-BE49-F238E27FC236}">
                <a16:creationId xmlns:a16="http://schemas.microsoft.com/office/drawing/2014/main" xmlns="" id="{F23ED617-4F8B-4F10-90BA-1E8DB59CF1FF}"/>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16120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244FF9-3008-4834-9955-AA8196A8EC34}"/>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3" name="Footer Placeholder 2">
            <a:extLst>
              <a:ext uri="{FF2B5EF4-FFF2-40B4-BE49-F238E27FC236}">
                <a16:creationId xmlns:a16="http://schemas.microsoft.com/office/drawing/2014/main" xmlns="" id="{800AA029-D860-4076-BB11-0B2023FEC785}"/>
              </a:ext>
            </a:extLst>
          </p:cNvPr>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a:extLst>
              <a:ext uri="{FF2B5EF4-FFF2-40B4-BE49-F238E27FC236}">
                <a16:creationId xmlns:a16="http://schemas.microsoft.com/office/drawing/2014/main" xmlns="" id="{A3B3EFAD-CFA7-4157-AD3D-FF12EB3B4DF1}"/>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72331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B4058-A553-4B5D-B429-717AF9283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F8539B1B-49A2-4653-A18E-D5652079B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37C9872E-8978-4951-950A-53D8FBE7B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339D4B-349D-42F8-B104-04628C04ECFA}"/>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97017B43-3697-4B23-9B39-1F0690E2E873}"/>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C5242E29-9F5D-43C5-AD2C-88CC56A1D954}"/>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96153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9D967-506E-4B09-8906-482100831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92B33937-E11E-455B-9DE7-066B085EE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703B5522-530C-4E4D-A13E-6420E7AF4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B6E480-09A6-4BA1-90E8-4846E797F69C}"/>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A02ABA03-5F5C-4BA1-8500-27A0DBCF89F0}"/>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9B88F5F5-BFDA-4AE6-8FC9-ECABF83AAAC1}"/>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1480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B0FBB-4D3C-4041-9BA3-BC85A7BA32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37515D11-C8E7-4340-A040-D825094837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0F480826-449A-456F-B649-AD0121B7BA13}"/>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1862A445-1279-433D-B98E-03F1ECCD676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15FC5094-BCAE-4E0D-BEAA-7FE6A838E1C6}"/>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16375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0CF88F3-36A6-4392-A6E8-84CFBCAA9B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9AB2DEED-22DA-46D5-A5E3-DD23BF13D9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36EB728C-74BE-4EC8-A9F4-1B1641ECBC97}"/>
              </a:ext>
            </a:extLst>
          </p:cNvPr>
          <p:cNvSpPr>
            <a:spLocks noGrp="1"/>
          </p:cNvSpPr>
          <p:nvPr>
            <p:ph type="dt" sz="half" idx="10"/>
          </p:nvPr>
        </p:nvSpPr>
        <p:spPr/>
        <p:txBody>
          <a:bodyPr/>
          <a:lstStyle/>
          <a:p>
            <a:fld id="{5685D449-B03C-4302-8E4C-DF88BA0E0334}" type="datetimeFigureOut">
              <a:rPr lang="en-CA" smtClean="0">
                <a:solidFill>
                  <a:prstClr val="black">
                    <a:tint val="75000"/>
                  </a:prstClr>
                </a:solidFill>
              </a:rPr>
              <a:pPr/>
              <a:t>28/05/2019</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AF20D76A-E881-4134-931D-346EC38F05D8}"/>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A16496A3-76D7-48D8-BE83-69F5BE9CAFAD}"/>
              </a:ext>
            </a:extLst>
          </p:cNvPr>
          <p:cNvSpPr>
            <a:spLocks noGrp="1"/>
          </p:cNvSpPr>
          <p:nvPr>
            <p:ph type="sldNum" sz="quarter" idx="12"/>
          </p:nvPr>
        </p:nvSpPr>
        <p:spPr/>
        <p:txBody>
          <a:bodyPr/>
          <a:lstStyle/>
          <a:p>
            <a:fld id="{F8FB9415-E8F1-4163-A894-B006357EE7E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76144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text - light">
    <p:spTree>
      <p:nvGrpSpPr>
        <p:cNvPr id="1" name=""/>
        <p:cNvGrpSpPr/>
        <p:nvPr/>
      </p:nvGrpSpPr>
      <p:grpSpPr>
        <a:xfrm>
          <a:off x="0" y="0"/>
          <a:ext cx="0" cy="0"/>
          <a:chOff x="0" y="0"/>
          <a:chExt cx="0" cy="0"/>
        </a:xfrm>
      </p:grpSpPr>
      <p:sp>
        <p:nvSpPr>
          <p:cNvPr id="8" name="Title 1"/>
          <p:cNvSpPr>
            <a:spLocks noGrp="1"/>
          </p:cNvSpPr>
          <p:nvPr>
            <p:ph type="title"/>
          </p:nvPr>
        </p:nvSpPr>
        <p:spPr>
          <a:xfrm>
            <a:off x="714491" y="536124"/>
            <a:ext cx="10987289" cy="1155288"/>
          </a:xfrm>
          <a:prstGeom prst="rect">
            <a:avLst/>
          </a:prstGeom>
        </p:spPr>
        <p:txBody>
          <a:bodyPr bIns="0" anchor="t" anchorCtr="0"/>
          <a:lstStyle>
            <a:lvl1pPr algn="l">
              <a:lnSpc>
                <a:spcPts val="3870"/>
              </a:lnSpc>
              <a:defRPr sz="3870" b="1" cap="all" spc="-77" baseline="0">
                <a:solidFill>
                  <a:schemeClr val="bg1"/>
                </a:solidFill>
                <a:latin typeface="Arial"/>
                <a:cs typeface="Arial"/>
              </a:defRPr>
            </a:lvl1pPr>
          </a:lstStyle>
          <a:p>
            <a:r>
              <a:rPr lang="en-US" dirty="0"/>
              <a:t>Click to edit Master title style</a:t>
            </a:r>
          </a:p>
        </p:txBody>
      </p:sp>
      <p:pic>
        <p:nvPicPr>
          <p:cNvPr id="10"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480400" y="6056039"/>
            <a:ext cx="1140005" cy="495651"/>
          </a:xfrm>
          <a:prstGeom prst="rect">
            <a:avLst/>
          </a:prstGeom>
          <a:noFill/>
          <a:ln w="9525">
            <a:noFill/>
            <a:miter lim="800000"/>
            <a:headEnd/>
            <a:tailEnd/>
          </a:ln>
        </p:spPr>
      </p:pic>
      <p:cxnSp>
        <p:nvCxnSpPr>
          <p:cNvPr id="13" name="Straight Connector 12"/>
          <p:cNvCxnSpPr/>
          <p:nvPr userDrawn="1"/>
        </p:nvCxnSpPr>
        <p:spPr>
          <a:xfrm>
            <a:off x="829154" y="6280384"/>
            <a:ext cx="924833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p:cNvSpPr>
            <a:spLocks noGrp="1"/>
          </p:cNvSpPr>
          <p:nvPr>
            <p:ph sz="half" idx="15"/>
          </p:nvPr>
        </p:nvSpPr>
        <p:spPr>
          <a:xfrm>
            <a:off x="714493" y="2068569"/>
            <a:ext cx="10868726" cy="3868578"/>
          </a:xfrm>
          <a:prstGeom prst="rect">
            <a:avLst/>
          </a:prstGeom>
        </p:spPr>
        <p:txBody>
          <a:bodyPr anchor="t" anchorCtr="0"/>
          <a:lstStyle>
            <a:lvl1pPr marL="0" marR="0" indent="0" algn="l" defTabSz="456839" rtl="0" eaLnBrk="1" fontAlgn="base" latinLnBrk="0" hangingPunct="1">
              <a:lnSpc>
                <a:spcPts val="2814"/>
              </a:lnSpc>
              <a:spcBef>
                <a:spcPts val="0"/>
              </a:spcBef>
              <a:spcAft>
                <a:spcPts val="844"/>
              </a:spcAft>
              <a:buClrTx/>
              <a:buSzTx/>
              <a:buFont typeface="Arial" charset="0"/>
              <a:buNone/>
              <a:tabLst/>
              <a:defRPr sz="1970" b="1" i="0" cap="none" spc="-49">
                <a:solidFill>
                  <a:schemeClr val="bg1"/>
                </a:solidFill>
                <a:latin typeface="Arial"/>
                <a:cs typeface="Arial"/>
              </a:defRPr>
            </a:lvl1pPr>
            <a:lvl2pPr marL="0" indent="0">
              <a:lnSpc>
                <a:spcPts val="2814"/>
              </a:lnSpc>
              <a:spcBef>
                <a:spcPts val="0"/>
              </a:spcBef>
              <a:spcAft>
                <a:spcPts val="422"/>
              </a:spcAft>
              <a:buFontTx/>
              <a:buNone/>
              <a:defRPr sz="1970" b="0" i="0" spc="-49">
                <a:solidFill>
                  <a:srgbClr val="504C4C"/>
                </a:solidFill>
                <a:latin typeface="Arial"/>
                <a:cs typeface="Arial"/>
              </a:defRPr>
            </a:lvl2pPr>
            <a:lvl3pPr marL="691402" indent="-191001">
              <a:lnSpc>
                <a:spcPts val="2814"/>
              </a:lnSpc>
              <a:spcBef>
                <a:spcPts val="0"/>
              </a:spcBef>
              <a:spcAft>
                <a:spcPts val="422"/>
              </a:spcAft>
              <a:buSzPct val="92000"/>
              <a:buFont typeface="Arial"/>
              <a:buChar char="•"/>
              <a:defRPr sz="1970" spc="-49">
                <a:solidFill>
                  <a:srgbClr val="504C4C"/>
                </a:solidFill>
                <a:latin typeface="Arial"/>
                <a:cs typeface="Arial"/>
              </a:defRPr>
            </a:lvl3pPr>
            <a:lvl4pPr marL="941602" indent="-178714">
              <a:lnSpc>
                <a:spcPts val="2814"/>
              </a:lnSpc>
              <a:spcBef>
                <a:spcPts val="0"/>
              </a:spcBef>
              <a:spcAft>
                <a:spcPts val="422"/>
              </a:spcAft>
              <a:defRPr sz="1970" spc="-49">
                <a:solidFill>
                  <a:srgbClr val="504C4C"/>
                </a:solidFill>
                <a:latin typeface="Arial"/>
                <a:cs typeface="Arial"/>
              </a:defRPr>
            </a:lvl4pPr>
            <a:lvl5pPr marL="1263288" indent="-250200">
              <a:lnSpc>
                <a:spcPts val="2814"/>
              </a:lnSpc>
              <a:spcBef>
                <a:spcPts val="0"/>
              </a:spcBef>
              <a:spcAft>
                <a:spcPts val="422"/>
              </a:spcAft>
              <a:defRPr sz="1970" spc="-49">
                <a:solidFill>
                  <a:srgbClr val="504C4C"/>
                </a:solidFill>
                <a:latin typeface="Arial"/>
                <a:cs typeface="Arial"/>
              </a:defRPr>
            </a:lvl5pPr>
            <a:lvl6pPr>
              <a:defRPr sz="1618"/>
            </a:lvl6pPr>
            <a:lvl7pPr>
              <a:defRPr sz="1618"/>
            </a:lvl7pPr>
            <a:lvl8pPr>
              <a:defRPr sz="1618"/>
            </a:lvl8pPr>
            <a:lvl9pPr>
              <a:defRPr sz="1618"/>
            </a:lvl9pPr>
          </a:lstStyle>
          <a:p>
            <a:pPr marL="0" marR="0" lvl="0" indent="0" algn="l" defTabSz="456839" rtl="0" eaLnBrk="1" fontAlgn="base" latinLnBrk="0" hangingPunct="1">
              <a:lnSpc>
                <a:spcPts val="2814"/>
              </a:lnSpc>
              <a:spcBef>
                <a:spcPts val="0"/>
              </a:spcBef>
              <a:spcAft>
                <a:spcPts val="844"/>
              </a:spcAft>
              <a:buClrTx/>
              <a:buSzTx/>
              <a:buFont typeface="Arial" charset="0"/>
              <a:buNone/>
              <a:tabLst/>
              <a:defRPr/>
            </a:pPr>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16"/>
          </p:nvPr>
        </p:nvSpPr>
        <p:spPr>
          <a:xfrm>
            <a:off x="826098" y="6341237"/>
            <a:ext cx="7204878" cy="274751"/>
          </a:xfrm>
          <a:prstGeom prst="rect">
            <a:avLst/>
          </a:prstGeom>
        </p:spPr>
        <p:txBody>
          <a:bodyPr vert="horz" lIns="0" tIns="0" rIns="0" bIns="0" anchor="ctr" anchorCtr="0"/>
          <a:lstStyle>
            <a:lvl1pPr marL="0" indent="0" algn="l">
              <a:lnSpc>
                <a:spcPct val="150000"/>
              </a:lnSpc>
              <a:buNone/>
              <a:defRPr sz="844" b="0" i="0" cap="all" spc="70" baseline="0">
                <a:solidFill>
                  <a:srgbClr val="363837"/>
                </a:solidFill>
              </a:defRPr>
            </a:lvl1pPr>
          </a:lstStyle>
          <a:p>
            <a:pPr lvl="0"/>
            <a:r>
              <a:rPr lang="en-US" dirty="0"/>
              <a:t>Click to edit Master text style</a:t>
            </a:r>
          </a:p>
        </p:txBody>
      </p:sp>
      <p:sp>
        <p:nvSpPr>
          <p:cNvPr id="15" name="Text Placeholder 2"/>
          <p:cNvSpPr>
            <a:spLocks noGrp="1"/>
          </p:cNvSpPr>
          <p:nvPr>
            <p:ph type="body" sz="quarter" idx="17" hasCustomPrompt="1"/>
          </p:nvPr>
        </p:nvSpPr>
        <p:spPr>
          <a:xfrm>
            <a:off x="8030976" y="6350073"/>
            <a:ext cx="2046509" cy="325488"/>
          </a:xfrm>
          <a:prstGeom prst="rect">
            <a:avLst/>
          </a:prstGeom>
        </p:spPr>
        <p:txBody>
          <a:bodyPr vert="horz" lIns="0" tIns="0" rIns="0" bIns="0" anchor="ctr" anchorCtr="0"/>
          <a:lstStyle>
            <a:lvl1pPr marL="0" indent="0" algn="r">
              <a:lnSpc>
                <a:spcPct val="100000"/>
              </a:lnSpc>
              <a:spcBef>
                <a:spcPts val="0"/>
              </a:spcBef>
              <a:buNone/>
              <a:defRPr sz="704" b="0" i="0" kern="0" cap="none" spc="35" baseline="0">
                <a:solidFill>
                  <a:srgbClr val="363837"/>
                </a:solidFill>
              </a:defRPr>
            </a:lvl1pPr>
          </a:lstStyle>
          <a:p>
            <a:pPr lvl="0"/>
            <a:r>
              <a:rPr lang="en-US" dirty="0" err="1"/>
              <a:t>www.mun.ca</a:t>
            </a:r>
            <a:endParaRPr lang="en-US" dirty="0"/>
          </a:p>
        </p:txBody>
      </p:sp>
    </p:spTree>
    <p:extLst>
      <p:ext uri="{BB962C8B-B14F-4D97-AF65-F5344CB8AC3E}">
        <p14:creationId xmlns:p14="http://schemas.microsoft.com/office/powerpoint/2010/main" val="1101245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5D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73" r:id="rId9"/>
    <p:sldLayoutId id="214748367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5D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a:solidFill>
                  <a:srgbClr val="888888"/>
                </a:solidFill>
                <a:latin typeface="Calibri"/>
                <a:ea typeface="Calibri"/>
                <a:cs typeface="Calibri"/>
                <a:sym typeface="Calibri"/>
              </a:rPr>
              <a:pPr algn="r">
                <a:buSzPct val="25000"/>
              </a:pPr>
              <a:t>‹#›</a:t>
            </a:fld>
            <a:endParaRPr lang="en-CA"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115067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120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120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CA" sz="1200" kern="1200">
                <a:solidFill>
                  <a:srgbClr val="888888"/>
                </a:solidFill>
                <a:latin typeface="Calibri"/>
                <a:ea typeface="Calibri"/>
                <a:cs typeface="Calibri"/>
                <a:sym typeface="Calibri"/>
              </a:rPr>
              <a:pPr algn="r">
                <a:buSzPct val="25000"/>
              </a:pPr>
              <a:t>‹#›</a:t>
            </a:fld>
            <a:endParaRPr lang="en-CA" sz="1200" kern="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74513199"/>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44362"/>
          </a:xfrm>
          <a:prstGeom prst="rect">
            <a:avLst/>
          </a:prstGeom>
        </p:spPr>
        <p:txBody>
          <a:bodyPr wrap="square" lIns="0" tIns="0" rIns="0" bIns="0">
            <a:spAutoFit/>
          </a:bodyPr>
          <a:lstStyle>
            <a:lvl1pPr algn="ctr">
              <a:defRPr>
                <a:solidFill>
                  <a:schemeClr val="tx1">
                    <a:tint val="75000"/>
                  </a:schemeClr>
                </a:solidFill>
              </a:defRPr>
            </a:lvl1pPr>
          </a:lstStyle>
          <a:p>
            <a:endParaRPr lang="en-CA" sz="1588" kern="1200">
              <a:solidFill>
                <a:prstClr val="black">
                  <a:tint val="75000"/>
                </a:prstClr>
              </a:solidFill>
              <a:latin typeface="Calibri"/>
              <a:ea typeface="+mn-ea"/>
              <a:cs typeface="+mn-cs"/>
            </a:endParaRPr>
          </a:p>
        </p:txBody>
      </p:sp>
      <p:sp>
        <p:nvSpPr>
          <p:cNvPr id="5" name="Holder 5"/>
          <p:cNvSpPr>
            <a:spLocks noGrp="1"/>
          </p:cNvSpPr>
          <p:nvPr>
            <p:ph type="dt" sz="half" idx="6"/>
          </p:nvPr>
        </p:nvSpPr>
        <p:spPr>
          <a:xfrm>
            <a:off x="609600" y="6377940"/>
            <a:ext cx="2804160" cy="24436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z="1588" kern="1200">
                <a:solidFill>
                  <a:prstClr val="black">
                    <a:tint val="75000"/>
                  </a:prstClr>
                </a:solidFill>
                <a:latin typeface="Calibri"/>
                <a:ea typeface="+mn-ea"/>
                <a:cs typeface="+mn-cs"/>
              </a:rPr>
              <a:pPr/>
              <a:t>5/28/2019</a:t>
            </a:fld>
            <a:endParaRPr lang="en-US" sz="1588" kern="1200">
              <a:solidFill>
                <a:prstClr val="black">
                  <a:tint val="75000"/>
                </a:prstClr>
              </a:solidFill>
              <a:latin typeface="Calibri"/>
              <a:ea typeface="+mn-ea"/>
              <a:cs typeface="+mn-cs"/>
            </a:endParaRPr>
          </a:p>
        </p:txBody>
      </p:sp>
      <p:sp>
        <p:nvSpPr>
          <p:cNvPr id="6" name="Holder 6"/>
          <p:cNvSpPr>
            <a:spLocks noGrp="1"/>
          </p:cNvSpPr>
          <p:nvPr>
            <p:ph type="sldNum" sz="quarter" idx="7"/>
          </p:nvPr>
        </p:nvSpPr>
        <p:spPr>
          <a:xfrm>
            <a:off x="8778240" y="6377940"/>
            <a:ext cx="2804160" cy="24436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CA" sz="1588" kern="1200" smtClean="0">
                <a:solidFill>
                  <a:prstClr val="black">
                    <a:tint val="75000"/>
                  </a:prstClr>
                </a:solidFill>
                <a:latin typeface="Calibri"/>
                <a:ea typeface="+mn-ea"/>
                <a:cs typeface="+mn-cs"/>
              </a:rPr>
              <a:pPr/>
              <a:t>‹#›</a:t>
            </a:fld>
            <a:endParaRPr lang="en-CA" sz="1588"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3724975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D2D5136-4E79-4673-95C2-2E16FA6E9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709BEEA0-D18E-45FA-84CA-18FB55742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E5EB2437-D1FD-4DDC-AA07-DA77F234D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5D449-B03C-4302-8E4C-DF88BA0E0334}" type="datetimeFigureOut">
              <a:rPr lang="en-CA" kern="1200" smtClean="0">
                <a:solidFill>
                  <a:prstClr val="black">
                    <a:tint val="75000"/>
                  </a:prstClr>
                </a:solidFill>
                <a:latin typeface="Calibri" panose="020F0502020204030204"/>
                <a:ea typeface="+mn-ea"/>
                <a:cs typeface="+mn-cs"/>
              </a:rPr>
              <a:pPr/>
              <a:t>28/05/2019</a:t>
            </a:fld>
            <a:endParaRPr lang="en-CA"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A0CB633-82CA-4E6C-8EAA-969F96D6B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07C34C6-ED64-461C-812E-78DD0D6B09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B9415-E8F1-4163-A894-B006357EE7EB}" type="slidenum">
              <a:rPr lang="en-CA" kern="1200" smtClean="0">
                <a:solidFill>
                  <a:prstClr val="black">
                    <a:tint val="75000"/>
                  </a:prstClr>
                </a:solidFill>
                <a:latin typeface="Calibri" panose="020F0502020204030204"/>
                <a:ea typeface="+mn-ea"/>
                <a:cs typeface="+mn-cs"/>
              </a:rPr>
              <a:pPr/>
              <a:t>‹#›</a:t>
            </a:fld>
            <a:endParaRPr lang="en-CA"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783026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5.xml"/><Relationship Id="rId5" Type="http://schemas.openxmlformats.org/officeDocument/2006/relationships/image" Target="../media/image13.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mun.ca/publicengagement/memorial/impact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mun.ca/publicengage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4" name="Picture 3"/>
          <p:cNvPicPr>
            <a:picLocks noChangeAspect="1"/>
          </p:cNvPicPr>
          <p:nvPr/>
        </p:nvPicPr>
        <p:blipFill>
          <a:blip r:embed="rId2"/>
          <a:stretch>
            <a:fillRect/>
          </a:stretch>
        </p:blipFill>
        <p:spPr>
          <a:xfrm>
            <a:off x="0" y="0"/>
            <a:ext cx="12207294" cy="6866603"/>
          </a:xfrm>
          <a:prstGeom prst="rect">
            <a:avLst/>
          </a:prstGeom>
        </p:spPr>
      </p:pic>
      <p:sp>
        <p:nvSpPr>
          <p:cNvPr id="5" name="TextBox 4"/>
          <p:cNvSpPr txBox="1"/>
          <p:nvPr/>
        </p:nvSpPr>
        <p:spPr>
          <a:xfrm>
            <a:off x="432261" y="5345966"/>
            <a:ext cx="5968539" cy="1200329"/>
          </a:xfrm>
          <a:prstGeom prst="rect">
            <a:avLst/>
          </a:prstGeom>
          <a:noFill/>
        </p:spPr>
        <p:txBody>
          <a:bodyPr wrap="square" rtlCol="0">
            <a:spAutoFit/>
          </a:bodyPr>
          <a:lstStyle/>
          <a:p>
            <a:r>
              <a:rPr lang="en-CA" sz="2400" b="1" dirty="0" smtClean="0">
                <a:solidFill>
                  <a:schemeClr val="bg1"/>
                </a:solidFill>
              </a:rPr>
              <a:t>Memorial University Board of Regents </a:t>
            </a:r>
          </a:p>
          <a:p>
            <a:endParaRPr lang="en-CA" sz="2400" b="1" dirty="0" smtClean="0">
              <a:solidFill>
                <a:schemeClr val="bg1"/>
              </a:solidFill>
            </a:endParaRPr>
          </a:p>
          <a:p>
            <a:r>
              <a:rPr lang="en-CA" sz="2400" b="1" dirty="0" smtClean="0">
                <a:solidFill>
                  <a:schemeClr val="bg1"/>
                </a:solidFill>
              </a:rPr>
              <a:t>May 9, 2019</a:t>
            </a:r>
            <a:endParaRPr lang="en-CA" sz="2400" b="1" dirty="0">
              <a:solidFill>
                <a:schemeClr val="bg1"/>
              </a:solidFill>
            </a:endParaRPr>
          </a:p>
        </p:txBody>
      </p:sp>
    </p:spTree>
    <p:extLst>
      <p:ext uri="{BB962C8B-B14F-4D97-AF65-F5344CB8AC3E}">
        <p14:creationId xmlns:p14="http://schemas.microsoft.com/office/powerpoint/2010/main" val="3336134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1873623" y="5827068"/>
            <a:ext cx="8633011" cy="461665"/>
          </a:xfrm>
          <a:prstGeom prst="rect">
            <a:avLst/>
          </a:prstGeom>
          <a:noFill/>
        </p:spPr>
        <p:txBody>
          <a:bodyPr wrap="square" rtlCol="0">
            <a:spAutoFit/>
          </a:bodyPr>
          <a:lstStyle/>
          <a:p>
            <a:r>
              <a:rPr lang="en-CA" sz="2400" dirty="0" smtClean="0">
                <a:solidFill>
                  <a:srgbClr val="FFFF00"/>
                </a:solidFill>
              </a:rPr>
              <a:t>www.mun.ca/publicengagement/pppconference</a:t>
            </a:r>
            <a:endParaRPr lang="en-CA" sz="2400" dirty="0">
              <a:solidFill>
                <a:srgbClr val="FFFF00"/>
              </a:solidFill>
            </a:endParaRPr>
          </a:p>
        </p:txBody>
      </p:sp>
    </p:spTree>
    <p:extLst>
      <p:ext uri="{BB962C8B-B14F-4D97-AF65-F5344CB8AC3E}">
        <p14:creationId xmlns:p14="http://schemas.microsoft.com/office/powerpoint/2010/main" val="249152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b="1" dirty="0" smtClean="0">
                <a:solidFill>
                  <a:schemeClr val="bg1"/>
                </a:solidFill>
                <a:latin typeface="Arial" panose="020B0604020202020204" pitchFamily="34" charset="0"/>
                <a:cs typeface="Arial" panose="020B0604020202020204" pitchFamily="34" charset="0"/>
              </a:rPr>
              <a:t>PPPE Conference: by the numbers</a:t>
            </a:r>
            <a:endParaRPr lang="en-CA" b="1" dirty="0">
              <a:solidFill>
                <a:schemeClr val="bg1"/>
              </a:solidFill>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p:txBody>
          <a:bodyPr/>
          <a:lstStyle/>
          <a:p>
            <a:pPr>
              <a:lnSpc>
                <a:spcPct val="100000"/>
              </a:lnSpc>
            </a:pPr>
            <a:r>
              <a:rPr lang="en-CA" sz="2400" dirty="0">
                <a:solidFill>
                  <a:schemeClr val="bg1"/>
                </a:solidFill>
                <a:latin typeface="Arial" panose="020B0604020202020204" pitchFamily="34" charset="0"/>
                <a:cs typeface="Arial" panose="020B0604020202020204" pitchFamily="34" charset="0"/>
              </a:rPr>
              <a:t> </a:t>
            </a:r>
            <a:r>
              <a:rPr lang="en-CA" sz="2400" dirty="0" smtClean="0">
                <a:solidFill>
                  <a:schemeClr val="bg1"/>
                </a:solidFill>
                <a:latin typeface="Arial" panose="020B0604020202020204" pitchFamily="34" charset="0"/>
                <a:cs typeface="Arial" panose="020B0604020202020204" pitchFamily="34" charset="0"/>
              </a:rPr>
              <a:t>First PE conference </a:t>
            </a:r>
            <a:r>
              <a:rPr lang="en-CA" sz="2400" dirty="0" smtClean="0">
                <a:latin typeface="Arial" panose="020B0604020202020204" pitchFamily="34" charset="0"/>
                <a:cs typeface="Arial" panose="020B0604020202020204" pitchFamily="34" charset="0"/>
              </a:rPr>
              <a:t>held at Signal Hill Campus</a:t>
            </a:r>
          </a:p>
          <a:p>
            <a:pPr>
              <a:lnSpc>
                <a:spcPct val="100000"/>
              </a:lnSpc>
              <a:buFont typeface="Arial" panose="020B0604020202020204" pitchFamily="34" charset="0"/>
              <a:buChar char="•"/>
            </a:pPr>
            <a:r>
              <a:rPr lang="en-CA" sz="2400" dirty="0" smtClean="0">
                <a:latin typeface="Arial" panose="020B0604020202020204" pitchFamily="34" charset="0"/>
                <a:cs typeface="Arial" panose="020B0604020202020204" pitchFamily="34" charset="0"/>
              </a:rPr>
              <a:t> Received </a:t>
            </a:r>
            <a:r>
              <a:rPr lang="en-CA" sz="2400" dirty="0" smtClean="0">
                <a:solidFill>
                  <a:schemeClr val="bg1"/>
                </a:solidFill>
                <a:latin typeface="Arial" panose="020B0604020202020204" pitchFamily="34" charset="0"/>
                <a:cs typeface="Arial" panose="020B0604020202020204" pitchFamily="34" charset="0"/>
              </a:rPr>
              <a:t>127 submissions </a:t>
            </a:r>
            <a:r>
              <a:rPr lang="en-CA" sz="2400" dirty="0" smtClean="0">
                <a:latin typeface="Arial" panose="020B0604020202020204" pitchFamily="34" charset="0"/>
                <a:cs typeface="Arial" panose="020B0604020202020204" pitchFamily="34" charset="0"/>
              </a:rPr>
              <a:t>to present</a:t>
            </a:r>
          </a:p>
          <a:p>
            <a:pPr>
              <a:lnSpc>
                <a:spcPct val="100000"/>
              </a:lnSpc>
              <a:buFont typeface="Arial" panose="020B0604020202020204" pitchFamily="34" charset="0"/>
              <a:buChar char="•"/>
            </a:pPr>
            <a:r>
              <a:rPr lang="en-CA" sz="2400" dirty="0" smtClean="0">
                <a:solidFill>
                  <a:schemeClr val="bg1"/>
                </a:solidFill>
                <a:latin typeface="Arial" panose="020B0604020202020204" pitchFamily="34" charset="0"/>
                <a:cs typeface="Arial" panose="020B0604020202020204" pitchFamily="34" charset="0"/>
              </a:rPr>
              <a:t> 100% of the 45 sessions </a:t>
            </a:r>
            <a:r>
              <a:rPr lang="en-CA" sz="2400" dirty="0" smtClean="0">
                <a:latin typeface="Arial" panose="020B0604020202020204" pitchFamily="34" charset="0"/>
                <a:cs typeface="Arial" panose="020B0604020202020204" pitchFamily="34" charset="0"/>
              </a:rPr>
              <a:t>had Memorial faculty/staff/student presenters,   	and </a:t>
            </a:r>
            <a:r>
              <a:rPr lang="en-CA" sz="2400" dirty="0" smtClean="0">
                <a:solidFill>
                  <a:schemeClr val="bg1"/>
                </a:solidFill>
                <a:latin typeface="Arial" panose="020B0604020202020204" pitchFamily="34" charset="0"/>
                <a:cs typeface="Arial" panose="020B0604020202020204" pitchFamily="34" charset="0"/>
              </a:rPr>
              <a:t>91%</a:t>
            </a:r>
            <a:r>
              <a:rPr lang="en-CA" sz="2400" dirty="0" smtClean="0">
                <a:latin typeface="Arial" panose="020B0604020202020204" pitchFamily="34" charset="0"/>
                <a:cs typeface="Arial" panose="020B0604020202020204" pitchFamily="34" charset="0"/>
              </a:rPr>
              <a:t> had external presenters</a:t>
            </a:r>
          </a:p>
          <a:p>
            <a:pPr>
              <a:lnSpc>
                <a:spcPct val="100000"/>
              </a:lnSpc>
              <a:buFont typeface="Arial" panose="020B0604020202020204" pitchFamily="34" charset="0"/>
              <a:buChar char="•"/>
            </a:pPr>
            <a:r>
              <a:rPr lang="en-CA" sz="2400" dirty="0" smtClean="0">
                <a:solidFill>
                  <a:schemeClr val="bg1"/>
                </a:solidFill>
                <a:latin typeface="Arial" panose="020B0604020202020204" pitchFamily="34" charset="0"/>
                <a:cs typeface="Arial" panose="020B0604020202020204" pitchFamily="34" charset="0"/>
              </a:rPr>
              <a:t> 170+ full registrants</a:t>
            </a:r>
            <a:r>
              <a:rPr lang="en-CA" sz="2400" dirty="0" smtClean="0">
                <a:latin typeface="Arial" panose="020B0604020202020204" pitchFamily="34" charset="0"/>
                <a:cs typeface="Arial" panose="020B0604020202020204" pitchFamily="34" charset="0"/>
              </a:rPr>
              <a:t>, plus </a:t>
            </a:r>
            <a:r>
              <a:rPr lang="en-CA" sz="2400" dirty="0" smtClean="0">
                <a:solidFill>
                  <a:schemeClr val="bg1"/>
                </a:solidFill>
                <a:latin typeface="Arial" panose="020B0604020202020204" pitchFamily="34" charset="0"/>
                <a:cs typeface="Arial" panose="020B0604020202020204" pitchFamily="34" charset="0"/>
              </a:rPr>
              <a:t>~100 public participants </a:t>
            </a:r>
            <a:r>
              <a:rPr lang="en-CA" sz="2400" dirty="0" smtClean="0">
                <a:latin typeface="Arial" panose="020B0604020202020204" pitchFamily="34" charset="0"/>
                <a:cs typeface="Arial" panose="020B0604020202020204" pitchFamily="34" charset="0"/>
              </a:rPr>
              <a:t>in free sessions</a:t>
            </a:r>
          </a:p>
          <a:p>
            <a:pPr>
              <a:lnSpc>
                <a:spcPct val="100000"/>
              </a:lnSpc>
              <a:buFont typeface="Arial" panose="020B0604020202020204" pitchFamily="34" charset="0"/>
              <a:buChar char="•"/>
            </a:pPr>
            <a:r>
              <a:rPr lang="en-CA" sz="2400" dirty="0" smtClean="0">
                <a:latin typeface="Arial" panose="020B0604020202020204" pitchFamily="34" charset="0"/>
                <a:cs typeface="Arial" panose="020B0604020202020204" pitchFamily="34" charset="0"/>
              </a:rPr>
              <a:t> </a:t>
            </a:r>
            <a:r>
              <a:rPr lang="en-CA" sz="2400" dirty="0" smtClean="0">
                <a:solidFill>
                  <a:schemeClr val="bg1"/>
                </a:solidFill>
                <a:latin typeface="Arial" panose="020B0604020202020204" pitchFamily="34" charset="0"/>
                <a:cs typeface="Arial" panose="020B0604020202020204" pitchFamily="34" charset="0"/>
              </a:rPr>
              <a:t>92% were satisfied or very satisfied </a:t>
            </a:r>
            <a:r>
              <a:rPr lang="en-CA" sz="2400" dirty="0" smtClean="0">
                <a:latin typeface="Arial" panose="020B0604020202020204" pitchFamily="34" charset="0"/>
                <a:cs typeface="Arial" panose="020B0604020202020204" pitchFamily="34" charset="0"/>
              </a:rPr>
              <a:t>with the conference overall  </a:t>
            </a:r>
          </a:p>
          <a:p>
            <a:pPr marL="177800" indent="0">
              <a:lnSpc>
                <a:spcPct val="100000"/>
              </a:lnSpc>
              <a:buNone/>
            </a:pPr>
            <a:endParaRPr lang="en-CA" sz="2400" dirty="0" smtClean="0">
              <a:latin typeface="Arial" panose="020B0604020202020204" pitchFamily="34" charset="0"/>
              <a:cs typeface="Arial" panose="020B0604020202020204" pitchFamily="34" charset="0"/>
            </a:endParaRPr>
          </a:p>
          <a:p>
            <a:pPr marL="177800" indent="0">
              <a:lnSpc>
                <a:spcPct val="100000"/>
              </a:lnSpc>
              <a:buNone/>
            </a:pPr>
            <a:r>
              <a:rPr lang="en-CA" sz="2000" dirty="0" smtClean="0">
                <a:latin typeface="Arial" panose="020B0604020202020204" pitchFamily="34" charset="0"/>
                <a:cs typeface="Arial" panose="020B0604020202020204" pitchFamily="34" charset="0"/>
              </a:rPr>
              <a:t>Partners included Parks Canada, the Government of Newfoundland and Labrador, Research Impact Canada, Swearer Centre at Brown University, Johnson Insurance Inc., Alt Hotels, and Memorial University </a:t>
            </a:r>
          </a:p>
          <a:p>
            <a:pPr marL="177800" indent="0">
              <a:buNone/>
            </a:pPr>
            <a:endParaRPr lang="en-CA" sz="2400" dirty="0" smtClean="0"/>
          </a:p>
          <a:p>
            <a:pPr marL="177800" indent="0">
              <a:buNone/>
            </a:pPr>
            <a:endParaRPr lang="en-CA" dirty="0"/>
          </a:p>
        </p:txBody>
      </p:sp>
    </p:spTree>
    <p:extLst>
      <p:ext uri="{BB962C8B-B14F-4D97-AF65-F5344CB8AC3E}">
        <p14:creationId xmlns:p14="http://schemas.microsoft.com/office/powerpoint/2010/main" val="266764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34961" y="499827"/>
            <a:ext cx="5400675" cy="338411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1"/>
              </a:buClr>
              <a:buSzPct val="25000"/>
              <a:buFont typeface="Arial"/>
              <a:buNone/>
            </a:pPr>
            <a:r>
              <a:rPr lang="en-CA" sz="6000" b="1" i="0" u="none" strike="noStrike" cap="none" dirty="0" smtClean="0">
                <a:solidFill>
                  <a:schemeClr val="lt1"/>
                </a:solidFill>
                <a:latin typeface="+mj-lt"/>
                <a:ea typeface="Arial"/>
                <a:cs typeface="Arial"/>
                <a:sym typeface="Arial"/>
              </a:rPr>
              <a:t>OPE Funds </a:t>
            </a:r>
            <a:r>
              <a:rPr lang="en-CA" sz="6000" b="1" i="0" u="none" strike="noStrike" cap="none" dirty="0">
                <a:solidFill>
                  <a:schemeClr val="lt1"/>
                </a:solidFill>
                <a:latin typeface="+mj-lt"/>
                <a:ea typeface="Arial"/>
                <a:cs typeface="Arial"/>
                <a:sym typeface="Arial"/>
              </a:rPr>
              <a:t>for Public </a:t>
            </a:r>
            <a:r>
              <a:rPr lang="en-CA" sz="6000" b="1" i="0" u="none" strike="noStrike" cap="none" dirty="0" smtClean="0">
                <a:solidFill>
                  <a:schemeClr val="lt1"/>
                </a:solidFill>
                <a:latin typeface="+mj-lt"/>
                <a:ea typeface="Arial"/>
                <a:cs typeface="Arial"/>
                <a:sym typeface="Arial"/>
              </a:rPr>
              <a:t>Engagement</a:t>
            </a:r>
            <a:endParaRPr lang="en-CA" sz="6000" b="1" i="0" u="none" strike="noStrike" cap="none" dirty="0">
              <a:solidFill>
                <a:schemeClr val="lt1"/>
              </a:solidFill>
              <a:latin typeface="+mj-lt"/>
              <a:ea typeface="Arial"/>
              <a:cs typeface="Arial"/>
              <a:sym typeface="Arial"/>
            </a:endParaRPr>
          </a:p>
        </p:txBody>
      </p:sp>
      <p:pic>
        <p:nvPicPr>
          <p:cNvPr id="173" name="Shape 173"/>
          <p:cNvPicPr preferRelativeResize="0">
            <a:picLocks noGrp="1"/>
          </p:cNvPicPr>
          <p:nvPr>
            <p:ph type="pic" idx="2"/>
          </p:nvPr>
        </p:nvPicPr>
        <p:blipFill rotWithShape="1">
          <a:blip r:embed="rId3">
            <a:alphaModFix/>
          </a:blip>
          <a:srcRect l="28335" t="269" r="12759"/>
          <a:stretch/>
        </p:blipFill>
        <p:spPr>
          <a:xfrm>
            <a:off x="6096000" y="18472"/>
            <a:ext cx="6089964" cy="6839527"/>
          </a:xfrm>
          <a:prstGeom prst="rect">
            <a:avLst/>
          </a:prstGeom>
          <a:noFill/>
          <a:ln>
            <a:noFill/>
          </a:ln>
        </p:spPr>
      </p:pic>
      <p:sp>
        <p:nvSpPr>
          <p:cNvPr id="174" name="Shape 174"/>
          <p:cNvSpPr txBox="1"/>
          <p:nvPr/>
        </p:nvSpPr>
        <p:spPr>
          <a:xfrm>
            <a:off x="334963" y="4079794"/>
            <a:ext cx="5400675"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1" dirty="0" smtClean="0">
                <a:solidFill>
                  <a:srgbClr val="2E3993"/>
                </a:solidFill>
                <a:latin typeface="+mj-lt"/>
                <a:sym typeface="Arial"/>
              </a:rPr>
              <a:t>Quick Start </a:t>
            </a:r>
          </a:p>
          <a:p>
            <a:pPr marL="0" marR="0" lvl="0" indent="0" algn="l" rtl="0">
              <a:spcBef>
                <a:spcPts val="0"/>
              </a:spcBef>
              <a:buSzPct val="25000"/>
              <a:buNone/>
            </a:pPr>
            <a:r>
              <a:rPr lang="en-CA" sz="3600" b="1" dirty="0">
                <a:solidFill>
                  <a:srgbClr val="2E3993"/>
                </a:solidFill>
                <a:latin typeface="+mj-lt"/>
              </a:rPr>
              <a:t>	</a:t>
            </a:r>
            <a:r>
              <a:rPr lang="en-CA" sz="3200" b="1" dirty="0" smtClean="0">
                <a:solidFill>
                  <a:srgbClr val="2E3993"/>
                </a:solidFill>
                <a:latin typeface="+mj-lt"/>
                <a:sym typeface="Arial"/>
              </a:rPr>
              <a:t>Up to $1000</a:t>
            </a:r>
          </a:p>
          <a:p>
            <a:pPr marL="0" marR="0" lvl="0" indent="0" algn="l" rtl="0">
              <a:spcBef>
                <a:spcPts val="0"/>
              </a:spcBef>
              <a:buSzPct val="25000"/>
              <a:buNone/>
            </a:pPr>
            <a:r>
              <a:rPr lang="en-CA" sz="3600" b="1" dirty="0" smtClean="0">
                <a:solidFill>
                  <a:srgbClr val="2E3993"/>
                </a:solidFill>
                <a:latin typeface="+mj-lt"/>
              </a:rPr>
              <a:t>Accelerator </a:t>
            </a:r>
          </a:p>
          <a:p>
            <a:pPr marL="0" marR="0" lvl="0" indent="0" algn="l" rtl="0">
              <a:spcBef>
                <a:spcPts val="0"/>
              </a:spcBef>
              <a:buSzPct val="25000"/>
              <a:buNone/>
            </a:pPr>
            <a:r>
              <a:rPr lang="en-CA" sz="3600" b="1" dirty="0">
                <a:solidFill>
                  <a:srgbClr val="2E3993"/>
                </a:solidFill>
                <a:latin typeface="+mj-lt"/>
              </a:rPr>
              <a:t>	</a:t>
            </a:r>
            <a:r>
              <a:rPr lang="en-CA" sz="3200" b="1" dirty="0" smtClean="0">
                <a:solidFill>
                  <a:srgbClr val="2E3993"/>
                </a:solidFill>
                <a:latin typeface="+mj-lt"/>
              </a:rPr>
              <a:t>Up to $10,000</a:t>
            </a:r>
            <a:endParaRPr lang="en-CA" sz="3200" b="1" dirty="0">
              <a:solidFill>
                <a:srgbClr val="2E3993"/>
              </a:solidFill>
              <a:latin typeface="+mj-lt"/>
              <a:sym typeface="Arial"/>
            </a:endParaRPr>
          </a:p>
        </p:txBody>
      </p:sp>
      <p:sp>
        <p:nvSpPr>
          <p:cNvPr id="175" name="Shape 175"/>
          <p:cNvSpPr txBox="1"/>
          <p:nvPr/>
        </p:nvSpPr>
        <p:spPr>
          <a:xfrm>
            <a:off x="1865294" y="5345945"/>
            <a:ext cx="2627586" cy="5847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endParaRPr lang="en-CA" sz="3200"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b="1" dirty="0" smtClean="0">
                <a:solidFill>
                  <a:schemeClr val="bg1"/>
                </a:solidFill>
                <a:latin typeface="Arial" panose="020B0604020202020204" pitchFamily="34" charset="0"/>
                <a:cs typeface="Arial" panose="020B0604020202020204" pitchFamily="34" charset="0"/>
              </a:rPr>
              <a:t>OPE Funds</a:t>
            </a:r>
            <a:endParaRPr lang="en-CA" b="1" dirty="0">
              <a:solidFill>
                <a:schemeClr val="bg1"/>
              </a:solidFill>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p:txBody>
          <a:bodyPr/>
          <a:lstStyle/>
          <a:p>
            <a:pPr marL="177800" indent="0">
              <a:buNone/>
            </a:pPr>
            <a:r>
              <a:rPr lang="en-CA" sz="2400" b="1" dirty="0" smtClean="0">
                <a:solidFill>
                  <a:schemeClr val="bg1"/>
                </a:solidFill>
                <a:latin typeface="Arial" panose="020B0604020202020204" pitchFamily="34" charset="0"/>
                <a:cs typeface="Arial" panose="020B0604020202020204" pitchFamily="34" charset="0"/>
              </a:rPr>
              <a:t>Quick Start</a:t>
            </a:r>
          </a:p>
          <a:p>
            <a:pPr marL="177800" indent="0">
              <a:buNone/>
            </a:pPr>
            <a:r>
              <a:rPr lang="en-CA" sz="2400" dirty="0">
                <a:latin typeface="Arial" panose="020B0604020202020204" pitchFamily="34" charset="0"/>
                <a:cs typeface="Arial" panose="020B0604020202020204" pitchFamily="34" charset="0"/>
              </a:rPr>
              <a:t>	</a:t>
            </a:r>
            <a:r>
              <a:rPr lang="en-CA" sz="2400" dirty="0" smtClean="0">
                <a:solidFill>
                  <a:schemeClr val="bg1"/>
                </a:solidFill>
                <a:latin typeface="Arial" panose="020B0604020202020204" pitchFamily="34" charset="0"/>
                <a:cs typeface="Arial" panose="020B0604020202020204" pitchFamily="34" charset="0"/>
              </a:rPr>
              <a:t>186 projects </a:t>
            </a:r>
            <a:r>
              <a:rPr lang="en-CA" sz="2400" dirty="0" smtClean="0">
                <a:latin typeface="Arial" panose="020B0604020202020204" pitchFamily="34" charset="0"/>
                <a:cs typeface="Arial" panose="020B0604020202020204" pitchFamily="34" charset="0"/>
              </a:rPr>
              <a:t>funded since 2014 for a total of </a:t>
            </a:r>
            <a:r>
              <a:rPr lang="en-CA" sz="2400" dirty="0" smtClean="0">
                <a:solidFill>
                  <a:schemeClr val="bg1"/>
                </a:solidFill>
                <a:latin typeface="Arial" panose="020B0604020202020204" pitchFamily="34" charset="0"/>
                <a:cs typeface="Arial" panose="020B0604020202020204" pitchFamily="34" charset="0"/>
              </a:rPr>
              <a:t>$203,768</a:t>
            </a:r>
          </a:p>
          <a:p>
            <a:pPr marL="177800" indent="0">
              <a:buNone/>
            </a:pP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Partnerships have </a:t>
            </a:r>
            <a:r>
              <a:rPr lang="en-CA" sz="2400" dirty="0" smtClean="0">
                <a:solidFill>
                  <a:schemeClr val="bg1"/>
                </a:solidFill>
                <a:latin typeface="Arial" panose="020B0604020202020204" pitchFamily="34" charset="0"/>
                <a:cs typeface="Arial" panose="020B0604020202020204" pitchFamily="34" charset="0"/>
              </a:rPr>
              <a:t>leveraged over $365,000</a:t>
            </a:r>
            <a:r>
              <a:rPr lang="en-CA" sz="2400" dirty="0" smtClean="0">
                <a:latin typeface="Arial" panose="020B0604020202020204" pitchFamily="34" charset="0"/>
                <a:cs typeface="Arial" panose="020B0604020202020204" pitchFamily="34" charset="0"/>
              </a:rPr>
              <a:t> in additional funds</a:t>
            </a:r>
          </a:p>
          <a:p>
            <a:pPr marL="177800" indent="0">
              <a:buNone/>
            </a:pP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Over </a:t>
            </a:r>
            <a:r>
              <a:rPr lang="en-CA" sz="2400" dirty="0" smtClean="0">
                <a:solidFill>
                  <a:schemeClr val="bg1"/>
                </a:solidFill>
                <a:latin typeface="Arial" panose="020B0604020202020204" pitchFamily="34" charset="0"/>
                <a:cs typeface="Arial" panose="020B0604020202020204" pitchFamily="34" charset="0"/>
              </a:rPr>
              <a:t>244 external organizations</a:t>
            </a:r>
            <a:r>
              <a:rPr lang="en-CA" sz="2400" dirty="0" smtClean="0">
                <a:latin typeface="Arial" panose="020B0604020202020204" pitchFamily="34" charset="0"/>
                <a:cs typeface="Arial" panose="020B0604020202020204" pitchFamily="34" charset="0"/>
              </a:rPr>
              <a:t> have collaborated</a:t>
            </a:r>
          </a:p>
          <a:p>
            <a:pPr marL="177800" indent="0">
              <a:buNone/>
            </a:pPr>
            <a:endParaRPr lang="en-CA" sz="2400" dirty="0">
              <a:latin typeface="Arial" panose="020B0604020202020204" pitchFamily="34" charset="0"/>
              <a:cs typeface="Arial" panose="020B0604020202020204" pitchFamily="34" charset="0"/>
            </a:endParaRPr>
          </a:p>
          <a:p>
            <a:pPr marL="177800" indent="0">
              <a:buNone/>
            </a:pPr>
            <a:r>
              <a:rPr lang="en-CA" sz="2400" b="1" dirty="0" smtClean="0">
                <a:solidFill>
                  <a:schemeClr val="bg1"/>
                </a:solidFill>
                <a:latin typeface="Arial" panose="020B0604020202020204" pitchFamily="34" charset="0"/>
                <a:cs typeface="Arial" panose="020B0604020202020204" pitchFamily="34" charset="0"/>
              </a:rPr>
              <a:t>Accelerator</a:t>
            </a:r>
            <a:r>
              <a:rPr lang="en-CA" sz="2400" b="1" dirty="0" smtClean="0">
                <a:latin typeface="Arial" panose="020B0604020202020204" pitchFamily="34" charset="0"/>
                <a:cs typeface="Arial" panose="020B0604020202020204" pitchFamily="34" charset="0"/>
              </a:rPr>
              <a:t> </a:t>
            </a:r>
          </a:p>
          <a:p>
            <a:pPr marL="177800" indent="0">
              <a:buNone/>
            </a:pPr>
            <a:r>
              <a:rPr lang="en-CA" sz="2400" dirty="0">
                <a:latin typeface="Arial" panose="020B0604020202020204" pitchFamily="34" charset="0"/>
                <a:cs typeface="Arial" panose="020B0604020202020204" pitchFamily="34" charset="0"/>
              </a:rPr>
              <a:t>	</a:t>
            </a:r>
            <a:r>
              <a:rPr lang="en-CA" sz="2400" dirty="0" smtClean="0">
                <a:solidFill>
                  <a:schemeClr val="bg1"/>
                </a:solidFill>
                <a:latin typeface="Arial" panose="020B0604020202020204" pitchFamily="34" charset="0"/>
                <a:cs typeface="Arial" panose="020B0604020202020204" pitchFamily="34" charset="0"/>
              </a:rPr>
              <a:t>83 projects </a:t>
            </a:r>
            <a:r>
              <a:rPr lang="en-CA" sz="2400" dirty="0" smtClean="0">
                <a:latin typeface="Arial" panose="020B0604020202020204" pitchFamily="34" charset="0"/>
                <a:cs typeface="Arial" panose="020B0604020202020204" pitchFamily="34" charset="0"/>
              </a:rPr>
              <a:t>funded since 2015 for a total of </a:t>
            </a:r>
            <a:r>
              <a:rPr lang="en-CA" sz="2400" dirty="0" smtClean="0">
                <a:solidFill>
                  <a:schemeClr val="bg1"/>
                </a:solidFill>
                <a:latin typeface="Arial" panose="020B0604020202020204" pitchFamily="34" charset="0"/>
                <a:cs typeface="Arial" panose="020B0604020202020204" pitchFamily="34" charset="0"/>
              </a:rPr>
              <a:t>$856,760</a:t>
            </a:r>
          </a:p>
          <a:p>
            <a:pPr marL="177800" indent="0">
              <a:buNone/>
            </a:pP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Partnerships have </a:t>
            </a:r>
            <a:r>
              <a:rPr lang="en-CA" sz="2400" dirty="0" smtClean="0">
                <a:solidFill>
                  <a:schemeClr val="bg1"/>
                </a:solidFill>
                <a:latin typeface="Arial" panose="020B0604020202020204" pitchFamily="34" charset="0"/>
                <a:cs typeface="Arial" panose="020B0604020202020204" pitchFamily="34" charset="0"/>
              </a:rPr>
              <a:t>leveraged over $1,072,000</a:t>
            </a:r>
            <a:r>
              <a:rPr lang="en-CA" sz="2400" dirty="0" smtClean="0">
                <a:latin typeface="Arial" panose="020B0604020202020204" pitchFamily="34" charset="0"/>
                <a:cs typeface="Arial" panose="020B0604020202020204" pitchFamily="34" charset="0"/>
              </a:rPr>
              <a:t> in additional funds</a:t>
            </a:r>
          </a:p>
          <a:p>
            <a:pPr marL="177800" indent="0">
              <a:buNone/>
            </a:pP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Over </a:t>
            </a:r>
            <a:r>
              <a:rPr lang="en-CA" sz="2400" dirty="0" smtClean="0">
                <a:solidFill>
                  <a:schemeClr val="bg1"/>
                </a:solidFill>
                <a:latin typeface="Arial" panose="020B0604020202020204" pitchFamily="34" charset="0"/>
                <a:cs typeface="Arial" panose="020B0604020202020204" pitchFamily="34" charset="0"/>
              </a:rPr>
              <a:t>169 external organizations </a:t>
            </a:r>
            <a:r>
              <a:rPr lang="en-CA" sz="2400" dirty="0" smtClean="0">
                <a:latin typeface="Arial" panose="020B0604020202020204" pitchFamily="34" charset="0"/>
                <a:cs typeface="Arial" panose="020B0604020202020204" pitchFamily="34" charset="0"/>
              </a:rPr>
              <a:t>have collaborated</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23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9" name="Shape 219"/>
          <p:cNvSpPr/>
          <p:nvPr/>
        </p:nvSpPr>
        <p:spPr>
          <a:xfrm>
            <a:off x="334962" y="1489541"/>
            <a:ext cx="5400676" cy="4217923"/>
          </a:xfrm>
          <a:prstGeom prst="rect">
            <a:avLst/>
          </a:prstGeom>
          <a:noFill/>
          <a:ln>
            <a:noFill/>
          </a:ln>
        </p:spPr>
        <p:txBody>
          <a:bodyPr lIns="91425" tIns="45700" rIns="91425" bIns="45700" anchor="t" anchorCtr="0">
            <a:noAutofit/>
          </a:bodyPr>
          <a:lstStyle/>
          <a:p>
            <a:pPr>
              <a:spcBef>
                <a:spcPts val="1200"/>
              </a:spcBef>
              <a:spcAft>
                <a:spcPts val="1200"/>
              </a:spcAft>
              <a:buClr>
                <a:srgbClr val="0098AD"/>
              </a:buClr>
              <a:buSzPct val="25000"/>
            </a:pPr>
            <a:r>
              <a:rPr lang="en-CA" sz="2800" b="1" dirty="0" smtClean="0">
                <a:solidFill>
                  <a:srgbClr val="2E3993"/>
                </a:solidFill>
                <a:latin typeface="+mj-lt"/>
              </a:rPr>
              <a:t>Women’s drop-in counselling</a:t>
            </a:r>
            <a:endParaRPr lang="en-CA" sz="2800" i="1" dirty="0" smtClean="0">
              <a:solidFill>
                <a:srgbClr val="2E3993"/>
              </a:solidFill>
              <a:latin typeface="+mj-lt"/>
            </a:endParaRPr>
          </a:p>
          <a:p>
            <a:pPr>
              <a:spcBef>
                <a:spcPts val="1200"/>
              </a:spcBef>
              <a:spcAft>
                <a:spcPts val="1200"/>
              </a:spcAft>
              <a:buClr>
                <a:srgbClr val="0098AD"/>
              </a:buClr>
              <a:buSzPct val="25000"/>
            </a:pPr>
            <a:r>
              <a:rPr lang="en-CA" sz="2800" i="1" dirty="0" smtClean="0">
                <a:solidFill>
                  <a:schemeClr val="bg1"/>
                </a:solidFill>
                <a:latin typeface="+mj-lt"/>
              </a:rPr>
              <a:t>"There </a:t>
            </a:r>
            <a:r>
              <a:rPr lang="en-CA" sz="2800" i="1" dirty="0">
                <a:solidFill>
                  <a:schemeClr val="bg1"/>
                </a:solidFill>
                <a:latin typeface="+mj-lt"/>
              </a:rPr>
              <a:t>is nothing like this. This needs to be a forever thing</a:t>
            </a:r>
            <a:r>
              <a:rPr lang="en-CA" sz="2800" i="1" dirty="0" smtClean="0">
                <a:solidFill>
                  <a:schemeClr val="bg1"/>
                </a:solidFill>
                <a:latin typeface="+mj-lt"/>
              </a:rPr>
              <a:t>”</a:t>
            </a:r>
          </a:p>
          <a:p>
            <a:pPr lvl="0">
              <a:spcBef>
                <a:spcPts val="1200"/>
              </a:spcBef>
              <a:buClr>
                <a:srgbClr val="0098AD"/>
              </a:buClr>
              <a:buSzPct val="25000"/>
            </a:pPr>
            <a:r>
              <a:rPr lang="en-CA" sz="2800" i="1" dirty="0" smtClean="0">
                <a:solidFill>
                  <a:schemeClr val="bg1"/>
                </a:solidFill>
                <a:latin typeface="+mj-lt"/>
              </a:rPr>
              <a:t>“</a:t>
            </a:r>
            <a:r>
              <a:rPr lang="en-CA" sz="2800" i="1" dirty="0">
                <a:solidFill>
                  <a:schemeClr val="bg1"/>
                </a:solidFill>
                <a:latin typeface="+mj-lt"/>
              </a:rPr>
              <a:t>I was at rock bottom, </a:t>
            </a:r>
            <a:r>
              <a:rPr lang="en-CA" sz="2800" i="1" dirty="0" smtClean="0">
                <a:solidFill>
                  <a:schemeClr val="bg1"/>
                </a:solidFill>
                <a:latin typeface="+mj-lt"/>
              </a:rPr>
              <a:t>suicidal...      I </a:t>
            </a:r>
            <a:r>
              <a:rPr lang="en-CA" sz="2800" i="1" dirty="0">
                <a:solidFill>
                  <a:schemeClr val="bg1"/>
                </a:solidFill>
                <a:latin typeface="+mj-lt"/>
              </a:rPr>
              <a:t>received help at this clinic that </a:t>
            </a:r>
            <a:r>
              <a:rPr lang="en-CA" sz="2800" i="1" dirty="0" smtClean="0">
                <a:solidFill>
                  <a:schemeClr val="bg1"/>
                </a:solidFill>
                <a:latin typeface="+mj-lt"/>
              </a:rPr>
              <a:t>      I </a:t>
            </a:r>
            <a:r>
              <a:rPr lang="en-CA" sz="2800" i="1" dirty="0">
                <a:solidFill>
                  <a:schemeClr val="bg1"/>
                </a:solidFill>
                <a:latin typeface="+mj-lt"/>
              </a:rPr>
              <a:t>have never received anywhere else</a:t>
            </a:r>
            <a:r>
              <a:rPr lang="en-CA" sz="2800" i="1" dirty="0" smtClean="0">
                <a:solidFill>
                  <a:schemeClr val="bg1"/>
                </a:solidFill>
                <a:latin typeface="+mj-lt"/>
              </a:rPr>
              <a:t>”</a:t>
            </a:r>
          </a:p>
          <a:p>
            <a:pPr>
              <a:spcBef>
                <a:spcPts val="1200"/>
              </a:spcBef>
              <a:spcAft>
                <a:spcPts val="1200"/>
              </a:spcAft>
              <a:buClr>
                <a:srgbClr val="0098AD"/>
              </a:buClr>
              <a:buSzPct val="25000"/>
            </a:pPr>
            <a:r>
              <a:rPr lang="en-CA" sz="2800" i="1" dirty="0" smtClean="0">
                <a:solidFill>
                  <a:schemeClr val="bg1"/>
                </a:solidFill>
                <a:latin typeface="+mj-lt"/>
              </a:rPr>
              <a:t>“This </a:t>
            </a:r>
            <a:r>
              <a:rPr lang="en-CA" sz="2800" i="1" dirty="0">
                <a:solidFill>
                  <a:schemeClr val="bg1"/>
                </a:solidFill>
                <a:latin typeface="+mj-lt"/>
              </a:rPr>
              <a:t>saved my life today</a:t>
            </a:r>
            <a:r>
              <a:rPr lang="en-CA" sz="2800" i="1" dirty="0" smtClean="0">
                <a:solidFill>
                  <a:schemeClr val="bg1"/>
                </a:solidFill>
                <a:latin typeface="+mj-lt"/>
              </a:rPr>
              <a:t>”</a:t>
            </a:r>
            <a:endParaRPr lang="en-CA" sz="2800" i="1" dirty="0">
              <a:solidFill>
                <a:schemeClr val="bg1"/>
              </a:solidFill>
              <a:latin typeface="+mj-lt"/>
            </a:endParaRPr>
          </a:p>
        </p:txBody>
      </p:sp>
      <p:sp>
        <p:nvSpPr>
          <p:cNvPr id="2" name="TextBox 1"/>
          <p:cNvSpPr txBox="1"/>
          <p:nvPr/>
        </p:nvSpPr>
        <p:spPr>
          <a:xfrm>
            <a:off x="2069141" y="6119336"/>
            <a:ext cx="3845169" cy="738664"/>
          </a:xfrm>
          <a:prstGeom prst="rect">
            <a:avLst/>
          </a:prstGeom>
          <a:noFill/>
        </p:spPr>
        <p:txBody>
          <a:bodyPr wrap="square" rtlCol="0" anchor="b">
            <a:spAutoFit/>
          </a:bodyPr>
          <a:lstStyle/>
          <a:p>
            <a:pPr lvl="0" algn="r">
              <a:buSzPct val="25000"/>
            </a:pPr>
            <a:r>
              <a:rPr lang="en-CA" dirty="0">
                <a:solidFill>
                  <a:schemeClr val="bg1"/>
                </a:solidFill>
                <a:latin typeface="+mj-lt"/>
                <a:ea typeface="Calibri"/>
                <a:cs typeface="Calibri"/>
                <a:sym typeface="Calibri"/>
              </a:rPr>
              <a:t>Jenny Wright, Executive </a:t>
            </a:r>
            <a:r>
              <a:rPr lang="en-CA" dirty="0" smtClean="0">
                <a:solidFill>
                  <a:schemeClr val="bg1"/>
                </a:solidFill>
                <a:latin typeface="+mj-lt"/>
                <a:ea typeface="Calibri"/>
                <a:cs typeface="Calibri"/>
                <a:sym typeface="Calibri"/>
              </a:rPr>
              <a:t>Director of </a:t>
            </a:r>
            <a:r>
              <a:rPr lang="en-CA" dirty="0">
                <a:solidFill>
                  <a:schemeClr val="bg1"/>
                </a:solidFill>
                <a:latin typeface="+mj-lt"/>
                <a:ea typeface="Calibri"/>
                <a:cs typeface="Calibri"/>
                <a:sym typeface="Calibri"/>
              </a:rPr>
              <a:t>the St. John’s Status of Women Council</a:t>
            </a:r>
            <a:r>
              <a:rPr lang="en-CA" dirty="0" smtClean="0">
                <a:solidFill>
                  <a:schemeClr val="bg1"/>
                </a:solidFill>
                <a:latin typeface="+mj-lt"/>
                <a:ea typeface="Calibri"/>
                <a:cs typeface="Calibri"/>
                <a:sym typeface="Calibri"/>
              </a:rPr>
              <a:t>, and Dr</a:t>
            </a:r>
            <a:r>
              <a:rPr lang="en-CA" dirty="0">
                <a:solidFill>
                  <a:schemeClr val="bg1"/>
                </a:solidFill>
                <a:latin typeface="+mj-lt"/>
                <a:ea typeface="Calibri"/>
                <a:cs typeface="Calibri"/>
                <a:sym typeface="Calibri"/>
              </a:rPr>
              <a:t>. Catherine de </a:t>
            </a:r>
            <a:r>
              <a:rPr lang="en-CA" dirty="0" smtClean="0">
                <a:solidFill>
                  <a:schemeClr val="bg1"/>
                </a:solidFill>
                <a:latin typeface="+mj-lt"/>
                <a:ea typeface="Calibri"/>
                <a:cs typeface="Calibri"/>
                <a:sym typeface="Calibri"/>
              </a:rPr>
              <a:t>Boer</a:t>
            </a:r>
            <a:r>
              <a:rPr lang="en-CA" dirty="0">
                <a:solidFill>
                  <a:schemeClr val="bg1"/>
                </a:solidFill>
                <a:latin typeface="+mj-lt"/>
                <a:ea typeface="Calibri"/>
                <a:cs typeface="Calibri"/>
                <a:sym typeface="Calibri"/>
              </a:rPr>
              <a:t>, photo from </a:t>
            </a:r>
            <a:r>
              <a:rPr lang="en-CA" dirty="0" smtClean="0">
                <a:solidFill>
                  <a:schemeClr val="bg1"/>
                </a:solidFill>
                <a:latin typeface="+mj-lt"/>
                <a:ea typeface="Calibri"/>
                <a:cs typeface="Calibri"/>
                <a:sym typeface="Calibri"/>
              </a:rPr>
              <a:t>the Telegram</a:t>
            </a:r>
            <a:endParaRPr lang="en-CA" dirty="0">
              <a:solidFill>
                <a:schemeClr val="bg1"/>
              </a:solidFill>
              <a:latin typeface="+mj-lt"/>
              <a:ea typeface="Calibri"/>
              <a:cs typeface="Calibri"/>
              <a:sym typeface="Calibri"/>
            </a:endParaRPr>
          </a:p>
        </p:txBody>
      </p:sp>
      <p:sp>
        <p:nvSpPr>
          <p:cNvPr id="3" name="TextBox 2"/>
          <p:cNvSpPr txBox="1"/>
          <p:nvPr/>
        </p:nvSpPr>
        <p:spPr>
          <a:xfrm>
            <a:off x="334963" y="476250"/>
            <a:ext cx="5400675" cy="1169551"/>
          </a:xfrm>
          <a:prstGeom prst="rect">
            <a:avLst/>
          </a:prstGeom>
          <a:noFill/>
        </p:spPr>
        <p:txBody>
          <a:bodyPr wrap="square" rtlCol="0">
            <a:spAutoFit/>
          </a:bodyPr>
          <a:lstStyle/>
          <a:p>
            <a:pPr lvl="0">
              <a:buSzPct val="25000"/>
            </a:pPr>
            <a:r>
              <a:rPr lang="en-CA" sz="5600" b="1" dirty="0" smtClean="0">
                <a:solidFill>
                  <a:schemeClr val="bg1"/>
                </a:solidFill>
                <a:latin typeface="+mj-lt"/>
              </a:rPr>
              <a:t>Project</a:t>
            </a:r>
            <a:r>
              <a:rPr lang="en-CA" sz="5600" b="1" dirty="0" smtClean="0">
                <a:solidFill>
                  <a:srgbClr val="FFFFFF"/>
                </a:solidFill>
                <a:latin typeface="+mj-lt"/>
              </a:rPr>
              <a:t> Impact</a:t>
            </a:r>
            <a:endParaRPr lang="en-CA" sz="5600" b="1" dirty="0">
              <a:solidFill>
                <a:srgbClr val="FFFFFF"/>
              </a:solidFill>
              <a:latin typeface="+mj-lt"/>
            </a:endParaRPr>
          </a:p>
          <a:p>
            <a:endParaRPr lang="en-CA" dirty="0"/>
          </a:p>
        </p:txBody>
      </p:sp>
      <p:pic>
        <p:nvPicPr>
          <p:cNvPr id="6" name="Picture 5"/>
          <p:cNvPicPr>
            <a:picLocks noChangeAspect="1"/>
          </p:cNvPicPr>
          <p:nvPr/>
        </p:nvPicPr>
        <p:blipFill rotWithShape="1">
          <a:blip r:embed="rId3"/>
          <a:srcRect l="2743"/>
          <a:stretch/>
        </p:blipFill>
        <p:spPr>
          <a:xfrm>
            <a:off x="6092982" y="0"/>
            <a:ext cx="6099018" cy="6858000"/>
          </a:xfrm>
          <a:prstGeom prst="rect">
            <a:avLst/>
          </a:prstGeom>
        </p:spPr>
      </p:pic>
    </p:spTree>
    <p:extLst>
      <p:ext uri="{BB962C8B-B14F-4D97-AF65-F5344CB8AC3E}">
        <p14:creationId xmlns:p14="http://schemas.microsoft.com/office/powerpoint/2010/main" val="3362228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9" name="Shape 219"/>
          <p:cNvSpPr/>
          <p:nvPr/>
        </p:nvSpPr>
        <p:spPr>
          <a:xfrm>
            <a:off x="334962" y="2319156"/>
            <a:ext cx="5400675" cy="4054140"/>
          </a:xfrm>
          <a:prstGeom prst="rect">
            <a:avLst/>
          </a:prstGeom>
          <a:noFill/>
          <a:ln>
            <a:noFill/>
          </a:ln>
        </p:spPr>
        <p:txBody>
          <a:bodyPr lIns="91425" tIns="45700" rIns="91425" bIns="45700" anchor="t" anchorCtr="0">
            <a:noAutofit/>
          </a:bodyPr>
          <a:lstStyle/>
          <a:p>
            <a:pPr lvl="0" algn="just">
              <a:buSzPct val="25000"/>
            </a:pPr>
            <a:r>
              <a:rPr lang="en-CA" sz="2800" dirty="0" smtClean="0">
                <a:solidFill>
                  <a:schemeClr val="bg1"/>
                </a:solidFill>
                <a:latin typeface="+mj-lt"/>
              </a:rPr>
              <a:t>"</a:t>
            </a:r>
            <a:r>
              <a:rPr lang="en-CA" sz="2800" i="1" dirty="0">
                <a:solidFill>
                  <a:schemeClr val="bg1"/>
                </a:solidFill>
                <a:latin typeface="+mj-lt"/>
              </a:rPr>
              <a:t>The </a:t>
            </a:r>
            <a:r>
              <a:rPr lang="en-CA" sz="2800" i="1" dirty="0" smtClean="0">
                <a:solidFill>
                  <a:schemeClr val="bg1"/>
                </a:solidFill>
                <a:latin typeface="+mj-lt"/>
              </a:rPr>
              <a:t>Accelerator </a:t>
            </a:r>
            <a:r>
              <a:rPr lang="en-CA" sz="2800" i="1" dirty="0">
                <a:solidFill>
                  <a:schemeClr val="bg1"/>
                </a:solidFill>
                <a:latin typeface="+mj-lt"/>
              </a:rPr>
              <a:t>funding came at a critical time in our project, and gave us the opportunity to pilot </a:t>
            </a:r>
            <a:r>
              <a:rPr lang="en-CA" sz="2800" i="1" dirty="0" smtClean="0">
                <a:solidFill>
                  <a:schemeClr val="bg1"/>
                </a:solidFill>
                <a:latin typeface="+mj-lt"/>
              </a:rPr>
              <a:t>SucSeed </a:t>
            </a:r>
            <a:r>
              <a:rPr lang="en-CA" sz="2800" i="1" dirty="0">
                <a:solidFill>
                  <a:schemeClr val="bg1"/>
                </a:solidFill>
                <a:latin typeface="+mj-lt"/>
              </a:rPr>
              <a:t>in a real </a:t>
            </a:r>
            <a:r>
              <a:rPr lang="en-CA" sz="2800" i="1" dirty="0" smtClean="0">
                <a:solidFill>
                  <a:schemeClr val="bg1"/>
                </a:solidFill>
                <a:latin typeface="+mj-lt"/>
              </a:rPr>
              <a:t>way... </a:t>
            </a:r>
          </a:p>
          <a:p>
            <a:pPr lvl="0" algn="just">
              <a:buSzPct val="25000"/>
            </a:pPr>
            <a:r>
              <a:rPr lang="en-CA" sz="2800" i="1" dirty="0" smtClean="0">
                <a:solidFill>
                  <a:schemeClr val="bg1"/>
                </a:solidFill>
                <a:latin typeface="+mj-lt"/>
              </a:rPr>
              <a:t>It </a:t>
            </a:r>
            <a:r>
              <a:rPr lang="en-CA" sz="2800" i="1" dirty="0">
                <a:solidFill>
                  <a:schemeClr val="bg1"/>
                </a:solidFill>
                <a:latin typeface="+mj-lt"/>
              </a:rPr>
              <a:t>enabled a successful launch of the project that helped shape where </a:t>
            </a:r>
            <a:r>
              <a:rPr lang="en-CA" sz="2800" i="1" dirty="0" smtClean="0">
                <a:solidFill>
                  <a:schemeClr val="bg1"/>
                </a:solidFill>
                <a:latin typeface="+mj-lt"/>
              </a:rPr>
              <a:t>SucSeed </a:t>
            </a:r>
            <a:r>
              <a:rPr lang="en-CA" sz="2800" i="1" dirty="0">
                <a:solidFill>
                  <a:schemeClr val="bg1"/>
                </a:solidFill>
                <a:latin typeface="+mj-lt"/>
              </a:rPr>
              <a:t>is today</a:t>
            </a:r>
            <a:r>
              <a:rPr lang="en-CA" sz="2800" i="1" dirty="0" smtClean="0">
                <a:solidFill>
                  <a:schemeClr val="bg1"/>
                </a:solidFill>
                <a:latin typeface="+mj-lt"/>
              </a:rPr>
              <a:t>.“</a:t>
            </a:r>
          </a:p>
          <a:p>
            <a:pPr lvl="0">
              <a:spcBef>
                <a:spcPts val="2400"/>
              </a:spcBef>
              <a:buSzPct val="25000"/>
            </a:pPr>
            <a:r>
              <a:rPr lang="en-CA" sz="1800" dirty="0">
                <a:solidFill>
                  <a:schemeClr val="bg1"/>
                </a:solidFill>
                <a:latin typeface="+mj-lt"/>
              </a:rPr>
              <a:t>Lynn </a:t>
            </a:r>
            <a:r>
              <a:rPr lang="en-CA" sz="1800" dirty="0" smtClean="0">
                <a:solidFill>
                  <a:schemeClr val="bg1"/>
                </a:solidFill>
                <a:latin typeface="+mj-lt"/>
              </a:rPr>
              <a:t>Morrissey, Assistant </a:t>
            </a:r>
            <a:r>
              <a:rPr lang="en-CA" sz="1800" dirty="0">
                <a:solidFill>
                  <a:schemeClr val="bg1"/>
                </a:solidFill>
                <a:latin typeface="+mj-lt"/>
              </a:rPr>
              <a:t>Professor and Enactus Memorial Faculty </a:t>
            </a:r>
            <a:r>
              <a:rPr lang="en-CA" sz="1800" dirty="0" smtClean="0">
                <a:solidFill>
                  <a:schemeClr val="bg1"/>
                </a:solidFill>
                <a:latin typeface="+mj-lt"/>
              </a:rPr>
              <a:t>Advisor </a:t>
            </a:r>
            <a:endParaRPr sz="1800" dirty="0">
              <a:solidFill>
                <a:srgbClr val="000000"/>
              </a:solidFill>
              <a:latin typeface="+mj-lt"/>
              <a:ea typeface="Calibri"/>
              <a:cs typeface="Calibri"/>
              <a:sym typeface="Calibri"/>
            </a:endParaRPr>
          </a:p>
        </p:txBody>
      </p:sp>
      <p:sp>
        <p:nvSpPr>
          <p:cNvPr id="3" name="TextBox 2"/>
          <p:cNvSpPr txBox="1"/>
          <p:nvPr/>
        </p:nvSpPr>
        <p:spPr>
          <a:xfrm>
            <a:off x="334962" y="490138"/>
            <a:ext cx="5400675" cy="954107"/>
          </a:xfrm>
          <a:prstGeom prst="rect">
            <a:avLst/>
          </a:prstGeom>
          <a:noFill/>
        </p:spPr>
        <p:txBody>
          <a:bodyPr wrap="square" rtlCol="0">
            <a:spAutoFit/>
          </a:bodyPr>
          <a:lstStyle/>
          <a:p>
            <a:r>
              <a:rPr lang="en-CA" sz="5600" b="1" dirty="0" smtClean="0">
                <a:solidFill>
                  <a:schemeClr val="bg1"/>
                </a:solidFill>
                <a:latin typeface="+mj-lt"/>
              </a:rPr>
              <a:t>Accelerator</a:t>
            </a:r>
            <a:endParaRPr lang="en-CA" sz="5600" dirty="0">
              <a:solidFill>
                <a:srgbClr val="2E3993"/>
              </a:solidFill>
              <a:latin typeface="+mj-lt"/>
            </a:endParaRPr>
          </a:p>
        </p:txBody>
      </p:sp>
      <p:pic>
        <p:nvPicPr>
          <p:cNvPr id="9" name="Picture 8"/>
          <p:cNvPicPr>
            <a:picLocks noChangeAspect="1"/>
          </p:cNvPicPr>
          <p:nvPr/>
        </p:nvPicPr>
        <p:blipFill>
          <a:blip r:embed="rId3"/>
          <a:stretch>
            <a:fillRect/>
          </a:stretch>
        </p:blipFill>
        <p:spPr>
          <a:xfrm>
            <a:off x="6096000" y="0"/>
            <a:ext cx="6096000" cy="6858000"/>
          </a:xfrm>
          <a:prstGeom prst="rect">
            <a:avLst/>
          </a:prstGeom>
        </p:spPr>
      </p:pic>
      <p:sp>
        <p:nvSpPr>
          <p:cNvPr id="2" name="TextBox 1"/>
          <p:cNvSpPr txBox="1"/>
          <p:nvPr/>
        </p:nvSpPr>
        <p:spPr>
          <a:xfrm>
            <a:off x="334962" y="1149605"/>
            <a:ext cx="2834958" cy="1169551"/>
          </a:xfrm>
          <a:prstGeom prst="rect">
            <a:avLst/>
          </a:prstGeom>
          <a:noFill/>
        </p:spPr>
        <p:txBody>
          <a:bodyPr wrap="square" rtlCol="0">
            <a:spAutoFit/>
          </a:bodyPr>
          <a:lstStyle/>
          <a:p>
            <a:pPr lvl="0"/>
            <a:r>
              <a:rPr lang="en-CA" sz="5600" b="1" dirty="0" smtClean="0">
                <a:solidFill>
                  <a:srgbClr val="2E3993"/>
                </a:solidFill>
                <a:latin typeface="+mj-lt"/>
              </a:rPr>
              <a:t>Impact</a:t>
            </a:r>
            <a:endParaRPr lang="en-CA" sz="5600" dirty="0">
              <a:solidFill>
                <a:srgbClr val="2E3993"/>
              </a:solidFill>
              <a:latin typeface="+mj-lt"/>
            </a:endParaRPr>
          </a:p>
          <a:p>
            <a:endParaRPr lang="en-CA" dirty="0"/>
          </a:p>
        </p:txBody>
      </p:sp>
    </p:spTree>
    <p:extLst>
      <p:ext uri="{BB962C8B-B14F-4D97-AF65-F5344CB8AC3E}">
        <p14:creationId xmlns:p14="http://schemas.microsoft.com/office/powerpoint/2010/main" val="1862659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34963" y="16601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98AD"/>
              </a:buClr>
              <a:buSzPct val="25000"/>
              <a:buFont typeface="Arial"/>
              <a:buNone/>
            </a:pPr>
            <a:r>
              <a:rPr lang="en-CA" sz="5400" b="1" i="0" u="none" strike="noStrike" cap="none" dirty="0" smtClean="0">
                <a:solidFill>
                  <a:schemeClr val="bg1"/>
                </a:solidFill>
                <a:latin typeface="+mj-lt"/>
                <a:ea typeface="Arial"/>
                <a:cs typeface="Arial"/>
                <a:sym typeface="Arial"/>
              </a:rPr>
              <a:t>President’s Award </a:t>
            </a:r>
            <a:r>
              <a:rPr lang="en-CA" sz="5400" b="1" dirty="0" smtClean="0">
                <a:solidFill>
                  <a:srgbClr val="2E3993"/>
                </a:solidFill>
                <a:latin typeface="+mj-lt"/>
                <a:ea typeface="Arial"/>
                <a:cs typeface="Arial"/>
                <a:sym typeface="Arial"/>
              </a:rPr>
              <a:t>Winners</a:t>
            </a:r>
            <a:endParaRPr lang="en-CA" sz="5400" b="1" i="0" u="none" strike="noStrike" cap="none" dirty="0">
              <a:solidFill>
                <a:srgbClr val="2E3993"/>
              </a:solidFill>
              <a:latin typeface="+mj-lt"/>
              <a:ea typeface="Arial"/>
              <a:cs typeface="Arial"/>
              <a:sym typeface="Arial"/>
            </a:endParaRPr>
          </a:p>
        </p:txBody>
      </p:sp>
      <p:sp>
        <p:nvSpPr>
          <p:cNvPr id="387" name="Shape 387"/>
          <p:cNvSpPr txBox="1">
            <a:spLocks noGrp="1"/>
          </p:cNvSpPr>
          <p:nvPr>
            <p:ph type="body" idx="1"/>
          </p:nvPr>
        </p:nvSpPr>
        <p:spPr>
          <a:xfrm>
            <a:off x="334963" y="1491579"/>
            <a:ext cx="5349662" cy="40179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FFFFF"/>
              </a:buClr>
              <a:buSzPct val="25000"/>
              <a:buFont typeface="Arial"/>
              <a:buNone/>
            </a:pPr>
            <a:r>
              <a:rPr lang="en-CA" sz="2000" b="1" i="0" u="none" strike="noStrike" cap="none" dirty="0" smtClean="0">
                <a:solidFill>
                  <a:schemeClr val="bg1"/>
                </a:solidFill>
                <a:latin typeface="+mn-lt"/>
                <a:ea typeface="Arial"/>
                <a:cs typeface="Arial"/>
                <a:sym typeface="Arial"/>
              </a:rPr>
              <a:t>The </a:t>
            </a:r>
            <a:r>
              <a:rPr lang="en-CA" sz="2000" b="1" i="0" u="none" strike="noStrike" cap="none" dirty="0">
                <a:solidFill>
                  <a:schemeClr val="bg1"/>
                </a:solidFill>
                <a:latin typeface="+mn-lt"/>
                <a:ea typeface="Arial"/>
                <a:cs typeface="Arial"/>
                <a:sym typeface="Arial"/>
              </a:rPr>
              <a:t>Shea Heights Community Alliance </a:t>
            </a:r>
            <a:r>
              <a:rPr lang="en-CA" sz="2000" b="1" i="0" u="none" strike="noStrike" cap="none" dirty="0" smtClean="0">
                <a:solidFill>
                  <a:schemeClr val="bg1"/>
                </a:solidFill>
                <a:latin typeface="+mn-lt"/>
                <a:ea typeface="Arial"/>
                <a:cs typeface="Arial"/>
                <a:sym typeface="Arial"/>
              </a:rPr>
              <a:t>(2015)</a:t>
            </a:r>
          </a:p>
          <a:p>
            <a:pPr marL="0" marR="0" lvl="0" indent="0" algn="l" rtl="0">
              <a:lnSpc>
                <a:spcPct val="90000"/>
              </a:lnSpc>
              <a:spcBef>
                <a:spcPts val="0"/>
              </a:spcBef>
              <a:buClr>
                <a:srgbClr val="FFFFFF"/>
              </a:buClr>
              <a:buSzPct val="25000"/>
              <a:buFont typeface="Arial"/>
              <a:buNone/>
            </a:pPr>
            <a:endParaRPr lang="en-CA" sz="2000" b="1" dirty="0">
              <a:solidFill>
                <a:schemeClr val="bg1"/>
              </a:solidFill>
              <a:latin typeface="+mn-lt"/>
              <a:ea typeface="Arial"/>
              <a:cs typeface="Arial"/>
              <a:sym typeface="Arial"/>
            </a:endParaRPr>
          </a:p>
          <a:p>
            <a:pPr marL="0" marR="0" lvl="0" indent="0" algn="l" rtl="0">
              <a:lnSpc>
                <a:spcPct val="90000"/>
              </a:lnSpc>
              <a:spcBef>
                <a:spcPts val="0"/>
              </a:spcBef>
              <a:buClr>
                <a:srgbClr val="FFFFFF"/>
              </a:buClr>
              <a:buSzPct val="25000"/>
              <a:buFont typeface="Arial"/>
              <a:buNone/>
            </a:pPr>
            <a:r>
              <a:rPr lang="en-CA" sz="2000" b="1" i="0" u="none" strike="noStrike" cap="none" dirty="0" smtClean="0">
                <a:solidFill>
                  <a:schemeClr val="bg1"/>
                </a:solidFill>
                <a:latin typeface="+mn-lt"/>
                <a:ea typeface="Arial"/>
                <a:cs typeface="Arial"/>
                <a:sym typeface="Arial"/>
              </a:rPr>
              <a:t>NunatuKavut </a:t>
            </a:r>
            <a:r>
              <a:rPr lang="en-CA" sz="2000" b="1" i="0" u="none" strike="noStrike" cap="none" dirty="0">
                <a:solidFill>
                  <a:schemeClr val="bg1"/>
                </a:solidFill>
                <a:latin typeface="+mn-lt"/>
                <a:ea typeface="Arial"/>
                <a:cs typeface="Arial"/>
                <a:sym typeface="Arial"/>
              </a:rPr>
              <a:t>Research Ethics Project </a:t>
            </a:r>
            <a:r>
              <a:rPr lang="en-CA" sz="2000" b="1" i="0" u="none" strike="noStrike" cap="none" dirty="0" smtClean="0">
                <a:solidFill>
                  <a:schemeClr val="bg1"/>
                </a:solidFill>
                <a:latin typeface="+mn-lt"/>
                <a:ea typeface="Arial"/>
                <a:cs typeface="Arial"/>
                <a:sym typeface="Arial"/>
              </a:rPr>
              <a:t>(2015)</a:t>
            </a:r>
          </a:p>
          <a:p>
            <a:pPr marL="0" marR="0" lvl="0" indent="0" algn="l" rtl="0">
              <a:lnSpc>
                <a:spcPct val="90000"/>
              </a:lnSpc>
              <a:spcBef>
                <a:spcPts val="0"/>
              </a:spcBef>
              <a:buClr>
                <a:srgbClr val="FFFFFF"/>
              </a:buClr>
              <a:buSzPct val="25000"/>
              <a:buFont typeface="Arial"/>
              <a:buNone/>
            </a:pPr>
            <a:endParaRPr lang="en-CA" sz="2000" b="1" i="0" u="none" strike="noStrike" cap="none" dirty="0" smtClean="0">
              <a:solidFill>
                <a:schemeClr val="bg1"/>
              </a:solidFill>
              <a:latin typeface="+mn-lt"/>
              <a:ea typeface="Arial"/>
              <a:cs typeface="Arial"/>
              <a:sym typeface="Arial"/>
            </a:endParaRPr>
          </a:p>
          <a:p>
            <a:pPr marL="0" indent="0">
              <a:spcBef>
                <a:spcPts val="0"/>
              </a:spcBef>
              <a:buClr>
                <a:srgbClr val="FFFFFF"/>
              </a:buClr>
              <a:buSzPct val="25000"/>
              <a:buNone/>
            </a:pPr>
            <a:r>
              <a:rPr lang="en-CA" sz="2000" b="1" dirty="0" smtClean="0">
                <a:solidFill>
                  <a:schemeClr val="bg1"/>
                </a:solidFill>
                <a:latin typeface="+mn-lt"/>
                <a:ea typeface="Arial"/>
                <a:cs typeface="Arial"/>
                <a:sym typeface="Arial"/>
              </a:rPr>
              <a:t>Double </a:t>
            </a:r>
            <a:r>
              <a:rPr lang="en-CA" sz="2000" b="1" dirty="0" err="1">
                <a:solidFill>
                  <a:schemeClr val="bg1"/>
                </a:solidFill>
                <a:latin typeface="+mn-lt"/>
                <a:ea typeface="Arial"/>
                <a:cs typeface="Arial"/>
                <a:sym typeface="Arial"/>
              </a:rPr>
              <a:t>Mer</a:t>
            </a:r>
            <a:r>
              <a:rPr lang="en-CA" sz="2000" b="1" dirty="0">
                <a:solidFill>
                  <a:schemeClr val="bg1"/>
                </a:solidFill>
                <a:latin typeface="+mn-lt"/>
                <a:ea typeface="Arial"/>
                <a:cs typeface="Arial"/>
                <a:sym typeface="Arial"/>
              </a:rPr>
              <a:t> Point: Implementing the </a:t>
            </a:r>
            <a:r>
              <a:rPr lang="en-CA" sz="2000" b="1" dirty="0" err="1">
                <a:solidFill>
                  <a:schemeClr val="bg1"/>
                </a:solidFill>
                <a:latin typeface="+mn-lt"/>
                <a:ea typeface="Arial"/>
                <a:cs typeface="Arial"/>
                <a:sym typeface="Arial"/>
              </a:rPr>
              <a:t>Rigolet</a:t>
            </a:r>
            <a:r>
              <a:rPr lang="en-CA" sz="2000" b="1" dirty="0">
                <a:solidFill>
                  <a:schemeClr val="bg1"/>
                </a:solidFill>
                <a:latin typeface="+mn-lt"/>
                <a:ea typeface="Arial"/>
                <a:cs typeface="Arial"/>
                <a:sym typeface="Arial"/>
              </a:rPr>
              <a:t> Inuit Community Government's Tourism Strategy </a:t>
            </a:r>
            <a:r>
              <a:rPr lang="en-CA" sz="2000" b="1" dirty="0" smtClean="0">
                <a:solidFill>
                  <a:schemeClr val="bg1"/>
                </a:solidFill>
                <a:latin typeface="+mn-lt"/>
                <a:ea typeface="Arial"/>
                <a:cs typeface="Arial"/>
                <a:sym typeface="Arial"/>
              </a:rPr>
              <a:t>(2016)</a:t>
            </a:r>
          </a:p>
          <a:p>
            <a:pPr marL="0" indent="0">
              <a:spcBef>
                <a:spcPts val="0"/>
              </a:spcBef>
              <a:buClr>
                <a:srgbClr val="FFFFFF"/>
              </a:buClr>
              <a:buSzPct val="25000"/>
              <a:buNone/>
            </a:pPr>
            <a:endParaRPr lang="en-CA" sz="2000" b="1" dirty="0" smtClean="0">
              <a:solidFill>
                <a:schemeClr val="bg1"/>
              </a:solidFill>
              <a:latin typeface="+mn-lt"/>
              <a:ea typeface="Arial"/>
              <a:cs typeface="Arial"/>
              <a:sym typeface="Arial"/>
            </a:endParaRPr>
          </a:p>
          <a:p>
            <a:pPr marL="0" indent="0">
              <a:spcBef>
                <a:spcPts val="0"/>
              </a:spcBef>
              <a:buClr>
                <a:srgbClr val="FFFFFF"/>
              </a:buClr>
              <a:buSzPct val="25000"/>
              <a:buNone/>
            </a:pPr>
            <a:r>
              <a:rPr lang="en-CA" sz="2000" b="1" dirty="0" smtClean="0">
                <a:solidFill>
                  <a:schemeClr val="bg1"/>
                </a:solidFill>
                <a:latin typeface="+mn-lt"/>
                <a:ea typeface="Arial"/>
                <a:cs typeface="Arial"/>
                <a:sym typeface="Arial"/>
              </a:rPr>
              <a:t>Extra </a:t>
            </a:r>
            <a:r>
              <a:rPr lang="en-CA" sz="2000" b="1" dirty="0">
                <a:solidFill>
                  <a:schemeClr val="bg1"/>
                </a:solidFill>
                <a:latin typeface="+mn-lt"/>
                <a:ea typeface="Arial"/>
                <a:cs typeface="Arial"/>
                <a:sym typeface="Arial"/>
              </a:rPr>
              <a:t>Judicial Measures </a:t>
            </a:r>
            <a:r>
              <a:rPr lang="en-CA" sz="2000" b="1" dirty="0" smtClean="0">
                <a:solidFill>
                  <a:schemeClr val="bg1"/>
                </a:solidFill>
                <a:latin typeface="+mn-lt"/>
                <a:ea typeface="Arial"/>
                <a:cs typeface="Arial"/>
                <a:sym typeface="Arial"/>
              </a:rPr>
              <a:t>(2016)</a:t>
            </a:r>
          </a:p>
          <a:p>
            <a:pPr marL="0" indent="0">
              <a:spcBef>
                <a:spcPts val="0"/>
              </a:spcBef>
              <a:buClr>
                <a:srgbClr val="FFFFFF"/>
              </a:buClr>
              <a:buSzPct val="25000"/>
              <a:buNone/>
            </a:pPr>
            <a:endParaRPr lang="en-CA" sz="2000" b="1" dirty="0" smtClean="0">
              <a:solidFill>
                <a:schemeClr val="bg1"/>
              </a:solidFill>
              <a:latin typeface="+mn-lt"/>
              <a:cs typeface="Arial"/>
              <a:sym typeface="Arial"/>
            </a:endParaRPr>
          </a:p>
          <a:p>
            <a:pPr marL="0" indent="0">
              <a:spcBef>
                <a:spcPts val="0"/>
              </a:spcBef>
              <a:buClr>
                <a:srgbClr val="FFFFFF"/>
              </a:buClr>
              <a:buSzPct val="25000"/>
              <a:buNone/>
            </a:pPr>
            <a:r>
              <a:rPr lang="en-CA" sz="2000" b="1" dirty="0" smtClean="0">
                <a:solidFill>
                  <a:schemeClr val="bg1"/>
                </a:solidFill>
                <a:latin typeface="+mn-lt"/>
                <a:cs typeface="Arial"/>
                <a:sym typeface="Arial"/>
              </a:rPr>
              <a:t>The Colony of Avalon (2017)</a:t>
            </a:r>
          </a:p>
          <a:p>
            <a:pPr marL="0" indent="0">
              <a:spcBef>
                <a:spcPts val="0"/>
              </a:spcBef>
              <a:buClr>
                <a:srgbClr val="FFFFFF"/>
              </a:buClr>
              <a:buSzPct val="25000"/>
              <a:buNone/>
            </a:pPr>
            <a:endParaRPr lang="en-CA" sz="2000" b="1" dirty="0">
              <a:solidFill>
                <a:schemeClr val="bg1"/>
              </a:solidFill>
              <a:latin typeface="+mn-lt"/>
              <a:cs typeface="Arial"/>
              <a:sym typeface="Arial"/>
            </a:endParaRPr>
          </a:p>
          <a:p>
            <a:pPr marL="0" indent="0">
              <a:spcBef>
                <a:spcPts val="0"/>
              </a:spcBef>
              <a:buClr>
                <a:srgbClr val="FFFFFF"/>
              </a:buClr>
              <a:buSzPct val="25000"/>
              <a:buNone/>
            </a:pPr>
            <a:r>
              <a:rPr lang="en-CA" sz="2000" b="1" dirty="0" err="1" smtClean="0">
                <a:solidFill>
                  <a:schemeClr val="bg1"/>
                </a:solidFill>
                <a:latin typeface="+mn-lt"/>
                <a:cs typeface="Arial"/>
                <a:sym typeface="Arial"/>
              </a:rPr>
              <a:t>Enactus</a:t>
            </a:r>
            <a:r>
              <a:rPr lang="en-CA" sz="2000" b="1" dirty="0" smtClean="0">
                <a:solidFill>
                  <a:schemeClr val="bg1"/>
                </a:solidFill>
                <a:latin typeface="+mn-lt"/>
                <a:cs typeface="Arial"/>
                <a:sym typeface="Arial"/>
              </a:rPr>
              <a:t> Memorial’s Project </a:t>
            </a:r>
            <a:r>
              <a:rPr lang="en-CA" sz="2000" b="1" dirty="0" err="1" smtClean="0">
                <a:solidFill>
                  <a:schemeClr val="bg1"/>
                </a:solidFill>
                <a:latin typeface="+mn-lt"/>
                <a:cs typeface="Arial"/>
                <a:sym typeface="Arial"/>
              </a:rPr>
              <a:t>SucSeed</a:t>
            </a:r>
            <a:r>
              <a:rPr lang="en-CA" sz="2000" b="1" dirty="0" smtClean="0">
                <a:solidFill>
                  <a:schemeClr val="bg1"/>
                </a:solidFill>
                <a:latin typeface="+mn-lt"/>
                <a:cs typeface="Arial"/>
                <a:sym typeface="Arial"/>
              </a:rPr>
              <a:t> (2017)</a:t>
            </a:r>
          </a:p>
          <a:p>
            <a:pPr marL="0" indent="0">
              <a:spcBef>
                <a:spcPts val="0"/>
              </a:spcBef>
              <a:buClr>
                <a:srgbClr val="FFFFFF"/>
              </a:buClr>
              <a:buSzPct val="25000"/>
              <a:buNone/>
            </a:pPr>
            <a:endParaRPr lang="en-CA" sz="2000" b="1" dirty="0">
              <a:solidFill>
                <a:schemeClr val="bg1"/>
              </a:solidFill>
              <a:latin typeface="+mn-lt"/>
              <a:cs typeface="Arial"/>
              <a:sym typeface="Arial"/>
            </a:endParaRPr>
          </a:p>
          <a:p>
            <a:pPr marL="0" indent="0">
              <a:spcBef>
                <a:spcPts val="0"/>
              </a:spcBef>
              <a:buClr>
                <a:srgbClr val="FFFFFF"/>
              </a:buClr>
              <a:buSzPct val="25000"/>
              <a:buNone/>
            </a:pPr>
            <a:r>
              <a:rPr lang="en-CA" sz="2000" b="1" dirty="0" smtClean="0">
                <a:solidFill>
                  <a:schemeClr val="bg1"/>
                </a:solidFill>
                <a:latin typeface="+mn-lt"/>
                <a:cs typeface="Arial"/>
                <a:sym typeface="Arial"/>
              </a:rPr>
              <a:t>Young Adult Cancer Canada (2018)</a:t>
            </a:r>
          </a:p>
          <a:p>
            <a:pPr marL="0" indent="0">
              <a:spcBef>
                <a:spcPts val="0"/>
              </a:spcBef>
              <a:buClr>
                <a:srgbClr val="FFFFFF"/>
              </a:buClr>
              <a:buSzPct val="25000"/>
              <a:buNone/>
            </a:pPr>
            <a:endParaRPr sz="1600" b="0" i="0" u="none" strike="noStrike" cap="none" dirty="0">
              <a:solidFill>
                <a:schemeClr val="dk1"/>
              </a:solidFill>
              <a:latin typeface="+mn-lt"/>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895" y="1657834"/>
            <a:ext cx="6672349" cy="443896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b="1" dirty="0" smtClean="0">
                <a:solidFill>
                  <a:schemeClr val="bg1"/>
                </a:solidFill>
                <a:latin typeface="+mj-lt"/>
              </a:rPr>
              <a:t>Metrics: OPE Funds</a:t>
            </a:r>
            <a:endParaRPr lang="en-CA" b="1" dirty="0">
              <a:solidFill>
                <a:schemeClr val="bg1"/>
              </a:solidFill>
              <a:latin typeface="+mj-lt"/>
            </a:endParaRPr>
          </a:p>
        </p:txBody>
      </p:sp>
      <p:sp>
        <p:nvSpPr>
          <p:cNvPr id="6" name="Text Placeholder 5"/>
          <p:cNvSpPr>
            <a:spLocks noGrp="1"/>
          </p:cNvSpPr>
          <p:nvPr>
            <p:ph type="body" idx="1"/>
          </p:nvPr>
        </p:nvSpPr>
        <p:spPr/>
        <p:txBody>
          <a:bodyPr/>
          <a:lstStyle/>
          <a:p>
            <a:pPr marL="177800" indent="0">
              <a:buNone/>
            </a:pPr>
            <a:r>
              <a:rPr lang="en-CA" b="1" dirty="0" smtClean="0">
                <a:latin typeface="+mj-lt"/>
              </a:rPr>
              <a:t>Since inception, over </a:t>
            </a:r>
            <a:r>
              <a:rPr lang="en-CA" b="1" dirty="0" smtClean="0">
                <a:solidFill>
                  <a:schemeClr val="bg1"/>
                </a:solidFill>
                <a:latin typeface="+mj-lt"/>
              </a:rPr>
              <a:t>$1,000,000 </a:t>
            </a:r>
            <a:r>
              <a:rPr lang="en-CA" b="1" dirty="0">
                <a:latin typeface="+mj-lt"/>
              </a:rPr>
              <a:t>flowed through to academic/public partnerships</a:t>
            </a:r>
          </a:p>
          <a:p>
            <a:pPr marL="177800" indent="0">
              <a:buNone/>
            </a:pPr>
            <a:endParaRPr lang="en-CA" b="1" dirty="0" smtClean="0">
              <a:latin typeface="+mj-lt"/>
            </a:endParaRPr>
          </a:p>
          <a:p>
            <a:pPr marL="177800" indent="0">
              <a:buNone/>
            </a:pPr>
            <a:r>
              <a:rPr lang="en-CA" b="1" dirty="0" smtClean="0">
                <a:latin typeface="+mj-lt"/>
              </a:rPr>
              <a:t>Over </a:t>
            </a:r>
            <a:r>
              <a:rPr lang="en-CA" b="1" dirty="0" smtClean="0">
                <a:solidFill>
                  <a:schemeClr val="bg1"/>
                </a:solidFill>
                <a:latin typeface="+mj-lt"/>
              </a:rPr>
              <a:t>265 faculty, students, and </a:t>
            </a:r>
            <a:r>
              <a:rPr lang="en-CA" b="1" dirty="0">
                <a:solidFill>
                  <a:schemeClr val="bg1"/>
                </a:solidFill>
                <a:latin typeface="+mj-lt"/>
              </a:rPr>
              <a:t>staff </a:t>
            </a:r>
            <a:r>
              <a:rPr lang="en-CA" b="1" dirty="0">
                <a:latin typeface="+mj-lt"/>
              </a:rPr>
              <a:t>supported</a:t>
            </a:r>
          </a:p>
          <a:p>
            <a:pPr marL="177800" indent="0">
              <a:buNone/>
            </a:pPr>
            <a:endParaRPr lang="en-CA" b="1" dirty="0" smtClean="0">
              <a:latin typeface="+mj-lt"/>
            </a:endParaRPr>
          </a:p>
          <a:p>
            <a:pPr marL="177800" indent="0">
              <a:buNone/>
            </a:pPr>
            <a:r>
              <a:rPr lang="en-CA" b="1" dirty="0" smtClean="0">
                <a:latin typeface="+mj-lt"/>
              </a:rPr>
              <a:t>More </a:t>
            </a:r>
            <a:r>
              <a:rPr lang="en-CA" b="1" dirty="0">
                <a:latin typeface="+mj-lt"/>
              </a:rPr>
              <a:t>than </a:t>
            </a:r>
            <a:r>
              <a:rPr lang="en-CA" b="1" dirty="0">
                <a:solidFill>
                  <a:schemeClr val="bg1"/>
                </a:solidFill>
                <a:latin typeface="+mj-lt"/>
              </a:rPr>
              <a:t>300 external partners</a:t>
            </a:r>
            <a:r>
              <a:rPr lang="en-CA" b="1" dirty="0">
                <a:latin typeface="+mj-lt"/>
              </a:rPr>
              <a:t> supported</a:t>
            </a:r>
          </a:p>
          <a:p>
            <a:pPr marL="177800" indent="0">
              <a:buNone/>
            </a:pPr>
            <a:endParaRPr lang="en-CA" b="1" dirty="0" smtClean="0">
              <a:latin typeface="+mj-lt"/>
            </a:endParaRPr>
          </a:p>
          <a:p>
            <a:pPr marL="177800" indent="0">
              <a:buNone/>
            </a:pPr>
            <a:r>
              <a:rPr lang="en-CA" b="1" dirty="0" smtClean="0">
                <a:latin typeface="+mj-lt"/>
              </a:rPr>
              <a:t>Funds </a:t>
            </a:r>
            <a:r>
              <a:rPr lang="en-CA" b="1" dirty="0">
                <a:latin typeface="+mj-lt"/>
              </a:rPr>
              <a:t>leveraged at </a:t>
            </a:r>
            <a:r>
              <a:rPr lang="en-CA" b="1" dirty="0" smtClean="0">
                <a:latin typeface="+mj-lt"/>
              </a:rPr>
              <a:t>a ratio of approximately </a:t>
            </a:r>
            <a:r>
              <a:rPr lang="en-CA" b="1" dirty="0" smtClean="0">
                <a:solidFill>
                  <a:schemeClr val="bg1"/>
                </a:solidFill>
                <a:latin typeface="+mj-lt"/>
              </a:rPr>
              <a:t>2.5 : 1</a:t>
            </a:r>
            <a:r>
              <a:rPr lang="en-CA" b="1" dirty="0" smtClean="0">
                <a:latin typeface="+mj-lt"/>
              </a:rPr>
              <a:t> </a:t>
            </a:r>
            <a:endParaRPr lang="en-CA" b="1" dirty="0">
              <a:latin typeface="+mj-lt"/>
            </a:endParaRPr>
          </a:p>
          <a:p>
            <a:endParaRPr lang="en-CA" dirty="0"/>
          </a:p>
        </p:txBody>
      </p:sp>
    </p:spTree>
    <p:extLst>
      <p:ext uri="{BB962C8B-B14F-4D97-AF65-F5344CB8AC3E}">
        <p14:creationId xmlns:p14="http://schemas.microsoft.com/office/powerpoint/2010/main" val="233650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34961" y="924916"/>
            <a:ext cx="10359543" cy="931408"/>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1"/>
              </a:buClr>
              <a:buSzPct val="25000"/>
              <a:buFont typeface="Arial"/>
              <a:buNone/>
            </a:pPr>
            <a:r>
              <a:rPr lang="en-CA" sz="6000" b="1" i="0" u="none" strike="noStrike" cap="none" dirty="0" smtClean="0">
                <a:solidFill>
                  <a:schemeClr val="lt1"/>
                </a:solidFill>
                <a:latin typeface="+mj-lt"/>
                <a:ea typeface="Arial"/>
                <a:cs typeface="Arial"/>
                <a:sym typeface="Arial"/>
              </a:rPr>
              <a:t>Strategic External Relations </a:t>
            </a:r>
            <a:r>
              <a:rPr lang="en-CA" sz="6000" b="1" i="0" u="none" strike="noStrike" cap="none" dirty="0" smtClean="0">
                <a:solidFill>
                  <a:srgbClr val="2E3993"/>
                </a:solidFill>
                <a:latin typeface="+mj-lt"/>
                <a:ea typeface="Arial"/>
                <a:cs typeface="Arial"/>
                <a:sym typeface="Arial"/>
              </a:rPr>
              <a:t>Impacts</a:t>
            </a:r>
            <a:endParaRPr lang="en-CA" sz="6000" b="1" i="0" u="none" strike="noStrike" cap="none" dirty="0">
              <a:solidFill>
                <a:srgbClr val="2E3993"/>
              </a:solidFill>
              <a:latin typeface="+mj-lt"/>
              <a:ea typeface="Arial"/>
              <a:cs typeface="Arial"/>
              <a:sym typeface="Arial"/>
            </a:endParaRPr>
          </a:p>
        </p:txBody>
      </p:sp>
      <p:sp>
        <p:nvSpPr>
          <p:cNvPr id="174" name="Shape 174"/>
          <p:cNvSpPr txBox="1"/>
          <p:nvPr/>
        </p:nvSpPr>
        <p:spPr>
          <a:xfrm>
            <a:off x="334963" y="4079794"/>
            <a:ext cx="5400675"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CA" sz="3600" b="1" dirty="0">
              <a:solidFill>
                <a:srgbClr val="2E3993"/>
              </a:solidFill>
              <a:latin typeface="+mj-lt"/>
              <a:sym typeface="Arial"/>
            </a:endParaRPr>
          </a:p>
        </p:txBody>
      </p:sp>
      <p:sp>
        <p:nvSpPr>
          <p:cNvPr id="175" name="Shape 175"/>
          <p:cNvSpPr txBox="1"/>
          <p:nvPr/>
        </p:nvSpPr>
        <p:spPr>
          <a:xfrm>
            <a:off x="1865294" y="5345945"/>
            <a:ext cx="2627586" cy="5847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endParaRPr lang="en-CA" sz="3200" dirty="0">
              <a:solidFill>
                <a:schemeClr val="lt1"/>
              </a:solidFill>
              <a:latin typeface="Arial"/>
              <a:ea typeface="Arial"/>
              <a:cs typeface="Arial"/>
              <a:sym typeface="Arial"/>
            </a:endParaRPr>
          </a:p>
        </p:txBody>
      </p:sp>
      <p:sp>
        <p:nvSpPr>
          <p:cNvPr id="4" name="TextBox 3"/>
          <p:cNvSpPr txBox="1"/>
          <p:nvPr/>
        </p:nvSpPr>
        <p:spPr>
          <a:xfrm>
            <a:off x="418203" y="1879191"/>
            <a:ext cx="10634870" cy="4770537"/>
          </a:xfrm>
          <a:prstGeom prst="rect">
            <a:avLst/>
          </a:prstGeom>
          <a:noFill/>
        </p:spPr>
        <p:txBody>
          <a:bodyPr wrap="square" rtlCol="0">
            <a:spAutoFit/>
          </a:bodyPr>
          <a:lstStyle/>
          <a:p>
            <a:r>
              <a:rPr lang="en-CA" sz="2400" b="1" dirty="0" smtClean="0">
                <a:solidFill>
                  <a:schemeClr val="bg1"/>
                </a:solidFill>
              </a:rPr>
              <a:t>Assisted in securing over $350 million in COASTS related funding since 2015, including:</a:t>
            </a:r>
          </a:p>
          <a:p>
            <a:r>
              <a:rPr lang="en-CA" sz="2400" b="1" dirty="0">
                <a:solidFill>
                  <a:schemeClr val="bg1"/>
                </a:solidFill>
              </a:rPr>
              <a:t>	</a:t>
            </a:r>
            <a:endParaRPr lang="en-CA" sz="2400" b="1" dirty="0" smtClean="0">
              <a:solidFill>
                <a:schemeClr val="bg1"/>
              </a:solidFill>
            </a:endParaRPr>
          </a:p>
          <a:p>
            <a:pPr marL="342900" indent="-342900">
              <a:buFont typeface="Arial" panose="020B0604020202020204" pitchFamily="34" charset="0"/>
              <a:buChar char="•"/>
            </a:pPr>
            <a:r>
              <a:rPr lang="en-CA" sz="2400" b="1" dirty="0" smtClean="0">
                <a:solidFill>
                  <a:srgbClr val="2E3993"/>
                </a:solidFill>
              </a:rPr>
              <a:t>$100 Million </a:t>
            </a:r>
            <a:r>
              <a:rPr lang="en-CA" sz="2400" b="1" dirty="0" smtClean="0">
                <a:solidFill>
                  <a:schemeClr val="bg1"/>
                </a:solidFill>
              </a:rPr>
              <a:t>for Core Science Facility</a:t>
            </a:r>
          </a:p>
          <a:p>
            <a:pPr marL="342900" lvl="4" indent="-342900">
              <a:buFont typeface="Arial" panose="020B0604020202020204" pitchFamily="34" charset="0"/>
              <a:buChar char="•"/>
            </a:pPr>
            <a:r>
              <a:rPr lang="en-CA" sz="2400" b="1" dirty="0" smtClean="0">
                <a:solidFill>
                  <a:srgbClr val="2E3993"/>
                </a:solidFill>
              </a:rPr>
              <a:t>$240 Million </a:t>
            </a:r>
            <a:r>
              <a:rPr lang="en-CA" sz="2400" b="1" dirty="0" smtClean="0">
                <a:solidFill>
                  <a:schemeClr val="bg1"/>
                </a:solidFill>
              </a:rPr>
              <a:t>for Ocean Frontier Institute (w/ Dalhousie and UPEI,) anticipated to create 147 new positions (post-doctoral fellows, doctoral students, and master’s students)</a:t>
            </a:r>
          </a:p>
          <a:p>
            <a:pPr lvl="4"/>
            <a:endParaRPr lang="en-CA" sz="2400" b="1" dirty="0" smtClean="0">
              <a:solidFill>
                <a:schemeClr val="bg1"/>
              </a:solidFill>
            </a:endParaRPr>
          </a:p>
          <a:p>
            <a:pPr lvl="4"/>
            <a:r>
              <a:rPr lang="en-CA" sz="2400" b="1" dirty="0" smtClean="0">
                <a:solidFill>
                  <a:schemeClr val="bg1"/>
                </a:solidFill>
              </a:rPr>
              <a:t>Assisted on successful applications to the post-secondary Strategic Innovation Fund:</a:t>
            </a:r>
          </a:p>
          <a:p>
            <a:pPr marL="342900" lvl="4" indent="-342900">
              <a:buFont typeface="Arial" panose="020B0604020202020204" pitchFamily="34" charset="0"/>
              <a:buChar char="•"/>
            </a:pPr>
            <a:r>
              <a:rPr lang="en-CA" sz="2400" b="1" dirty="0" smtClean="0">
                <a:solidFill>
                  <a:srgbClr val="2E3993"/>
                </a:solidFill>
              </a:rPr>
              <a:t>$15 Million </a:t>
            </a:r>
            <a:r>
              <a:rPr lang="en-CA" sz="2400" b="1" dirty="0" smtClean="0">
                <a:solidFill>
                  <a:schemeClr val="bg1"/>
                </a:solidFill>
              </a:rPr>
              <a:t>for Animal Care Facility</a:t>
            </a:r>
          </a:p>
          <a:p>
            <a:pPr marL="342900" lvl="4" indent="-342900">
              <a:buFont typeface="Arial" panose="020B0604020202020204" pitchFamily="34" charset="0"/>
              <a:buChar char="•"/>
            </a:pPr>
            <a:r>
              <a:rPr lang="en-CA" sz="2400" b="1" dirty="0" smtClean="0">
                <a:solidFill>
                  <a:srgbClr val="2E3993"/>
                </a:solidFill>
              </a:rPr>
              <a:t>$8.6 Million </a:t>
            </a:r>
            <a:r>
              <a:rPr lang="en-CA" sz="2400" b="1" dirty="0" smtClean="0">
                <a:solidFill>
                  <a:schemeClr val="bg1"/>
                </a:solidFill>
              </a:rPr>
              <a:t>for Battery Facility	</a:t>
            </a:r>
          </a:p>
          <a:p>
            <a:endParaRPr lang="en-CA" sz="1600" dirty="0"/>
          </a:p>
        </p:txBody>
      </p:sp>
    </p:spTree>
    <p:extLst>
      <p:ext uri="{BB962C8B-B14F-4D97-AF65-F5344CB8AC3E}">
        <p14:creationId xmlns:p14="http://schemas.microsoft.com/office/powerpoint/2010/main" val="2588770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34961" y="924916"/>
            <a:ext cx="10359543" cy="931408"/>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1"/>
              </a:buClr>
              <a:buSzPct val="25000"/>
              <a:buFont typeface="Arial"/>
              <a:buNone/>
            </a:pPr>
            <a:r>
              <a:rPr lang="en-CA" sz="6000" b="1" i="0" u="none" strike="noStrike" cap="none" dirty="0" smtClean="0">
                <a:solidFill>
                  <a:schemeClr val="lt1"/>
                </a:solidFill>
                <a:latin typeface="+mj-lt"/>
                <a:ea typeface="Arial"/>
                <a:cs typeface="Arial"/>
                <a:sym typeface="Arial"/>
              </a:rPr>
              <a:t>Strategic External Relations </a:t>
            </a:r>
            <a:r>
              <a:rPr lang="en-CA" sz="6000" b="1" i="0" u="none" strike="noStrike" cap="none" dirty="0" smtClean="0">
                <a:solidFill>
                  <a:srgbClr val="2E3993"/>
                </a:solidFill>
                <a:latin typeface="+mj-lt"/>
                <a:ea typeface="Arial"/>
                <a:cs typeface="Arial"/>
                <a:sym typeface="Arial"/>
              </a:rPr>
              <a:t>Impacts</a:t>
            </a:r>
            <a:endParaRPr lang="en-CA" sz="6000" b="1" i="0" u="none" strike="noStrike" cap="none" dirty="0">
              <a:solidFill>
                <a:srgbClr val="2E3993"/>
              </a:solidFill>
              <a:latin typeface="+mj-lt"/>
              <a:ea typeface="Arial"/>
              <a:cs typeface="Arial"/>
              <a:sym typeface="Arial"/>
            </a:endParaRPr>
          </a:p>
        </p:txBody>
      </p:sp>
      <p:sp>
        <p:nvSpPr>
          <p:cNvPr id="174" name="Shape 174"/>
          <p:cNvSpPr txBox="1"/>
          <p:nvPr/>
        </p:nvSpPr>
        <p:spPr>
          <a:xfrm>
            <a:off x="334963" y="4079794"/>
            <a:ext cx="5400675"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CA" sz="3600" b="1" dirty="0">
              <a:solidFill>
                <a:srgbClr val="2E3993"/>
              </a:solidFill>
              <a:latin typeface="+mj-lt"/>
              <a:sym typeface="Arial"/>
            </a:endParaRPr>
          </a:p>
        </p:txBody>
      </p:sp>
      <p:sp>
        <p:nvSpPr>
          <p:cNvPr id="175" name="Shape 175"/>
          <p:cNvSpPr txBox="1"/>
          <p:nvPr/>
        </p:nvSpPr>
        <p:spPr>
          <a:xfrm>
            <a:off x="1865294" y="5345945"/>
            <a:ext cx="2627586" cy="5847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endParaRPr lang="en-CA" sz="3200" dirty="0">
              <a:solidFill>
                <a:schemeClr val="lt1"/>
              </a:solidFill>
              <a:latin typeface="Arial"/>
              <a:ea typeface="Arial"/>
              <a:cs typeface="Arial"/>
              <a:sym typeface="Arial"/>
            </a:endParaRPr>
          </a:p>
        </p:txBody>
      </p:sp>
      <p:sp>
        <p:nvSpPr>
          <p:cNvPr id="4" name="TextBox 3"/>
          <p:cNvSpPr txBox="1"/>
          <p:nvPr/>
        </p:nvSpPr>
        <p:spPr>
          <a:xfrm>
            <a:off x="418203" y="2050602"/>
            <a:ext cx="10634870" cy="3970318"/>
          </a:xfrm>
          <a:prstGeom prst="rect">
            <a:avLst/>
          </a:prstGeom>
          <a:noFill/>
        </p:spPr>
        <p:txBody>
          <a:bodyPr wrap="square" rtlCol="0">
            <a:spAutoFit/>
          </a:bodyPr>
          <a:lstStyle/>
          <a:p>
            <a:pPr lvl="1"/>
            <a:r>
              <a:rPr lang="en-CA" sz="2800" b="1" dirty="0">
                <a:solidFill>
                  <a:schemeClr val="bg1"/>
                </a:solidFill>
              </a:rPr>
              <a:t>Supported successful industry-led application </a:t>
            </a:r>
            <a:r>
              <a:rPr lang="en-CA" sz="2800" b="1" dirty="0" smtClean="0">
                <a:solidFill>
                  <a:schemeClr val="bg1"/>
                </a:solidFill>
              </a:rPr>
              <a:t>to </a:t>
            </a:r>
            <a:r>
              <a:rPr lang="en-CA" sz="2800" b="1" dirty="0">
                <a:solidFill>
                  <a:schemeClr val="bg1"/>
                </a:solidFill>
              </a:rPr>
              <a:t>develop </a:t>
            </a:r>
            <a:r>
              <a:rPr lang="en-CA" sz="2800" b="1" dirty="0">
                <a:solidFill>
                  <a:srgbClr val="2E3993"/>
                </a:solidFill>
              </a:rPr>
              <a:t>Canada’s Ocean Supercluster</a:t>
            </a:r>
            <a:r>
              <a:rPr lang="en-CA" sz="2800" b="1" dirty="0">
                <a:solidFill>
                  <a:schemeClr val="bg1"/>
                </a:solidFill>
              </a:rPr>
              <a:t>, to improve competitiveness in Canada’s ocean-based industries, including fisheries, oil and gas, and clean energy</a:t>
            </a:r>
            <a:r>
              <a:rPr lang="en-CA" sz="2800" b="1" dirty="0" smtClean="0">
                <a:solidFill>
                  <a:schemeClr val="bg1"/>
                </a:solidFill>
              </a:rPr>
              <a:t>.</a:t>
            </a:r>
          </a:p>
          <a:p>
            <a:pPr marL="457200" lvl="2" indent="-457200">
              <a:buFont typeface="Arial" panose="020B0604020202020204" pitchFamily="34" charset="0"/>
              <a:buChar char="•"/>
            </a:pPr>
            <a:endParaRPr lang="en-CA" sz="2800" b="1" dirty="0" smtClean="0">
              <a:solidFill>
                <a:schemeClr val="bg1"/>
              </a:solidFill>
            </a:endParaRPr>
          </a:p>
          <a:p>
            <a:pPr marL="457200" lvl="2" indent="-457200">
              <a:buFont typeface="Arial" panose="020B0604020202020204" pitchFamily="34" charset="0"/>
              <a:buChar char="•"/>
            </a:pPr>
            <a:r>
              <a:rPr lang="en-CA" sz="2800" b="1" dirty="0" smtClean="0">
                <a:solidFill>
                  <a:schemeClr val="bg1"/>
                </a:solidFill>
              </a:rPr>
              <a:t>$300,000,000 announced: $153,000,000 awarded from federal government with bid and investor commitment of approximately $125,000,000</a:t>
            </a:r>
          </a:p>
          <a:p>
            <a:pPr lvl="1"/>
            <a:endParaRPr lang="en-CA" sz="2800" b="1" dirty="0">
              <a:solidFill>
                <a:schemeClr val="bg1"/>
              </a:solidFill>
            </a:endParaRPr>
          </a:p>
        </p:txBody>
      </p:sp>
    </p:spTree>
    <p:extLst>
      <p:ext uri="{BB962C8B-B14F-4D97-AF65-F5344CB8AC3E}">
        <p14:creationId xmlns:p14="http://schemas.microsoft.com/office/powerpoint/2010/main" val="2686908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b="1" dirty="0" smtClean="0">
                <a:solidFill>
                  <a:srgbClr val="2E3993"/>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dirty="0" smtClean="0">
                <a:solidFill>
                  <a:srgbClr val="FFFFFF"/>
                </a:solidFill>
                <a:latin typeface="+mj-lt"/>
              </a:rPr>
              <a:t>PE Metrics for OPE, MUN, and beyond</a:t>
            </a: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dirty="0" smtClean="0">
                <a:solidFill>
                  <a:srgbClr val="FFFFFF"/>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1772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chemeClr val="bg1"/>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dirty="0" smtClean="0">
                <a:solidFill>
                  <a:srgbClr val="FFFFFF"/>
                </a:solidFill>
                <a:latin typeface="+mj-lt"/>
              </a:rPr>
              <a:t>PE Metrics: OPE, MUN, and beyond</a:t>
            </a: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b="1" dirty="0" smtClean="0">
                <a:solidFill>
                  <a:srgbClr val="2E3993"/>
                </a:solidFill>
                <a:latin typeface="+mj-lt"/>
              </a:rPr>
              <a:t>PE Reporting Units</a:t>
            </a:r>
          </a:p>
          <a:p>
            <a:pPr>
              <a:buClr>
                <a:srgbClr val="FFFFFF"/>
              </a:buClr>
              <a:buSzPct val="100000"/>
            </a:pPr>
            <a:r>
              <a:rPr lang="en-CA" sz="3200" dirty="0" smtClean="0">
                <a:solidFill>
                  <a:srgbClr val="FFFFFF"/>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2543664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67719" y="1381599"/>
            <a:ext cx="5400675" cy="40948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98AD"/>
              </a:buClr>
              <a:buSzPct val="25000"/>
              <a:buFont typeface="Arial"/>
              <a:buNone/>
            </a:pPr>
            <a:r>
              <a:rPr lang="en-CA" sz="6000" b="1" i="0" u="none" strike="noStrike" cap="none" dirty="0" smtClean="0">
                <a:solidFill>
                  <a:schemeClr val="bg1"/>
                </a:solidFill>
                <a:latin typeface="+mj-lt"/>
                <a:ea typeface="Arial"/>
                <a:cs typeface="Arial"/>
                <a:sym typeface="Arial"/>
              </a:rPr>
              <a:t>The Leslie </a:t>
            </a:r>
            <a:r>
              <a:rPr lang="en-CA" sz="6000" b="1" i="0" u="none" strike="noStrike" cap="none" dirty="0" smtClean="0">
                <a:solidFill>
                  <a:srgbClr val="2E3993"/>
                </a:solidFill>
                <a:latin typeface="+mj-lt"/>
                <a:ea typeface="Arial"/>
                <a:cs typeface="Arial"/>
                <a:sym typeface="Arial"/>
              </a:rPr>
              <a:t>Harris Centre </a:t>
            </a:r>
            <a:r>
              <a:rPr lang="en-CA" sz="6000" b="1" i="0" u="none" strike="noStrike" cap="none" dirty="0" smtClean="0">
                <a:solidFill>
                  <a:schemeClr val="bg1"/>
                </a:solidFill>
                <a:latin typeface="+mj-lt"/>
                <a:ea typeface="Arial"/>
                <a:cs typeface="Arial"/>
                <a:sym typeface="Arial"/>
              </a:rPr>
              <a:t>of Regional Policy and Development</a:t>
            </a:r>
            <a:endParaRPr lang="en-CA" sz="6000" b="1" i="0" u="none" strike="noStrike" cap="none" dirty="0">
              <a:solidFill>
                <a:schemeClr val="bg1"/>
              </a:solidFill>
              <a:latin typeface="+mj-lt"/>
              <a:ea typeface="Arial"/>
              <a:cs typeface="Arial"/>
              <a:sym typeface="Arial"/>
            </a:endParaRPr>
          </a:p>
        </p:txBody>
      </p:sp>
      <p:pic>
        <p:nvPicPr>
          <p:cNvPr id="2" name="Picture 1"/>
          <p:cNvPicPr>
            <a:picLocks noChangeAspect="1"/>
          </p:cNvPicPr>
          <p:nvPr/>
        </p:nvPicPr>
        <p:blipFill rotWithShape="1">
          <a:blip r:embed="rId3"/>
          <a:srcRect l="-50" t="1600" r="1"/>
          <a:stretch/>
        </p:blipFill>
        <p:spPr>
          <a:xfrm>
            <a:off x="6092982" y="0"/>
            <a:ext cx="6099018" cy="6858000"/>
          </a:xfrm>
          <a:prstGeom prst="rect">
            <a:avLst/>
          </a:prstGeom>
        </p:spPr>
      </p:pic>
    </p:spTree>
    <p:extLst>
      <p:ext uri="{BB962C8B-B14F-4D97-AF65-F5344CB8AC3E}">
        <p14:creationId xmlns:p14="http://schemas.microsoft.com/office/powerpoint/2010/main" val="869922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b="1" dirty="0" smtClean="0">
                <a:solidFill>
                  <a:schemeClr val="bg1"/>
                </a:solidFill>
                <a:latin typeface="Arial" panose="020B0604020202020204" pitchFamily="34" charset="0"/>
                <a:cs typeface="Arial" panose="020B0604020202020204" pitchFamily="34" charset="0"/>
              </a:rPr>
              <a:t>Harris Centre: by the numbers </a:t>
            </a:r>
            <a:endParaRPr lang="en-CA" b="1" dirty="0">
              <a:solidFill>
                <a:schemeClr val="bg1"/>
              </a:solidFill>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p:txBody>
          <a:bodyPr/>
          <a:lstStyle/>
          <a:p>
            <a:pPr marL="177800" indent="0">
              <a:buNone/>
            </a:pPr>
            <a:r>
              <a:rPr lang="en-CA" b="1" dirty="0" smtClean="0">
                <a:solidFill>
                  <a:schemeClr val="bg1"/>
                </a:solidFill>
                <a:latin typeface="Arial" panose="020B0604020202020204" pitchFamily="34" charset="0"/>
                <a:cs typeface="Arial" panose="020B0604020202020204" pitchFamily="34" charset="0"/>
              </a:rPr>
              <a:t>Public Events</a:t>
            </a:r>
          </a:p>
          <a:p>
            <a:pPr marL="177800" indent="0">
              <a:buNone/>
            </a:pPr>
            <a:endParaRPr lang="en-CA" sz="900" dirty="0">
              <a:latin typeface="Arial" panose="020B0604020202020204" pitchFamily="34" charset="0"/>
              <a:cs typeface="Arial" panose="020B0604020202020204" pitchFamily="34" charset="0"/>
            </a:endParaRPr>
          </a:p>
          <a:p>
            <a:pPr marL="177800" indent="0">
              <a:buNone/>
            </a:pPr>
            <a:r>
              <a:rPr lang="en-CA" dirty="0" smtClean="0">
                <a:solidFill>
                  <a:schemeClr val="bg1"/>
                </a:solidFill>
                <a:latin typeface="Arial" panose="020B0604020202020204" pitchFamily="34" charset="0"/>
                <a:cs typeface="Arial" panose="020B0604020202020204" pitchFamily="34" charset="0"/>
              </a:rPr>
              <a:t>Over 275 events </a:t>
            </a:r>
            <a:r>
              <a:rPr lang="en-CA" dirty="0" smtClean="0">
                <a:solidFill>
                  <a:srgbClr val="2E3993"/>
                </a:solidFill>
                <a:latin typeface="Arial" panose="020B0604020202020204" pitchFamily="34" charset="0"/>
                <a:cs typeface="Arial" panose="020B0604020202020204" pitchFamily="34" charset="0"/>
              </a:rPr>
              <a:t>(including Memorial Presents, Synergy Sessions, Regional Workshops)</a:t>
            </a:r>
          </a:p>
          <a:p>
            <a:pPr marL="177800" indent="0">
              <a:buNone/>
            </a:pPr>
            <a:endParaRPr lang="en-CA" sz="900" dirty="0">
              <a:latin typeface="Arial" panose="020B0604020202020204" pitchFamily="34" charset="0"/>
              <a:cs typeface="Arial" panose="020B0604020202020204" pitchFamily="34" charset="0"/>
            </a:endParaRPr>
          </a:p>
          <a:p>
            <a:pPr marL="177800" indent="0">
              <a:buNone/>
            </a:pPr>
            <a:r>
              <a:rPr lang="en-CA" dirty="0" smtClean="0">
                <a:solidFill>
                  <a:schemeClr val="bg1"/>
                </a:solidFill>
                <a:latin typeface="Arial" panose="020B0604020202020204" pitchFamily="34" charset="0"/>
                <a:cs typeface="Arial" panose="020B0604020202020204" pitchFamily="34" charset="0"/>
              </a:rPr>
              <a:t>Over 16,000 participants</a:t>
            </a:r>
            <a:r>
              <a:rPr lang="en-CA" dirty="0" smtClean="0">
                <a:latin typeface="Arial" panose="020B0604020202020204" pitchFamily="34" charset="0"/>
                <a:cs typeface="Arial" panose="020B0604020202020204" pitchFamily="34" charset="0"/>
              </a:rPr>
              <a:t> </a:t>
            </a:r>
            <a:r>
              <a:rPr lang="en-CA" dirty="0" smtClean="0">
                <a:solidFill>
                  <a:srgbClr val="2E3993"/>
                </a:solidFill>
                <a:latin typeface="Arial" panose="020B0604020202020204" pitchFamily="34" charset="0"/>
                <a:cs typeface="Arial" panose="020B0604020202020204" pitchFamily="34" charset="0"/>
              </a:rPr>
              <a:t>across NL </a:t>
            </a:r>
            <a:endParaRPr lang="en-CA" dirty="0">
              <a:solidFill>
                <a:srgbClr val="2E3993"/>
              </a:solidFill>
              <a:latin typeface="Arial" panose="020B0604020202020204" pitchFamily="34" charset="0"/>
              <a:cs typeface="Arial" panose="020B0604020202020204" pitchFamily="34" charset="0"/>
            </a:endParaRPr>
          </a:p>
        </p:txBody>
      </p:sp>
      <p:sp>
        <p:nvSpPr>
          <p:cNvPr id="7" name="Text Placeholder 6"/>
          <p:cNvSpPr>
            <a:spLocks noGrp="1"/>
          </p:cNvSpPr>
          <p:nvPr>
            <p:ph type="body" idx="2"/>
          </p:nvPr>
        </p:nvSpPr>
        <p:spPr/>
        <p:txBody>
          <a:bodyPr/>
          <a:lstStyle/>
          <a:p>
            <a:pPr marL="177800" indent="0">
              <a:buNone/>
            </a:pPr>
            <a:r>
              <a:rPr lang="en-CA" b="1" dirty="0" smtClean="0">
                <a:solidFill>
                  <a:schemeClr val="bg1"/>
                </a:solidFill>
                <a:latin typeface="Arial" panose="020B0604020202020204" pitchFamily="34" charset="0"/>
                <a:cs typeface="Arial" panose="020B0604020202020204" pitchFamily="34" charset="0"/>
              </a:rPr>
              <a:t>Applied Research Funds</a:t>
            </a:r>
          </a:p>
          <a:p>
            <a:pPr marL="177800" indent="0">
              <a:buNone/>
            </a:pPr>
            <a:endParaRPr lang="en-CA" sz="900" dirty="0">
              <a:latin typeface="Arial" panose="020B0604020202020204" pitchFamily="34" charset="0"/>
              <a:cs typeface="Arial" panose="020B0604020202020204" pitchFamily="34" charset="0"/>
            </a:endParaRPr>
          </a:p>
          <a:p>
            <a:pPr marL="177800" indent="0">
              <a:buNone/>
            </a:pPr>
            <a:r>
              <a:rPr lang="en-CA" dirty="0" smtClean="0">
                <a:solidFill>
                  <a:schemeClr val="bg1"/>
                </a:solidFill>
                <a:latin typeface="Arial" panose="020B0604020202020204" pitchFamily="34" charset="0"/>
                <a:cs typeface="Arial" panose="020B0604020202020204" pitchFamily="34" charset="0"/>
              </a:rPr>
              <a:t>173 projects</a:t>
            </a:r>
            <a:r>
              <a:rPr lang="en-CA" dirty="0" smtClean="0">
                <a:latin typeface="Arial" panose="020B0604020202020204" pitchFamily="34" charset="0"/>
                <a:cs typeface="Arial" panose="020B0604020202020204" pitchFamily="34" charset="0"/>
              </a:rPr>
              <a:t> </a:t>
            </a:r>
            <a:r>
              <a:rPr lang="en-CA" dirty="0" smtClean="0">
                <a:solidFill>
                  <a:srgbClr val="2E3993"/>
                </a:solidFill>
                <a:latin typeface="Arial" panose="020B0604020202020204" pitchFamily="34" charset="0"/>
                <a:cs typeface="Arial" panose="020B0604020202020204" pitchFamily="34" charset="0"/>
              </a:rPr>
              <a:t>funded</a:t>
            </a:r>
          </a:p>
          <a:p>
            <a:pPr marL="177800" indent="0">
              <a:buNone/>
            </a:pPr>
            <a:endParaRPr lang="en-CA" sz="1600" dirty="0">
              <a:latin typeface="Arial" panose="020B0604020202020204" pitchFamily="34" charset="0"/>
              <a:cs typeface="Arial" panose="020B0604020202020204" pitchFamily="34" charset="0"/>
            </a:endParaRPr>
          </a:p>
          <a:p>
            <a:pPr marL="177800" indent="0">
              <a:buNone/>
            </a:pPr>
            <a:r>
              <a:rPr lang="en-CA" dirty="0" smtClean="0">
                <a:solidFill>
                  <a:schemeClr val="bg1"/>
                </a:solidFill>
                <a:latin typeface="Arial" panose="020B0604020202020204" pitchFamily="34" charset="0"/>
                <a:cs typeface="Arial" panose="020B0604020202020204" pitchFamily="34" charset="0"/>
              </a:rPr>
              <a:t>Over $2,750,767</a:t>
            </a:r>
            <a:r>
              <a:rPr lang="en-CA" dirty="0" smtClean="0">
                <a:latin typeface="Arial" panose="020B0604020202020204" pitchFamily="34" charset="0"/>
                <a:cs typeface="Arial" panose="020B0604020202020204" pitchFamily="34" charset="0"/>
              </a:rPr>
              <a:t> </a:t>
            </a:r>
            <a:r>
              <a:rPr lang="en-CA" dirty="0" smtClean="0">
                <a:solidFill>
                  <a:srgbClr val="2E3993"/>
                </a:solidFill>
                <a:latin typeface="Arial" panose="020B0604020202020204" pitchFamily="34" charset="0"/>
                <a:cs typeface="Arial" panose="020B0604020202020204" pitchFamily="34" charset="0"/>
              </a:rPr>
              <a:t>flowed to support applied research into topics relevant to NL</a:t>
            </a:r>
          </a:p>
          <a:p>
            <a:pPr marL="177800" indent="0">
              <a:buNone/>
            </a:pPr>
            <a:endParaRPr lang="en-CA" sz="1400" dirty="0">
              <a:solidFill>
                <a:srgbClr val="2E3993"/>
              </a:solidFill>
              <a:latin typeface="Arial" panose="020B0604020202020204" pitchFamily="34" charset="0"/>
              <a:cs typeface="Arial" panose="020B0604020202020204" pitchFamily="34" charset="0"/>
            </a:endParaRPr>
          </a:p>
          <a:p>
            <a:pPr marL="177800" indent="0">
              <a:buNone/>
            </a:pPr>
            <a:r>
              <a:rPr lang="en-CA" dirty="0" smtClean="0">
                <a:solidFill>
                  <a:srgbClr val="2E3993"/>
                </a:solidFill>
                <a:latin typeface="Arial" panose="020B0604020202020204" pitchFamily="34" charset="0"/>
                <a:cs typeface="Arial" panose="020B0604020202020204" pitchFamily="34" charset="0"/>
              </a:rPr>
              <a:t>Budget funds have been leveraged at a </a:t>
            </a:r>
            <a:r>
              <a:rPr lang="en-CA" dirty="0" smtClean="0">
                <a:solidFill>
                  <a:schemeClr val="bg1"/>
                </a:solidFill>
                <a:latin typeface="Arial" panose="020B0604020202020204" pitchFamily="34" charset="0"/>
                <a:cs typeface="Arial" panose="020B0604020202020204" pitchFamily="34" charset="0"/>
              </a:rPr>
              <a:t>1.5:1 ratio </a:t>
            </a:r>
            <a:r>
              <a:rPr lang="en-CA" dirty="0" smtClean="0">
                <a:solidFill>
                  <a:srgbClr val="2E3993"/>
                </a:solidFill>
                <a:latin typeface="Arial" panose="020B0604020202020204" pitchFamily="34" charset="0"/>
                <a:cs typeface="Arial" panose="020B0604020202020204" pitchFamily="34" charset="0"/>
              </a:rPr>
              <a:t>so far this year </a:t>
            </a:r>
            <a:endParaRPr lang="en-CA" dirty="0">
              <a:solidFill>
                <a:srgbClr val="2E399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1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2" name="Title 1"/>
          <p:cNvSpPr>
            <a:spLocks noGrp="1"/>
          </p:cNvSpPr>
          <p:nvPr>
            <p:ph type="title"/>
          </p:nvPr>
        </p:nvSpPr>
        <p:spPr>
          <a:xfrm>
            <a:off x="334963" y="481719"/>
            <a:ext cx="5492410" cy="1769029"/>
          </a:xfrm>
        </p:spPr>
        <p:txBody>
          <a:bodyPr/>
          <a:lstStyle/>
          <a:p>
            <a:r>
              <a:rPr lang="en-CA" sz="6000" b="1" dirty="0">
                <a:solidFill>
                  <a:srgbClr val="FFFFFF"/>
                </a:solidFill>
                <a:latin typeface="+mj-lt"/>
              </a:rPr>
              <a:t>Harris Centre </a:t>
            </a:r>
            <a:r>
              <a:rPr lang="en-CA" sz="6000" b="1" dirty="0" smtClean="0">
                <a:solidFill>
                  <a:srgbClr val="FFFFFF"/>
                </a:solidFill>
                <a:latin typeface="+mj-lt"/>
              </a:rPr>
              <a:t/>
            </a:r>
            <a:br>
              <a:rPr lang="en-CA" sz="6000" b="1" dirty="0" smtClean="0">
                <a:solidFill>
                  <a:srgbClr val="FFFFFF"/>
                </a:solidFill>
                <a:latin typeface="+mj-lt"/>
              </a:rPr>
            </a:br>
            <a:r>
              <a:rPr lang="en-CA" sz="6000" b="1" dirty="0" smtClean="0">
                <a:solidFill>
                  <a:srgbClr val="2E3993"/>
                </a:solidFill>
                <a:latin typeface="+mj-lt"/>
              </a:rPr>
              <a:t>Impacts</a:t>
            </a:r>
            <a:endParaRPr lang="en-CA" sz="6000" dirty="0">
              <a:solidFill>
                <a:srgbClr val="2E3993"/>
              </a:solidFill>
              <a:latin typeface="+mj-lt"/>
            </a:endParaRPr>
          </a:p>
        </p:txBody>
      </p:sp>
      <p:sp>
        <p:nvSpPr>
          <p:cNvPr id="6" name="TextBox 5"/>
          <p:cNvSpPr txBox="1"/>
          <p:nvPr/>
        </p:nvSpPr>
        <p:spPr>
          <a:xfrm>
            <a:off x="334963" y="2443159"/>
            <a:ext cx="5396080" cy="3400931"/>
          </a:xfrm>
          <a:prstGeom prst="rect">
            <a:avLst/>
          </a:prstGeom>
          <a:noFill/>
        </p:spPr>
        <p:txBody>
          <a:bodyPr wrap="square" rtlCol="0">
            <a:spAutoFit/>
          </a:bodyPr>
          <a:lstStyle/>
          <a:p>
            <a:pPr>
              <a:spcBef>
                <a:spcPts val="1800"/>
              </a:spcBef>
            </a:pPr>
            <a:r>
              <a:rPr lang="en-CA" sz="3200" i="1" dirty="0" smtClean="0">
                <a:solidFill>
                  <a:schemeClr val="bg1"/>
                </a:solidFill>
                <a:latin typeface="+mj-lt"/>
              </a:rPr>
              <a:t>“The </a:t>
            </a:r>
            <a:r>
              <a:rPr lang="en-CA" sz="3200" i="1" dirty="0">
                <a:solidFill>
                  <a:schemeClr val="bg1"/>
                </a:solidFill>
                <a:latin typeface="+mj-lt"/>
              </a:rPr>
              <a:t>biggest benefit is that we have knowledge, and we can use that information as municipal leaders to look forward and make plans, now.”</a:t>
            </a:r>
          </a:p>
          <a:p>
            <a:pPr>
              <a:spcBef>
                <a:spcPts val="600"/>
              </a:spcBef>
            </a:pPr>
            <a:r>
              <a:rPr lang="en-CA" sz="1800" dirty="0" smtClean="0">
                <a:solidFill>
                  <a:srgbClr val="2E3993"/>
                </a:solidFill>
                <a:latin typeface="+mj-lt"/>
              </a:rPr>
              <a:t>Karen </a:t>
            </a:r>
            <a:r>
              <a:rPr lang="en-CA" sz="1800" dirty="0" err="1">
                <a:solidFill>
                  <a:srgbClr val="2E3993"/>
                </a:solidFill>
                <a:latin typeface="+mj-lt"/>
              </a:rPr>
              <a:t>Oldford</a:t>
            </a:r>
            <a:r>
              <a:rPr lang="en-CA" sz="1800" dirty="0">
                <a:solidFill>
                  <a:srgbClr val="2E3993"/>
                </a:solidFill>
                <a:latin typeface="+mj-lt"/>
              </a:rPr>
              <a:t>, </a:t>
            </a:r>
            <a:r>
              <a:rPr lang="en-CA" sz="1800" dirty="0" smtClean="0">
                <a:solidFill>
                  <a:srgbClr val="2E3993"/>
                </a:solidFill>
                <a:latin typeface="+mj-lt"/>
              </a:rPr>
              <a:t>President </a:t>
            </a:r>
            <a:r>
              <a:rPr lang="en-CA" sz="1800" dirty="0">
                <a:solidFill>
                  <a:srgbClr val="2E3993"/>
                </a:solidFill>
                <a:latin typeface="+mj-lt"/>
              </a:rPr>
              <a:t>of Municipalities </a:t>
            </a:r>
            <a:r>
              <a:rPr lang="en-CA" sz="1800" dirty="0" smtClean="0">
                <a:solidFill>
                  <a:srgbClr val="2E3993"/>
                </a:solidFill>
                <a:latin typeface="+mj-lt"/>
              </a:rPr>
              <a:t>NL</a:t>
            </a:r>
            <a:endParaRPr lang="en-CA" sz="1800" dirty="0">
              <a:solidFill>
                <a:schemeClr val="bg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973">
            <a:off x="5818726" y="660090"/>
            <a:ext cx="4874252" cy="5192570"/>
          </a:xfrm>
          <a:prstGeom prst="rect">
            <a:avLst/>
          </a:prstGeom>
          <a:effectLst>
            <a:outerShdw blurRad="203200" dist="3048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95825">
            <a:off x="6865195" y="1348508"/>
            <a:ext cx="4337845" cy="4553001"/>
          </a:xfrm>
          <a:prstGeom prst="rect">
            <a:avLst/>
          </a:prstGeom>
          <a:solidFill>
            <a:srgbClr val="FFFFFF">
              <a:shade val="85000"/>
            </a:srgbClr>
          </a:solidFill>
          <a:ln w="190500" cap="rnd">
            <a:solidFill>
              <a:srgbClr val="FFFFFF"/>
            </a:solidFill>
          </a:ln>
          <a:effectLst>
            <a:outerShdw blurRad="165100" dist="50800" dir="3000000" sx="103000" sy="103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8433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2" name="Rectangle 11">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pic>
        <p:nvPicPr>
          <p:cNvPr id="5" name="Picture 4">
            <a:extLst>
              <a:ext uri="{FF2B5EF4-FFF2-40B4-BE49-F238E27FC236}">
                <a16:creationId xmlns:a16="http://schemas.microsoft.com/office/drawing/2014/main" xmlns="" id="{309D5055-59D6-4FB8-9129-2C1507166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105320"/>
            <a:ext cx="5294716" cy="2647358"/>
          </a:xfrm>
          <a:prstGeom prst="rect">
            <a:avLst/>
          </a:prstGeom>
        </p:spPr>
      </p:pic>
      <p:cxnSp>
        <p:nvCxnSpPr>
          <p:cNvPr id="14" name="Straight Connector 13">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ABCD1BC6-4B4E-4E43-8F08-CD739606A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2105321"/>
            <a:ext cx="5294715" cy="2647357"/>
          </a:xfrm>
          <a:prstGeom prst="rect">
            <a:avLst/>
          </a:prstGeom>
        </p:spPr>
      </p:pic>
    </p:spTree>
    <p:extLst>
      <p:ext uri="{BB962C8B-B14F-4D97-AF65-F5344CB8AC3E}">
        <p14:creationId xmlns:p14="http://schemas.microsoft.com/office/powerpoint/2010/main" val="371816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white building&#10;&#10;Description generated with very high confidence">
            <a:extLst>
              <a:ext uri="{FF2B5EF4-FFF2-40B4-BE49-F238E27FC236}">
                <a16:creationId xmlns:a16="http://schemas.microsoft.com/office/drawing/2014/main" xmlns="" id="{59225F7C-C1DF-4EA7-8556-5FECEB647D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648"/>
          <a:stretch/>
        </p:blipFill>
        <p:spPr>
          <a:xfrm>
            <a:off x="-1" y="1"/>
            <a:ext cx="12192000" cy="6132262"/>
          </a:xfrm>
          <a:prstGeom prst="rect">
            <a:avLst/>
          </a:prstGeom>
        </p:spPr>
      </p:pic>
      <p:pic>
        <p:nvPicPr>
          <p:cNvPr id="8" name="Picture 7">
            <a:extLst>
              <a:ext uri="{FF2B5EF4-FFF2-40B4-BE49-F238E27FC236}">
                <a16:creationId xmlns:a16="http://schemas.microsoft.com/office/drawing/2014/main" xmlns="" id="{7309214B-9B60-4A94-88B5-44CB8D26328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pic>
        <p:nvPicPr>
          <p:cNvPr id="4" name="Picture 3">
            <a:extLst>
              <a:ext uri="{FF2B5EF4-FFF2-40B4-BE49-F238E27FC236}">
                <a16:creationId xmlns:a16="http://schemas.microsoft.com/office/drawing/2014/main" xmlns="" id="{82D312B0-2B71-488E-B8DB-150FC3D14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674" y="5780028"/>
            <a:ext cx="2340671" cy="1170335"/>
          </a:xfrm>
          <a:prstGeom prst="rect">
            <a:avLst/>
          </a:prstGeom>
        </p:spPr>
      </p:pic>
      <p:pic>
        <p:nvPicPr>
          <p:cNvPr id="5" name="Picture 4">
            <a:extLst>
              <a:ext uri="{FF2B5EF4-FFF2-40B4-BE49-F238E27FC236}">
                <a16:creationId xmlns:a16="http://schemas.microsoft.com/office/drawing/2014/main" xmlns="" id="{5C2192D2-93D4-4996-9F6D-4B27F1D2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5541247"/>
            <a:ext cx="2995660" cy="1497830"/>
          </a:xfrm>
          <a:prstGeom prst="rect">
            <a:avLst/>
          </a:prstGeom>
        </p:spPr>
      </p:pic>
    </p:spTree>
    <p:extLst>
      <p:ext uri="{BB962C8B-B14F-4D97-AF65-F5344CB8AC3E}">
        <p14:creationId xmlns:p14="http://schemas.microsoft.com/office/powerpoint/2010/main" val="261865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ECE0D58-01E4-4CCC-9308-7FA917CBD2B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2" b="16261"/>
          <a:stretch/>
        </p:blipFill>
        <p:spPr>
          <a:xfrm>
            <a:off x="6083786" y="-168318"/>
            <a:ext cx="6261330" cy="3932313"/>
          </a:xfrm>
          <a:prstGeom prst="rect">
            <a:avLst/>
          </a:prstGeom>
          <a:effectLst>
            <a:softEdge rad="533400"/>
          </a:effectLst>
        </p:spPr>
      </p:pic>
      <p:pic>
        <p:nvPicPr>
          <p:cNvPr id="7" name="Picture Placeholder 6" descr="A group of people sitting at a table in front of a crowd&#10;&#10;Description automatically generated">
            <a:extLst>
              <a:ext uri="{FF2B5EF4-FFF2-40B4-BE49-F238E27FC236}">
                <a16:creationId xmlns:a16="http://schemas.microsoft.com/office/drawing/2014/main" xmlns="" id="{D769CF1C-8DBE-4B8E-A216-3214E8BADDE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r="-1" b="10267"/>
          <a:stretch/>
        </p:blipFill>
        <p:spPr>
          <a:xfrm>
            <a:off x="6165936" y="2642616"/>
            <a:ext cx="6263640" cy="4215384"/>
          </a:xfrm>
          <a:prstGeom prst="rect">
            <a:avLst/>
          </a:prstGeom>
          <a:effectLst>
            <a:softEdge rad="533400"/>
          </a:effectLst>
        </p:spPr>
      </p:pic>
      <p:pic>
        <p:nvPicPr>
          <p:cNvPr id="19" name="Picture 18">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BB2C68E3-4CD4-49DE-B018-38CE1011B4B9}"/>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000" kern="1200" dirty="0">
                <a:solidFill>
                  <a:srgbClr val="000000"/>
                </a:solidFill>
                <a:latin typeface="Arial" panose="020B0604020202020204" pitchFamily="34" charset="0"/>
                <a:cs typeface="Arial" panose="020B0604020202020204" pitchFamily="34" charset="0"/>
              </a:rPr>
              <a:t>Conference Centre (Fall </a:t>
            </a:r>
            <a:r>
              <a:rPr lang="en-US" sz="4000" kern="1200" dirty="0" smtClean="0">
                <a:solidFill>
                  <a:srgbClr val="000000"/>
                </a:solidFill>
                <a:latin typeface="Arial" panose="020B0604020202020204" pitchFamily="34" charset="0"/>
                <a:cs typeface="Arial" panose="020B0604020202020204" pitchFamily="34" charset="0"/>
              </a:rPr>
              <a:t>2018</a:t>
            </a:r>
            <a:r>
              <a:rPr lang="en-US" sz="4000" dirty="0">
                <a:solidFill>
                  <a:srgbClr val="000000"/>
                </a:solidFill>
                <a:latin typeface="Arial" panose="020B0604020202020204" pitchFamily="34" charset="0"/>
                <a:cs typeface="Arial" panose="020B0604020202020204" pitchFamily="34" charset="0"/>
              </a:rPr>
              <a:t>)</a:t>
            </a:r>
            <a:endParaRPr lang="en-US" sz="4000" kern="1200" dirty="0">
              <a:solidFill>
                <a:srgbClr val="00000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xmlns="" id="{A2323EE5-C4E9-4F14-A2D1-64B3976E669C}"/>
              </a:ext>
            </a:extLst>
          </p:cNvPr>
          <p:cNvSpPr>
            <a:spLocks noGrp="1"/>
          </p:cNvSpPr>
          <p:nvPr>
            <p:ph type="body" sz="half" idx="2"/>
          </p:nvPr>
        </p:nvSpPr>
        <p:spPr>
          <a:xfrm>
            <a:off x="804997" y="2272143"/>
            <a:ext cx="4803637" cy="3788830"/>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37 separate events over the course of the Fall</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5 Symposia</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5 Conferences</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14 Public Events</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1 Workshop</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7 Receptions</a:t>
            </a:r>
          </a:p>
          <a:p>
            <a:pPr marL="742950" lvl="1"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5 Board-style Meetings</a:t>
            </a:r>
          </a:p>
          <a:p>
            <a:pPr marL="285750" indent="-22860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7000 attendees (approximate)</a:t>
            </a:r>
          </a:p>
        </p:txBody>
      </p:sp>
    </p:spTree>
    <p:extLst>
      <p:ext uri="{BB962C8B-B14F-4D97-AF65-F5344CB8AC3E}">
        <p14:creationId xmlns:p14="http://schemas.microsoft.com/office/powerpoint/2010/main" val="3807892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cap="none" dirty="0" smtClean="0"/>
              <a:t>Signal Hill Campus: milestones and successes</a:t>
            </a:r>
            <a:endParaRPr lang="en-US" cap="none" dirty="0"/>
          </a:p>
        </p:txBody>
      </p:sp>
      <p:sp>
        <p:nvSpPr>
          <p:cNvPr id="10" name="Content Placeholder 9"/>
          <p:cNvSpPr>
            <a:spLocks noGrp="1"/>
          </p:cNvSpPr>
          <p:nvPr>
            <p:ph sz="half" idx="15"/>
          </p:nvPr>
        </p:nvSpPr>
        <p:spPr>
          <a:xfrm>
            <a:off x="714491" y="1128958"/>
            <a:ext cx="10598278" cy="4988289"/>
          </a:xfrm>
        </p:spPr>
        <p:txBody>
          <a:bodyPr/>
          <a:lstStyle/>
          <a:p>
            <a:endParaRPr lang="en-US" dirty="0" smtClean="0"/>
          </a:p>
          <a:p>
            <a:r>
              <a:rPr lang="en-US" dirty="0" smtClean="0"/>
              <a:t>Public </a:t>
            </a:r>
            <a:r>
              <a:rPr lang="en-US" dirty="0"/>
              <a:t>engagement and innovation sections </a:t>
            </a:r>
            <a:r>
              <a:rPr lang="en-US" dirty="0" smtClean="0"/>
              <a:t>(EIX) opened </a:t>
            </a:r>
            <a:r>
              <a:rPr lang="en-US" dirty="0"/>
              <a:t>Fall </a:t>
            </a:r>
            <a:r>
              <a:rPr lang="en-US" dirty="0" smtClean="0"/>
              <a:t>2018, o</a:t>
            </a:r>
            <a:r>
              <a:rPr lang="en-US" dirty="0" smtClean="0">
                <a:solidFill>
                  <a:schemeClr val="bg1"/>
                </a:solidFill>
              </a:rPr>
              <a:t>n </a:t>
            </a:r>
            <a:r>
              <a:rPr lang="en-US" dirty="0">
                <a:solidFill>
                  <a:schemeClr val="bg1"/>
                </a:solidFill>
              </a:rPr>
              <a:t>time and on budget</a:t>
            </a:r>
          </a:p>
          <a:p>
            <a:pPr lvl="1"/>
            <a:endParaRPr lang="en-US" dirty="0" smtClean="0">
              <a:solidFill>
                <a:schemeClr val="bg1"/>
              </a:solidFill>
            </a:endParaRPr>
          </a:p>
          <a:p>
            <a:pPr lvl="1"/>
            <a:r>
              <a:rPr lang="en-US" b="1" dirty="0" smtClean="0">
                <a:solidFill>
                  <a:schemeClr val="bg1"/>
                </a:solidFill>
              </a:rPr>
              <a:t>External </a:t>
            </a:r>
            <a:r>
              <a:rPr lang="en-US" b="1" dirty="0">
                <a:solidFill>
                  <a:schemeClr val="bg1"/>
                </a:solidFill>
              </a:rPr>
              <a:t>Funding</a:t>
            </a:r>
          </a:p>
          <a:p>
            <a:pPr lvl="2" indent="0">
              <a:buNone/>
            </a:pPr>
            <a:r>
              <a:rPr lang="en-US" dirty="0">
                <a:solidFill>
                  <a:schemeClr val="bg1"/>
                </a:solidFill>
              </a:rPr>
              <a:t>$4.2 Million – ACOA Innovative Communities Fund</a:t>
            </a:r>
          </a:p>
          <a:p>
            <a:pPr lvl="2" indent="0">
              <a:buNone/>
            </a:pPr>
            <a:r>
              <a:rPr lang="en-US" dirty="0">
                <a:solidFill>
                  <a:schemeClr val="bg1"/>
                </a:solidFill>
              </a:rPr>
              <a:t>$4.4 Million – Post-secondary Strategic Infrastructure Fund (Federal)</a:t>
            </a:r>
          </a:p>
          <a:p>
            <a:pPr lvl="2" indent="0">
              <a:buNone/>
            </a:pPr>
            <a:r>
              <a:rPr lang="en-US" dirty="0">
                <a:solidFill>
                  <a:schemeClr val="bg1"/>
                </a:solidFill>
              </a:rPr>
              <a:t>$</a:t>
            </a:r>
            <a:r>
              <a:rPr lang="en-US" dirty="0" smtClean="0">
                <a:solidFill>
                  <a:schemeClr val="bg1"/>
                </a:solidFill>
              </a:rPr>
              <a:t>100,000/</a:t>
            </a:r>
            <a:r>
              <a:rPr lang="en-US" dirty="0" err="1" smtClean="0">
                <a:solidFill>
                  <a:schemeClr val="bg1"/>
                </a:solidFill>
              </a:rPr>
              <a:t>yr</a:t>
            </a:r>
            <a:r>
              <a:rPr lang="en-US" dirty="0" smtClean="0">
                <a:solidFill>
                  <a:schemeClr val="bg1"/>
                </a:solidFill>
              </a:rPr>
              <a:t> for 10 years </a:t>
            </a:r>
            <a:r>
              <a:rPr lang="en-US" dirty="0">
                <a:solidFill>
                  <a:schemeClr val="bg1"/>
                </a:solidFill>
              </a:rPr>
              <a:t>– </a:t>
            </a:r>
            <a:r>
              <a:rPr lang="en-US" dirty="0" smtClean="0">
                <a:solidFill>
                  <a:schemeClr val="bg1"/>
                </a:solidFill>
              </a:rPr>
              <a:t>Corporate contribution from Johnson Insurance Inc.</a:t>
            </a:r>
            <a:endParaRPr lang="en-US" dirty="0">
              <a:solidFill>
                <a:schemeClr val="bg1"/>
              </a:solidFill>
            </a:endParaRPr>
          </a:p>
          <a:p>
            <a:pPr lvl="2" indent="0">
              <a:buNone/>
            </a:pPr>
            <a:r>
              <a:rPr lang="en-US" dirty="0">
                <a:solidFill>
                  <a:schemeClr val="bg1"/>
                </a:solidFill>
              </a:rPr>
              <a:t>$7 Million – Corporate contribution </a:t>
            </a:r>
            <a:r>
              <a:rPr lang="en-US" dirty="0" smtClean="0">
                <a:solidFill>
                  <a:schemeClr val="bg1"/>
                </a:solidFill>
              </a:rPr>
              <a:t>from Emera</a:t>
            </a:r>
            <a:endParaRPr lang="en-US" dirty="0">
              <a:solidFill>
                <a:schemeClr val="bg1"/>
              </a:solidFill>
            </a:endParaRPr>
          </a:p>
          <a:p>
            <a:pPr lvl="4" indent="0">
              <a:buNone/>
            </a:pPr>
            <a:r>
              <a:rPr lang="en-US" dirty="0" smtClean="0">
                <a:solidFill>
                  <a:schemeClr val="bg1"/>
                </a:solidFill>
              </a:rPr>
              <a:t>Minimum </a:t>
            </a:r>
            <a:r>
              <a:rPr lang="en-US" dirty="0">
                <a:solidFill>
                  <a:schemeClr val="bg1"/>
                </a:solidFill>
              </a:rPr>
              <a:t>of $400,000 </a:t>
            </a:r>
            <a:r>
              <a:rPr lang="en-US" dirty="0" smtClean="0">
                <a:solidFill>
                  <a:schemeClr val="bg1"/>
                </a:solidFill>
              </a:rPr>
              <a:t>annually for </a:t>
            </a:r>
            <a:r>
              <a:rPr lang="en-US" dirty="0">
                <a:solidFill>
                  <a:schemeClr val="bg1"/>
                </a:solidFill>
              </a:rPr>
              <a:t>student innovation </a:t>
            </a:r>
            <a:r>
              <a:rPr lang="en-US" dirty="0" smtClean="0">
                <a:solidFill>
                  <a:schemeClr val="bg1"/>
                </a:solidFill>
              </a:rPr>
              <a:t>and entrepreneurship programming</a:t>
            </a:r>
            <a:endParaRPr lang="en-US" dirty="0">
              <a:solidFill>
                <a:schemeClr val="bg1"/>
              </a:solidFill>
            </a:endParaRPr>
          </a:p>
          <a:p>
            <a:pPr marL="321686" lvl="1" indent="-321686">
              <a:buFont typeface="Arial" panose="020B0604020202020204" pitchFamily="34" charset="0"/>
              <a:buChar char="•"/>
            </a:pPr>
            <a:endParaRPr lang="en-US" dirty="0"/>
          </a:p>
        </p:txBody>
      </p:sp>
    </p:spTree>
    <p:extLst>
      <p:ext uri="{BB962C8B-B14F-4D97-AF65-F5344CB8AC3E}">
        <p14:creationId xmlns:p14="http://schemas.microsoft.com/office/powerpoint/2010/main" val="2042134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cap="none" dirty="0" smtClean="0"/>
              <a:t>Johnson GEO Centre</a:t>
            </a:r>
            <a:endParaRPr lang="en-US" cap="none" dirty="0"/>
          </a:p>
        </p:txBody>
      </p:sp>
      <p:sp>
        <p:nvSpPr>
          <p:cNvPr id="10" name="Content Placeholder 9"/>
          <p:cNvSpPr>
            <a:spLocks noGrp="1"/>
          </p:cNvSpPr>
          <p:nvPr>
            <p:ph sz="half" idx="15"/>
          </p:nvPr>
        </p:nvSpPr>
        <p:spPr>
          <a:xfrm>
            <a:off x="714491" y="1128958"/>
            <a:ext cx="10598278" cy="4988289"/>
          </a:xfrm>
        </p:spPr>
        <p:txBody>
          <a:bodyPr/>
          <a:lstStyle/>
          <a:p>
            <a:endParaRPr lang="en-US" dirty="0" smtClean="0"/>
          </a:p>
          <a:p>
            <a:pPr marL="342900" lvl="0" indent="-342900" algn="just">
              <a:spcAft>
                <a:spcPts val="0"/>
              </a:spcAft>
              <a:buFont typeface="Arial" panose="020B0604020202020204" pitchFamily="34" charset="0"/>
              <a:buChar char="•"/>
            </a:pPr>
            <a:r>
              <a:rPr lang="en-US" sz="2000" b="0" dirty="0">
                <a:latin typeface="+mn-lt"/>
                <a:ea typeface="Times New Roman" panose="02020603050405020304" pitchFamily="18" charset="0"/>
                <a:cs typeface="Arial" panose="020B0604020202020204" pitchFamily="34" charset="0"/>
              </a:rPr>
              <a:t>The Johnson GEO Centre Foundation has donated to Memorial University the infrastructure and assets of the Johnson GEO Centre, including GEO Park and other adjacent lands under lease from the provincial government, effective April 1, 2019. </a:t>
            </a: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en-US" sz="2000" b="0" dirty="0" smtClean="0">
                <a:latin typeface="+mn-lt"/>
                <a:ea typeface="Times New Roman" panose="02020603050405020304" pitchFamily="18" charset="0"/>
                <a:cs typeface="Arial" panose="020B0604020202020204" pitchFamily="34" charset="0"/>
              </a:rPr>
              <a:t>The </a:t>
            </a:r>
            <a:r>
              <a:rPr lang="en-US" sz="2000" b="0" dirty="0">
                <a:latin typeface="+mn-lt"/>
                <a:ea typeface="Times New Roman" panose="02020603050405020304" pitchFamily="18" charset="0"/>
                <a:cs typeface="Arial" panose="020B0604020202020204" pitchFamily="34" charset="0"/>
              </a:rPr>
              <a:t>Centre, now part of Signal Hill Campus, draws approximately 35,000 visitors each year and is the site of about 130 events annually. </a:t>
            </a: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en-US" sz="2000" b="0" dirty="0" smtClean="0">
                <a:latin typeface="+mn-lt"/>
                <a:ea typeface="Times New Roman" panose="02020603050405020304" pitchFamily="18" charset="0"/>
                <a:cs typeface="Arial" panose="020B0604020202020204" pitchFamily="34" charset="0"/>
              </a:rPr>
              <a:t>The </a:t>
            </a:r>
            <a:r>
              <a:rPr lang="en-US" sz="2000" b="0" dirty="0">
                <a:latin typeface="+mn-lt"/>
                <a:ea typeface="Times New Roman" panose="02020603050405020304" pitchFamily="18" charset="0"/>
                <a:cs typeface="Arial" panose="020B0604020202020204" pitchFamily="34" charset="0"/>
              </a:rPr>
              <a:t>value of the Johnson GEO Centre and assets is estimated at more than $20 million, making it the largest single gift ever received by Memorial University. </a:t>
            </a: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endParaRPr lang="en-US" sz="2000" b="0" dirty="0" smtClean="0">
              <a:latin typeface="+mn-lt"/>
              <a:ea typeface="Times New Roman" panose="02020603050405020304" pitchFamily="18" charset="0"/>
              <a:cs typeface="Arial" panose="020B0604020202020204" pitchFamily="34" charset="0"/>
            </a:endParaRPr>
          </a:p>
          <a:p>
            <a:pPr marL="342900" lvl="0" indent="-342900" algn="just">
              <a:spcAft>
                <a:spcPts val="0"/>
              </a:spcAft>
              <a:buFont typeface="Arial" panose="020B0604020202020204" pitchFamily="34" charset="0"/>
              <a:buChar char="•"/>
            </a:pPr>
            <a:r>
              <a:rPr lang="en-US" sz="2000" b="0" dirty="0" smtClean="0">
                <a:latin typeface="+mn-lt"/>
                <a:ea typeface="Times New Roman" panose="02020603050405020304" pitchFamily="18" charset="0"/>
                <a:cs typeface="Arial" panose="020B0604020202020204" pitchFamily="34" charset="0"/>
              </a:rPr>
              <a:t>The </a:t>
            </a:r>
            <a:r>
              <a:rPr lang="en-US" sz="2000" b="0" dirty="0">
                <a:latin typeface="+mn-lt"/>
                <a:ea typeface="Times New Roman" panose="02020603050405020304" pitchFamily="18" charset="0"/>
                <a:cs typeface="Arial" panose="020B0604020202020204" pitchFamily="34" charset="0"/>
              </a:rPr>
              <a:t>Centre will spend the next year reorienting to Memorial’s mission and linking to the three frameworks, and will continue to function as one of the province’s top cultural attractions, becoming another public access point to the university.</a:t>
            </a:r>
            <a:endParaRPr lang="en-CA" sz="2000" b="0" dirty="0">
              <a:latin typeface="+mn-lt"/>
              <a:ea typeface="Times New Roman" panose="02020603050405020304" pitchFamily="18" charset="0"/>
            </a:endParaRPr>
          </a:p>
          <a:p>
            <a:pPr marL="321686" lvl="1" indent="-321686">
              <a:buFont typeface="Arial" panose="020B0604020202020204" pitchFamily="34" charset="0"/>
              <a:buChar char="•"/>
            </a:pPr>
            <a:endParaRPr lang="en-US" dirty="0"/>
          </a:p>
        </p:txBody>
      </p:sp>
    </p:spTree>
    <p:extLst>
      <p:ext uri="{BB962C8B-B14F-4D97-AF65-F5344CB8AC3E}">
        <p14:creationId xmlns:p14="http://schemas.microsoft.com/office/powerpoint/2010/main" val="89297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351054" y="-670821"/>
            <a:ext cx="6116248" cy="40948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98AD"/>
              </a:buClr>
              <a:buSzPct val="25000"/>
              <a:buFont typeface="Arial"/>
              <a:buNone/>
            </a:pPr>
            <a:r>
              <a:rPr lang="en-CA" sz="4000" b="1" i="0" u="none" strike="noStrike" cap="none" dirty="0" smtClean="0">
                <a:solidFill>
                  <a:srgbClr val="2E3993"/>
                </a:solidFill>
                <a:latin typeface="+mj-lt"/>
                <a:ea typeface="Arial"/>
                <a:cs typeface="Arial"/>
                <a:sym typeface="Arial"/>
              </a:rPr>
              <a:t>MUN Botanical Garden </a:t>
            </a:r>
            <a:r>
              <a:rPr lang="en-CA" sz="4000" b="1" i="0" u="none" strike="noStrike" cap="none" dirty="0" smtClean="0">
                <a:solidFill>
                  <a:schemeClr val="bg1"/>
                </a:solidFill>
                <a:latin typeface="+mj-lt"/>
                <a:ea typeface="Arial"/>
                <a:cs typeface="Arial"/>
                <a:sym typeface="Arial"/>
              </a:rPr>
              <a:t>and </a:t>
            </a:r>
            <a:r>
              <a:rPr lang="en-CA" sz="4000" b="1" i="0" u="none" strike="noStrike" cap="none" dirty="0" smtClean="0">
                <a:solidFill>
                  <a:srgbClr val="2E3993"/>
                </a:solidFill>
                <a:latin typeface="+mj-lt"/>
                <a:ea typeface="Arial"/>
                <a:cs typeface="Arial"/>
                <a:sym typeface="Arial"/>
              </a:rPr>
              <a:t>Newfoundland Quarterly </a:t>
            </a:r>
            <a:endParaRPr lang="en-CA" sz="4000" b="1" i="0" u="none" strike="noStrike" cap="none" dirty="0">
              <a:solidFill>
                <a:srgbClr val="2E3993"/>
              </a:solidFill>
              <a:latin typeface="+mj-lt"/>
              <a:ea typeface="Arial"/>
              <a:cs typeface="Arial"/>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226"/>
          <a:stretch/>
        </p:blipFill>
        <p:spPr>
          <a:xfrm>
            <a:off x="6137030" y="-10040"/>
            <a:ext cx="6054969" cy="6868040"/>
          </a:xfrm>
          <a:prstGeom prst="rect">
            <a:avLst/>
          </a:prstGeom>
        </p:spPr>
      </p:pic>
      <p:sp>
        <p:nvSpPr>
          <p:cNvPr id="3" name="Rectangle 2"/>
          <p:cNvSpPr/>
          <p:nvPr/>
        </p:nvSpPr>
        <p:spPr>
          <a:xfrm>
            <a:off x="351054" y="2378169"/>
            <a:ext cx="5504623" cy="3693319"/>
          </a:xfrm>
          <a:prstGeom prst="rect">
            <a:avLst/>
          </a:prstGeom>
        </p:spPr>
        <p:txBody>
          <a:bodyPr wrap="square">
            <a:spAutoFit/>
          </a:bodyPr>
          <a:lstStyle/>
          <a:p>
            <a:pPr marL="285750" indent="-285750">
              <a:buFontTx/>
              <a:buChar char="-"/>
            </a:pPr>
            <a:r>
              <a:rPr lang="en-CA" sz="1800" b="1" dirty="0">
                <a:solidFill>
                  <a:schemeClr val="bg1"/>
                </a:solidFill>
              </a:rPr>
              <a:t>Both SIEs returned to Memorial </a:t>
            </a:r>
            <a:r>
              <a:rPr lang="en-CA" sz="1800" b="1" dirty="0" smtClean="0">
                <a:solidFill>
                  <a:schemeClr val="bg1"/>
                </a:solidFill>
              </a:rPr>
              <a:t>governance with </a:t>
            </a:r>
            <a:r>
              <a:rPr lang="en-CA" sz="1800" b="1" dirty="0">
                <a:solidFill>
                  <a:schemeClr val="bg1"/>
                </a:solidFill>
              </a:rPr>
              <a:t>support through the Office of Public Engagement</a:t>
            </a:r>
          </a:p>
          <a:p>
            <a:pPr marL="285750" indent="-285750">
              <a:buFontTx/>
              <a:buChar char="-"/>
            </a:pPr>
            <a:endParaRPr lang="en-CA" sz="1800" b="1" dirty="0">
              <a:solidFill>
                <a:schemeClr val="bg1"/>
              </a:solidFill>
            </a:endParaRPr>
          </a:p>
          <a:p>
            <a:pPr marL="285750" indent="-285750">
              <a:buFontTx/>
              <a:buChar char="-"/>
            </a:pPr>
            <a:r>
              <a:rPr lang="en-CA" sz="1800" b="1" dirty="0">
                <a:solidFill>
                  <a:schemeClr val="bg1"/>
                </a:solidFill>
              </a:rPr>
              <a:t>New strategic plans have been developed for both, with new structures and policies implemented</a:t>
            </a:r>
          </a:p>
          <a:p>
            <a:endParaRPr lang="en-CA" sz="1800" b="1" dirty="0">
              <a:solidFill>
                <a:schemeClr val="bg1"/>
              </a:solidFill>
            </a:endParaRPr>
          </a:p>
          <a:p>
            <a:pPr marL="285750" indent="-285750">
              <a:buFontTx/>
              <a:buChar char="-"/>
            </a:pPr>
            <a:r>
              <a:rPr lang="en-CA" sz="1800" b="1" dirty="0" smtClean="0">
                <a:solidFill>
                  <a:schemeClr val="bg1"/>
                </a:solidFill>
              </a:rPr>
              <a:t>Initiation </a:t>
            </a:r>
            <a:r>
              <a:rPr lang="en-CA" sz="1800" b="1" dirty="0">
                <a:solidFill>
                  <a:schemeClr val="bg1"/>
                </a:solidFill>
              </a:rPr>
              <a:t>of an academic research advisory committee at the </a:t>
            </a:r>
            <a:r>
              <a:rPr lang="en-CA" sz="1800" b="1" dirty="0" smtClean="0">
                <a:solidFill>
                  <a:schemeClr val="bg1"/>
                </a:solidFill>
              </a:rPr>
              <a:t>Garden</a:t>
            </a:r>
          </a:p>
          <a:p>
            <a:pPr marL="285750" indent="-285750">
              <a:buFontTx/>
              <a:buChar char="-"/>
            </a:pPr>
            <a:endParaRPr lang="en-CA" sz="1800" b="1" dirty="0">
              <a:solidFill>
                <a:schemeClr val="bg1"/>
              </a:solidFill>
            </a:endParaRPr>
          </a:p>
          <a:p>
            <a:pPr marL="285750" indent="-285750">
              <a:buFontTx/>
              <a:buChar char="-"/>
            </a:pPr>
            <a:r>
              <a:rPr lang="en-CA" sz="1800" b="1" dirty="0" smtClean="0">
                <a:solidFill>
                  <a:schemeClr val="bg1"/>
                </a:solidFill>
              </a:rPr>
              <a:t>Launch </a:t>
            </a:r>
            <a:r>
              <a:rPr lang="en-CA" sz="1800" b="1" dirty="0">
                <a:solidFill>
                  <a:schemeClr val="bg1"/>
                </a:solidFill>
              </a:rPr>
              <a:t>of a successful new online platform (NQOnline.ca) for Newfoundland Quarterly</a:t>
            </a:r>
          </a:p>
        </p:txBody>
      </p:sp>
    </p:spTree>
    <p:extLst>
      <p:ext uri="{BB962C8B-B14F-4D97-AF65-F5344CB8AC3E}">
        <p14:creationId xmlns:p14="http://schemas.microsoft.com/office/powerpoint/2010/main" val="2733834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rgbClr val="FFFFFF"/>
                </a:solidFill>
                <a:latin typeface="+mj-lt"/>
              </a:rPr>
              <a:t>Overview</a:t>
            </a:r>
          </a:p>
          <a:p>
            <a:pPr>
              <a:buClr>
                <a:srgbClr val="FFFFFF"/>
              </a:buClr>
              <a:buSzPct val="100000"/>
            </a:pPr>
            <a:r>
              <a:rPr lang="en-CA" sz="3200" b="1" dirty="0" smtClean="0">
                <a:solidFill>
                  <a:srgbClr val="2E3993"/>
                </a:solidFill>
                <a:latin typeface="+mj-lt"/>
              </a:rPr>
              <a:t>Public Engagement (PE) at Memorial</a:t>
            </a:r>
          </a:p>
          <a:p>
            <a:pPr>
              <a:buClr>
                <a:srgbClr val="FFFFFF"/>
              </a:buClr>
              <a:buSzPct val="100000"/>
            </a:pPr>
            <a:r>
              <a:rPr lang="en-CA" sz="3200" dirty="0" smtClean="0">
                <a:solidFill>
                  <a:srgbClr val="FFFFFF"/>
                </a:solidFill>
                <a:latin typeface="+mj-lt"/>
              </a:rPr>
              <a:t>PE Metrics: OPE, MUN, and beyond</a:t>
            </a: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dirty="0" smtClean="0">
                <a:solidFill>
                  <a:srgbClr val="FFFFFF"/>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1392105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bg1"/>
                </a:solidFill>
              </a:rPr>
              <a:t>Faculty </a:t>
            </a:r>
            <a:r>
              <a:rPr lang="en-US" dirty="0" smtClean="0">
                <a:solidFill>
                  <a:schemeClr val="bg1"/>
                </a:solidFill>
              </a:rPr>
              <a:t>PE </a:t>
            </a:r>
            <a:r>
              <a:rPr lang="en-US" cap="none" dirty="0" smtClean="0">
                <a:solidFill>
                  <a:schemeClr val="bg1"/>
                </a:solidFill>
              </a:rPr>
              <a:t>Survey </a:t>
            </a:r>
            <a:r>
              <a:rPr lang="en-US" dirty="0" smtClean="0">
                <a:solidFill>
                  <a:schemeClr val="bg1"/>
                </a:solidFill>
              </a:rPr>
              <a:t>(2017)</a:t>
            </a:r>
            <a:endParaRPr lang="en-US" dirty="0">
              <a:solidFill>
                <a:schemeClr val="bg1"/>
              </a:solidFill>
            </a:endParaRPr>
          </a:p>
        </p:txBody>
      </p:sp>
      <p:sp>
        <p:nvSpPr>
          <p:cNvPr id="6" name="Content Placeholder 5"/>
          <p:cNvSpPr>
            <a:spLocks noGrp="1"/>
          </p:cNvSpPr>
          <p:nvPr>
            <p:ph sz="half" idx="18"/>
          </p:nvPr>
        </p:nvSpPr>
        <p:spPr/>
        <p:txBody>
          <a:bodyPr/>
          <a:lstStyle/>
          <a:p>
            <a:r>
              <a:rPr lang="en-US" sz="2400" dirty="0" smtClean="0">
                <a:solidFill>
                  <a:schemeClr val="bg1"/>
                </a:solidFill>
              </a:rPr>
              <a:t>Method</a:t>
            </a:r>
            <a:endParaRPr lang="en-US" sz="2400" dirty="0">
              <a:solidFill>
                <a:schemeClr val="bg1"/>
              </a:solidFill>
            </a:endParaRPr>
          </a:p>
          <a:p>
            <a:pPr lvl="1"/>
            <a:r>
              <a:rPr lang="en-US" b="1" dirty="0" smtClean="0">
                <a:solidFill>
                  <a:srgbClr val="2E3993"/>
                </a:solidFill>
              </a:rPr>
              <a:t>In-house</a:t>
            </a:r>
            <a:r>
              <a:rPr lang="en-US" dirty="0" smtClean="0">
                <a:solidFill>
                  <a:srgbClr val="2E3993"/>
                </a:solidFill>
              </a:rPr>
              <a:t> survey conducted by OPE measuring faculty perceptions and beliefs around PE</a:t>
            </a:r>
            <a:endParaRPr lang="en-US" dirty="0">
              <a:solidFill>
                <a:srgbClr val="2E3993"/>
              </a:solidFill>
            </a:endParaRPr>
          </a:p>
          <a:p>
            <a:pPr lvl="1"/>
            <a:r>
              <a:rPr lang="en-US" dirty="0" smtClean="0">
                <a:solidFill>
                  <a:srgbClr val="2E3993"/>
                </a:solidFill>
              </a:rPr>
              <a:t>Open: 		</a:t>
            </a:r>
            <a:r>
              <a:rPr lang="en-US" b="1" dirty="0" smtClean="0">
                <a:solidFill>
                  <a:srgbClr val="2E3993"/>
                </a:solidFill>
              </a:rPr>
              <a:t>July-Aug 2017</a:t>
            </a:r>
            <a:endParaRPr lang="en-US" dirty="0">
              <a:solidFill>
                <a:srgbClr val="2E3993"/>
              </a:solidFill>
            </a:endParaRPr>
          </a:p>
          <a:p>
            <a:pPr lvl="1"/>
            <a:r>
              <a:rPr lang="en-US" dirty="0" smtClean="0">
                <a:solidFill>
                  <a:srgbClr val="2E3993"/>
                </a:solidFill>
              </a:rPr>
              <a:t>Respondents: 	</a:t>
            </a:r>
            <a:r>
              <a:rPr lang="en-US" b="1" dirty="0" smtClean="0">
                <a:solidFill>
                  <a:srgbClr val="2E3993"/>
                </a:solidFill>
              </a:rPr>
              <a:t>304</a:t>
            </a:r>
          </a:p>
          <a:p>
            <a:pPr lvl="1"/>
            <a:r>
              <a:rPr lang="en-US" dirty="0" smtClean="0">
                <a:solidFill>
                  <a:srgbClr val="2E3993"/>
                </a:solidFill>
              </a:rPr>
              <a:t>Campuses: 	St. John’s 	77%</a:t>
            </a:r>
          </a:p>
          <a:p>
            <a:pPr lvl="1"/>
            <a:r>
              <a:rPr lang="en-US" dirty="0">
                <a:solidFill>
                  <a:srgbClr val="2E3993"/>
                </a:solidFill>
              </a:rPr>
              <a:t>	</a:t>
            </a:r>
            <a:r>
              <a:rPr lang="en-US" dirty="0" smtClean="0">
                <a:solidFill>
                  <a:srgbClr val="2E3993"/>
                </a:solidFill>
              </a:rPr>
              <a:t>	Grenfell 		18%</a:t>
            </a:r>
          </a:p>
          <a:p>
            <a:pPr lvl="1"/>
            <a:r>
              <a:rPr lang="en-US" dirty="0">
                <a:solidFill>
                  <a:srgbClr val="2E3993"/>
                </a:solidFill>
              </a:rPr>
              <a:t>	</a:t>
            </a:r>
            <a:r>
              <a:rPr lang="en-US" dirty="0" smtClean="0">
                <a:solidFill>
                  <a:srgbClr val="2E3993"/>
                </a:solidFill>
              </a:rPr>
              <a:t>	MI		5%</a:t>
            </a:r>
            <a:endParaRPr lang="en-US" dirty="0">
              <a:solidFill>
                <a:srgbClr val="2E3993"/>
              </a:solidFill>
            </a:endParaRPr>
          </a:p>
        </p:txBody>
      </p:sp>
      <p:sp>
        <p:nvSpPr>
          <p:cNvPr id="3" name="Content Placeholder 2"/>
          <p:cNvSpPr>
            <a:spLocks noGrp="1"/>
          </p:cNvSpPr>
          <p:nvPr>
            <p:ph sz="half" idx="21"/>
          </p:nvPr>
        </p:nvSpPr>
        <p:spPr/>
        <p:txBody>
          <a:bodyPr/>
          <a:lstStyle/>
          <a:p>
            <a:r>
              <a:rPr lang="en-US" sz="2400" dirty="0" smtClean="0">
                <a:solidFill>
                  <a:schemeClr val="bg1"/>
                </a:solidFill>
              </a:rPr>
              <a:t>Results</a:t>
            </a:r>
            <a:endParaRPr lang="en-US" sz="2400" dirty="0">
              <a:solidFill>
                <a:schemeClr val="bg1"/>
              </a:solidFill>
            </a:endParaRPr>
          </a:p>
          <a:p>
            <a:pPr lvl="1"/>
            <a:r>
              <a:rPr lang="en-US" dirty="0" smtClean="0">
                <a:solidFill>
                  <a:srgbClr val="2E3993"/>
                </a:solidFill>
              </a:rPr>
              <a:t>Overall, high ratings for the value of PE </a:t>
            </a:r>
          </a:p>
          <a:p>
            <a:pPr lvl="1"/>
            <a:endParaRPr lang="en-US" dirty="0" smtClean="0">
              <a:solidFill>
                <a:srgbClr val="2E3993"/>
              </a:solidFill>
            </a:endParaRPr>
          </a:p>
          <a:p>
            <a:pPr lvl="1"/>
            <a:r>
              <a:rPr lang="en-US" dirty="0" smtClean="0">
                <a:solidFill>
                  <a:srgbClr val="2E3993"/>
                </a:solidFill>
              </a:rPr>
              <a:t>Substantial gaps were reported between actual and desired levels of PE in research and teaching</a:t>
            </a:r>
          </a:p>
          <a:p>
            <a:pPr lvl="1"/>
            <a:endParaRPr lang="en-US" dirty="0" smtClean="0">
              <a:solidFill>
                <a:srgbClr val="2E3993"/>
              </a:solidFill>
            </a:endParaRPr>
          </a:p>
          <a:p>
            <a:pPr lvl="1"/>
            <a:r>
              <a:rPr lang="en-US" dirty="0" smtClean="0">
                <a:solidFill>
                  <a:srgbClr val="2E3993"/>
                </a:solidFill>
              </a:rPr>
              <a:t>Differences observed between faculties</a:t>
            </a:r>
            <a:endParaRPr lang="en-US" dirty="0">
              <a:solidFill>
                <a:srgbClr val="2E3993"/>
              </a:solidFill>
            </a:endParaRPr>
          </a:p>
        </p:txBody>
      </p:sp>
    </p:spTree>
    <p:extLst>
      <p:ext uri="{BB962C8B-B14F-4D97-AF65-F5344CB8AC3E}">
        <p14:creationId xmlns:p14="http://schemas.microsoft.com/office/powerpoint/2010/main" val="36462426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F071C-6755-45FD-8625-814FD6099E96}"/>
              </a:ext>
            </a:extLst>
          </p:cNvPr>
          <p:cNvSpPr>
            <a:spLocks noGrp="1"/>
          </p:cNvSpPr>
          <p:nvPr>
            <p:ph type="title"/>
          </p:nvPr>
        </p:nvSpPr>
        <p:spPr>
          <a:xfrm>
            <a:off x="379423" y="237661"/>
            <a:ext cx="11248521" cy="1051424"/>
          </a:xfrm>
        </p:spPr>
        <p:txBody>
          <a:bodyPr/>
          <a:lstStyle/>
          <a:p>
            <a:pPr lvl="0">
              <a:defRPr/>
            </a:pPr>
            <a:r>
              <a:rPr lang="en-CA" b="1" dirty="0" smtClean="0">
                <a:solidFill>
                  <a:srgbClr val="2E3993"/>
                </a:solidFill>
                <a:latin typeface="+mj-lt"/>
                <a:ea typeface="Arial"/>
                <a:cs typeface="Arial"/>
                <a:sym typeface="Arial"/>
              </a:rPr>
              <a:t>Perceptions of PE </a:t>
            </a:r>
            <a:endParaRPr lang="en-CA" dirty="0">
              <a:solidFill>
                <a:srgbClr val="2E3993"/>
              </a:solidFill>
              <a:latin typeface="+mj-lt"/>
            </a:endParaRPr>
          </a:p>
        </p:txBody>
      </p:sp>
      <p:sp>
        <p:nvSpPr>
          <p:cNvPr id="5" name="Text Placeholder 4">
            <a:extLst>
              <a:ext uri="{FF2B5EF4-FFF2-40B4-BE49-F238E27FC236}">
                <a16:creationId xmlns:a16="http://schemas.microsoft.com/office/drawing/2014/main" xmlns="" id="{78366FEB-2BD8-4FA2-9649-6BB4B60777CC}"/>
              </a:ext>
            </a:extLst>
          </p:cNvPr>
          <p:cNvSpPr>
            <a:spLocks noGrp="1"/>
          </p:cNvSpPr>
          <p:nvPr>
            <p:ph type="body" idx="1"/>
          </p:nvPr>
        </p:nvSpPr>
        <p:spPr>
          <a:xfrm>
            <a:off x="849390" y="1647568"/>
            <a:ext cx="2731998" cy="3871783"/>
          </a:xfrm>
        </p:spPr>
        <p:txBody>
          <a:bodyPr/>
          <a:lstStyle/>
          <a:p>
            <a:pPr marL="0" indent="0">
              <a:lnSpc>
                <a:spcPct val="100000"/>
              </a:lnSpc>
              <a:spcBef>
                <a:spcPts val="1800"/>
              </a:spcBef>
              <a:buClrTx/>
              <a:buNone/>
              <a:defRPr/>
            </a:pPr>
            <a:r>
              <a:rPr lang="en-CA" sz="2600" dirty="0" smtClean="0">
                <a:solidFill>
                  <a:srgbClr val="2E3993"/>
                </a:solidFill>
                <a:latin typeface="+mj-lt"/>
                <a:cs typeface="Arial" panose="020B0604020202020204" pitchFamily="34" charset="0"/>
                <a:sym typeface="Arial"/>
              </a:rPr>
              <a:t>Higher </a:t>
            </a:r>
            <a:r>
              <a:rPr lang="en-CA" sz="2600" dirty="0">
                <a:solidFill>
                  <a:srgbClr val="2E3993"/>
                </a:solidFill>
                <a:latin typeface="+mj-lt"/>
                <a:cs typeface="Arial" panose="020B0604020202020204" pitchFamily="34" charset="0"/>
                <a:sym typeface="Arial"/>
              </a:rPr>
              <a:t>ratings were given to leadership and PE in strategic planning</a:t>
            </a:r>
          </a:p>
          <a:p>
            <a:pPr marL="0" indent="0">
              <a:lnSpc>
                <a:spcPct val="100000"/>
              </a:lnSpc>
              <a:spcBef>
                <a:spcPts val="1800"/>
              </a:spcBef>
              <a:buClrTx/>
              <a:buNone/>
              <a:defRPr/>
            </a:pPr>
            <a:r>
              <a:rPr lang="en-CA" sz="2600" dirty="0">
                <a:solidFill>
                  <a:srgbClr val="2E3993"/>
                </a:solidFill>
                <a:latin typeface="+mj-lt"/>
                <a:cs typeface="Arial" panose="020B0604020202020204" pitchFamily="34" charset="0"/>
                <a:sym typeface="Arial"/>
              </a:rPr>
              <a:t>Lower ratings for PE training and development</a:t>
            </a:r>
          </a:p>
        </p:txBody>
      </p:sp>
      <p:pic>
        <p:nvPicPr>
          <p:cNvPr id="2049" name="Picture 78">
            <a:extLst>
              <a:ext uri="{FF2B5EF4-FFF2-40B4-BE49-F238E27FC236}">
                <a16:creationId xmlns:a16="http://schemas.microsoft.com/office/drawing/2014/main" xmlns="" id="{F69EC65B-FCB0-46B8-B800-EA1A4799B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343" y="1289419"/>
            <a:ext cx="6193268" cy="4459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a:extLst>
              <a:ext uri="{FF2B5EF4-FFF2-40B4-BE49-F238E27FC236}">
                <a16:creationId xmlns:a16="http://schemas.microsoft.com/office/drawing/2014/main" xmlns="" id="{80798A55-CC90-4F96-97E9-50E4D4AA749D}"/>
              </a:ext>
            </a:extLst>
          </p:cNvPr>
          <p:cNvSpPr txBox="1">
            <a:spLocks noChangeArrowheads="1"/>
          </p:cNvSpPr>
          <p:nvPr/>
        </p:nvSpPr>
        <p:spPr bwMode="auto">
          <a:xfrm>
            <a:off x="6300442" y="1530156"/>
            <a:ext cx="3046343" cy="327836"/>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Public engagement in MUN’s mission and strategic planning</a:t>
            </a:r>
            <a:endParaRPr lang="en-US" altLang="en-US" sz="3200" kern="1200" dirty="0">
              <a:latin typeface="+mn-lt"/>
              <a:ea typeface="+mn-ea"/>
              <a:cs typeface="+mn-cs"/>
            </a:endParaRPr>
          </a:p>
        </p:txBody>
      </p:sp>
      <p:sp>
        <p:nvSpPr>
          <p:cNvPr id="9" name="Text Box 16">
            <a:extLst>
              <a:ext uri="{FF2B5EF4-FFF2-40B4-BE49-F238E27FC236}">
                <a16:creationId xmlns:a16="http://schemas.microsoft.com/office/drawing/2014/main" xmlns="" id="{C1C7B435-83CD-4F40-AF45-922C47C232FD}"/>
              </a:ext>
            </a:extLst>
          </p:cNvPr>
          <p:cNvSpPr txBox="1">
            <a:spLocks noChangeArrowheads="1"/>
          </p:cNvSpPr>
          <p:nvPr/>
        </p:nvSpPr>
        <p:spPr bwMode="auto">
          <a:xfrm>
            <a:off x="7093426" y="1917183"/>
            <a:ext cx="1668823" cy="341988"/>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j-lt"/>
                <a:ea typeface="MS PGothic" panose="020B0600070205080204" pitchFamily="34" charset="-128"/>
                <a:cs typeface="Times New Roman" panose="02020603050405020304" pitchFamily="18" charset="0"/>
              </a:rPr>
              <a:t>MUN leadership’s public engagement</a:t>
            </a:r>
            <a:endParaRPr lang="en-US" altLang="en-US" sz="3200" kern="1200" dirty="0">
              <a:latin typeface="+mj-lt"/>
              <a:ea typeface="+mn-ea"/>
              <a:cs typeface="+mn-cs"/>
            </a:endParaRPr>
          </a:p>
        </p:txBody>
      </p:sp>
      <p:sp>
        <p:nvSpPr>
          <p:cNvPr id="10" name="Text Box 19">
            <a:extLst>
              <a:ext uri="{FF2B5EF4-FFF2-40B4-BE49-F238E27FC236}">
                <a16:creationId xmlns:a16="http://schemas.microsoft.com/office/drawing/2014/main" xmlns="" id="{1B3A0E10-216F-458A-95B0-EB6BAD785C0D}"/>
              </a:ext>
            </a:extLst>
          </p:cNvPr>
          <p:cNvSpPr txBox="1">
            <a:spLocks noChangeArrowheads="1"/>
          </p:cNvSpPr>
          <p:nvPr/>
        </p:nvSpPr>
        <p:spPr bwMode="auto">
          <a:xfrm>
            <a:off x="6717795" y="2381259"/>
            <a:ext cx="2044454" cy="336325"/>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Public engagement in internal communications</a:t>
            </a:r>
            <a:endParaRPr lang="en-US" altLang="en-US" sz="3200" kern="1200" dirty="0">
              <a:latin typeface="+mn-lt"/>
              <a:ea typeface="+mn-ea"/>
              <a:cs typeface="+mn-cs"/>
            </a:endParaRPr>
          </a:p>
        </p:txBody>
      </p:sp>
      <p:sp>
        <p:nvSpPr>
          <p:cNvPr id="11" name="Text Box 22">
            <a:extLst>
              <a:ext uri="{FF2B5EF4-FFF2-40B4-BE49-F238E27FC236}">
                <a16:creationId xmlns:a16="http://schemas.microsoft.com/office/drawing/2014/main" xmlns="" id="{7577F266-598B-41D7-A3AE-49462F03019B}"/>
              </a:ext>
            </a:extLst>
          </p:cNvPr>
          <p:cNvSpPr txBox="1">
            <a:spLocks noChangeArrowheads="1"/>
          </p:cNvSpPr>
          <p:nvPr/>
        </p:nvSpPr>
        <p:spPr bwMode="auto">
          <a:xfrm>
            <a:off x="6473540" y="2835966"/>
            <a:ext cx="2096475" cy="25347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Public engagement in research</a:t>
            </a:r>
            <a:endParaRPr lang="en-US" altLang="en-US" sz="3200" kern="1200" dirty="0">
              <a:latin typeface="+mn-lt"/>
              <a:ea typeface="+mn-ea"/>
              <a:cs typeface="+mn-cs"/>
            </a:endParaRPr>
          </a:p>
        </p:txBody>
      </p:sp>
      <p:sp>
        <p:nvSpPr>
          <p:cNvPr id="12" name="Text Box 44">
            <a:extLst>
              <a:ext uri="{FF2B5EF4-FFF2-40B4-BE49-F238E27FC236}">
                <a16:creationId xmlns:a16="http://schemas.microsoft.com/office/drawing/2014/main" xmlns="" id="{11FA1398-B681-4E48-B3AC-AECA8B506D49}"/>
              </a:ext>
            </a:extLst>
          </p:cNvPr>
          <p:cNvSpPr txBox="1">
            <a:spLocks noChangeArrowheads="1"/>
          </p:cNvSpPr>
          <p:nvPr/>
        </p:nvSpPr>
        <p:spPr bwMode="auto">
          <a:xfrm>
            <a:off x="5542093" y="3273136"/>
            <a:ext cx="2835290" cy="25347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Support for public engagement in research</a:t>
            </a:r>
            <a:endParaRPr lang="en-US" altLang="en-US" sz="3200" kern="1200" dirty="0">
              <a:latin typeface="+mn-lt"/>
              <a:ea typeface="+mn-ea"/>
              <a:cs typeface="+mn-cs"/>
            </a:endParaRPr>
          </a:p>
        </p:txBody>
      </p:sp>
      <p:sp>
        <p:nvSpPr>
          <p:cNvPr id="13" name="Text Box 61">
            <a:extLst>
              <a:ext uri="{FF2B5EF4-FFF2-40B4-BE49-F238E27FC236}">
                <a16:creationId xmlns:a16="http://schemas.microsoft.com/office/drawing/2014/main" xmlns="" id="{B067B881-2C1F-4417-B129-5A45450B93B4}"/>
              </a:ext>
            </a:extLst>
          </p:cNvPr>
          <p:cNvSpPr txBox="1">
            <a:spLocks noChangeArrowheads="1"/>
          </p:cNvSpPr>
          <p:nvPr/>
        </p:nvSpPr>
        <p:spPr bwMode="auto">
          <a:xfrm>
            <a:off x="5394628" y="3674538"/>
            <a:ext cx="2902348" cy="25347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Public engagement in teaching and learning</a:t>
            </a:r>
            <a:endParaRPr lang="en-US" altLang="en-US" sz="3200" kern="1200" dirty="0">
              <a:latin typeface="+mn-lt"/>
              <a:ea typeface="+mn-ea"/>
              <a:cs typeface="+mn-cs"/>
            </a:endParaRPr>
          </a:p>
        </p:txBody>
      </p:sp>
      <p:sp>
        <p:nvSpPr>
          <p:cNvPr id="14" name="Text Box 62">
            <a:extLst>
              <a:ext uri="{FF2B5EF4-FFF2-40B4-BE49-F238E27FC236}">
                <a16:creationId xmlns:a16="http://schemas.microsoft.com/office/drawing/2014/main" xmlns="" id="{D1BBD44E-0708-4E0D-AF38-43020F20ED5C}"/>
              </a:ext>
            </a:extLst>
          </p:cNvPr>
          <p:cNvSpPr txBox="1">
            <a:spLocks noChangeArrowheads="1"/>
          </p:cNvSpPr>
          <p:nvPr/>
        </p:nvSpPr>
        <p:spPr bwMode="auto">
          <a:xfrm>
            <a:off x="6003684" y="4095728"/>
            <a:ext cx="2181912" cy="25347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Rewards for public engagement</a:t>
            </a:r>
            <a:endParaRPr lang="en-US" altLang="en-US" sz="3200" kern="1200" dirty="0">
              <a:latin typeface="+mn-lt"/>
              <a:ea typeface="+mn-ea"/>
              <a:cs typeface="+mn-cs"/>
            </a:endParaRPr>
          </a:p>
        </p:txBody>
      </p:sp>
      <p:sp>
        <p:nvSpPr>
          <p:cNvPr id="15" name="Text Box 72">
            <a:extLst>
              <a:ext uri="{FF2B5EF4-FFF2-40B4-BE49-F238E27FC236}">
                <a16:creationId xmlns:a16="http://schemas.microsoft.com/office/drawing/2014/main" xmlns="" id="{4EDC98A3-FEF6-4BE9-A46E-DCB5FFFD5188}"/>
              </a:ext>
            </a:extLst>
          </p:cNvPr>
          <p:cNvSpPr txBox="1">
            <a:spLocks noChangeArrowheads="1"/>
          </p:cNvSpPr>
          <p:nvPr/>
        </p:nvSpPr>
        <p:spPr bwMode="auto">
          <a:xfrm>
            <a:off x="5641702" y="4903302"/>
            <a:ext cx="2181912" cy="33796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Support for public engagement in teaching and learning</a:t>
            </a:r>
            <a:endParaRPr lang="en-US" altLang="en-US" sz="3200" kern="1200" dirty="0">
              <a:latin typeface="+mn-lt"/>
              <a:ea typeface="+mn-ea"/>
              <a:cs typeface="+mn-cs"/>
            </a:endParaRPr>
          </a:p>
        </p:txBody>
      </p:sp>
      <p:sp>
        <p:nvSpPr>
          <p:cNvPr id="16" name="Text Box 75">
            <a:extLst>
              <a:ext uri="{FF2B5EF4-FFF2-40B4-BE49-F238E27FC236}">
                <a16:creationId xmlns:a16="http://schemas.microsoft.com/office/drawing/2014/main" xmlns="" id="{2DE63D1E-F627-4433-8FF2-4EFA170E8C03}"/>
              </a:ext>
            </a:extLst>
          </p:cNvPr>
          <p:cNvSpPr txBox="1">
            <a:spLocks noChangeArrowheads="1"/>
          </p:cNvSpPr>
          <p:nvPr/>
        </p:nvSpPr>
        <p:spPr bwMode="auto">
          <a:xfrm>
            <a:off x="5394628" y="5381363"/>
            <a:ext cx="2105188" cy="337964"/>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Public engagement training and </a:t>
            </a:r>
            <a:r>
              <a:rPr lang="en-US" altLang="en-US" sz="1100" kern="1200" dirty="0" smtClean="0">
                <a:solidFill>
                  <a:srgbClr val="0D0D0D"/>
                </a:solidFill>
                <a:latin typeface="+mn-lt"/>
                <a:ea typeface="MS PGothic" panose="020B0600070205080204" pitchFamily="34" charset="-128"/>
                <a:cs typeface="Times New Roman" panose="02020603050405020304" pitchFamily="18" charset="0"/>
              </a:rPr>
              <a:t>development</a:t>
            </a:r>
            <a:endParaRPr lang="en-US" altLang="en-US" sz="3200" kern="1200" dirty="0">
              <a:latin typeface="+mn-lt"/>
              <a:ea typeface="+mn-ea"/>
              <a:cs typeface="+mn-cs"/>
            </a:endParaRPr>
          </a:p>
        </p:txBody>
      </p:sp>
      <p:sp>
        <p:nvSpPr>
          <p:cNvPr id="17" name="Text Box 76">
            <a:extLst>
              <a:ext uri="{FF2B5EF4-FFF2-40B4-BE49-F238E27FC236}">
                <a16:creationId xmlns:a16="http://schemas.microsoft.com/office/drawing/2014/main" xmlns="" id="{B12EA6FD-1CCC-41AA-8D1A-E39C80900A16}"/>
              </a:ext>
            </a:extLst>
          </p:cNvPr>
          <p:cNvSpPr txBox="1">
            <a:spLocks noChangeArrowheads="1"/>
          </p:cNvSpPr>
          <p:nvPr/>
        </p:nvSpPr>
        <p:spPr bwMode="auto">
          <a:xfrm>
            <a:off x="6003684" y="4528070"/>
            <a:ext cx="2044453" cy="202706"/>
          </a:xfrm>
          <a:prstGeom prst="rect">
            <a:avLst/>
          </a:prstGeom>
          <a:solidFill>
            <a:srgbClr val="FFFFFE"/>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eaLnBrk="0" fontAlgn="base" hangingPunct="0">
              <a:spcBef>
                <a:spcPct val="0"/>
              </a:spcBef>
              <a:spcAft>
                <a:spcPct val="0"/>
              </a:spcAft>
            </a:pPr>
            <a:r>
              <a:rPr lang="en-US" altLang="en-US" sz="1100" kern="1200" dirty="0">
                <a:solidFill>
                  <a:srgbClr val="0D0D0D"/>
                </a:solidFill>
                <a:latin typeface="+mn-lt"/>
                <a:ea typeface="MS PGothic" panose="020B0600070205080204" pitchFamily="34" charset="-128"/>
                <a:cs typeface="Times New Roman" panose="02020603050405020304" pitchFamily="18" charset="0"/>
              </a:rPr>
              <a:t>Students’ public engagement </a:t>
            </a:r>
            <a:endParaRPr lang="en-US" altLang="en-US" sz="3200" kern="1200" dirty="0">
              <a:latin typeface="+mn-lt"/>
              <a:ea typeface="+mn-ea"/>
              <a:cs typeface="+mn-cs"/>
            </a:endParaRPr>
          </a:p>
        </p:txBody>
      </p:sp>
      <p:sp>
        <p:nvSpPr>
          <p:cNvPr id="18" name="Rectangle 12">
            <a:extLst>
              <a:ext uri="{FF2B5EF4-FFF2-40B4-BE49-F238E27FC236}">
                <a16:creationId xmlns:a16="http://schemas.microsoft.com/office/drawing/2014/main" xmlns="" id="{42028DF1-B62A-42A4-9FE7-FDFB773BD0B1}"/>
              </a:ext>
            </a:extLst>
          </p:cNvPr>
          <p:cNvSpPr>
            <a:spLocks noChangeArrowheads="1"/>
          </p:cNvSpPr>
          <p:nvPr/>
        </p:nvSpPr>
        <p:spPr bwMode="auto">
          <a:xfrm>
            <a:off x="5641702" y="1090190"/>
            <a:ext cx="221206" cy="6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sz="3200" kern="1200">
              <a:ea typeface="+mn-ea"/>
              <a:cs typeface="+mn-cs"/>
            </a:endParaRPr>
          </a:p>
        </p:txBody>
      </p:sp>
      <p:sp>
        <p:nvSpPr>
          <p:cNvPr id="19" name="Rectangle 23">
            <a:extLst>
              <a:ext uri="{FF2B5EF4-FFF2-40B4-BE49-F238E27FC236}">
                <a16:creationId xmlns:a16="http://schemas.microsoft.com/office/drawing/2014/main" xmlns="" id="{5900B0DE-8CE3-47CB-A18C-756A708E8936}"/>
              </a:ext>
            </a:extLst>
          </p:cNvPr>
          <p:cNvSpPr>
            <a:spLocks noChangeArrowheads="1"/>
          </p:cNvSpPr>
          <p:nvPr/>
        </p:nvSpPr>
        <p:spPr bwMode="auto">
          <a:xfrm>
            <a:off x="5641702" y="1318790"/>
            <a:ext cx="221206" cy="6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sz="3200" kern="1200">
              <a:ea typeface="+mn-ea"/>
              <a:cs typeface="+mn-cs"/>
            </a:endParaRPr>
          </a:p>
        </p:txBody>
      </p:sp>
      <p:sp>
        <p:nvSpPr>
          <p:cNvPr id="20" name="Rectangle 24">
            <a:extLst>
              <a:ext uri="{FF2B5EF4-FFF2-40B4-BE49-F238E27FC236}">
                <a16:creationId xmlns:a16="http://schemas.microsoft.com/office/drawing/2014/main" xmlns="" id="{C3DB1BE7-F5CE-4E3C-951D-9A063E18D0A4}"/>
              </a:ext>
            </a:extLst>
          </p:cNvPr>
          <p:cNvSpPr>
            <a:spLocks noChangeArrowheads="1"/>
          </p:cNvSpPr>
          <p:nvPr/>
        </p:nvSpPr>
        <p:spPr bwMode="auto">
          <a:xfrm>
            <a:off x="5641702" y="5043065"/>
            <a:ext cx="221206" cy="6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sz="3200" kern="1200">
              <a:ea typeface="+mn-ea"/>
              <a:cs typeface="+mn-cs"/>
            </a:endParaRPr>
          </a:p>
        </p:txBody>
      </p:sp>
      <p:sp>
        <p:nvSpPr>
          <p:cNvPr id="22" name="TextBox 21">
            <a:extLst>
              <a:ext uri="{FF2B5EF4-FFF2-40B4-BE49-F238E27FC236}">
                <a16:creationId xmlns:a16="http://schemas.microsoft.com/office/drawing/2014/main" xmlns="" id="{B5F4FC0D-F56A-40BE-9679-9F44FAE7F393}"/>
              </a:ext>
            </a:extLst>
          </p:cNvPr>
          <p:cNvSpPr txBox="1"/>
          <p:nvPr/>
        </p:nvSpPr>
        <p:spPr>
          <a:xfrm>
            <a:off x="5112670" y="5895169"/>
            <a:ext cx="2387146" cy="307777"/>
          </a:xfrm>
          <a:prstGeom prst="rect">
            <a:avLst/>
          </a:prstGeom>
          <a:noFill/>
        </p:spPr>
        <p:txBody>
          <a:bodyPr wrap="square" rtlCol="0">
            <a:spAutoFit/>
          </a:bodyPr>
          <a:lstStyle/>
          <a:p>
            <a:r>
              <a:rPr lang="en-CA" kern="1200" dirty="0">
                <a:ea typeface="+mn-ea"/>
                <a:cs typeface="+mn-cs"/>
              </a:rPr>
              <a:t>1 – No public engagement</a:t>
            </a:r>
          </a:p>
        </p:txBody>
      </p:sp>
      <p:sp>
        <p:nvSpPr>
          <p:cNvPr id="25" name="TextBox 24">
            <a:extLst>
              <a:ext uri="{FF2B5EF4-FFF2-40B4-BE49-F238E27FC236}">
                <a16:creationId xmlns:a16="http://schemas.microsoft.com/office/drawing/2014/main" xmlns="" id="{83465FCA-F57E-4C20-86B0-75095C6DA7B2}"/>
              </a:ext>
            </a:extLst>
          </p:cNvPr>
          <p:cNvSpPr txBox="1"/>
          <p:nvPr/>
        </p:nvSpPr>
        <p:spPr>
          <a:xfrm>
            <a:off x="8450664" y="5895169"/>
            <a:ext cx="2984310" cy="307777"/>
          </a:xfrm>
          <a:prstGeom prst="rect">
            <a:avLst/>
          </a:prstGeom>
          <a:noFill/>
        </p:spPr>
        <p:txBody>
          <a:bodyPr wrap="square" rtlCol="0">
            <a:spAutoFit/>
          </a:bodyPr>
          <a:lstStyle/>
          <a:p>
            <a:pPr algn="r"/>
            <a:r>
              <a:rPr lang="en-CA" kern="1200" dirty="0">
                <a:ea typeface="+mn-ea"/>
                <a:cs typeface="+mn-cs"/>
              </a:rPr>
              <a:t>7 – Very high </a:t>
            </a:r>
            <a:r>
              <a:rPr lang="en-CA" kern="1200" dirty="0" smtClean="0">
                <a:ea typeface="+mn-ea"/>
                <a:cs typeface="+mn-cs"/>
              </a:rPr>
              <a:t>public </a:t>
            </a:r>
            <a:r>
              <a:rPr lang="en-CA" kern="1200" dirty="0">
                <a:ea typeface="+mn-ea"/>
                <a:cs typeface="+mn-cs"/>
              </a:rPr>
              <a:t>engagement</a:t>
            </a:r>
          </a:p>
        </p:txBody>
      </p:sp>
    </p:spTree>
    <p:extLst>
      <p:ext uri="{BB962C8B-B14F-4D97-AF65-F5344CB8AC3E}">
        <p14:creationId xmlns:p14="http://schemas.microsoft.com/office/powerpoint/2010/main" val="4169958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5D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8529" y="365125"/>
            <a:ext cx="10515599" cy="1325562"/>
          </a:xfrm>
        </p:spPr>
        <p:txBody>
          <a:bodyPr/>
          <a:lstStyle/>
          <a:p>
            <a:r>
              <a:rPr lang="en-CA" sz="4000" b="1" dirty="0" smtClean="0">
                <a:solidFill>
                  <a:schemeClr val="bg1"/>
                </a:solidFill>
                <a:latin typeface="Arial" panose="020B0604020202020204" pitchFamily="34" charset="0"/>
                <a:cs typeface="Arial" panose="020B0604020202020204" pitchFamily="34" charset="0"/>
              </a:rPr>
              <a:t>Perceptions: PE in Teaching and Research</a:t>
            </a:r>
            <a:endParaRPr lang="en-CA" sz="4000" b="1"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idx="2"/>
          </p:nvPr>
        </p:nvSpPr>
        <p:spPr>
          <a:xfrm>
            <a:off x="437852" y="1690686"/>
            <a:ext cx="5571062" cy="4810597"/>
          </a:xfrm>
        </p:spPr>
        <p:txBody>
          <a:bodyPr/>
          <a:lstStyle/>
          <a:p>
            <a:pPr marL="177800" indent="0">
              <a:buNone/>
            </a:pPr>
            <a:r>
              <a:rPr lang="en-CA" dirty="0" smtClean="0">
                <a:solidFill>
                  <a:schemeClr val="tx1"/>
                </a:solidFill>
                <a:latin typeface="+mj-lt"/>
              </a:rPr>
              <a:t>Faculty report a </a:t>
            </a:r>
            <a:r>
              <a:rPr lang="en-CA" dirty="0" smtClean="0">
                <a:solidFill>
                  <a:schemeClr val="bg1"/>
                </a:solidFill>
                <a:latin typeface="+mj-lt"/>
              </a:rPr>
              <a:t>15% gap </a:t>
            </a:r>
            <a:r>
              <a:rPr lang="en-CA" dirty="0" smtClean="0">
                <a:solidFill>
                  <a:schemeClr val="tx1"/>
                </a:solidFill>
                <a:latin typeface="+mj-lt"/>
              </a:rPr>
              <a:t>between current and ideal levels of publicly engaged </a:t>
            </a:r>
            <a:r>
              <a:rPr lang="en-CA" dirty="0" smtClean="0">
                <a:solidFill>
                  <a:schemeClr val="bg1"/>
                </a:solidFill>
                <a:latin typeface="+mj-lt"/>
              </a:rPr>
              <a:t>teaching</a:t>
            </a:r>
            <a:r>
              <a:rPr lang="en-CA" dirty="0" smtClean="0">
                <a:solidFill>
                  <a:schemeClr val="tx1"/>
                </a:solidFill>
                <a:latin typeface="+mj-lt"/>
              </a:rPr>
              <a:t> </a:t>
            </a:r>
          </a:p>
          <a:p>
            <a:pPr marL="177800" indent="0">
              <a:buNone/>
            </a:pPr>
            <a:r>
              <a:rPr lang="en-CA" sz="2000" i="1" dirty="0" smtClean="0"/>
              <a:t>Using averages, gap calculated as 25</a:t>
            </a:r>
            <a:r>
              <a:rPr lang="en-CA" sz="2000" i="1" dirty="0"/>
              <a:t>% (ideal) – 10% (actual) = </a:t>
            </a:r>
            <a:r>
              <a:rPr lang="en-CA" sz="2000" b="1" i="1" dirty="0">
                <a:solidFill>
                  <a:schemeClr val="bg1"/>
                </a:solidFill>
              </a:rPr>
              <a:t>15%</a:t>
            </a:r>
            <a:r>
              <a:rPr lang="en-CA" sz="2000" i="1" dirty="0"/>
              <a:t> </a:t>
            </a:r>
          </a:p>
          <a:p>
            <a:pPr marL="177800" indent="0">
              <a:buNone/>
            </a:pPr>
            <a:endParaRPr lang="en-CA" dirty="0" smtClean="0">
              <a:solidFill>
                <a:srgbClr val="000000"/>
              </a:solidFill>
              <a:latin typeface="Arial"/>
            </a:endParaRPr>
          </a:p>
          <a:p>
            <a:pPr marL="177800" indent="0">
              <a:buNone/>
            </a:pPr>
            <a:r>
              <a:rPr lang="en-CA" dirty="0" smtClean="0">
                <a:solidFill>
                  <a:srgbClr val="000000"/>
                </a:solidFill>
                <a:latin typeface="Arial"/>
              </a:rPr>
              <a:t>Faculty report </a:t>
            </a:r>
            <a:r>
              <a:rPr lang="en-CA" dirty="0">
                <a:solidFill>
                  <a:srgbClr val="000000"/>
                </a:solidFill>
                <a:latin typeface="Arial"/>
              </a:rPr>
              <a:t>a </a:t>
            </a:r>
            <a:r>
              <a:rPr lang="en-CA" dirty="0" smtClean="0">
                <a:solidFill>
                  <a:schemeClr val="bg1"/>
                </a:solidFill>
                <a:latin typeface="Arial"/>
              </a:rPr>
              <a:t>20</a:t>
            </a:r>
            <a:r>
              <a:rPr lang="en-CA" dirty="0" smtClean="0">
                <a:solidFill>
                  <a:srgbClr val="FFFFFF"/>
                </a:solidFill>
                <a:latin typeface="Arial"/>
              </a:rPr>
              <a:t>% </a:t>
            </a:r>
            <a:r>
              <a:rPr lang="en-CA" dirty="0">
                <a:solidFill>
                  <a:srgbClr val="FFFFFF"/>
                </a:solidFill>
                <a:latin typeface="Arial"/>
              </a:rPr>
              <a:t>gap </a:t>
            </a:r>
            <a:r>
              <a:rPr lang="en-CA" dirty="0">
                <a:solidFill>
                  <a:srgbClr val="000000"/>
                </a:solidFill>
                <a:latin typeface="Arial"/>
              </a:rPr>
              <a:t>between </a:t>
            </a:r>
            <a:r>
              <a:rPr lang="en-CA" dirty="0" smtClean="0">
                <a:solidFill>
                  <a:srgbClr val="000000"/>
                </a:solidFill>
                <a:latin typeface="Arial"/>
              </a:rPr>
              <a:t>current </a:t>
            </a:r>
            <a:r>
              <a:rPr lang="en-CA" dirty="0">
                <a:solidFill>
                  <a:srgbClr val="000000"/>
                </a:solidFill>
                <a:latin typeface="Arial"/>
              </a:rPr>
              <a:t>and ideal level of publicly engaged </a:t>
            </a:r>
            <a:r>
              <a:rPr lang="en-CA" dirty="0" smtClean="0">
                <a:solidFill>
                  <a:schemeClr val="bg1"/>
                </a:solidFill>
                <a:latin typeface="Arial"/>
              </a:rPr>
              <a:t>research</a:t>
            </a:r>
            <a:r>
              <a:rPr lang="en-CA" dirty="0" smtClean="0">
                <a:solidFill>
                  <a:srgbClr val="000000"/>
                </a:solidFill>
                <a:latin typeface="Arial"/>
              </a:rPr>
              <a:t> </a:t>
            </a:r>
            <a:endParaRPr lang="en-CA" dirty="0">
              <a:solidFill>
                <a:srgbClr val="000000"/>
              </a:solidFill>
              <a:latin typeface="Arial"/>
            </a:endParaRPr>
          </a:p>
          <a:p>
            <a:pPr marL="177800" lvl="0" indent="0">
              <a:buClr>
                <a:srgbClr val="000000"/>
              </a:buClr>
              <a:buNone/>
            </a:pPr>
            <a:r>
              <a:rPr lang="en-CA" sz="2000" i="1" dirty="0">
                <a:solidFill>
                  <a:srgbClr val="000000"/>
                </a:solidFill>
              </a:rPr>
              <a:t>Using averages, gap calculated as </a:t>
            </a:r>
            <a:r>
              <a:rPr lang="en-CA" sz="2000" i="1" dirty="0" smtClean="0">
                <a:solidFill>
                  <a:srgbClr val="000000"/>
                </a:solidFill>
              </a:rPr>
              <a:t>50% </a:t>
            </a:r>
            <a:r>
              <a:rPr lang="en-CA" sz="2000" i="1" dirty="0">
                <a:solidFill>
                  <a:srgbClr val="000000"/>
                </a:solidFill>
              </a:rPr>
              <a:t>(ideal) – </a:t>
            </a:r>
            <a:r>
              <a:rPr lang="en-CA" sz="2000" i="1" dirty="0" smtClean="0">
                <a:solidFill>
                  <a:srgbClr val="000000"/>
                </a:solidFill>
              </a:rPr>
              <a:t>30% </a:t>
            </a:r>
            <a:r>
              <a:rPr lang="en-CA" sz="2000" i="1" dirty="0">
                <a:solidFill>
                  <a:srgbClr val="000000"/>
                </a:solidFill>
              </a:rPr>
              <a:t>(actual) = </a:t>
            </a:r>
            <a:r>
              <a:rPr lang="en-CA" sz="2000" b="1" i="1" dirty="0" smtClean="0">
                <a:solidFill>
                  <a:srgbClr val="FFFFFF"/>
                </a:solidFill>
              </a:rPr>
              <a:t>20%</a:t>
            </a:r>
            <a:r>
              <a:rPr lang="en-CA" sz="2000" i="1" dirty="0" smtClean="0">
                <a:solidFill>
                  <a:srgbClr val="000000"/>
                </a:solidFill>
              </a:rPr>
              <a:t> </a:t>
            </a:r>
            <a:endParaRPr lang="en-CA" sz="2000" i="1" dirty="0">
              <a:solidFill>
                <a:srgbClr val="000000"/>
              </a:solidFill>
            </a:endParaRPr>
          </a:p>
        </p:txBody>
      </p:sp>
      <p:graphicFrame>
        <p:nvGraphicFramePr>
          <p:cNvPr id="10" name="Chart 9">
            <a:extLst>
              <a:ext uri="{FF2B5EF4-FFF2-40B4-BE49-F238E27FC236}">
                <a16:creationId xmlns:a16="http://schemas.microsoft.com/office/drawing/2014/main" xmlns="" xmlns:lc="http://schemas.openxmlformats.org/drawingml/2006/lockedCanvas" id="{40383E6D-4243-4E37-B881-05D03F201BD9}"/>
              </a:ext>
            </a:extLst>
          </p:cNvPr>
          <p:cNvGraphicFramePr/>
          <p:nvPr>
            <p:extLst>
              <p:ext uri="{D42A27DB-BD31-4B8C-83A1-F6EECF244321}">
                <p14:modId xmlns:p14="http://schemas.microsoft.com/office/powerpoint/2010/main" val="2885230342"/>
              </p:ext>
            </p:extLst>
          </p:nvPr>
        </p:nvGraphicFramePr>
        <p:xfrm>
          <a:off x="6436926" y="1764403"/>
          <a:ext cx="5437505" cy="4113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5144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bg1"/>
                </a:solidFill>
              </a:rPr>
              <a:t>Public </a:t>
            </a:r>
            <a:r>
              <a:rPr lang="en-US" dirty="0" smtClean="0">
                <a:solidFill>
                  <a:schemeClr val="bg1"/>
                </a:solidFill>
              </a:rPr>
              <a:t>PE </a:t>
            </a:r>
            <a:r>
              <a:rPr lang="en-US" cap="none" dirty="0" smtClean="0">
                <a:solidFill>
                  <a:schemeClr val="bg1"/>
                </a:solidFill>
              </a:rPr>
              <a:t>Survey </a:t>
            </a:r>
            <a:r>
              <a:rPr lang="en-US" dirty="0" smtClean="0">
                <a:solidFill>
                  <a:schemeClr val="bg1"/>
                </a:solidFill>
              </a:rPr>
              <a:t>(2019)</a:t>
            </a:r>
            <a:endParaRPr lang="en-US" dirty="0">
              <a:solidFill>
                <a:schemeClr val="bg1"/>
              </a:solidFill>
            </a:endParaRPr>
          </a:p>
        </p:txBody>
      </p:sp>
      <p:sp>
        <p:nvSpPr>
          <p:cNvPr id="6" name="Content Placeholder 5"/>
          <p:cNvSpPr>
            <a:spLocks noGrp="1"/>
          </p:cNvSpPr>
          <p:nvPr>
            <p:ph sz="half" idx="18"/>
          </p:nvPr>
        </p:nvSpPr>
        <p:spPr/>
        <p:txBody>
          <a:bodyPr/>
          <a:lstStyle/>
          <a:p>
            <a:r>
              <a:rPr lang="en-US" sz="2400" dirty="0" smtClean="0">
                <a:solidFill>
                  <a:schemeClr val="bg1"/>
                </a:solidFill>
              </a:rPr>
              <a:t>Method</a:t>
            </a:r>
            <a:endParaRPr lang="en-US" sz="2400" dirty="0">
              <a:solidFill>
                <a:schemeClr val="bg1"/>
              </a:solidFill>
            </a:endParaRPr>
          </a:p>
          <a:p>
            <a:pPr lvl="1"/>
            <a:r>
              <a:rPr lang="en-US" b="1" dirty="0" smtClean="0">
                <a:solidFill>
                  <a:srgbClr val="2E3993"/>
                </a:solidFill>
              </a:rPr>
              <a:t>In-house</a:t>
            </a:r>
            <a:r>
              <a:rPr lang="en-US" dirty="0" smtClean="0">
                <a:solidFill>
                  <a:srgbClr val="2E3993"/>
                </a:solidFill>
              </a:rPr>
              <a:t> survey conducted by OPE measuring public perceptions and beliefs around PE</a:t>
            </a:r>
            <a:endParaRPr lang="en-US" dirty="0">
              <a:solidFill>
                <a:srgbClr val="2E3993"/>
              </a:solidFill>
            </a:endParaRPr>
          </a:p>
          <a:p>
            <a:pPr lvl="1"/>
            <a:r>
              <a:rPr lang="en-US" dirty="0" smtClean="0">
                <a:solidFill>
                  <a:srgbClr val="2E3993"/>
                </a:solidFill>
              </a:rPr>
              <a:t>Open: 		</a:t>
            </a:r>
            <a:r>
              <a:rPr lang="en-US" b="1" dirty="0" smtClean="0">
                <a:solidFill>
                  <a:srgbClr val="2E3993"/>
                </a:solidFill>
              </a:rPr>
              <a:t>March 2019</a:t>
            </a:r>
            <a:endParaRPr lang="en-US" dirty="0">
              <a:solidFill>
                <a:srgbClr val="2E3993"/>
              </a:solidFill>
            </a:endParaRPr>
          </a:p>
          <a:p>
            <a:pPr lvl="1"/>
            <a:r>
              <a:rPr lang="en-US" dirty="0" smtClean="0">
                <a:solidFill>
                  <a:srgbClr val="2E3993"/>
                </a:solidFill>
              </a:rPr>
              <a:t>Respondents: 	</a:t>
            </a:r>
            <a:r>
              <a:rPr lang="en-US" b="1" dirty="0" smtClean="0">
                <a:solidFill>
                  <a:srgbClr val="2E3993"/>
                </a:solidFill>
              </a:rPr>
              <a:t>335</a:t>
            </a:r>
          </a:p>
          <a:p>
            <a:pPr lvl="1">
              <a:lnSpc>
                <a:spcPts val="2200"/>
              </a:lnSpc>
            </a:pPr>
            <a:r>
              <a:rPr lang="en-US" dirty="0" smtClean="0">
                <a:solidFill>
                  <a:srgbClr val="2E3993"/>
                </a:solidFill>
              </a:rPr>
              <a:t>Regions: 	St. John’s metro 	62%</a:t>
            </a:r>
          </a:p>
          <a:p>
            <a:pPr lvl="1">
              <a:lnSpc>
                <a:spcPts val="2200"/>
              </a:lnSpc>
            </a:pPr>
            <a:r>
              <a:rPr lang="en-US" dirty="0">
                <a:solidFill>
                  <a:srgbClr val="2E3993"/>
                </a:solidFill>
              </a:rPr>
              <a:t>	</a:t>
            </a:r>
            <a:r>
              <a:rPr lang="en-US" dirty="0" smtClean="0">
                <a:solidFill>
                  <a:srgbClr val="2E3993"/>
                </a:solidFill>
              </a:rPr>
              <a:t>	Eastern 		13%</a:t>
            </a:r>
          </a:p>
          <a:p>
            <a:pPr lvl="1">
              <a:lnSpc>
                <a:spcPts val="2200"/>
              </a:lnSpc>
            </a:pPr>
            <a:r>
              <a:rPr lang="en-US" dirty="0">
                <a:solidFill>
                  <a:srgbClr val="2E3993"/>
                </a:solidFill>
              </a:rPr>
              <a:t>	</a:t>
            </a:r>
            <a:r>
              <a:rPr lang="en-US" dirty="0" smtClean="0">
                <a:solidFill>
                  <a:srgbClr val="2E3993"/>
                </a:solidFill>
              </a:rPr>
              <a:t>	Central		7%</a:t>
            </a:r>
          </a:p>
          <a:p>
            <a:pPr lvl="1">
              <a:lnSpc>
                <a:spcPts val="2200"/>
              </a:lnSpc>
            </a:pPr>
            <a:r>
              <a:rPr lang="en-US" dirty="0">
                <a:solidFill>
                  <a:srgbClr val="2E3993"/>
                </a:solidFill>
              </a:rPr>
              <a:t>	</a:t>
            </a:r>
            <a:r>
              <a:rPr lang="en-US" dirty="0" smtClean="0">
                <a:solidFill>
                  <a:srgbClr val="2E3993"/>
                </a:solidFill>
              </a:rPr>
              <a:t>	Western		9%</a:t>
            </a:r>
          </a:p>
          <a:p>
            <a:pPr lvl="1">
              <a:lnSpc>
                <a:spcPts val="2200"/>
              </a:lnSpc>
            </a:pPr>
            <a:r>
              <a:rPr lang="en-US" dirty="0">
                <a:solidFill>
                  <a:srgbClr val="2E3993"/>
                </a:solidFill>
              </a:rPr>
              <a:t>	</a:t>
            </a:r>
            <a:r>
              <a:rPr lang="en-US" dirty="0" smtClean="0">
                <a:solidFill>
                  <a:srgbClr val="2E3993"/>
                </a:solidFill>
              </a:rPr>
              <a:t>	Labrador 	2%</a:t>
            </a:r>
            <a:endParaRPr lang="en-US" dirty="0">
              <a:solidFill>
                <a:srgbClr val="2E3993"/>
              </a:solidFill>
            </a:endParaRPr>
          </a:p>
        </p:txBody>
      </p:sp>
      <p:sp>
        <p:nvSpPr>
          <p:cNvPr id="3" name="Content Placeholder 2"/>
          <p:cNvSpPr>
            <a:spLocks noGrp="1"/>
          </p:cNvSpPr>
          <p:nvPr>
            <p:ph sz="half" idx="21"/>
          </p:nvPr>
        </p:nvSpPr>
        <p:spPr/>
        <p:txBody>
          <a:bodyPr/>
          <a:lstStyle/>
          <a:p>
            <a:r>
              <a:rPr lang="en-US" sz="2400" dirty="0" smtClean="0">
                <a:solidFill>
                  <a:schemeClr val="bg1"/>
                </a:solidFill>
              </a:rPr>
              <a:t>Results</a:t>
            </a:r>
            <a:endParaRPr lang="en-US" sz="2400" dirty="0">
              <a:solidFill>
                <a:schemeClr val="bg1"/>
              </a:solidFill>
            </a:endParaRPr>
          </a:p>
          <a:p>
            <a:pPr lvl="1"/>
            <a:r>
              <a:rPr lang="en-US" dirty="0" smtClean="0">
                <a:solidFill>
                  <a:srgbClr val="2E3993"/>
                </a:solidFill>
              </a:rPr>
              <a:t>Analysis is underway </a:t>
            </a:r>
          </a:p>
          <a:p>
            <a:pPr lvl="1"/>
            <a:endParaRPr lang="en-US" dirty="0" smtClean="0">
              <a:solidFill>
                <a:srgbClr val="2E3993"/>
              </a:solidFill>
            </a:endParaRPr>
          </a:p>
          <a:p>
            <a:pPr lvl="1"/>
            <a:r>
              <a:rPr lang="en-US" dirty="0" smtClean="0">
                <a:solidFill>
                  <a:srgbClr val="2E3993"/>
                </a:solidFill>
              </a:rPr>
              <a:t>Only 14% of respondents have never been involved with the university</a:t>
            </a:r>
          </a:p>
          <a:p>
            <a:pPr lvl="1"/>
            <a:endParaRPr lang="en-US" dirty="0" smtClean="0">
              <a:solidFill>
                <a:srgbClr val="2E3993"/>
              </a:solidFill>
            </a:endParaRPr>
          </a:p>
          <a:p>
            <a:pPr lvl="1"/>
            <a:r>
              <a:rPr lang="en-US" dirty="0" smtClean="0">
                <a:solidFill>
                  <a:srgbClr val="2E3993"/>
                </a:solidFill>
              </a:rPr>
              <a:t>Other streams of questioning captured responses from individuals currently involved with the university as students, faculty, or staff (N = 267) </a:t>
            </a:r>
            <a:endParaRPr lang="en-US" dirty="0">
              <a:solidFill>
                <a:srgbClr val="2E3993"/>
              </a:solidFill>
            </a:endParaRPr>
          </a:p>
        </p:txBody>
      </p:sp>
    </p:spTree>
    <p:extLst>
      <p:ext uri="{BB962C8B-B14F-4D97-AF65-F5344CB8AC3E}">
        <p14:creationId xmlns:p14="http://schemas.microsoft.com/office/powerpoint/2010/main" val="2437616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bg1"/>
                </a:solidFill>
                <a:latin typeface="Arial" panose="020B0604020202020204" pitchFamily="34" charset="0"/>
                <a:cs typeface="Arial" panose="020B0604020202020204" pitchFamily="34" charset="0"/>
              </a:rPr>
              <a:t>Alumni Engagement Strategy</a:t>
            </a:r>
            <a:endParaRPr lang="en-CA"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pPr marL="177800" indent="0">
              <a:lnSpc>
                <a:spcPct val="110000"/>
              </a:lnSpc>
              <a:buNone/>
            </a:pPr>
            <a:r>
              <a:rPr lang="en-CA" sz="3200" dirty="0" smtClean="0">
                <a:solidFill>
                  <a:srgbClr val="2E3993"/>
                </a:solidFill>
                <a:latin typeface="Arial" panose="020B0604020202020204" pitchFamily="34" charset="0"/>
                <a:cs typeface="Arial" panose="020B0604020202020204" pitchFamily="34" charset="0"/>
              </a:rPr>
              <a:t>The Steering Committee worked with internal and external advisory groups between Summer 2017 and Spring 2018</a:t>
            </a:r>
            <a:endParaRPr lang="en-CA" sz="3200" dirty="0">
              <a:solidFill>
                <a:srgbClr val="2E3993"/>
              </a:solidFill>
              <a:latin typeface="Arial" panose="020B0604020202020204" pitchFamily="34" charset="0"/>
              <a:cs typeface="Arial" panose="020B0604020202020204" pitchFamily="34" charset="0"/>
            </a:endParaRPr>
          </a:p>
          <a:p>
            <a:r>
              <a:rPr lang="en-CA" sz="3200" dirty="0" smtClean="0">
                <a:solidFill>
                  <a:schemeClr val="bg1"/>
                </a:solidFill>
                <a:latin typeface="Arial" panose="020B0604020202020204" pitchFamily="34" charset="0"/>
                <a:cs typeface="Arial" panose="020B0604020202020204" pitchFamily="34" charset="0"/>
              </a:rPr>
              <a:t>  Over 200 </a:t>
            </a:r>
            <a:r>
              <a:rPr lang="en-CA" sz="3200" dirty="0">
                <a:solidFill>
                  <a:schemeClr val="bg1"/>
                </a:solidFill>
                <a:latin typeface="Arial" panose="020B0604020202020204" pitchFamily="34" charset="0"/>
                <a:cs typeface="Arial" panose="020B0604020202020204" pitchFamily="34" charset="0"/>
              </a:rPr>
              <a:t>alumni </a:t>
            </a:r>
            <a:r>
              <a:rPr lang="en-CA" sz="3200" dirty="0" smtClean="0">
                <a:solidFill>
                  <a:schemeClr val="bg1"/>
                </a:solidFill>
                <a:latin typeface="Arial" panose="020B0604020202020204" pitchFamily="34" charset="0"/>
                <a:cs typeface="Arial" panose="020B0604020202020204" pitchFamily="34" charset="0"/>
              </a:rPr>
              <a:t>participated in-person</a:t>
            </a:r>
          </a:p>
          <a:p>
            <a:pPr lvl="1"/>
            <a:r>
              <a:rPr lang="en-CA" dirty="0" smtClean="0">
                <a:solidFill>
                  <a:srgbClr val="2E3993"/>
                </a:solidFill>
                <a:latin typeface="Arial" panose="020B0604020202020204" pitchFamily="34" charset="0"/>
                <a:cs typeface="Arial" panose="020B0604020202020204" pitchFamily="34" charset="0"/>
              </a:rPr>
              <a:t>  Local and away advisory groups</a:t>
            </a:r>
          </a:p>
          <a:p>
            <a:pPr lvl="1"/>
            <a:r>
              <a:rPr lang="en-CA" dirty="0" smtClean="0">
                <a:solidFill>
                  <a:srgbClr val="2E3993"/>
                </a:solidFill>
                <a:latin typeface="Arial" panose="020B0604020202020204" pitchFamily="34" charset="0"/>
                <a:cs typeface="Arial" panose="020B0604020202020204" pitchFamily="34" charset="0"/>
              </a:rPr>
              <a:t>  Focus </a:t>
            </a:r>
            <a:r>
              <a:rPr lang="en-CA" dirty="0">
                <a:solidFill>
                  <a:srgbClr val="2E3993"/>
                </a:solidFill>
                <a:latin typeface="Arial" panose="020B0604020202020204" pitchFamily="34" charset="0"/>
                <a:cs typeface="Arial" panose="020B0604020202020204" pitchFamily="34" charset="0"/>
              </a:rPr>
              <a:t>groups: Ottawa, Toronto, Halifax </a:t>
            </a:r>
          </a:p>
          <a:p>
            <a:pPr lvl="1"/>
            <a:r>
              <a:rPr lang="en-CA" dirty="0" smtClean="0">
                <a:solidFill>
                  <a:srgbClr val="2E3993"/>
                </a:solidFill>
                <a:latin typeface="Arial" panose="020B0604020202020204" pitchFamily="34" charset="0"/>
                <a:cs typeface="Arial" panose="020B0604020202020204" pitchFamily="34" charset="0"/>
              </a:rPr>
              <a:t>  Open </a:t>
            </a:r>
            <a:r>
              <a:rPr lang="en-CA" dirty="0">
                <a:solidFill>
                  <a:srgbClr val="2E3993"/>
                </a:solidFill>
                <a:latin typeface="Arial" panose="020B0604020202020204" pitchFamily="34" charset="0"/>
                <a:cs typeface="Arial" panose="020B0604020202020204" pitchFamily="34" charset="0"/>
              </a:rPr>
              <a:t>sessions: St. John’s, Corner Brook</a:t>
            </a:r>
          </a:p>
          <a:p>
            <a:r>
              <a:rPr lang="en-CA" sz="3200" dirty="0" smtClean="0">
                <a:latin typeface="Arial" panose="020B0604020202020204" pitchFamily="34" charset="0"/>
                <a:cs typeface="Arial" panose="020B0604020202020204" pitchFamily="34" charset="0"/>
              </a:rPr>
              <a:t>  </a:t>
            </a:r>
            <a:r>
              <a:rPr lang="en-CA" sz="3200" dirty="0" smtClean="0">
                <a:solidFill>
                  <a:schemeClr val="bg1"/>
                </a:solidFill>
                <a:latin typeface="Arial" panose="020B0604020202020204" pitchFamily="34" charset="0"/>
                <a:cs typeface="Arial" panose="020B0604020202020204" pitchFamily="34" charset="0"/>
              </a:rPr>
              <a:t>Over </a:t>
            </a:r>
            <a:r>
              <a:rPr lang="en-CA" sz="3200" dirty="0">
                <a:solidFill>
                  <a:schemeClr val="bg1"/>
                </a:solidFill>
                <a:latin typeface="Arial" panose="020B0604020202020204" pitchFamily="34" charset="0"/>
                <a:cs typeface="Arial" panose="020B0604020202020204" pitchFamily="34" charset="0"/>
              </a:rPr>
              <a:t>3500 </a:t>
            </a:r>
            <a:r>
              <a:rPr lang="en-CA" sz="3200" dirty="0" smtClean="0">
                <a:solidFill>
                  <a:schemeClr val="bg1"/>
                </a:solidFill>
                <a:latin typeface="Arial" panose="020B0604020202020204" pitchFamily="34" charset="0"/>
                <a:cs typeface="Arial" panose="020B0604020202020204" pitchFamily="34" charset="0"/>
              </a:rPr>
              <a:t>participated in an </a:t>
            </a:r>
            <a:r>
              <a:rPr lang="en-CA" sz="3200" dirty="0">
                <a:solidFill>
                  <a:schemeClr val="bg1"/>
                </a:solidFill>
                <a:latin typeface="Arial" panose="020B0604020202020204" pitchFamily="34" charset="0"/>
                <a:cs typeface="Arial" panose="020B0604020202020204" pitchFamily="34" charset="0"/>
              </a:rPr>
              <a:t>online </a:t>
            </a:r>
            <a:r>
              <a:rPr lang="en-CA" sz="3200" dirty="0" smtClean="0">
                <a:solidFill>
                  <a:schemeClr val="bg1"/>
                </a:solidFill>
                <a:latin typeface="Arial" panose="020B0604020202020204" pitchFamily="34" charset="0"/>
                <a:cs typeface="Arial" panose="020B0604020202020204" pitchFamily="34" charset="0"/>
              </a:rPr>
              <a:t>survey</a:t>
            </a:r>
          </a:p>
          <a:p>
            <a:r>
              <a:rPr lang="en-CA" sz="3200" dirty="0" smtClean="0">
                <a:solidFill>
                  <a:schemeClr val="bg1"/>
                </a:solidFill>
                <a:latin typeface="Arial" panose="020B0604020202020204" pitchFamily="34" charset="0"/>
                <a:cs typeface="Arial" panose="020B0604020202020204" pitchFamily="34" charset="0"/>
              </a:rPr>
              <a:t>  </a:t>
            </a:r>
            <a:r>
              <a:rPr lang="en-CA" sz="3200" dirty="0" smtClean="0">
                <a:solidFill>
                  <a:srgbClr val="2E3993"/>
                </a:solidFill>
                <a:latin typeface="Arial" panose="020B0604020202020204" pitchFamily="34" charset="0"/>
                <a:cs typeface="Arial" panose="020B0604020202020204" pitchFamily="34" charset="0"/>
              </a:rPr>
              <a:t>Strategy approved by Board of Regents in July 2018</a:t>
            </a:r>
            <a:endParaRPr lang="en-CA" sz="3200" dirty="0">
              <a:solidFill>
                <a:srgbClr val="2E3993"/>
              </a:solidFill>
              <a:latin typeface="Arial" panose="020B0604020202020204" pitchFamily="34" charset="0"/>
              <a:cs typeface="Arial" panose="020B0604020202020204" pitchFamily="34" charset="0"/>
            </a:endParaRPr>
          </a:p>
          <a:p>
            <a:endParaRPr lang="en-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588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none" dirty="0" smtClean="0">
                <a:solidFill>
                  <a:schemeClr val="bg1"/>
                </a:solidFill>
              </a:rPr>
              <a:t>Alumni Survey </a:t>
            </a:r>
            <a:r>
              <a:rPr lang="en-US" sz="4000" dirty="0" smtClean="0">
                <a:solidFill>
                  <a:schemeClr val="bg1"/>
                </a:solidFill>
              </a:rPr>
              <a:t>(2017)</a:t>
            </a:r>
            <a:endParaRPr lang="en-US" sz="4000" dirty="0">
              <a:solidFill>
                <a:schemeClr val="bg1"/>
              </a:solidFill>
            </a:endParaRPr>
          </a:p>
        </p:txBody>
      </p:sp>
      <p:sp>
        <p:nvSpPr>
          <p:cNvPr id="6" name="Content Placeholder 5"/>
          <p:cNvSpPr>
            <a:spLocks noGrp="1"/>
          </p:cNvSpPr>
          <p:nvPr>
            <p:ph sz="half" idx="18"/>
          </p:nvPr>
        </p:nvSpPr>
        <p:spPr>
          <a:xfrm>
            <a:off x="714491" y="1700347"/>
            <a:ext cx="4681474" cy="3868578"/>
          </a:xfrm>
        </p:spPr>
        <p:txBody>
          <a:bodyPr/>
          <a:lstStyle/>
          <a:p>
            <a:r>
              <a:rPr lang="en-US" sz="2400" dirty="0" smtClean="0">
                <a:solidFill>
                  <a:schemeClr val="bg1"/>
                </a:solidFill>
              </a:rPr>
              <a:t>Method</a:t>
            </a:r>
            <a:endParaRPr lang="en-US" sz="2400" dirty="0">
              <a:solidFill>
                <a:schemeClr val="bg1"/>
              </a:solidFill>
            </a:endParaRPr>
          </a:p>
          <a:p>
            <a:pPr lvl="1"/>
            <a:r>
              <a:rPr lang="en-US" b="1" dirty="0" err="1" smtClean="0">
                <a:solidFill>
                  <a:srgbClr val="2E3993"/>
                </a:solidFill>
              </a:rPr>
              <a:t>EAi</a:t>
            </a:r>
            <a:r>
              <a:rPr lang="en-US" b="1" dirty="0" smtClean="0">
                <a:solidFill>
                  <a:srgbClr val="2E3993"/>
                </a:solidFill>
              </a:rPr>
              <a:t> </a:t>
            </a:r>
            <a:r>
              <a:rPr lang="en-US" dirty="0" smtClean="0">
                <a:solidFill>
                  <a:srgbClr val="2E3993"/>
                </a:solidFill>
              </a:rPr>
              <a:t>survey measuring attitudes, beliefs, and engagement of MUN alumni</a:t>
            </a:r>
          </a:p>
          <a:p>
            <a:pPr lvl="1"/>
            <a:endParaRPr lang="en-US" dirty="0" smtClean="0">
              <a:solidFill>
                <a:srgbClr val="2E3993"/>
              </a:solidFill>
            </a:endParaRPr>
          </a:p>
          <a:p>
            <a:pPr lvl="1"/>
            <a:r>
              <a:rPr lang="en-US" dirty="0" smtClean="0">
                <a:solidFill>
                  <a:srgbClr val="2E3993"/>
                </a:solidFill>
              </a:rPr>
              <a:t>Open: 	</a:t>
            </a:r>
            <a:r>
              <a:rPr lang="en-US" b="1" dirty="0" smtClean="0">
                <a:solidFill>
                  <a:schemeClr val="bg1"/>
                </a:solidFill>
              </a:rPr>
              <a:t>October - November 2017</a:t>
            </a:r>
          </a:p>
          <a:p>
            <a:pPr lvl="1"/>
            <a:r>
              <a:rPr lang="en-US" dirty="0" smtClean="0">
                <a:solidFill>
                  <a:srgbClr val="2E3993"/>
                </a:solidFill>
              </a:rPr>
              <a:t>Respondents: 		       </a:t>
            </a:r>
            <a:r>
              <a:rPr lang="en-US" b="1" dirty="0" smtClean="0">
                <a:solidFill>
                  <a:schemeClr val="bg1"/>
                </a:solidFill>
              </a:rPr>
              <a:t>3,539</a:t>
            </a:r>
          </a:p>
          <a:p>
            <a:pPr lvl="1"/>
            <a:r>
              <a:rPr lang="en-US" dirty="0" smtClean="0">
                <a:solidFill>
                  <a:srgbClr val="2E3993"/>
                </a:solidFill>
              </a:rPr>
              <a:t>Engagement sample size:       </a:t>
            </a:r>
            <a:r>
              <a:rPr lang="en-US" b="1" dirty="0" smtClean="0">
                <a:solidFill>
                  <a:schemeClr val="bg1"/>
                </a:solidFill>
              </a:rPr>
              <a:t>2,470</a:t>
            </a:r>
          </a:p>
          <a:p>
            <a:pPr lvl="1"/>
            <a:endParaRPr lang="en-US" dirty="0" smtClean="0">
              <a:solidFill>
                <a:srgbClr val="2E3993"/>
              </a:solidFill>
            </a:endParaRPr>
          </a:p>
          <a:p>
            <a:pPr lvl="1"/>
            <a:r>
              <a:rPr lang="en-US" b="1" dirty="0" smtClean="0">
                <a:solidFill>
                  <a:srgbClr val="2E3993"/>
                </a:solidFill>
              </a:rPr>
              <a:t>Benchmarked </a:t>
            </a:r>
            <a:r>
              <a:rPr lang="en-US" dirty="0" smtClean="0">
                <a:solidFill>
                  <a:srgbClr val="2E3993"/>
                </a:solidFill>
              </a:rPr>
              <a:t>against industry, peers, and previous years </a:t>
            </a:r>
            <a:endParaRPr lang="en-US" dirty="0">
              <a:solidFill>
                <a:srgbClr val="2E3993"/>
              </a:solidFill>
            </a:endParaRPr>
          </a:p>
        </p:txBody>
      </p:sp>
      <p:sp>
        <p:nvSpPr>
          <p:cNvPr id="3" name="Content Placeholder 2"/>
          <p:cNvSpPr>
            <a:spLocks noGrp="1"/>
          </p:cNvSpPr>
          <p:nvPr>
            <p:ph sz="half" idx="21"/>
          </p:nvPr>
        </p:nvSpPr>
        <p:spPr>
          <a:xfrm>
            <a:off x="5605398" y="1700347"/>
            <a:ext cx="6020545" cy="3868578"/>
          </a:xfrm>
        </p:spPr>
        <p:txBody>
          <a:bodyPr/>
          <a:lstStyle/>
          <a:p>
            <a:r>
              <a:rPr lang="en-US" sz="2400" dirty="0" smtClean="0">
                <a:solidFill>
                  <a:schemeClr val="bg1"/>
                </a:solidFill>
              </a:rPr>
              <a:t>Results</a:t>
            </a:r>
            <a:endParaRPr lang="en-US" sz="2400" dirty="0">
              <a:solidFill>
                <a:schemeClr val="bg1"/>
              </a:solidFill>
            </a:endParaRPr>
          </a:p>
          <a:p>
            <a:pPr lvl="1"/>
            <a:r>
              <a:rPr lang="en-US" dirty="0" smtClean="0">
                <a:solidFill>
                  <a:srgbClr val="2E3993"/>
                </a:solidFill>
              </a:rPr>
              <a:t>5% increase in engagement score since 2013 </a:t>
            </a:r>
          </a:p>
          <a:p>
            <a:pPr lvl="1"/>
            <a:r>
              <a:rPr lang="en-US" dirty="0">
                <a:solidFill>
                  <a:srgbClr val="2E3993"/>
                </a:solidFill>
              </a:rPr>
              <a:t>	</a:t>
            </a:r>
            <a:r>
              <a:rPr lang="en-US" dirty="0" smtClean="0">
                <a:solidFill>
                  <a:srgbClr val="2E3993"/>
                </a:solidFill>
              </a:rPr>
              <a:t>2017: </a:t>
            </a:r>
            <a:r>
              <a:rPr lang="en-US" b="1" dirty="0">
                <a:solidFill>
                  <a:schemeClr val="bg1"/>
                </a:solidFill>
              </a:rPr>
              <a:t>E</a:t>
            </a:r>
            <a:r>
              <a:rPr lang="en-US" b="1" dirty="0" smtClean="0">
                <a:solidFill>
                  <a:schemeClr val="bg1"/>
                </a:solidFill>
              </a:rPr>
              <a:t>ngagement score of 65.0</a:t>
            </a:r>
          </a:p>
          <a:p>
            <a:pPr lvl="1"/>
            <a:endParaRPr lang="en-US" dirty="0" smtClean="0">
              <a:solidFill>
                <a:srgbClr val="2E3993"/>
              </a:solidFill>
            </a:endParaRPr>
          </a:p>
          <a:p>
            <a:pPr lvl="1"/>
            <a:r>
              <a:rPr lang="en-US" dirty="0" smtClean="0">
                <a:solidFill>
                  <a:schemeClr val="bg1"/>
                </a:solidFill>
              </a:rPr>
              <a:t>Memorial </a:t>
            </a:r>
            <a:r>
              <a:rPr lang="en-US" dirty="0">
                <a:solidFill>
                  <a:schemeClr val="bg1"/>
                </a:solidFill>
              </a:rPr>
              <a:t>above average </a:t>
            </a:r>
            <a:r>
              <a:rPr lang="en-US" dirty="0">
                <a:solidFill>
                  <a:srgbClr val="2E3993"/>
                </a:solidFill>
              </a:rPr>
              <a:t>compared to peer sample</a:t>
            </a:r>
          </a:p>
          <a:p>
            <a:pPr lvl="1"/>
            <a:endParaRPr lang="en-US" dirty="0" smtClean="0">
              <a:solidFill>
                <a:srgbClr val="2E3993"/>
              </a:solidFill>
            </a:endParaRPr>
          </a:p>
          <a:p>
            <a:pPr lvl="1"/>
            <a:r>
              <a:rPr lang="en-US" dirty="0" smtClean="0">
                <a:solidFill>
                  <a:srgbClr val="2E3993"/>
                </a:solidFill>
              </a:rPr>
              <a:t>Alumni </a:t>
            </a:r>
            <a:r>
              <a:rPr lang="en-US" dirty="0">
                <a:solidFill>
                  <a:srgbClr val="2E3993"/>
                </a:solidFill>
              </a:rPr>
              <a:t>want </a:t>
            </a:r>
            <a:r>
              <a:rPr lang="en-US" dirty="0">
                <a:solidFill>
                  <a:schemeClr val="bg1"/>
                </a:solidFill>
              </a:rPr>
              <a:t>online programming </a:t>
            </a:r>
            <a:r>
              <a:rPr lang="en-US" dirty="0">
                <a:solidFill>
                  <a:srgbClr val="2E3993"/>
                </a:solidFill>
              </a:rPr>
              <a:t>(51%), to </a:t>
            </a:r>
            <a:r>
              <a:rPr lang="en-US" dirty="0">
                <a:solidFill>
                  <a:schemeClr val="bg1"/>
                </a:solidFill>
              </a:rPr>
              <a:t>contribute to projects in NL</a:t>
            </a:r>
            <a:r>
              <a:rPr lang="en-US" dirty="0">
                <a:solidFill>
                  <a:srgbClr val="2E3993"/>
                </a:solidFill>
              </a:rPr>
              <a:t> (37%) and </a:t>
            </a:r>
            <a:r>
              <a:rPr lang="en-US" dirty="0">
                <a:solidFill>
                  <a:schemeClr val="bg1"/>
                </a:solidFill>
              </a:rPr>
              <a:t>outside NL </a:t>
            </a:r>
            <a:r>
              <a:rPr lang="en-US" dirty="0">
                <a:solidFill>
                  <a:srgbClr val="2E3993"/>
                </a:solidFill>
              </a:rPr>
              <a:t>(37%), and 41% are interested in </a:t>
            </a:r>
            <a:r>
              <a:rPr lang="en-US" dirty="0">
                <a:solidFill>
                  <a:schemeClr val="bg1"/>
                </a:solidFill>
              </a:rPr>
              <a:t>being mentors</a:t>
            </a:r>
            <a:r>
              <a:rPr lang="en-US" dirty="0">
                <a:solidFill>
                  <a:srgbClr val="2E3993"/>
                </a:solidFill>
              </a:rPr>
              <a:t>, while 29% would like to </a:t>
            </a:r>
            <a:r>
              <a:rPr lang="en-US" dirty="0">
                <a:solidFill>
                  <a:schemeClr val="bg1"/>
                </a:solidFill>
              </a:rPr>
              <a:t>be mentored</a:t>
            </a:r>
            <a:r>
              <a:rPr lang="en-US" dirty="0">
                <a:solidFill>
                  <a:srgbClr val="2E3993"/>
                </a:solidFill>
              </a:rPr>
              <a:t>  </a:t>
            </a:r>
          </a:p>
          <a:p>
            <a:pPr lvl="1"/>
            <a:endParaRPr lang="en-US" dirty="0">
              <a:solidFill>
                <a:srgbClr val="2E3993"/>
              </a:solidFill>
            </a:endParaRPr>
          </a:p>
        </p:txBody>
      </p:sp>
    </p:spTree>
    <p:extLst>
      <p:ext uri="{BB962C8B-B14F-4D97-AF65-F5344CB8AC3E}">
        <p14:creationId xmlns:p14="http://schemas.microsoft.com/office/powerpoint/2010/main" val="2869463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panose="020B0604020202020204" pitchFamily="34" charset="0"/>
                <a:cs typeface="Arial" panose="020B0604020202020204" pitchFamily="34" charset="0"/>
              </a:rPr>
              <a:t>Alumni Engagement Strategy</a:t>
            </a:r>
            <a:endParaRPr lang="en-US" b="1"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p:txBody>
          <a:bodyPr/>
          <a:lstStyle/>
          <a:p>
            <a:pPr marL="177800" indent="0">
              <a:lnSpc>
                <a:spcPct val="150000"/>
              </a:lnSpc>
              <a:buNone/>
            </a:pPr>
            <a:r>
              <a:rPr lang="en-CA" sz="3200" b="1" dirty="0" smtClean="0">
                <a:solidFill>
                  <a:schemeClr val="bg1"/>
                </a:solidFill>
                <a:latin typeface="Arial" panose="020B0604020202020204" pitchFamily="34" charset="0"/>
                <a:cs typeface="Arial" panose="020B0604020202020204" pitchFamily="34" charset="0"/>
              </a:rPr>
              <a:t>Vision</a:t>
            </a:r>
            <a:endParaRPr lang="en-CA" b="1" dirty="0" smtClean="0">
              <a:solidFill>
                <a:schemeClr val="bg1"/>
              </a:solidFill>
              <a:latin typeface="Arial" panose="020B0604020202020204" pitchFamily="34" charset="0"/>
              <a:cs typeface="Arial" panose="020B0604020202020204" pitchFamily="34" charset="0"/>
            </a:endParaRPr>
          </a:p>
          <a:p>
            <a:pPr marL="177800" indent="0">
              <a:lnSpc>
                <a:spcPct val="100000"/>
              </a:lnSpc>
              <a:buNone/>
            </a:pPr>
            <a:r>
              <a:rPr lang="en-CA" dirty="0" smtClean="0">
                <a:latin typeface="Arial" panose="020B0604020202020204" pitchFamily="34" charset="0"/>
                <a:cs typeface="Arial" panose="020B0604020202020204" pitchFamily="34" charset="0"/>
              </a:rPr>
              <a:t>Our vision is for Memorial and its alumni to </a:t>
            </a:r>
            <a:r>
              <a:rPr lang="en-CA" dirty="0" smtClean="0">
                <a:solidFill>
                  <a:schemeClr val="bg1"/>
                </a:solidFill>
                <a:latin typeface="Arial" panose="020B0604020202020204" pitchFamily="34" charset="0"/>
                <a:cs typeface="Arial" panose="020B0604020202020204" pitchFamily="34" charset="0"/>
              </a:rPr>
              <a:t>actively engage </a:t>
            </a:r>
            <a:r>
              <a:rPr lang="en-CA" dirty="0" smtClean="0">
                <a:latin typeface="Arial" panose="020B0604020202020204" pitchFamily="34" charset="0"/>
                <a:cs typeface="Arial" panose="020B0604020202020204" pitchFamily="34" charset="0"/>
              </a:rPr>
              <a:t>through the </a:t>
            </a:r>
            <a:r>
              <a:rPr lang="en-CA" dirty="0" smtClean="0">
                <a:solidFill>
                  <a:schemeClr val="bg1"/>
                </a:solidFill>
                <a:latin typeface="Arial" panose="020B0604020202020204" pitchFamily="34" charset="0"/>
                <a:cs typeface="Arial" panose="020B0604020202020204" pitchFamily="34" charset="0"/>
              </a:rPr>
              <a:t>people and work </a:t>
            </a:r>
            <a:r>
              <a:rPr lang="en-CA" dirty="0" smtClean="0">
                <a:latin typeface="Arial" panose="020B0604020202020204" pitchFamily="34" charset="0"/>
                <a:cs typeface="Arial" panose="020B0604020202020204" pitchFamily="34" charset="0"/>
              </a:rPr>
              <a:t>of the university for </a:t>
            </a:r>
            <a:r>
              <a:rPr lang="en-CA" dirty="0" smtClean="0">
                <a:solidFill>
                  <a:schemeClr val="bg1"/>
                </a:solidFill>
                <a:latin typeface="Arial" panose="020B0604020202020204" pitchFamily="34" charset="0"/>
                <a:cs typeface="Arial" panose="020B0604020202020204" pitchFamily="34" charset="0"/>
              </a:rPr>
              <a:t>personal and collective benefit</a:t>
            </a:r>
            <a:r>
              <a:rPr lang="en-CA" dirty="0" smtClean="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9" name="Text Placeholder 8"/>
          <p:cNvSpPr>
            <a:spLocks noGrp="1"/>
          </p:cNvSpPr>
          <p:nvPr>
            <p:ph type="body" idx="2"/>
          </p:nvPr>
        </p:nvSpPr>
        <p:spPr/>
        <p:txBody>
          <a:bodyPr/>
          <a:lstStyle/>
          <a:p>
            <a:pPr marL="177800" indent="0">
              <a:buNone/>
            </a:pPr>
            <a:r>
              <a:rPr lang="en-CA" b="1" dirty="0" smtClean="0">
                <a:solidFill>
                  <a:schemeClr val="bg1"/>
                </a:solidFill>
                <a:latin typeface="Arial" panose="020B0604020202020204" pitchFamily="34" charset="0"/>
                <a:cs typeface="Arial" panose="020B0604020202020204" pitchFamily="34" charset="0"/>
              </a:rPr>
              <a:t>Goals</a:t>
            </a:r>
          </a:p>
          <a:p>
            <a:pPr marL="692150" indent="-514350">
              <a:buAutoNum type="arabicPeriod"/>
            </a:pPr>
            <a:r>
              <a:rPr lang="en-CA" dirty="0" smtClean="0">
                <a:solidFill>
                  <a:schemeClr val="bg1"/>
                </a:solidFill>
                <a:latin typeface="Arial" panose="020B0604020202020204" pitchFamily="34" charset="0"/>
                <a:cs typeface="Arial" panose="020B0604020202020204" pitchFamily="34" charset="0"/>
              </a:rPr>
              <a:t>Mobilize Memorial </a:t>
            </a:r>
            <a:r>
              <a:rPr lang="en-CA" dirty="0" smtClean="0">
                <a:latin typeface="Arial" panose="020B0604020202020204" pitchFamily="34" charset="0"/>
                <a:cs typeface="Arial" panose="020B0604020202020204" pitchFamily="34" charset="0"/>
              </a:rPr>
              <a:t>to engage with alumni</a:t>
            </a:r>
          </a:p>
          <a:p>
            <a:pPr marL="692150" indent="-514350">
              <a:buAutoNum type="arabicPeriod"/>
            </a:pPr>
            <a:r>
              <a:rPr lang="en-CA" dirty="0" smtClean="0">
                <a:solidFill>
                  <a:schemeClr val="bg1"/>
                </a:solidFill>
                <a:latin typeface="Arial" panose="020B0604020202020204" pitchFamily="34" charset="0"/>
                <a:cs typeface="Arial" panose="020B0604020202020204" pitchFamily="34" charset="0"/>
              </a:rPr>
              <a:t>Empower alumni</a:t>
            </a:r>
            <a:r>
              <a:rPr lang="en-CA" dirty="0" smtClean="0">
                <a:latin typeface="Arial" panose="020B0604020202020204" pitchFamily="34" charset="0"/>
                <a:cs typeface="Arial" panose="020B0604020202020204" pitchFamily="34" charset="0"/>
              </a:rPr>
              <a:t> to engage with Memorial</a:t>
            </a:r>
          </a:p>
          <a:p>
            <a:pPr marL="692150" indent="-514350">
              <a:buAutoNum type="arabicPeriod"/>
            </a:pPr>
            <a:r>
              <a:rPr lang="en-CA" dirty="0" smtClean="0">
                <a:solidFill>
                  <a:schemeClr val="bg1"/>
                </a:solidFill>
                <a:latin typeface="Arial" panose="020B0604020202020204" pitchFamily="34" charset="0"/>
                <a:cs typeface="Arial" panose="020B0604020202020204" pitchFamily="34" charset="0"/>
              </a:rPr>
              <a:t>Facilitate connections </a:t>
            </a:r>
            <a:r>
              <a:rPr lang="en-CA" dirty="0" smtClean="0">
                <a:latin typeface="Arial" panose="020B0604020202020204" pitchFamily="34" charset="0"/>
                <a:cs typeface="Arial" panose="020B0604020202020204" pitchFamily="34" charset="0"/>
              </a:rPr>
              <a:t>among alumni</a:t>
            </a:r>
          </a:p>
          <a:p>
            <a:pPr marL="692150" indent="-514350">
              <a:buAutoNum type="arabicPeriod"/>
            </a:pPr>
            <a:r>
              <a:rPr lang="en-CA" dirty="0" smtClean="0">
                <a:solidFill>
                  <a:schemeClr val="bg1"/>
                </a:solidFill>
                <a:latin typeface="Arial" panose="020B0604020202020204" pitchFamily="34" charset="0"/>
                <a:cs typeface="Arial" panose="020B0604020202020204" pitchFamily="34" charset="0"/>
              </a:rPr>
              <a:t>Inspire students </a:t>
            </a:r>
            <a:r>
              <a:rPr lang="en-CA" dirty="0" smtClean="0">
                <a:latin typeface="Arial" panose="020B0604020202020204" pitchFamily="34" charset="0"/>
                <a:cs typeface="Arial" panose="020B0604020202020204" pitchFamily="34" charset="0"/>
              </a:rPr>
              <a:t>to become engaged alumni</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143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chemeClr val="bg1"/>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dirty="0" smtClean="0">
                <a:solidFill>
                  <a:srgbClr val="FFFFFF"/>
                </a:solidFill>
                <a:latin typeface="+mj-lt"/>
              </a:rPr>
              <a:t>PE Metrics: OPE, MUN, and beyond</a:t>
            </a: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b="1" dirty="0" smtClean="0">
                <a:solidFill>
                  <a:srgbClr val="2E3993"/>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1210343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bg1"/>
                </a:solidFill>
              </a:rPr>
              <a:t>PE METRICS SUMMARY</a:t>
            </a:r>
            <a:endParaRPr lang="en-CA" b="1" dirty="0">
              <a:solidFill>
                <a:schemeClr val="bg1"/>
              </a:solidFill>
            </a:endParaRPr>
          </a:p>
        </p:txBody>
      </p:sp>
      <p:sp>
        <p:nvSpPr>
          <p:cNvPr id="8" name="Text Placeholder 7"/>
          <p:cNvSpPr>
            <a:spLocks noGrp="1"/>
          </p:cNvSpPr>
          <p:nvPr>
            <p:ph type="body" idx="1"/>
          </p:nvPr>
        </p:nvSpPr>
        <p:spPr/>
        <p:txBody>
          <a:bodyPr/>
          <a:lstStyle/>
          <a:p>
            <a:pPr marL="692150" indent="-514350">
              <a:buFont typeface="+mj-lt"/>
              <a:buAutoNum type="arabicPeriod"/>
            </a:pPr>
            <a:r>
              <a:rPr lang="en-CA" dirty="0" smtClean="0"/>
              <a:t>Over </a:t>
            </a:r>
            <a:r>
              <a:rPr lang="en-CA" b="1" dirty="0" smtClean="0">
                <a:solidFill>
                  <a:schemeClr val="bg1"/>
                </a:solidFill>
              </a:rPr>
              <a:t>$800,000 </a:t>
            </a:r>
            <a:r>
              <a:rPr lang="en-CA" dirty="0" smtClean="0"/>
              <a:t>flowed through to academic/public partnerships</a:t>
            </a:r>
          </a:p>
          <a:p>
            <a:pPr marL="692150" indent="-514350">
              <a:buFont typeface="+mj-lt"/>
              <a:buAutoNum type="arabicPeriod"/>
            </a:pPr>
            <a:r>
              <a:rPr lang="en-CA" dirty="0" smtClean="0"/>
              <a:t>Approximately </a:t>
            </a:r>
            <a:r>
              <a:rPr lang="en-CA" b="1" dirty="0" smtClean="0">
                <a:solidFill>
                  <a:schemeClr val="bg1"/>
                </a:solidFill>
              </a:rPr>
              <a:t>225 faculty and staff </a:t>
            </a:r>
            <a:r>
              <a:rPr lang="en-CA" dirty="0" smtClean="0"/>
              <a:t>supported</a:t>
            </a:r>
          </a:p>
          <a:p>
            <a:pPr marL="692150" indent="-514350">
              <a:buFont typeface="+mj-lt"/>
              <a:buAutoNum type="arabicPeriod"/>
            </a:pPr>
            <a:r>
              <a:rPr lang="en-CA" dirty="0" smtClean="0"/>
              <a:t>More than </a:t>
            </a:r>
            <a:r>
              <a:rPr lang="en-CA" b="1" dirty="0" smtClean="0">
                <a:solidFill>
                  <a:schemeClr val="bg1"/>
                </a:solidFill>
              </a:rPr>
              <a:t>300 external partners</a:t>
            </a:r>
            <a:r>
              <a:rPr lang="en-CA" dirty="0" smtClean="0"/>
              <a:t> supported</a:t>
            </a:r>
          </a:p>
          <a:p>
            <a:pPr marL="692150" indent="-514350">
              <a:buFont typeface="+mj-lt"/>
              <a:buAutoNum type="arabicPeriod"/>
            </a:pPr>
            <a:r>
              <a:rPr lang="en-CA" dirty="0" smtClean="0"/>
              <a:t>Funds leveraged at approximately a </a:t>
            </a:r>
            <a:r>
              <a:rPr lang="en-CA" b="1" dirty="0" smtClean="0">
                <a:solidFill>
                  <a:schemeClr val="bg1"/>
                </a:solidFill>
              </a:rPr>
              <a:t>2.5:1</a:t>
            </a:r>
            <a:r>
              <a:rPr lang="en-CA" dirty="0" smtClean="0"/>
              <a:t> ratio</a:t>
            </a:r>
          </a:p>
          <a:p>
            <a:pPr marL="692150" indent="-514350">
              <a:buFont typeface="+mj-lt"/>
              <a:buAutoNum type="arabicPeriod"/>
            </a:pPr>
            <a:r>
              <a:rPr lang="en-CA" dirty="0" smtClean="0"/>
              <a:t>Gap: </a:t>
            </a:r>
            <a:r>
              <a:rPr lang="en-CA" b="1" dirty="0" smtClean="0">
                <a:solidFill>
                  <a:schemeClr val="bg1"/>
                </a:solidFill>
              </a:rPr>
              <a:t>15%</a:t>
            </a:r>
            <a:r>
              <a:rPr lang="en-CA" dirty="0" smtClean="0"/>
              <a:t> in publicly engaged Teaching and Learning</a:t>
            </a:r>
          </a:p>
          <a:p>
            <a:pPr marL="692150" indent="-514350">
              <a:buFont typeface="+mj-lt"/>
              <a:buAutoNum type="arabicPeriod"/>
            </a:pPr>
            <a:r>
              <a:rPr lang="en-CA" dirty="0" smtClean="0"/>
              <a:t>Gap: </a:t>
            </a:r>
            <a:r>
              <a:rPr lang="en-CA" b="1" dirty="0" smtClean="0">
                <a:solidFill>
                  <a:schemeClr val="bg1"/>
                </a:solidFill>
              </a:rPr>
              <a:t>20%</a:t>
            </a:r>
            <a:r>
              <a:rPr lang="en-CA" dirty="0" smtClean="0"/>
              <a:t> in publicly engaged Research</a:t>
            </a:r>
          </a:p>
          <a:p>
            <a:pPr marL="692150" indent="-514350">
              <a:buFont typeface="+mj-lt"/>
              <a:buAutoNum type="arabicPeriod"/>
            </a:pPr>
            <a:r>
              <a:rPr lang="en-CA" dirty="0" smtClean="0"/>
              <a:t>Alumni engagement score of </a:t>
            </a:r>
            <a:r>
              <a:rPr lang="en-CA" b="1" dirty="0" smtClean="0">
                <a:solidFill>
                  <a:schemeClr val="bg1"/>
                </a:solidFill>
              </a:rPr>
              <a:t>65.0</a:t>
            </a:r>
          </a:p>
          <a:p>
            <a:pPr marL="692150" indent="-514350">
              <a:buFont typeface="+mj-lt"/>
              <a:buAutoNum type="arabicPeriod"/>
            </a:pPr>
            <a:r>
              <a:rPr lang="en-CA" dirty="0" smtClean="0"/>
              <a:t>Direct external funding </a:t>
            </a:r>
            <a:endParaRPr lang="en-CA" b="1" dirty="0" smtClean="0">
              <a:solidFill>
                <a:schemeClr val="bg1"/>
              </a:solidFill>
            </a:endParaRPr>
          </a:p>
          <a:p>
            <a:pPr marL="692150" indent="-514350">
              <a:buFont typeface="+mj-lt"/>
              <a:buAutoNum type="arabicPeriod"/>
            </a:pPr>
            <a:endParaRPr lang="en-CA" dirty="0"/>
          </a:p>
        </p:txBody>
      </p:sp>
      <p:sp>
        <p:nvSpPr>
          <p:cNvPr id="3" name="TextBox 2"/>
          <p:cNvSpPr txBox="1"/>
          <p:nvPr/>
        </p:nvSpPr>
        <p:spPr>
          <a:xfrm>
            <a:off x="5445211" y="5869186"/>
            <a:ext cx="6096000" cy="307777"/>
          </a:xfrm>
          <a:prstGeom prst="rect">
            <a:avLst/>
          </a:prstGeom>
          <a:noFill/>
        </p:spPr>
        <p:txBody>
          <a:bodyPr wrap="square" rtlCol="0">
            <a:spAutoFit/>
          </a:bodyPr>
          <a:lstStyle/>
          <a:p>
            <a:pPr algn="r"/>
            <a:r>
              <a:rPr lang="en-CA" dirty="0" smtClean="0"/>
              <a:t>See </a:t>
            </a:r>
            <a:r>
              <a:rPr lang="en-CA" dirty="0" smtClean="0">
                <a:hlinkClick r:id="rId3"/>
              </a:rPr>
              <a:t>www.mun.ca/publicengagement/memorial/impacts</a:t>
            </a:r>
            <a:r>
              <a:rPr lang="en-CA" dirty="0" smtClean="0"/>
              <a:t> for more details</a:t>
            </a:r>
            <a:endParaRPr lang="en-CA" dirty="0"/>
          </a:p>
        </p:txBody>
      </p:sp>
    </p:spTree>
    <p:extLst>
      <p:ext uri="{BB962C8B-B14F-4D97-AF65-F5344CB8AC3E}">
        <p14:creationId xmlns:p14="http://schemas.microsoft.com/office/powerpoint/2010/main" val="36867203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chemeClr val="bg1"/>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dirty="0" smtClean="0">
                <a:solidFill>
                  <a:srgbClr val="FFFFFF"/>
                </a:solidFill>
                <a:latin typeface="+mj-lt"/>
              </a:rPr>
              <a:t>PE Metrics: OPE, MUN, and beyond</a:t>
            </a:r>
            <a:endParaRPr lang="en-CA" sz="3200" dirty="0">
              <a:solidFill>
                <a:srgbClr val="FFFFFF"/>
              </a:solidFill>
              <a:latin typeface="+mj-lt"/>
            </a:endParaRP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dirty="0" smtClean="0">
                <a:solidFill>
                  <a:schemeClr val="bg1"/>
                </a:solidFill>
                <a:latin typeface="+mj-lt"/>
              </a:rPr>
              <a:t>Metrics summary</a:t>
            </a:r>
          </a:p>
          <a:p>
            <a:pPr>
              <a:buClr>
                <a:srgbClr val="FFFFFF"/>
              </a:buClr>
              <a:buSzPct val="100000"/>
            </a:pPr>
            <a:r>
              <a:rPr lang="en-CA" sz="3200" b="1" dirty="0" smtClean="0">
                <a:solidFill>
                  <a:srgbClr val="2E3993"/>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35347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334963" y="476250"/>
            <a:ext cx="7371261" cy="918359"/>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Arial"/>
              <a:buNone/>
            </a:pPr>
            <a:r>
              <a:rPr lang="en-CA" sz="6000" b="1" i="0" u="none" strike="noStrike" cap="none" dirty="0" smtClean="0">
                <a:solidFill>
                  <a:schemeClr val="bg1"/>
                </a:solidFill>
                <a:latin typeface="+mj-lt"/>
                <a:ea typeface="Arial"/>
                <a:cs typeface="Arial"/>
                <a:sym typeface="Arial"/>
              </a:rPr>
              <a:t>Memorial’s</a:t>
            </a:r>
            <a:r>
              <a:rPr lang="en-CA" sz="6000" b="1" i="0" u="none" strike="noStrike" cap="none" dirty="0" smtClean="0">
                <a:solidFill>
                  <a:srgbClr val="2E3993"/>
                </a:solidFill>
                <a:latin typeface="+mj-lt"/>
                <a:ea typeface="Arial"/>
                <a:cs typeface="Arial"/>
                <a:sym typeface="Arial"/>
              </a:rPr>
              <a:t> Mission</a:t>
            </a:r>
            <a:endParaRPr lang="en-CA" sz="6000" b="1" i="0" u="none" strike="noStrike" cap="none" dirty="0">
              <a:solidFill>
                <a:srgbClr val="2E3993"/>
              </a:solidFill>
              <a:latin typeface="+mj-lt"/>
              <a:ea typeface="Arial"/>
              <a:cs typeface="Arial"/>
              <a:sym typeface="Arial"/>
            </a:endParaRPr>
          </a:p>
        </p:txBody>
      </p:sp>
      <p:sp>
        <p:nvSpPr>
          <p:cNvPr id="557" name="Shape 557"/>
          <p:cNvSpPr txBox="1"/>
          <p:nvPr/>
        </p:nvSpPr>
        <p:spPr>
          <a:xfrm>
            <a:off x="334963" y="1843204"/>
            <a:ext cx="10931492" cy="3783589"/>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rgbClr val="FFFFFF"/>
                </a:solidFill>
                <a:latin typeface="Avenir LT Std 55 Roman" panose="020B0503020203020204" pitchFamily="34" charset="0"/>
              </a:rPr>
              <a:t>“</a:t>
            </a:r>
            <a:r>
              <a:rPr lang="en-CA" sz="3200" dirty="0" smtClean="0">
                <a:solidFill>
                  <a:srgbClr val="FFFFFF"/>
                </a:solidFill>
                <a:latin typeface="+mj-lt"/>
              </a:rPr>
              <a:t>Memorial </a:t>
            </a:r>
            <a:r>
              <a:rPr lang="en-CA" sz="3200" dirty="0">
                <a:solidFill>
                  <a:srgbClr val="FFFFFF"/>
                </a:solidFill>
                <a:latin typeface="+mj-lt"/>
              </a:rPr>
              <a:t>University is an inclusive community dedicated to innovation and excellence in teaching and learning, research, scholarship, creative activity, service and </a:t>
            </a:r>
            <a:r>
              <a:rPr lang="en-CA" sz="3200" dirty="0">
                <a:solidFill>
                  <a:srgbClr val="2E3993"/>
                </a:solidFill>
                <a:latin typeface="+mj-lt"/>
              </a:rPr>
              <a:t>public </a:t>
            </a:r>
            <a:r>
              <a:rPr lang="en-CA" sz="3200" dirty="0" smtClean="0">
                <a:solidFill>
                  <a:srgbClr val="2E3993"/>
                </a:solidFill>
                <a:latin typeface="+mj-lt"/>
              </a:rPr>
              <a:t>engagement.</a:t>
            </a:r>
            <a:endParaRPr lang="en-CA" sz="3200" dirty="0">
              <a:solidFill>
                <a:srgbClr val="FFFFFF"/>
              </a:solidFill>
              <a:latin typeface="+mj-lt"/>
            </a:endParaRPr>
          </a:p>
          <a:p>
            <a:pPr>
              <a:buClr>
                <a:srgbClr val="FFFFFF"/>
              </a:buClr>
              <a:buSzPct val="100000"/>
            </a:pPr>
            <a:endParaRPr lang="en-CA" sz="1200" dirty="0">
              <a:solidFill>
                <a:srgbClr val="FFFFFF"/>
              </a:solidFill>
              <a:latin typeface="+mj-lt"/>
            </a:endParaRPr>
          </a:p>
          <a:p>
            <a:pPr>
              <a:buClr>
                <a:srgbClr val="FFFFFF"/>
              </a:buClr>
              <a:buSzPct val="100000"/>
            </a:pPr>
            <a:r>
              <a:rPr lang="en-CA" sz="3200" dirty="0">
                <a:solidFill>
                  <a:srgbClr val="FFFFFF"/>
                </a:solidFill>
                <a:latin typeface="+mj-lt"/>
              </a:rPr>
              <a:t>Memorial welcomes and supports students and scholars from all over the world and contributes knowledge and expertise locally, nationally, and </a:t>
            </a:r>
            <a:r>
              <a:rPr lang="en-CA" sz="3200" dirty="0" smtClean="0">
                <a:solidFill>
                  <a:srgbClr val="FFFFFF"/>
                </a:solidFill>
                <a:latin typeface="+mj-lt"/>
              </a:rPr>
              <a:t>internationally.”</a:t>
            </a:r>
            <a:endParaRPr lang="en-CA" sz="3200" dirty="0">
              <a:solidFill>
                <a:srgbClr val="FFFFFF"/>
              </a:solidFill>
              <a:latin typeface="+mj-lt"/>
            </a:endParaRPr>
          </a:p>
        </p:txBody>
      </p:sp>
    </p:spTree>
    <p:extLst>
      <p:ext uri="{BB962C8B-B14F-4D97-AF65-F5344CB8AC3E}">
        <p14:creationId xmlns:p14="http://schemas.microsoft.com/office/powerpoint/2010/main" val="1855329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
        <p:nvSpPr>
          <p:cNvPr id="2" name="Title 1"/>
          <p:cNvSpPr>
            <a:spLocks noGrp="1"/>
          </p:cNvSpPr>
          <p:nvPr>
            <p:ph type="title"/>
          </p:nvPr>
        </p:nvSpPr>
        <p:spPr/>
        <p:txBody>
          <a:bodyPr/>
          <a:lstStyle/>
          <a:p>
            <a:r>
              <a:rPr lang="en-CA" b="1" dirty="0" smtClean="0">
                <a:solidFill>
                  <a:schemeClr val="bg1"/>
                </a:solidFill>
                <a:latin typeface="+mj-lt"/>
              </a:rPr>
              <a:t>Next Steps</a:t>
            </a:r>
            <a:endParaRPr lang="en-CA" b="1" dirty="0">
              <a:solidFill>
                <a:schemeClr val="bg1"/>
              </a:solidFill>
              <a:latin typeface="+mj-lt"/>
            </a:endParaRPr>
          </a:p>
        </p:txBody>
      </p:sp>
      <p:sp>
        <p:nvSpPr>
          <p:cNvPr id="3" name="Text Placeholder 2"/>
          <p:cNvSpPr>
            <a:spLocks noGrp="1"/>
          </p:cNvSpPr>
          <p:nvPr>
            <p:ph type="body" idx="1"/>
          </p:nvPr>
        </p:nvSpPr>
        <p:spPr/>
        <p:txBody>
          <a:bodyPr/>
          <a:lstStyle/>
          <a:p>
            <a:r>
              <a:rPr lang="en-CA" b="1" dirty="0" smtClean="0">
                <a:solidFill>
                  <a:schemeClr val="bg1"/>
                </a:solidFill>
                <a:latin typeface="+mj-lt"/>
              </a:rPr>
              <a:t>  Public </a:t>
            </a:r>
            <a:r>
              <a:rPr lang="en-CA" b="1" dirty="0">
                <a:solidFill>
                  <a:schemeClr val="bg1"/>
                </a:solidFill>
                <a:latin typeface="+mj-lt"/>
              </a:rPr>
              <a:t>Engagement education and training programming </a:t>
            </a:r>
            <a:r>
              <a:rPr lang="en-CA" b="1" dirty="0" smtClean="0">
                <a:solidFill>
                  <a:schemeClr val="bg1"/>
                </a:solidFill>
                <a:latin typeface="+mj-lt"/>
              </a:rPr>
              <a:t>  	for </a:t>
            </a:r>
            <a:r>
              <a:rPr lang="en-CA" b="1" dirty="0">
                <a:solidFill>
                  <a:schemeClr val="bg1"/>
                </a:solidFill>
                <a:latin typeface="+mj-lt"/>
              </a:rPr>
              <a:t>faculty, students, staff, and external </a:t>
            </a:r>
            <a:r>
              <a:rPr lang="en-CA" b="1" dirty="0" smtClean="0">
                <a:solidFill>
                  <a:schemeClr val="bg1"/>
                </a:solidFill>
                <a:latin typeface="+mj-lt"/>
              </a:rPr>
              <a:t>partners</a:t>
            </a:r>
          </a:p>
          <a:p>
            <a:r>
              <a:rPr lang="en-CA" b="1" dirty="0" smtClean="0">
                <a:solidFill>
                  <a:schemeClr val="bg1"/>
                </a:solidFill>
                <a:latin typeface="+mj-lt"/>
              </a:rPr>
              <a:t>  Conference Fund: Global Issues, Local Application</a:t>
            </a:r>
          </a:p>
          <a:p>
            <a:r>
              <a:rPr lang="en-CA" b="1" dirty="0" smtClean="0">
                <a:solidFill>
                  <a:schemeClr val="bg1"/>
                </a:solidFill>
                <a:latin typeface="+mj-lt"/>
              </a:rPr>
              <a:t>  Innovation Fund leveraging</a:t>
            </a:r>
          </a:p>
          <a:p>
            <a:r>
              <a:rPr lang="en-CA" b="1" dirty="0" smtClean="0">
                <a:solidFill>
                  <a:schemeClr val="bg1"/>
                </a:solidFill>
                <a:latin typeface="+mj-lt"/>
              </a:rPr>
              <a:t>  Alumni Engagement strategy implementation </a:t>
            </a:r>
            <a:endParaRPr lang="en-CA" b="1" dirty="0">
              <a:solidFill>
                <a:schemeClr val="bg1"/>
              </a:solidFill>
              <a:latin typeface="+mj-lt"/>
            </a:endParaRPr>
          </a:p>
          <a:p>
            <a:r>
              <a:rPr lang="en-CA" b="1" dirty="0" smtClean="0">
                <a:solidFill>
                  <a:schemeClr val="bg1"/>
                </a:solidFill>
                <a:latin typeface="+mj-lt"/>
              </a:rPr>
              <a:t>  Mobilizing Public Engagement survey results </a:t>
            </a:r>
          </a:p>
          <a:p>
            <a:pPr marL="177800" indent="0">
              <a:buNone/>
            </a:pPr>
            <a:endParaRPr lang="en-CA" b="1" dirty="0">
              <a:solidFill>
                <a:schemeClr val="bg1"/>
              </a:solidFill>
              <a:latin typeface="+mj-lt"/>
            </a:endParaRPr>
          </a:p>
        </p:txBody>
      </p:sp>
    </p:spTree>
    <p:extLst>
      <p:ext uri="{BB962C8B-B14F-4D97-AF65-F5344CB8AC3E}">
        <p14:creationId xmlns:p14="http://schemas.microsoft.com/office/powerpoint/2010/main" val="3063302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665" y="1"/>
            <a:ext cx="6140335" cy="6843044"/>
          </a:xfrm>
          <a:prstGeom prst="rect">
            <a:avLst/>
          </a:prstGeom>
        </p:spPr>
      </p:pic>
      <p:sp>
        <p:nvSpPr>
          <p:cNvPr id="5" name="Title 4"/>
          <p:cNvSpPr>
            <a:spLocks noGrp="1"/>
          </p:cNvSpPr>
          <p:nvPr>
            <p:ph type="title"/>
          </p:nvPr>
        </p:nvSpPr>
        <p:spPr>
          <a:xfrm>
            <a:off x="697967" y="4022445"/>
            <a:ext cx="7670781" cy="1325562"/>
          </a:xfrm>
        </p:spPr>
        <p:txBody>
          <a:bodyPr/>
          <a:lstStyle/>
          <a:p>
            <a:r>
              <a:rPr lang="en-CA" sz="8000" b="1" dirty="0">
                <a:solidFill>
                  <a:schemeClr val="bg1"/>
                </a:solidFill>
              </a:rPr>
              <a:t/>
            </a:r>
            <a:br>
              <a:rPr lang="en-CA" sz="8000" b="1" dirty="0">
                <a:solidFill>
                  <a:schemeClr val="bg1"/>
                </a:solidFill>
              </a:rPr>
            </a:br>
            <a:endParaRPr lang="en-CA" sz="8000" b="1" dirty="0">
              <a:solidFill>
                <a:srgbClr val="2E3993"/>
              </a:solidFill>
              <a:latin typeface="+mj-lt"/>
            </a:endParaRPr>
          </a:p>
        </p:txBody>
      </p:sp>
      <p:sp>
        <p:nvSpPr>
          <p:cNvPr id="2" name="TextBox 1"/>
          <p:cNvSpPr txBox="1"/>
          <p:nvPr/>
        </p:nvSpPr>
        <p:spPr>
          <a:xfrm>
            <a:off x="479306" y="2206563"/>
            <a:ext cx="7670781" cy="4185761"/>
          </a:xfrm>
          <a:prstGeom prst="rect">
            <a:avLst/>
          </a:prstGeom>
          <a:noFill/>
        </p:spPr>
        <p:txBody>
          <a:bodyPr wrap="square" rtlCol="0">
            <a:spAutoFit/>
          </a:bodyPr>
          <a:lstStyle/>
          <a:p>
            <a:r>
              <a:rPr lang="en-CA" sz="3600" b="1" dirty="0" smtClean="0">
                <a:solidFill>
                  <a:schemeClr val="bg1"/>
                </a:solidFill>
              </a:rPr>
              <a:t>Interested in learning more? </a:t>
            </a:r>
          </a:p>
          <a:p>
            <a:r>
              <a:rPr lang="en-CA" sz="3600" b="1" dirty="0" smtClean="0">
                <a:solidFill>
                  <a:schemeClr val="bg1"/>
                </a:solidFill>
              </a:rPr>
              <a:t>Visit </a:t>
            </a:r>
            <a:r>
              <a:rPr lang="en-CA" sz="3600" b="1" dirty="0" smtClean="0">
                <a:solidFill>
                  <a:srgbClr val="2E3993"/>
                </a:solidFill>
                <a:hlinkClick r:id="rId4"/>
              </a:rPr>
              <a:t>www.mun.ca/publicengagement</a:t>
            </a:r>
            <a:r>
              <a:rPr lang="en-CA" sz="3600" b="1" dirty="0" smtClean="0">
                <a:solidFill>
                  <a:srgbClr val="2E3993"/>
                </a:solidFill>
              </a:rPr>
              <a:t> </a:t>
            </a:r>
          </a:p>
          <a:p>
            <a:endParaRPr lang="en-CA" sz="3600" b="1" dirty="0">
              <a:solidFill>
                <a:srgbClr val="2E3993"/>
              </a:solidFill>
            </a:endParaRPr>
          </a:p>
          <a:p>
            <a:r>
              <a:rPr lang="en-CA" sz="3600" b="1" dirty="0" smtClean="0">
                <a:solidFill>
                  <a:schemeClr val="bg1"/>
                </a:solidFill>
              </a:rPr>
              <a:t>or see our data and impacts site:</a:t>
            </a:r>
          </a:p>
          <a:p>
            <a:r>
              <a:rPr lang="en-CA" sz="3600" b="1" u="sng" dirty="0">
                <a:solidFill>
                  <a:srgbClr val="0070C0"/>
                </a:solidFill>
              </a:rPr>
              <a:t>https://goo.gl/J8mmT7</a:t>
            </a:r>
            <a:endParaRPr lang="en-CA" sz="3600" b="1" u="sng" dirty="0" smtClean="0">
              <a:solidFill>
                <a:srgbClr val="0070C0"/>
              </a:solidFill>
            </a:endParaRPr>
          </a:p>
          <a:p>
            <a:endParaRPr lang="en-CA" sz="3600" b="1" dirty="0">
              <a:solidFill>
                <a:schemeClr val="bg1"/>
              </a:solidFill>
            </a:endParaRPr>
          </a:p>
          <a:p>
            <a:r>
              <a:rPr lang="en-CA" dirty="0" smtClean="0"/>
              <a:t>:</a:t>
            </a:r>
            <a:endParaRPr lang="en-CA" dirty="0"/>
          </a:p>
        </p:txBody>
      </p:sp>
    </p:spTree>
    <p:extLst>
      <p:ext uri="{BB962C8B-B14F-4D97-AF65-F5344CB8AC3E}">
        <p14:creationId xmlns:p14="http://schemas.microsoft.com/office/powerpoint/2010/main" val="584251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9"/>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49" y="1294425"/>
            <a:ext cx="7048500" cy="5124450"/>
          </a:xfrm>
          <a:prstGeom prst="rect">
            <a:avLst/>
          </a:prstGeom>
        </p:spPr>
      </p:pic>
      <p:sp>
        <p:nvSpPr>
          <p:cNvPr id="570" name="Shape 570"/>
          <p:cNvSpPr txBox="1">
            <a:spLocks noGrp="1"/>
          </p:cNvSpPr>
          <p:nvPr>
            <p:ph type="title"/>
          </p:nvPr>
        </p:nvSpPr>
        <p:spPr>
          <a:xfrm>
            <a:off x="838200" y="195695"/>
            <a:ext cx="10515599" cy="56110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CA" sz="4800" b="1" i="0" u="none" strike="noStrike" cap="none" dirty="0" smtClean="0">
                <a:solidFill>
                  <a:srgbClr val="2E3993"/>
                </a:solidFill>
                <a:latin typeface="+mj-lt"/>
                <a:ea typeface="Arial"/>
                <a:cs typeface="Arial"/>
                <a:sym typeface="Arial"/>
              </a:rPr>
              <a:t>Public Engagement is:</a:t>
            </a:r>
            <a:endParaRPr lang="en-CA" sz="4800" b="1" i="0" u="none" strike="noStrike" cap="none" dirty="0">
              <a:solidFill>
                <a:srgbClr val="2E3993"/>
              </a:solidFill>
              <a:latin typeface="+mj-lt"/>
              <a:ea typeface="Arial"/>
              <a:cs typeface="Arial"/>
              <a:sym typeface="Arial"/>
            </a:endParaRPr>
          </a:p>
        </p:txBody>
      </p:sp>
    </p:spTree>
    <p:extLst>
      <p:ext uri="{BB962C8B-B14F-4D97-AF65-F5344CB8AC3E}">
        <p14:creationId xmlns:p14="http://schemas.microsoft.com/office/powerpoint/2010/main" val="1148491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p:nvPr/>
        </p:nvSpPr>
        <p:spPr>
          <a:xfrm>
            <a:off x="10969327" y="5884884"/>
            <a:ext cx="777028" cy="642437"/>
          </a:xfrm>
          <a:prstGeom prst="rect">
            <a:avLst/>
          </a:prstGeom>
          <a:blipFill>
            <a:blip r:embed="rId2" cstate="print"/>
            <a:stretch>
              <a:fillRect/>
            </a:stretch>
          </a:blipFill>
        </p:spPr>
        <p:txBody>
          <a:bodyPr wrap="square" lIns="0" tIns="0" rIns="0" bIns="0" rtlCol="0"/>
          <a:lstStyle/>
          <a:p>
            <a:endParaRPr sz="849"/>
          </a:p>
        </p:txBody>
      </p:sp>
      <p:sp>
        <p:nvSpPr>
          <p:cNvPr id="76" name="object 76"/>
          <p:cNvSpPr/>
          <p:nvPr/>
        </p:nvSpPr>
        <p:spPr>
          <a:xfrm>
            <a:off x="281336" y="5424093"/>
            <a:ext cx="904132" cy="915996"/>
          </a:xfrm>
          <a:custGeom>
            <a:avLst/>
            <a:gdLst/>
            <a:ahLst/>
            <a:cxnLst/>
            <a:rect l="l" t="t" r="r" b="b"/>
            <a:pathLst>
              <a:path w="1490980" h="2046604">
                <a:moveTo>
                  <a:pt x="1490750" y="2046293"/>
                </a:moveTo>
                <a:lnTo>
                  <a:pt x="0" y="2046293"/>
                </a:lnTo>
                <a:lnTo>
                  <a:pt x="0" y="0"/>
                </a:lnTo>
                <a:lnTo>
                  <a:pt x="1490750" y="0"/>
                </a:lnTo>
                <a:lnTo>
                  <a:pt x="1490750" y="2046293"/>
                </a:lnTo>
                <a:close/>
              </a:path>
            </a:pathLst>
          </a:custGeom>
          <a:solidFill>
            <a:srgbClr val="F1F2F2"/>
          </a:solidFill>
        </p:spPr>
        <p:txBody>
          <a:bodyPr wrap="square" lIns="0" tIns="0" rIns="0" bIns="0" rtlCol="0"/>
          <a:lstStyle/>
          <a:p>
            <a:endParaRPr sz="849"/>
          </a:p>
        </p:txBody>
      </p:sp>
      <p:sp>
        <p:nvSpPr>
          <p:cNvPr id="77" name="object 77"/>
          <p:cNvSpPr/>
          <p:nvPr/>
        </p:nvSpPr>
        <p:spPr>
          <a:xfrm>
            <a:off x="408761" y="5616892"/>
            <a:ext cx="247597" cy="0"/>
          </a:xfrm>
          <a:custGeom>
            <a:avLst/>
            <a:gdLst/>
            <a:ahLst/>
            <a:cxnLst/>
            <a:rect l="l" t="t" r="r" b="b"/>
            <a:pathLst>
              <a:path w="408305">
                <a:moveTo>
                  <a:pt x="0" y="0"/>
                </a:moveTo>
                <a:lnTo>
                  <a:pt x="408039" y="0"/>
                </a:lnTo>
              </a:path>
            </a:pathLst>
          </a:custGeom>
          <a:ln w="55767">
            <a:solidFill>
              <a:srgbClr val="F05322"/>
            </a:solidFill>
          </a:ln>
        </p:spPr>
        <p:txBody>
          <a:bodyPr wrap="square" lIns="0" tIns="0" rIns="0" bIns="0" rtlCol="0"/>
          <a:lstStyle/>
          <a:p>
            <a:endParaRPr sz="849"/>
          </a:p>
        </p:txBody>
      </p:sp>
      <p:sp>
        <p:nvSpPr>
          <p:cNvPr id="78" name="object 78"/>
          <p:cNvSpPr/>
          <p:nvPr/>
        </p:nvSpPr>
        <p:spPr>
          <a:xfrm>
            <a:off x="408761" y="5744562"/>
            <a:ext cx="247597" cy="0"/>
          </a:xfrm>
          <a:custGeom>
            <a:avLst/>
            <a:gdLst/>
            <a:ahLst/>
            <a:cxnLst/>
            <a:rect l="l" t="t" r="r" b="b"/>
            <a:pathLst>
              <a:path w="408305">
                <a:moveTo>
                  <a:pt x="0" y="0"/>
                </a:moveTo>
                <a:lnTo>
                  <a:pt x="408039" y="0"/>
                </a:lnTo>
              </a:path>
            </a:pathLst>
          </a:custGeom>
          <a:ln w="55767">
            <a:solidFill>
              <a:srgbClr val="313A97"/>
            </a:solidFill>
          </a:ln>
        </p:spPr>
        <p:txBody>
          <a:bodyPr wrap="square" lIns="0" tIns="0" rIns="0" bIns="0" rtlCol="0"/>
          <a:lstStyle/>
          <a:p>
            <a:endParaRPr sz="849"/>
          </a:p>
        </p:txBody>
      </p:sp>
      <p:sp>
        <p:nvSpPr>
          <p:cNvPr id="79" name="object 79"/>
          <p:cNvSpPr/>
          <p:nvPr/>
        </p:nvSpPr>
        <p:spPr>
          <a:xfrm>
            <a:off x="408761" y="5884884"/>
            <a:ext cx="247597" cy="0"/>
          </a:xfrm>
          <a:custGeom>
            <a:avLst/>
            <a:gdLst/>
            <a:ahLst/>
            <a:cxnLst/>
            <a:rect l="l" t="t" r="r" b="b"/>
            <a:pathLst>
              <a:path w="408305">
                <a:moveTo>
                  <a:pt x="0" y="0"/>
                </a:moveTo>
                <a:lnTo>
                  <a:pt x="408039" y="0"/>
                </a:lnTo>
              </a:path>
            </a:pathLst>
          </a:custGeom>
          <a:ln w="55767">
            <a:solidFill>
              <a:srgbClr val="78BE43"/>
            </a:solidFill>
          </a:ln>
        </p:spPr>
        <p:txBody>
          <a:bodyPr wrap="square" lIns="0" tIns="0" rIns="0" bIns="0" rtlCol="0"/>
          <a:lstStyle/>
          <a:p>
            <a:endParaRPr sz="849"/>
          </a:p>
        </p:txBody>
      </p:sp>
      <p:sp>
        <p:nvSpPr>
          <p:cNvPr id="80" name="object 80"/>
          <p:cNvSpPr/>
          <p:nvPr/>
        </p:nvSpPr>
        <p:spPr>
          <a:xfrm>
            <a:off x="408761" y="6016634"/>
            <a:ext cx="247597" cy="0"/>
          </a:xfrm>
          <a:custGeom>
            <a:avLst/>
            <a:gdLst/>
            <a:ahLst/>
            <a:cxnLst/>
            <a:rect l="l" t="t" r="r" b="b"/>
            <a:pathLst>
              <a:path w="408305">
                <a:moveTo>
                  <a:pt x="0" y="0"/>
                </a:moveTo>
                <a:lnTo>
                  <a:pt x="408039" y="0"/>
                </a:lnTo>
              </a:path>
            </a:pathLst>
          </a:custGeom>
          <a:ln w="55767">
            <a:solidFill>
              <a:srgbClr val="A54499"/>
            </a:solidFill>
          </a:ln>
        </p:spPr>
        <p:txBody>
          <a:bodyPr wrap="square" lIns="0" tIns="0" rIns="0" bIns="0" rtlCol="0"/>
          <a:lstStyle/>
          <a:p>
            <a:endParaRPr sz="849"/>
          </a:p>
        </p:txBody>
      </p:sp>
      <p:sp>
        <p:nvSpPr>
          <p:cNvPr id="81" name="object 81"/>
          <p:cNvSpPr/>
          <p:nvPr/>
        </p:nvSpPr>
        <p:spPr>
          <a:xfrm>
            <a:off x="412804" y="6155257"/>
            <a:ext cx="247597" cy="0"/>
          </a:xfrm>
          <a:custGeom>
            <a:avLst/>
            <a:gdLst/>
            <a:ahLst/>
            <a:cxnLst/>
            <a:rect l="l" t="t" r="r" b="b"/>
            <a:pathLst>
              <a:path w="408305">
                <a:moveTo>
                  <a:pt x="0" y="0"/>
                </a:moveTo>
                <a:lnTo>
                  <a:pt x="408039" y="0"/>
                </a:lnTo>
              </a:path>
            </a:pathLst>
          </a:custGeom>
          <a:ln w="55767">
            <a:solidFill>
              <a:srgbClr val="00AEEF"/>
            </a:solidFill>
          </a:ln>
        </p:spPr>
        <p:txBody>
          <a:bodyPr wrap="square" lIns="0" tIns="0" rIns="0" bIns="0" rtlCol="0"/>
          <a:lstStyle/>
          <a:p>
            <a:endParaRPr sz="849"/>
          </a:p>
        </p:txBody>
      </p:sp>
      <p:sp>
        <p:nvSpPr>
          <p:cNvPr id="82" name="object 82"/>
          <p:cNvSpPr txBox="1"/>
          <p:nvPr/>
        </p:nvSpPr>
        <p:spPr>
          <a:xfrm>
            <a:off x="708175" y="5516069"/>
            <a:ext cx="369277" cy="664367"/>
          </a:xfrm>
          <a:prstGeom prst="rect">
            <a:avLst/>
          </a:prstGeom>
        </p:spPr>
        <p:txBody>
          <a:bodyPr vert="horz" wrap="square" lIns="0" tIns="43897" rIns="0" bIns="0" rtlCol="0">
            <a:spAutoFit/>
          </a:bodyPr>
          <a:lstStyle/>
          <a:p>
            <a:pPr marL="7701">
              <a:spcBef>
                <a:spcPts val="346"/>
              </a:spcBef>
            </a:pPr>
            <a:r>
              <a:rPr sz="606" spc="33" dirty="0">
                <a:solidFill>
                  <a:srgbClr val="F05322"/>
                </a:solidFill>
                <a:latin typeface="Lucida Sans Unicode"/>
                <a:cs typeface="Lucida Sans Unicode"/>
              </a:rPr>
              <a:t>2004</a:t>
            </a:r>
            <a:endParaRPr sz="606" dirty="0">
              <a:latin typeface="Lucida Sans Unicode"/>
              <a:cs typeface="Lucida Sans Unicode"/>
            </a:endParaRPr>
          </a:p>
          <a:p>
            <a:pPr marL="10782">
              <a:spcBef>
                <a:spcPts val="291"/>
              </a:spcBef>
            </a:pPr>
            <a:r>
              <a:rPr sz="606" spc="33" dirty="0">
                <a:solidFill>
                  <a:srgbClr val="313A97"/>
                </a:solidFill>
                <a:latin typeface="Lucida Sans Unicode"/>
                <a:cs typeface="Lucida Sans Unicode"/>
              </a:rPr>
              <a:t>2012</a:t>
            </a:r>
            <a:r>
              <a:rPr sz="606" spc="-64" dirty="0">
                <a:solidFill>
                  <a:srgbClr val="313A97"/>
                </a:solidFill>
                <a:latin typeface="Lucida Sans Unicode"/>
                <a:cs typeface="Lucida Sans Unicode"/>
              </a:rPr>
              <a:t> </a:t>
            </a:r>
            <a:endParaRPr sz="606" dirty="0">
              <a:latin typeface="Lucida Sans Unicode"/>
              <a:cs typeface="Lucida Sans Unicode"/>
            </a:endParaRPr>
          </a:p>
          <a:p>
            <a:pPr marL="10782">
              <a:spcBef>
                <a:spcPts val="330"/>
              </a:spcBef>
            </a:pPr>
            <a:r>
              <a:rPr sz="606" spc="33" dirty="0">
                <a:solidFill>
                  <a:srgbClr val="78BE43"/>
                </a:solidFill>
                <a:latin typeface="Lucida Sans Unicode"/>
                <a:cs typeface="Lucida Sans Unicode"/>
              </a:rPr>
              <a:t>2013</a:t>
            </a:r>
            <a:endParaRPr sz="606" dirty="0">
              <a:latin typeface="Lucida Sans Unicode"/>
              <a:cs typeface="Lucida Sans Unicode"/>
            </a:endParaRPr>
          </a:p>
          <a:p>
            <a:pPr marL="10782">
              <a:spcBef>
                <a:spcPts val="330"/>
              </a:spcBef>
            </a:pPr>
            <a:r>
              <a:rPr sz="606" spc="33" dirty="0">
                <a:solidFill>
                  <a:srgbClr val="A54499"/>
                </a:solidFill>
                <a:latin typeface="Lucida Sans Unicode"/>
                <a:cs typeface="Lucida Sans Unicode"/>
              </a:rPr>
              <a:t>2017</a:t>
            </a:r>
            <a:endParaRPr sz="606" dirty="0">
              <a:latin typeface="Lucida Sans Unicode"/>
              <a:cs typeface="Lucida Sans Unicode"/>
            </a:endParaRPr>
          </a:p>
          <a:p>
            <a:pPr marL="10782">
              <a:spcBef>
                <a:spcPts val="327"/>
              </a:spcBef>
            </a:pPr>
            <a:r>
              <a:rPr sz="606" spc="33" dirty="0">
                <a:solidFill>
                  <a:srgbClr val="00AEEF"/>
                </a:solidFill>
                <a:latin typeface="Lucida Sans Unicode"/>
                <a:cs typeface="Lucida Sans Unicode"/>
              </a:rPr>
              <a:t>2019</a:t>
            </a:r>
            <a:endParaRPr sz="606" dirty="0">
              <a:latin typeface="Lucida Sans Unicode"/>
              <a:cs typeface="Lucida Sans Unicode"/>
            </a:endParaRPr>
          </a:p>
        </p:txBody>
      </p:sp>
      <p:sp>
        <p:nvSpPr>
          <p:cNvPr id="2" name="object 2"/>
          <p:cNvSpPr txBox="1"/>
          <p:nvPr/>
        </p:nvSpPr>
        <p:spPr>
          <a:xfrm>
            <a:off x="8774012" y="1873722"/>
            <a:ext cx="972673" cy="385957"/>
          </a:xfrm>
          <a:prstGeom prst="rect">
            <a:avLst/>
          </a:prstGeom>
        </p:spPr>
        <p:txBody>
          <a:bodyPr vert="horz" wrap="square" lIns="0" tIns="7701" rIns="0" bIns="0" rtlCol="0">
            <a:spAutoFit/>
          </a:bodyPr>
          <a:lstStyle/>
          <a:p>
            <a:pPr marL="7701" marR="3081" indent="215251">
              <a:spcBef>
                <a:spcPts val="61"/>
              </a:spcBef>
            </a:pPr>
            <a:r>
              <a:rPr sz="819" spc="15" dirty="0">
                <a:solidFill>
                  <a:srgbClr val="313A97"/>
                </a:solidFill>
              </a:rPr>
              <a:t>Innovation  </a:t>
            </a:r>
            <a:r>
              <a:rPr sz="819" spc="9" dirty="0">
                <a:solidFill>
                  <a:srgbClr val="313A97"/>
                </a:solidFill>
              </a:rPr>
              <a:t>Steering</a:t>
            </a:r>
            <a:r>
              <a:rPr sz="819" spc="-79" dirty="0">
                <a:solidFill>
                  <a:srgbClr val="313A97"/>
                </a:solidFill>
              </a:rPr>
              <a:t> </a:t>
            </a:r>
            <a:r>
              <a:rPr sz="819" spc="21" dirty="0">
                <a:solidFill>
                  <a:srgbClr val="313A97"/>
                </a:solidFill>
              </a:rPr>
              <a:t>Committee</a:t>
            </a:r>
            <a:endParaRPr sz="819"/>
          </a:p>
          <a:p>
            <a:pPr marL="220642">
              <a:spcBef>
                <a:spcPts val="3"/>
              </a:spcBef>
            </a:pPr>
            <a:r>
              <a:rPr sz="819" spc="-61" dirty="0">
                <a:solidFill>
                  <a:srgbClr val="313A97"/>
                </a:solidFill>
              </a:rPr>
              <a:t>(VPR</a:t>
            </a:r>
            <a:r>
              <a:rPr sz="819" spc="-30" dirty="0">
                <a:solidFill>
                  <a:srgbClr val="313A97"/>
                </a:solidFill>
              </a:rPr>
              <a:t> </a:t>
            </a:r>
            <a:r>
              <a:rPr sz="819" dirty="0">
                <a:solidFill>
                  <a:srgbClr val="313A97"/>
                </a:solidFill>
              </a:rPr>
              <a:t>Chair)</a:t>
            </a:r>
            <a:endParaRPr sz="819"/>
          </a:p>
        </p:txBody>
      </p:sp>
      <p:sp>
        <p:nvSpPr>
          <p:cNvPr id="3" name="object 3"/>
          <p:cNvSpPr txBox="1"/>
          <p:nvPr/>
        </p:nvSpPr>
        <p:spPr>
          <a:xfrm>
            <a:off x="1963750" y="2418194"/>
            <a:ext cx="458227" cy="133836"/>
          </a:xfrm>
          <a:prstGeom prst="rect">
            <a:avLst/>
          </a:prstGeom>
        </p:spPr>
        <p:txBody>
          <a:bodyPr vert="horz" wrap="square" lIns="0" tIns="7701" rIns="0" bIns="0" rtlCol="0">
            <a:spAutoFit/>
          </a:bodyPr>
          <a:lstStyle/>
          <a:p>
            <a:pPr marL="7701">
              <a:spcBef>
                <a:spcPts val="61"/>
              </a:spcBef>
            </a:pPr>
            <a:r>
              <a:rPr sz="819" spc="-15" dirty="0">
                <a:solidFill>
                  <a:srgbClr val="313A97"/>
                </a:solidFill>
              </a:rPr>
              <a:t>Sec</a:t>
            </a:r>
            <a:r>
              <a:rPr sz="819" spc="-24" dirty="0">
                <a:solidFill>
                  <a:srgbClr val="313A97"/>
                </a:solidFill>
              </a:rPr>
              <a:t>r</a:t>
            </a:r>
            <a:r>
              <a:rPr sz="819" spc="3" dirty="0">
                <a:solidFill>
                  <a:srgbClr val="313A97"/>
                </a:solidFill>
              </a:rPr>
              <a:t>etary</a:t>
            </a:r>
            <a:endParaRPr sz="819" dirty="0"/>
          </a:p>
        </p:txBody>
      </p:sp>
      <p:sp>
        <p:nvSpPr>
          <p:cNvPr id="4" name="object 4"/>
          <p:cNvSpPr txBox="1"/>
          <p:nvPr/>
        </p:nvSpPr>
        <p:spPr>
          <a:xfrm>
            <a:off x="6891822" y="2232439"/>
            <a:ext cx="1471717" cy="737976"/>
          </a:xfrm>
          <a:prstGeom prst="rect">
            <a:avLst/>
          </a:prstGeom>
        </p:spPr>
        <p:txBody>
          <a:bodyPr vert="horz" wrap="square" lIns="0" tIns="7701" rIns="0" bIns="0" rtlCol="0">
            <a:spAutoFit/>
          </a:bodyPr>
          <a:lstStyle/>
          <a:p>
            <a:pPr marR="1925" algn="ctr">
              <a:lnSpc>
                <a:spcPts val="922"/>
              </a:lnSpc>
              <a:spcBef>
                <a:spcPts val="61"/>
              </a:spcBef>
            </a:pPr>
            <a:r>
              <a:rPr sz="819" spc="-27" dirty="0">
                <a:solidFill>
                  <a:srgbClr val="313A97"/>
                </a:solidFill>
              </a:rPr>
              <a:t>COASTS</a:t>
            </a:r>
            <a:endParaRPr sz="819" dirty="0"/>
          </a:p>
          <a:p>
            <a:pPr marL="266464">
              <a:lnSpc>
                <a:spcPts val="922"/>
              </a:lnSpc>
            </a:pPr>
            <a:r>
              <a:rPr sz="819" spc="9" dirty="0">
                <a:solidFill>
                  <a:srgbClr val="313A97"/>
                </a:solidFill>
              </a:rPr>
              <a:t>Steering</a:t>
            </a:r>
            <a:r>
              <a:rPr sz="819" spc="-30" dirty="0">
                <a:solidFill>
                  <a:srgbClr val="313A97"/>
                </a:solidFill>
              </a:rPr>
              <a:t> </a:t>
            </a:r>
            <a:r>
              <a:rPr sz="819" spc="21" dirty="0">
                <a:solidFill>
                  <a:srgbClr val="313A97"/>
                </a:solidFill>
              </a:rPr>
              <a:t>Committee</a:t>
            </a:r>
            <a:endParaRPr sz="819" dirty="0"/>
          </a:p>
          <a:p>
            <a:pPr marL="7316" marR="3081" algn="ctr">
              <a:lnSpc>
                <a:spcPct val="142800"/>
              </a:lnSpc>
              <a:spcBef>
                <a:spcPts val="94"/>
              </a:spcBef>
            </a:pPr>
            <a:r>
              <a:rPr sz="819" spc="-3" dirty="0">
                <a:solidFill>
                  <a:srgbClr val="313A97"/>
                </a:solidFill>
              </a:rPr>
              <a:t>(President </a:t>
            </a:r>
            <a:r>
              <a:rPr sz="819" dirty="0">
                <a:solidFill>
                  <a:srgbClr val="313A97"/>
                </a:solidFill>
              </a:rPr>
              <a:t>Chair, </a:t>
            </a:r>
            <a:r>
              <a:rPr sz="819" spc="-69" dirty="0">
                <a:solidFill>
                  <a:srgbClr val="313A97"/>
                </a:solidFill>
              </a:rPr>
              <a:t>VPR</a:t>
            </a:r>
            <a:r>
              <a:rPr sz="819" spc="-85" dirty="0">
                <a:solidFill>
                  <a:srgbClr val="313A97"/>
                </a:solidFill>
              </a:rPr>
              <a:t> </a:t>
            </a:r>
            <a:r>
              <a:rPr sz="819" spc="3" dirty="0">
                <a:solidFill>
                  <a:srgbClr val="313A97"/>
                </a:solidFill>
              </a:rPr>
              <a:t>Co-chair)  </a:t>
            </a:r>
            <a:r>
              <a:rPr sz="819" spc="-27" dirty="0">
                <a:solidFill>
                  <a:srgbClr val="313A97"/>
                </a:solidFill>
              </a:rPr>
              <a:t>COASTS</a:t>
            </a:r>
            <a:endParaRPr sz="819" dirty="0"/>
          </a:p>
          <a:p>
            <a:pPr marR="21179" algn="ctr"/>
            <a:r>
              <a:rPr sz="819" spc="15" dirty="0">
                <a:solidFill>
                  <a:srgbClr val="313A97"/>
                </a:solidFill>
              </a:rPr>
              <a:t>Advisory</a:t>
            </a:r>
            <a:r>
              <a:rPr sz="819" spc="-30" dirty="0">
                <a:solidFill>
                  <a:srgbClr val="313A97"/>
                </a:solidFill>
              </a:rPr>
              <a:t> </a:t>
            </a:r>
            <a:r>
              <a:rPr sz="819" spc="21" dirty="0">
                <a:solidFill>
                  <a:srgbClr val="313A97"/>
                </a:solidFill>
              </a:rPr>
              <a:t>Committee</a:t>
            </a:r>
            <a:endParaRPr sz="819" dirty="0"/>
          </a:p>
        </p:txBody>
      </p:sp>
      <p:sp>
        <p:nvSpPr>
          <p:cNvPr id="5" name="object 5"/>
          <p:cNvSpPr/>
          <p:nvPr/>
        </p:nvSpPr>
        <p:spPr>
          <a:xfrm>
            <a:off x="1669139" y="3232825"/>
            <a:ext cx="9640361" cy="27724"/>
          </a:xfrm>
          <a:custGeom>
            <a:avLst/>
            <a:gdLst/>
            <a:ahLst/>
            <a:cxnLst/>
            <a:rect l="l" t="t" r="r" b="b"/>
            <a:pathLst>
              <a:path w="17945735">
                <a:moveTo>
                  <a:pt x="0" y="0"/>
                </a:moveTo>
                <a:lnTo>
                  <a:pt x="17945579" y="0"/>
                </a:lnTo>
              </a:path>
            </a:pathLst>
          </a:custGeom>
          <a:ln w="22732">
            <a:solidFill>
              <a:srgbClr val="231F20"/>
            </a:solidFill>
          </a:ln>
        </p:spPr>
        <p:txBody>
          <a:bodyPr wrap="square" lIns="0" tIns="0" rIns="0" bIns="0" rtlCol="0"/>
          <a:lstStyle/>
          <a:p>
            <a:endParaRPr sz="849"/>
          </a:p>
        </p:txBody>
      </p:sp>
      <p:sp>
        <p:nvSpPr>
          <p:cNvPr id="6" name="object 6"/>
          <p:cNvSpPr/>
          <p:nvPr/>
        </p:nvSpPr>
        <p:spPr>
          <a:xfrm>
            <a:off x="1669138" y="3256527"/>
            <a:ext cx="0" cy="253372"/>
          </a:xfrm>
          <a:custGeom>
            <a:avLst/>
            <a:gdLst/>
            <a:ahLst/>
            <a:cxnLst/>
            <a:rect l="l" t="t" r="r" b="b"/>
            <a:pathLst>
              <a:path h="417829">
                <a:moveTo>
                  <a:pt x="0" y="0"/>
                </a:moveTo>
                <a:lnTo>
                  <a:pt x="0" y="417640"/>
                </a:lnTo>
              </a:path>
            </a:pathLst>
          </a:custGeom>
          <a:ln w="16324">
            <a:solidFill>
              <a:srgbClr val="231F20"/>
            </a:solidFill>
          </a:ln>
        </p:spPr>
        <p:txBody>
          <a:bodyPr wrap="square" lIns="0" tIns="0" rIns="0" bIns="0" rtlCol="0"/>
          <a:lstStyle/>
          <a:p>
            <a:endParaRPr sz="849"/>
          </a:p>
        </p:txBody>
      </p:sp>
      <p:sp>
        <p:nvSpPr>
          <p:cNvPr id="7" name="object 7"/>
          <p:cNvSpPr/>
          <p:nvPr/>
        </p:nvSpPr>
        <p:spPr>
          <a:xfrm>
            <a:off x="7889474" y="3267866"/>
            <a:ext cx="0" cy="228343"/>
          </a:xfrm>
          <a:custGeom>
            <a:avLst/>
            <a:gdLst/>
            <a:ahLst/>
            <a:cxnLst/>
            <a:rect l="l" t="t" r="r" b="b"/>
            <a:pathLst>
              <a:path h="376554">
                <a:moveTo>
                  <a:pt x="0" y="0"/>
                </a:moveTo>
                <a:lnTo>
                  <a:pt x="0" y="375971"/>
                </a:lnTo>
              </a:path>
            </a:pathLst>
          </a:custGeom>
          <a:ln w="18952">
            <a:solidFill>
              <a:srgbClr val="231F20"/>
            </a:solidFill>
          </a:ln>
        </p:spPr>
        <p:txBody>
          <a:bodyPr wrap="square" lIns="0" tIns="0" rIns="0" bIns="0" rtlCol="0"/>
          <a:lstStyle/>
          <a:p>
            <a:endParaRPr sz="849"/>
          </a:p>
        </p:txBody>
      </p:sp>
      <p:sp>
        <p:nvSpPr>
          <p:cNvPr id="8" name="object 8"/>
          <p:cNvSpPr/>
          <p:nvPr/>
        </p:nvSpPr>
        <p:spPr>
          <a:xfrm>
            <a:off x="9415910" y="3256530"/>
            <a:ext cx="0" cy="222567"/>
          </a:xfrm>
          <a:custGeom>
            <a:avLst/>
            <a:gdLst/>
            <a:ahLst/>
            <a:cxnLst/>
            <a:rect l="l" t="t" r="r" b="b"/>
            <a:pathLst>
              <a:path h="367029">
                <a:moveTo>
                  <a:pt x="0" y="0"/>
                </a:moveTo>
                <a:lnTo>
                  <a:pt x="0" y="366945"/>
                </a:lnTo>
              </a:path>
            </a:pathLst>
          </a:custGeom>
          <a:ln w="18952">
            <a:solidFill>
              <a:srgbClr val="231F20"/>
            </a:solidFill>
          </a:ln>
        </p:spPr>
        <p:txBody>
          <a:bodyPr wrap="square" lIns="0" tIns="0" rIns="0" bIns="0" rtlCol="0"/>
          <a:lstStyle/>
          <a:p>
            <a:endParaRPr sz="849"/>
          </a:p>
        </p:txBody>
      </p:sp>
      <p:sp>
        <p:nvSpPr>
          <p:cNvPr id="9" name="object 9"/>
          <p:cNvSpPr/>
          <p:nvPr/>
        </p:nvSpPr>
        <p:spPr>
          <a:xfrm>
            <a:off x="2519817" y="2502438"/>
            <a:ext cx="1945346" cy="0"/>
          </a:xfrm>
          <a:custGeom>
            <a:avLst/>
            <a:gdLst/>
            <a:ahLst/>
            <a:cxnLst/>
            <a:rect l="l" t="t" r="r" b="b"/>
            <a:pathLst>
              <a:path w="3208020">
                <a:moveTo>
                  <a:pt x="0" y="0"/>
                </a:moveTo>
                <a:lnTo>
                  <a:pt x="3207597" y="0"/>
                </a:lnTo>
              </a:path>
            </a:pathLst>
          </a:custGeom>
          <a:ln w="18952">
            <a:solidFill>
              <a:srgbClr val="231F20"/>
            </a:solidFill>
          </a:ln>
        </p:spPr>
        <p:txBody>
          <a:bodyPr wrap="square" lIns="0" tIns="0" rIns="0" bIns="0" rtlCol="0"/>
          <a:lstStyle/>
          <a:p>
            <a:endParaRPr sz="849"/>
          </a:p>
        </p:txBody>
      </p:sp>
      <p:sp>
        <p:nvSpPr>
          <p:cNvPr id="10" name="object 10"/>
          <p:cNvSpPr/>
          <p:nvPr/>
        </p:nvSpPr>
        <p:spPr>
          <a:xfrm>
            <a:off x="5075958" y="3256530"/>
            <a:ext cx="0" cy="235660"/>
          </a:xfrm>
          <a:custGeom>
            <a:avLst/>
            <a:gdLst/>
            <a:ahLst/>
            <a:cxnLst/>
            <a:rect l="l" t="t" r="r" b="b"/>
            <a:pathLst>
              <a:path h="388620">
                <a:moveTo>
                  <a:pt x="0" y="0"/>
                </a:moveTo>
                <a:lnTo>
                  <a:pt x="0" y="388076"/>
                </a:lnTo>
              </a:path>
            </a:pathLst>
          </a:custGeom>
          <a:ln w="18952">
            <a:solidFill>
              <a:srgbClr val="231F20"/>
            </a:solidFill>
          </a:ln>
        </p:spPr>
        <p:txBody>
          <a:bodyPr wrap="square" lIns="0" tIns="0" rIns="0" bIns="0" rtlCol="0"/>
          <a:lstStyle/>
          <a:p>
            <a:endParaRPr sz="849"/>
          </a:p>
        </p:txBody>
      </p:sp>
      <p:sp>
        <p:nvSpPr>
          <p:cNvPr id="11" name="object 11"/>
          <p:cNvSpPr/>
          <p:nvPr/>
        </p:nvSpPr>
        <p:spPr>
          <a:xfrm>
            <a:off x="6119539" y="3260549"/>
            <a:ext cx="0" cy="235660"/>
          </a:xfrm>
          <a:custGeom>
            <a:avLst/>
            <a:gdLst/>
            <a:ahLst/>
            <a:cxnLst/>
            <a:rect l="l" t="t" r="r" b="b"/>
            <a:pathLst>
              <a:path h="388620">
                <a:moveTo>
                  <a:pt x="0" y="0"/>
                </a:moveTo>
                <a:lnTo>
                  <a:pt x="0" y="388076"/>
                </a:lnTo>
              </a:path>
            </a:pathLst>
          </a:custGeom>
          <a:ln w="18952">
            <a:solidFill>
              <a:srgbClr val="231F20"/>
            </a:solidFill>
          </a:ln>
        </p:spPr>
        <p:txBody>
          <a:bodyPr wrap="square" lIns="0" tIns="0" rIns="0" bIns="0" rtlCol="0"/>
          <a:lstStyle/>
          <a:p>
            <a:endParaRPr sz="849"/>
          </a:p>
        </p:txBody>
      </p:sp>
      <p:sp>
        <p:nvSpPr>
          <p:cNvPr id="12" name="object 12"/>
          <p:cNvSpPr/>
          <p:nvPr/>
        </p:nvSpPr>
        <p:spPr>
          <a:xfrm>
            <a:off x="5539639" y="3083977"/>
            <a:ext cx="178670" cy="0"/>
          </a:xfrm>
          <a:custGeom>
            <a:avLst/>
            <a:gdLst/>
            <a:ahLst/>
            <a:cxnLst/>
            <a:rect l="l" t="t" r="r" b="b"/>
            <a:pathLst>
              <a:path w="294640">
                <a:moveTo>
                  <a:pt x="0" y="0"/>
                </a:moveTo>
                <a:lnTo>
                  <a:pt x="294509" y="0"/>
                </a:lnTo>
              </a:path>
            </a:pathLst>
          </a:custGeom>
          <a:ln w="18952">
            <a:solidFill>
              <a:srgbClr val="61666E"/>
            </a:solidFill>
            <a:prstDash val="dash"/>
          </a:ln>
        </p:spPr>
        <p:txBody>
          <a:bodyPr wrap="square" lIns="0" tIns="0" rIns="0" bIns="0" rtlCol="0"/>
          <a:lstStyle/>
          <a:p>
            <a:endParaRPr sz="849"/>
          </a:p>
        </p:txBody>
      </p:sp>
      <p:sp>
        <p:nvSpPr>
          <p:cNvPr id="13" name="object 13"/>
          <p:cNvSpPr/>
          <p:nvPr/>
        </p:nvSpPr>
        <p:spPr>
          <a:xfrm>
            <a:off x="3805442" y="2077526"/>
            <a:ext cx="4866831" cy="0"/>
          </a:xfrm>
          <a:custGeom>
            <a:avLst/>
            <a:gdLst/>
            <a:ahLst/>
            <a:cxnLst/>
            <a:rect l="l" t="t" r="r" b="b"/>
            <a:pathLst>
              <a:path w="8025765">
                <a:moveTo>
                  <a:pt x="8025253" y="0"/>
                </a:moveTo>
                <a:lnTo>
                  <a:pt x="0" y="0"/>
                </a:lnTo>
              </a:path>
            </a:pathLst>
          </a:custGeom>
          <a:ln w="18952">
            <a:solidFill>
              <a:srgbClr val="61666E"/>
            </a:solidFill>
            <a:prstDash val="dash"/>
          </a:ln>
        </p:spPr>
        <p:txBody>
          <a:bodyPr wrap="square" lIns="0" tIns="0" rIns="0" bIns="0" rtlCol="0"/>
          <a:lstStyle/>
          <a:p>
            <a:endParaRPr sz="849"/>
          </a:p>
        </p:txBody>
      </p:sp>
      <p:sp>
        <p:nvSpPr>
          <p:cNvPr id="16" name="object 16"/>
          <p:cNvSpPr txBox="1"/>
          <p:nvPr/>
        </p:nvSpPr>
        <p:spPr>
          <a:xfrm>
            <a:off x="5718036" y="2779412"/>
            <a:ext cx="771284" cy="398781"/>
          </a:xfrm>
          <a:prstGeom prst="rect">
            <a:avLst/>
          </a:prstGeom>
        </p:spPr>
        <p:txBody>
          <a:bodyPr vert="horz" wrap="square" lIns="0" tIns="7701" rIns="0" bIns="0" rtlCol="0">
            <a:spAutoFit/>
          </a:bodyPr>
          <a:lstStyle/>
          <a:p>
            <a:pPr marL="135543" marR="3081" indent="-128226" algn="ctr">
              <a:spcBef>
                <a:spcPts val="61"/>
              </a:spcBef>
            </a:pPr>
            <a:r>
              <a:rPr lang="en-US" sz="819" spc="21" dirty="0">
                <a:solidFill>
                  <a:srgbClr val="313A97"/>
                </a:solidFill>
              </a:rPr>
              <a:t>Federal </a:t>
            </a:r>
          </a:p>
          <a:p>
            <a:pPr marL="135543" marR="3081" indent="-128226" algn="ctr">
              <a:spcBef>
                <a:spcPts val="61"/>
              </a:spcBef>
            </a:pPr>
            <a:r>
              <a:rPr sz="819" spc="21" dirty="0">
                <a:solidFill>
                  <a:srgbClr val="313A97"/>
                </a:solidFill>
              </a:rPr>
              <a:t>Deputy</a:t>
            </a:r>
            <a:r>
              <a:rPr sz="819" spc="-64" dirty="0">
                <a:solidFill>
                  <a:srgbClr val="313A97"/>
                </a:solidFill>
              </a:rPr>
              <a:t> </a:t>
            </a:r>
            <a:r>
              <a:rPr sz="819" spc="15" dirty="0">
                <a:solidFill>
                  <a:srgbClr val="313A97"/>
                </a:solidFill>
              </a:rPr>
              <a:t>Minister </a:t>
            </a:r>
            <a:r>
              <a:rPr sz="819" spc="21" dirty="0">
                <a:solidFill>
                  <a:srgbClr val="313A97"/>
                </a:solidFill>
              </a:rPr>
              <a:t>Champion</a:t>
            </a:r>
            <a:endParaRPr sz="819" dirty="0"/>
          </a:p>
        </p:txBody>
      </p:sp>
      <p:sp>
        <p:nvSpPr>
          <p:cNvPr id="17" name="object 17"/>
          <p:cNvSpPr txBox="1"/>
          <p:nvPr/>
        </p:nvSpPr>
        <p:spPr>
          <a:xfrm>
            <a:off x="5921501" y="2409368"/>
            <a:ext cx="423956" cy="133836"/>
          </a:xfrm>
          <a:prstGeom prst="rect">
            <a:avLst/>
          </a:prstGeom>
        </p:spPr>
        <p:txBody>
          <a:bodyPr vert="horz" wrap="square" lIns="0" tIns="7701" rIns="0" bIns="0" rtlCol="0">
            <a:spAutoFit/>
          </a:bodyPr>
          <a:lstStyle/>
          <a:p>
            <a:pPr marL="7701">
              <a:spcBef>
                <a:spcPts val="61"/>
              </a:spcBef>
            </a:pPr>
            <a:r>
              <a:rPr sz="819" spc="-12" dirty="0">
                <a:solidFill>
                  <a:srgbClr val="313A97"/>
                </a:solidFill>
              </a:rPr>
              <a:t>C</a:t>
            </a:r>
            <a:r>
              <a:rPr sz="819" spc="39" dirty="0">
                <a:solidFill>
                  <a:srgbClr val="313A97"/>
                </a:solidFill>
              </a:rPr>
              <a:t>O</a:t>
            </a:r>
            <a:r>
              <a:rPr sz="819" spc="-30" dirty="0">
                <a:solidFill>
                  <a:srgbClr val="313A97"/>
                </a:solidFill>
              </a:rPr>
              <a:t>A</a:t>
            </a:r>
            <a:r>
              <a:rPr sz="819" spc="-45" dirty="0">
                <a:solidFill>
                  <a:srgbClr val="313A97"/>
                </a:solidFill>
              </a:rPr>
              <a:t>S</a:t>
            </a:r>
            <a:r>
              <a:rPr sz="819" spc="-61" dirty="0">
                <a:solidFill>
                  <a:srgbClr val="313A97"/>
                </a:solidFill>
              </a:rPr>
              <a:t>TS</a:t>
            </a:r>
            <a:endParaRPr sz="819" dirty="0"/>
          </a:p>
        </p:txBody>
      </p:sp>
      <p:sp>
        <p:nvSpPr>
          <p:cNvPr id="19" name="object 19"/>
          <p:cNvSpPr txBox="1"/>
          <p:nvPr/>
        </p:nvSpPr>
        <p:spPr>
          <a:xfrm>
            <a:off x="4443396" y="2287283"/>
            <a:ext cx="1075100" cy="548420"/>
          </a:xfrm>
          <a:prstGeom prst="rect">
            <a:avLst/>
          </a:prstGeom>
          <a:solidFill>
            <a:srgbClr val="313A97"/>
          </a:solidFill>
        </p:spPr>
        <p:txBody>
          <a:bodyPr vert="horz" wrap="square" lIns="0" tIns="0" rIns="0" bIns="0" rtlCol="0">
            <a:spAutoFit/>
          </a:bodyPr>
          <a:lstStyle/>
          <a:p>
            <a:pPr>
              <a:lnSpc>
                <a:spcPct val="100000"/>
              </a:lnSpc>
            </a:pPr>
            <a:endParaRPr sz="1092" dirty="0">
              <a:latin typeface="Times New Roman"/>
              <a:cs typeface="Times New Roman"/>
            </a:endParaRPr>
          </a:p>
          <a:p>
            <a:pPr marL="337316" marR="115519" indent="-212170">
              <a:spcBef>
                <a:spcPts val="955"/>
              </a:spcBef>
            </a:pPr>
            <a:r>
              <a:rPr sz="819" spc="3" dirty="0">
                <a:solidFill>
                  <a:srgbClr val="FFFFFF"/>
                </a:solidFill>
              </a:rPr>
              <a:t>Strategic</a:t>
            </a:r>
            <a:r>
              <a:rPr sz="819" spc="-55" dirty="0">
                <a:solidFill>
                  <a:srgbClr val="FFFFFF"/>
                </a:solidFill>
              </a:rPr>
              <a:t> </a:t>
            </a:r>
            <a:r>
              <a:rPr sz="819" dirty="0">
                <a:solidFill>
                  <a:srgbClr val="FFFFFF"/>
                </a:solidFill>
              </a:rPr>
              <a:t>External  </a:t>
            </a:r>
            <a:r>
              <a:rPr sz="819" spc="-3" dirty="0">
                <a:solidFill>
                  <a:srgbClr val="FFFFFF"/>
                </a:solidFill>
              </a:rPr>
              <a:t>Relations</a:t>
            </a:r>
            <a:endParaRPr sz="819" dirty="0"/>
          </a:p>
        </p:txBody>
      </p:sp>
      <p:sp>
        <p:nvSpPr>
          <p:cNvPr id="20" name="object 20"/>
          <p:cNvSpPr/>
          <p:nvPr/>
        </p:nvSpPr>
        <p:spPr>
          <a:xfrm>
            <a:off x="6881681" y="3484520"/>
            <a:ext cx="1940725" cy="1143256"/>
          </a:xfrm>
          <a:custGeom>
            <a:avLst/>
            <a:gdLst/>
            <a:ahLst/>
            <a:cxnLst/>
            <a:rect l="l" t="t" r="r" b="b"/>
            <a:pathLst>
              <a:path w="3200400" h="1885314">
                <a:moveTo>
                  <a:pt x="3200028" y="1885303"/>
                </a:moveTo>
                <a:lnTo>
                  <a:pt x="0" y="1885303"/>
                </a:lnTo>
                <a:lnTo>
                  <a:pt x="0" y="0"/>
                </a:lnTo>
                <a:lnTo>
                  <a:pt x="3200028" y="0"/>
                </a:lnTo>
                <a:lnTo>
                  <a:pt x="3200028" y="1885303"/>
                </a:lnTo>
                <a:close/>
              </a:path>
            </a:pathLst>
          </a:custGeom>
          <a:solidFill>
            <a:srgbClr val="78BE43"/>
          </a:solidFill>
        </p:spPr>
        <p:txBody>
          <a:bodyPr wrap="square" lIns="0" tIns="0" rIns="0" bIns="0" rtlCol="0"/>
          <a:lstStyle/>
          <a:p>
            <a:endParaRPr sz="849"/>
          </a:p>
        </p:txBody>
      </p:sp>
      <p:sp>
        <p:nvSpPr>
          <p:cNvPr id="21" name="object 21"/>
          <p:cNvSpPr/>
          <p:nvPr/>
        </p:nvSpPr>
        <p:spPr>
          <a:xfrm>
            <a:off x="757047" y="3509784"/>
            <a:ext cx="1812114" cy="1120923"/>
          </a:xfrm>
          <a:custGeom>
            <a:avLst/>
            <a:gdLst/>
            <a:ahLst/>
            <a:cxnLst/>
            <a:rect l="l" t="t" r="r" b="b"/>
            <a:pathLst>
              <a:path w="2988310" h="1848485">
                <a:moveTo>
                  <a:pt x="2988296" y="1848006"/>
                </a:moveTo>
                <a:lnTo>
                  <a:pt x="0" y="1848006"/>
                </a:lnTo>
                <a:lnTo>
                  <a:pt x="0" y="0"/>
                </a:lnTo>
                <a:lnTo>
                  <a:pt x="2988296" y="0"/>
                </a:lnTo>
                <a:lnTo>
                  <a:pt x="2988296" y="1848006"/>
                </a:lnTo>
                <a:close/>
              </a:path>
            </a:pathLst>
          </a:custGeom>
          <a:solidFill>
            <a:srgbClr val="A54499"/>
          </a:solidFill>
        </p:spPr>
        <p:txBody>
          <a:bodyPr wrap="square" lIns="0" tIns="0" rIns="0" bIns="0" rtlCol="0"/>
          <a:lstStyle/>
          <a:p>
            <a:endParaRPr sz="849"/>
          </a:p>
        </p:txBody>
      </p:sp>
      <p:sp>
        <p:nvSpPr>
          <p:cNvPr id="22" name="object 22"/>
          <p:cNvSpPr/>
          <p:nvPr/>
        </p:nvSpPr>
        <p:spPr>
          <a:xfrm>
            <a:off x="5685482" y="3491859"/>
            <a:ext cx="1015800" cy="935707"/>
          </a:xfrm>
          <a:custGeom>
            <a:avLst/>
            <a:gdLst/>
            <a:ahLst/>
            <a:cxnLst/>
            <a:rect l="l" t="t" r="r" b="b"/>
            <a:pathLst>
              <a:path w="1675129" h="1543050">
                <a:moveTo>
                  <a:pt x="1674870" y="1542979"/>
                </a:moveTo>
                <a:lnTo>
                  <a:pt x="0" y="1542979"/>
                </a:lnTo>
                <a:lnTo>
                  <a:pt x="0" y="0"/>
                </a:lnTo>
                <a:lnTo>
                  <a:pt x="1674870" y="0"/>
                </a:lnTo>
                <a:lnTo>
                  <a:pt x="1674870" y="1542979"/>
                </a:lnTo>
                <a:close/>
              </a:path>
            </a:pathLst>
          </a:custGeom>
          <a:solidFill>
            <a:srgbClr val="313A97"/>
          </a:solidFill>
        </p:spPr>
        <p:txBody>
          <a:bodyPr wrap="square" lIns="0" tIns="0" rIns="0" bIns="0" rtlCol="0"/>
          <a:lstStyle/>
          <a:p>
            <a:endParaRPr sz="849"/>
          </a:p>
        </p:txBody>
      </p:sp>
      <p:sp>
        <p:nvSpPr>
          <p:cNvPr id="23" name="object 23"/>
          <p:cNvSpPr/>
          <p:nvPr/>
        </p:nvSpPr>
        <p:spPr>
          <a:xfrm>
            <a:off x="4554861" y="3491859"/>
            <a:ext cx="1015800" cy="935707"/>
          </a:xfrm>
          <a:custGeom>
            <a:avLst/>
            <a:gdLst/>
            <a:ahLst/>
            <a:cxnLst/>
            <a:rect l="l" t="t" r="r" b="b"/>
            <a:pathLst>
              <a:path w="1675129" h="1543050">
                <a:moveTo>
                  <a:pt x="1674870" y="1542979"/>
                </a:moveTo>
                <a:lnTo>
                  <a:pt x="0" y="1542979"/>
                </a:lnTo>
                <a:lnTo>
                  <a:pt x="0" y="0"/>
                </a:lnTo>
                <a:lnTo>
                  <a:pt x="1674870" y="0"/>
                </a:lnTo>
                <a:lnTo>
                  <a:pt x="1674870" y="1542979"/>
                </a:lnTo>
                <a:close/>
              </a:path>
            </a:pathLst>
          </a:custGeom>
          <a:solidFill>
            <a:srgbClr val="313A97"/>
          </a:solidFill>
        </p:spPr>
        <p:txBody>
          <a:bodyPr wrap="square" lIns="0" tIns="0" rIns="0" bIns="0" rtlCol="0"/>
          <a:lstStyle/>
          <a:p>
            <a:endParaRPr sz="849"/>
          </a:p>
        </p:txBody>
      </p:sp>
      <p:sp>
        <p:nvSpPr>
          <p:cNvPr id="24" name="object 24"/>
          <p:cNvSpPr txBox="1"/>
          <p:nvPr/>
        </p:nvSpPr>
        <p:spPr>
          <a:xfrm>
            <a:off x="891998" y="3609611"/>
            <a:ext cx="926465" cy="259897"/>
          </a:xfrm>
          <a:prstGeom prst="rect">
            <a:avLst/>
          </a:prstGeom>
        </p:spPr>
        <p:txBody>
          <a:bodyPr vert="horz" wrap="square" lIns="0" tIns="7701" rIns="0" bIns="0" rtlCol="0">
            <a:spAutoFit/>
          </a:bodyPr>
          <a:lstStyle/>
          <a:p>
            <a:pPr marR="3081" indent="124761">
              <a:spcBef>
                <a:spcPts val="61"/>
              </a:spcBef>
              <a:tabLst>
                <a:tab pos="661540" algn="l"/>
                <a:tab pos="918378" algn="l"/>
              </a:tabLst>
            </a:pPr>
            <a:r>
              <a:rPr sz="819" spc="21" dirty="0">
                <a:solidFill>
                  <a:srgbClr val="FFFFFF"/>
                </a:solidFill>
              </a:rPr>
              <a:t>Alumni 	</a:t>
            </a:r>
            <a:r>
              <a:rPr sz="819" u="heavy" spc="21" dirty="0">
                <a:solidFill>
                  <a:srgbClr val="FFFFFF"/>
                </a:solidFill>
                <a:uFill>
                  <a:solidFill>
                    <a:srgbClr val="FFFFFF"/>
                  </a:solidFill>
                </a:uFill>
              </a:rPr>
              <a:t>	</a:t>
            </a:r>
            <a:r>
              <a:rPr sz="819" dirty="0">
                <a:solidFill>
                  <a:srgbClr val="FFFFFF"/>
                </a:solidFill>
              </a:rPr>
              <a:t> </a:t>
            </a:r>
            <a:r>
              <a:rPr sz="819" spc="15" dirty="0">
                <a:solidFill>
                  <a:srgbClr val="FFFFFF"/>
                </a:solidFill>
              </a:rPr>
              <a:t>Engagement</a:t>
            </a:r>
            <a:endParaRPr sz="819"/>
          </a:p>
        </p:txBody>
      </p:sp>
      <p:sp>
        <p:nvSpPr>
          <p:cNvPr id="25" name="object 25"/>
          <p:cNvSpPr txBox="1"/>
          <p:nvPr/>
        </p:nvSpPr>
        <p:spPr>
          <a:xfrm>
            <a:off x="6971110" y="3697757"/>
            <a:ext cx="476325" cy="331968"/>
          </a:xfrm>
          <a:prstGeom prst="rect">
            <a:avLst/>
          </a:prstGeom>
        </p:spPr>
        <p:txBody>
          <a:bodyPr vert="horz" wrap="square" lIns="0" tIns="7701" rIns="0" bIns="0" rtlCol="0">
            <a:spAutoFit/>
          </a:bodyPr>
          <a:lstStyle/>
          <a:p>
            <a:pPr marL="7701" marR="3081">
              <a:lnSpc>
                <a:spcPct val="139000"/>
              </a:lnSpc>
              <a:spcBef>
                <a:spcPts val="61"/>
              </a:spcBef>
            </a:pPr>
            <a:r>
              <a:rPr sz="758" dirty="0">
                <a:solidFill>
                  <a:srgbClr val="FFFFFF"/>
                </a:solidFill>
              </a:rPr>
              <a:t>Innov</a:t>
            </a:r>
            <a:r>
              <a:rPr sz="758" spc="-6" dirty="0">
                <a:solidFill>
                  <a:srgbClr val="FFFFFF"/>
                </a:solidFill>
              </a:rPr>
              <a:t>a</a:t>
            </a:r>
            <a:r>
              <a:rPr sz="758" spc="18" dirty="0">
                <a:solidFill>
                  <a:srgbClr val="FFFFFF"/>
                </a:solidFill>
              </a:rPr>
              <a:t>tion  </a:t>
            </a:r>
            <a:r>
              <a:rPr sz="758" spc="6" dirty="0">
                <a:solidFill>
                  <a:srgbClr val="FFFFFF"/>
                </a:solidFill>
              </a:rPr>
              <a:t>Advisory</a:t>
            </a:r>
            <a:endParaRPr sz="758"/>
          </a:p>
        </p:txBody>
      </p:sp>
      <p:sp>
        <p:nvSpPr>
          <p:cNvPr id="26" name="object 26"/>
          <p:cNvSpPr txBox="1"/>
          <p:nvPr/>
        </p:nvSpPr>
        <p:spPr>
          <a:xfrm>
            <a:off x="6971110" y="4018934"/>
            <a:ext cx="641518" cy="240656"/>
          </a:xfrm>
          <a:prstGeom prst="rect">
            <a:avLst/>
          </a:prstGeom>
        </p:spPr>
        <p:txBody>
          <a:bodyPr vert="horz" wrap="square" lIns="0" tIns="7316" rIns="0" bIns="0" rtlCol="0">
            <a:spAutoFit/>
          </a:bodyPr>
          <a:lstStyle/>
          <a:p>
            <a:pPr marL="7701" marR="3081">
              <a:spcBef>
                <a:spcPts val="58"/>
              </a:spcBef>
            </a:pPr>
            <a:r>
              <a:rPr sz="758" spc="15" dirty="0">
                <a:solidFill>
                  <a:srgbClr val="FFFFFF"/>
                </a:solidFill>
              </a:rPr>
              <a:t>Committee  </a:t>
            </a:r>
            <a:r>
              <a:rPr sz="758" spc="-58" dirty="0">
                <a:solidFill>
                  <a:srgbClr val="FFFFFF"/>
                </a:solidFill>
              </a:rPr>
              <a:t>(VPR</a:t>
            </a:r>
            <a:r>
              <a:rPr sz="758" spc="-67" dirty="0">
                <a:solidFill>
                  <a:srgbClr val="FFFFFF"/>
                </a:solidFill>
              </a:rPr>
              <a:t> </a:t>
            </a:r>
            <a:r>
              <a:rPr sz="758" dirty="0">
                <a:solidFill>
                  <a:srgbClr val="FFFFFF"/>
                </a:solidFill>
              </a:rPr>
              <a:t>Co-chair)</a:t>
            </a:r>
            <a:endParaRPr sz="758"/>
          </a:p>
        </p:txBody>
      </p:sp>
      <p:sp>
        <p:nvSpPr>
          <p:cNvPr id="27" name="object 27"/>
          <p:cNvSpPr txBox="1"/>
          <p:nvPr/>
        </p:nvSpPr>
        <p:spPr>
          <a:xfrm>
            <a:off x="7536692" y="3510368"/>
            <a:ext cx="836745" cy="124022"/>
          </a:xfrm>
          <a:prstGeom prst="rect">
            <a:avLst/>
          </a:prstGeom>
        </p:spPr>
        <p:txBody>
          <a:bodyPr vert="horz" wrap="square" lIns="0" tIns="7316" rIns="0" bIns="0" rtlCol="0">
            <a:spAutoFit/>
          </a:bodyPr>
          <a:lstStyle/>
          <a:p>
            <a:pPr marL="7701">
              <a:spcBef>
                <a:spcPts val="58"/>
              </a:spcBef>
            </a:pPr>
            <a:r>
              <a:rPr sz="758" dirty="0">
                <a:solidFill>
                  <a:srgbClr val="FFFFFF"/>
                </a:solidFill>
              </a:rPr>
              <a:t>Signal </a:t>
            </a:r>
            <a:r>
              <a:rPr sz="758" spc="9" dirty="0">
                <a:solidFill>
                  <a:srgbClr val="FFFFFF"/>
                </a:solidFill>
              </a:rPr>
              <a:t>Hill</a:t>
            </a:r>
            <a:r>
              <a:rPr sz="758" spc="-69" dirty="0">
                <a:solidFill>
                  <a:srgbClr val="FFFFFF"/>
                </a:solidFill>
              </a:rPr>
              <a:t> </a:t>
            </a:r>
            <a:r>
              <a:rPr sz="758" dirty="0">
                <a:solidFill>
                  <a:srgbClr val="FFFFFF"/>
                </a:solidFill>
              </a:rPr>
              <a:t>Campus</a:t>
            </a:r>
            <a:endParaRPr sz="758" dirty="0"/>
          </a:p>
        </p:txBody>
      </p:sp>
      <p:sp>
        <p:nvSpPr>
          <p:cNvPr id="28" name="object 28"/>
          <p:cNvSpPr txBox="1"/>
          <p:nvPr/>
        </p:nvSpPr>
        <p:spPr>
          <a:xfrm>
            <a:off x="4731210" y="3520294"/>
            <a:ext cx="679639" cy="240656"/>
          </a:xfrm>
          <a:prstGeom prst="rect">
            <a:avLst/>
          </a:prstGeom>
        </p:spPr>
        <p:txBody>
          <a:bodyPr vert="horz" wrap="square" lIns="0" tIns="7316" rIns="0" bIns="0" rtlCol="0">
            <a:spAutoFit/>
          </a:bodyPr>
          <a:lstStyle/>
          <a:p>
            <a:pPr marL="56989" marR="3081" indent="-49673">
              <a:spcBef>
                <a:spcPts val="58"/>
              </a:spcBef>
            </a:pPr>
            <a:r>
              <a:rPr sz="758" spc="15" dirty="0">
                <a:solidFill>
                  <a:srgbClr val="FFFFFF"/>
                </a:solidFill>
              </a:rPr>
              <a:t>Ofﬁce </a:t>
            </a:r>
            <a:r>
              <a:rPr sz="758" spc="21" dirty="0">
                <a:solidFill>
                  <a:srgbClr val="FFFFFF"/>
                </a:solidFill>
              </a:rPr>
              <a:t>of</a:t>
            </a:r>
            <a:r>
              <a:rPr sz="758" spc="-76" dirty="0">
                <a:solidFill>
                  <a:srgbClr val="FFFFFF"/>
                </a:solidFill>
              </a:rPr>
              <a:t> </a:t>
            </a:r>
            <a:r>
              <a:rPr sz="758" dirty="0">
                <a:solidFill>
                  <a:srgbClr val="FFFFFF"/>
                </a:solidFill>
              </a:rPr>
              <a:t>Public  </a:t>
            </a:r>
            <a:r>
              <a:rPr sz="758" spc="15" dirty="0">
                <a:solidFill>
                  <a:srgbClr val="FFFFFF"/>
                </a:solidFill>
              </a:rPr>
              <a:t>Engagement</a:t>
            </a:r>
            <a:endParaRPr sz="758"/>
          </a:p>
        </p:txBody>
      </p:sp>
      <p:sp>
        <p:nvSpPr>
          <p:cNvPr id="29" name="object 29"/>
          <p:cNvSpPr txBox="1"/>
          <p:nvPr/>
        </p:nvSpPr>
        <p:spPr>
          <a:xfrm>
            <a:off x="5862905" y="3519527"/>
            <a:ext cx="666547" cy="240656"/>
          </a:xfrm>
          <a:prstGeom prst="rect">
            <a:avLst/>
          </a:prstGeom>
        </p:spPr>
        <p:txBody>
          <a:bodyPr vert="horz" wrap="square" lIns="0" tIns="7316" rIns="0" bIns="0" rtlCol="0">
            <a:spAutoFit/>
          </a:bodyPr>
          <a:lstStyle/>
          <a:p>
            <a:pPr marL="127071" marR="3081" indent="-119755">
              <a:spcBef>
                <a:spcPts val="58"/>
              </a:spcBef>
            </a:pPr>
            <a:r>
              <a:rPr sz="758" spc="18" dirty="0">
                <a:solidFill>
                  <a:srgbClr val="FFFFFF"/>
                </a:solidFill>
              </a:rPr>
              <a:t>Newfoundland  </a:t>
            </a:r>
            <a:r>
              <a:rPr sz="758" spc="9" dirty="0">
                <a:solidFill>
                  <a:srgbClr val="FFFFFF"/>
                </a:solidFill>
              </a:rPr>
              <a:t>Quarterly</a:t>
            </a:r>
            <a:endParaRPr sz="758"/>
          </a:p>
        </p:txBody>
      </p:sp>
      <p:sp>
        <p:nvSpPr>
          <p:cNvPr id="30" name="object 30"/>
          <p:cNvSpPr txBox="1"/>
          <p:nvPr/>
        </p:nvSpPr>
        <p:spPr>
          <a:xfrm>
            <a:off x="4835855" y="4206463"/>
            <a:ext cx="174049" cy="105428"/>
          </a:xfrm>
          <a:prstGeom prst="rect">
            <a:avLst/>
          </a:prstGeom>
        </p:spPr>
        <p:txBody>
          <a:bodyPr vert="horz" wrap="square" lIns="0" tIns="7316" rIns="0" bIns="0" rtlCol="0">
            <a:spAutoFit/>
          </a:bodyPr>
          <a:lstStyle/>
          <a:p>
            <a:pPr marL="7701">
              <a:spcBef>
                <a:spcPts val="58"/>
              </a:spcBef>
            </a:pPr>
            <a:r>
              <a:rPr sz="637" i="1" spc="-76" dirty="0">
                <a:solidFill>
                  <a:srgbClr val="FFFFFF"/>
                </a:solidFill>
              </a:rPr>
              <a:t>S</a:t>
            </a:r>
            <a:r>
              <a:rPr sz="637" i="1" dirty="0">
                <a:solidFill>
                  <a:srgbClr val="FFFFFF"/>
                </a:solidFill>
              </a:rPr>
              <a:t>ta</a:t>
            </a:r>
            <a:r>
              <a:rPr sz="637" i="1" spc="-12" dirty="0">
                <a:solidFill>
                  <a:srgbClr val="FFFFFF"/>
                </a:solidFill>
              </a:rPr>
              <a:t>f</a:t>
            </a:r>
            <a:r>
              <a:rPr sz="637" i="1" spc="6" dirty="0">
                <a:solidFill>
                  <a:srgbClr val="FFFFFF"/>
                </a:solidFill>
              </a:rPr>
              <a:t>f</a:t>
            </a:r>
            <a:endParaRPr sz="637"/>
          </a:p>
        </p:txBody>
      </p:sp>
      <p:sp>
        <p:nvSpPr>
          <p:cNvPr id="31" name="object 31"/>
          <p:cNvSpPr txBox="1"/>
          <p:nvPr/>
        </p:nvSpPr>
        <p:spPr>
          <a:xfrm>
            <a:off x="5112043" y="3873316"/>
            <a:ext cx="323454" cy="301507"/>
          </a:xfrm>
          <a:prstGeom prst="rect">
            <a:avLst/>
          </a:prstGeom>
        </p:spPr>
        <p:txBody>
          <a:bodyPr vert="horz" wrap="square" lIns="0" tIns="7316" rIns="0" bIns="0" rtlCol="0">
            <a:spAutoFit/>
          </a:bodyPr>
          <a:lstStyle/>
          <a:p>
            <a:pPr marL="7701" marR="3081">
              <a:spcBef>
                <a:spcPts val="58"/>
              </a:spcBef>
            </a:pPr>
            <a:r>
              <a:rPr sz="637" i="1" spc="-3" dirty="0">
                <a:solidFill>
                  <a:srgbClr val="FFFFFF"/>
                </a:solidFill>
              </a:rPr>
              <a:t>Expert  </a:t>
            </a:r>
            <a:r>
              <a:rPr sz="637" i="1" spc="-6" dirty="0">
                <a:solidFill>
                  <a:srgbClr val="FFFFFF"/>
                </a:solidFill>
              </a:rPr>
              <a:t>W</a:t>
            </a:r>
            <a:r>
              <a:rPr sz="637" i="1" spc="9" dirty="0">
                <a:solidFill>
                  <a:srgbClr val="FFFFFF"/>
                </a:solidFill>
              </a:rPr>
              <a:t>orking  Group</a:t>
            </a:r>
            <a:endParaRPr sz="637"/>
          </a:p>
        </p:txBody>
      </p:sp>
      <p:sp>
        <p:nvSpPr>
          <p:cNvPr id="32" name="object 32"/>
          <p:cNvSpPr txBox="1"/>
          <p:nvPr/>
        </p:nvSpPr>
        <p:spPr>
          <a:xfrm>
            <a:off x="6060880" y="4202682"/>
            <a:ext cx="174434" cy="105428"/>
          </a:xfrm>
          <a:prstGeom prst="rect">
            <a:avLst/>
          </a:prstGeom>
        </p:spPr>
        <p:txBody>
          <a:bodyPr vert="horz" wrap="square" lIns="0" tIns="7316" rIns="0" bIns="0" rtlCol="0">
            <a:spAutoFit/>
          </a:bodyPr>
          <a:lstStyle/>
          <a:p>
            <a:pPr marL="7701">
              <a:spcBef>
                <a:spcPts val="58"/>
              </a:spcBef>
            </a:pPr>
            <a:r>
              <a:rPr sz="637" i="1" spc="-76" dirty="0">
                <a:solidFill>
                  <a:srgbClr val="FFFFFF"/>
                </a:solidFill>
              </a:rPr>
              <a:t>S</a:t>
            </a:r>
            <a:r>
              <a:rPr sz="637" i="1" dirty="0">
                <a:solidFill>
                  <a:srgbClr val="FFFFFF"/>
                </a:solidFill>
              </a:rPr>
              <a:t>ta</a:t>
            </a:r>
            <a:r>
              <a:rPr sz="637" i="1" spc="-12" dirty="0">
                <a:solidFill>
                  <a:srgbClr val="FFFFFF"/>
                </a:solidFill>
              </a:rPr>
              <a:t>f</a:t>
            </a:r>
            <a:r>
              <a:rPr sz="637" i="1" spc="6" dirty="0">
                <a:solidFill>
                  <a:srgbClr val="FFFFFF"/>
                </a:solidFill>
              </a:rPr>
              <a:t>f</a:t>
            </a:r>
            <a:endParaRPr sz="637"/>
          </a:p>
        </p:txBody>
      </p:sp>
      <p:sp>
        <p:nvSpPr>
          <p:cNvPr id="33" name="object 33"/>
          <p:cNvSpPr txBox="1"/>
          <p:nvPr/>
        </p:nvSpPr>
        <p:spPr>
          <a:xfrm>
            <a:off x="6258628" y="3842986"/>
            <a:ext cx="330770" cy="301507"/>
          </a:xfrm>
          <a:prstGeom prst="rect">
            <a:avLst/>
          </a:prstGeom>
        </p:spPr>
        <p:txBody>
          <a:bodyPr vert="horz" wrap="square" lIns="0" tIns="7316" rIns="0" bIns="0" rtlCol="0">
            <a:spAutoFit/>
          </a:bodyPr>
          <a:lstStyle/>
          <a:p>
            <a:pPr marL="7701" marR="3081" algn="just">
              <a:spcBef>
                <a:spcPts val="58"/>
              </a:spcBef>
            </a:pPr>
            <a:r>
              <a:rPr sz="637" i="1" spc="3" dirty="0">
                <a:solidFill>
                  <a:srgbClr val="FFFFFF"/>
                </a:solidFill>
              </a:rPr>
              <a:t>Editorial  </a:t>
            </a:r>
            <a:r>
              <a:rPr sz="637" i="1" dirty="0">
                <a:solidFill>
                  <a:srgbClr val="FFFFFF"/>
                </a:solidFill>
              </a:rPr>
              <a:t>Advisory  Board</a:t>
            </a:r>
            <a:endParaRPr sz="637"/>
          </a:p>
        </p:txBody>
      </p:sp>
      <p:sp>
        <p:nvSpPr>
          <p:cNvPr id="34" name="object 34"/>
          <p:cNvSpPr txBox="1"/>
          <p:nvPr/>
        </p:nvSpPr>
        <p:spPr>
          <a:xfrm>
            <a:off x="1892682" y="3721127"/>
            <a:ext cx="345788" cy="133836"/>
          </a:xfrm>
          <a:prstGeom prst="rect">
            <a:avLst/>
          </a:prstGeom>
        </p:spPr>
        <p:txBody>
          <a:bodyPr vert="horz" wrap="square" lIns="0" tIns="7701" rIns="0" bIns="0" rtlCol="0">
            <a:spAutoFit/>
          </a:bodyPr>
          <a:lstStyle/>
          <a:p>
            <a:pPr>
              <a:spcBef>
                <a:spcPts val="61"/>
              </a:spcBef>
            </a:pPr>
            <a:r>
              <a:rPr sz="819" spc="21" dirty="0">
                <a:solidFill>
                  <a:srgbClr val="FFFFFF"/>
                </a:solidFill>
              </a:rPr>
              <a:t>Alumni</a:t>
            </a:r>
            <a:endParaRPr sz="819" dirty="0"/>
          </a:p>
        </p:txBody>
      </p:sp>
      <p:sp>
        <p:nvSpPr>
          <p:cNvPr id="35" name="object 35"/>
          <p:cNvSpPr txBox="1"/>
          <p:nvPr/>
        </p:nvSpPr>
        <p:spPr>
          <a:xfrm>
            <a:off x="1685248" y="3846053"/>
            <a:ext cx="786687" cy="225785"/>
          </a:xfrm>
          <a:prstGeom prst="rect">
            <a:avLst/>
          </a:prstGeom>
        </p:spPr>
        <p:txBody>
          <a:bodyPr vert="horz" wrap="square" lIns="0" tIns="7701" rIns="0" bIns="0" rtlCol="0">
            <a:spAutoFit/>
          </a:bodyPr>
          <a:lstStyle/>
          <a:p>
            <a:pPr marR="3081" algn="ctr">
              <a:lnSpc>
                <a:spcPts val="961"/>
              </a:lnSpc>
              <a:spcBef>
                <a:spcPts val="61"/>
              </a:spcBef>
            </a:pPr>
            <a:r>
              <a:rPr sz="819" spc="15" dirty="0">
                <a:solidFill>
                  <a:srgbClr val="FFFFFF"/>
                </a:solidFill>
              </a:rPr>
              <a:t>“Chapters”</a:t>
            </a:r>
            <a:endParaRPr sz="819" dirty="0"/>
          </a:p>
          <a:p>
            <a:pPr marR="3081" algn="ctr">
              <a:lnSpc>
                <a:spcPts val="743"/>
              </a:lnSpc>
            </a:pPr>
            <a:r>
              <a:rPr sz="637" spc="9" dirty="0">
                <a:solidFill>
                  <a:srgbClr val="FFFFFF"/>
                </a:solidFill>
              </a:rPr>
              <a:t>(under</a:t>
            </a:r>
            <a:r>
              <a:rPr sz="637" spc="-61" dirty="0">
                <a:solidFill>
                  <a:srgbClr val="FFFFFF"/>
                </a:solidFill>
              </a:rPr>
              <a:t> </a:t>
            </a:r>
            <a:r>
              <a:rPr sz="637" spc="15" dirty="0">
                <a:solidFill>
                  <a:srgbClr val="FFFFFF"/>
                </a:solidFill>
              </a:rPr>
              <a:t>development)</a:t>
            </a:r>
            <a:endParaRPr sz="637" dirty="0"/>
          </a:p>
        </p:txBody>
      </p:sp>
      <p:sp>
        <p:nvSpPr>
          <p:cNvPr id="36" name="object 36"/>
          <p:cNvSpPr txBox="1"/>
          <p:nvPr/>
        </p:nvSpPr>
        <p:spPr>
          <a:xfrm>
            <a:off x="1011117" y="4022195"/>
            <a:ext cx="330000" cy="203467"/>
          </a:xfrm>
          <a:prstGeom prst="rect">
            <a:avLst/>
          </a:prstGeom>
        </p:spPr>
        <p:txBody>
          <a:bodyPr vert="horz" wrap="square" lIns="0" tIns="7316" rIns="0" bIns="0" rtlCol="0">
            <a:spAutoFit/>
          </a:bodyPr>
          <a:lstStyle/>
          <a:p>
            <a:pPr marL="23489" marR="3081" indent="-23874">
              <a:spcBef>
                <a:spcPts val="58"/>
              </a:spcBef>
            </a:pPr>
            <a:r>
              <a:rPr sz="637" i="1" spc="-6" dirty="0">
                <a:solidFill>
                  <a:srgbClr val="FFFFFF"/>
                </a:solidFill>
              </a:rPr>
              <a:t>Assistant  </a:t>
            </a:r>
            <a:r>
              <a:rPr sz="637" i="1" spc="15" dirty="0">
                <a:solidFill>
                  <a:srgbClr val="FFFFFF"/>
                </a:solidFill>
              </a:rPr>
              <a:t>Di</a:t>
            </a:r>
            <a:r>
              <a:rPr sz="637" i="1" dirty="0">
                <a:solidFill>
                  <a:srgbClr val="FFFFFF"/>
                </a:solidFill>
              </a:rPr>
              <a:t>r</a:t>
            </a:r>
            <a:r>
              <a:rPr sz="637" i="1" spc="6" dirty="0">
                <a:solidFill>
                  <a:srgbClr val="FFFFFF"/>
                </a:solidFill>
              </a:rPr>
              <a:t>ector</a:t>
            </a:r>
            <a:endParaRPr sz="637"/>
          </a:p>
        </p:txBody>
      </p:sp>
      <p:sp>
        <p:nvSpPr>
          <p:cNvPr id="37" name="object 37"/>
          <p:cNvSpPr txBox="1"/>
          <p:nvPr/>
        </p:nvSpPr>
        <p:spPr>
          <a:xfrm>
            <a:off x="1077810" y="4385672"/>
            <a:ext cx="166733" cy="105428"/>
          </a:xfrm>
          <a:prstGeom prst="rect">
            <a:avLst/>
          </a:prstGeom>
        </p:spPr>
        <p:txBody>
          <a:bodyPr vert="horz" wrap="square" lIns="0" tIns="7316" rIns="0" bIns="0" rtlCol="0">
            <a:spAutoFit/>
          </a:bodyPr>
          <a:lstStyle/>
          <a:p>
            <a:pPr>
              <a:spcBef>
                <a:spcPts val="58"/>
              </a:spcBef>
            </a:pPr>
            <a:r>
              <a:rPr sz="637" i="1" spc="-76" dirty="0">
                <a:solidFill>
                  <a:srgbClr val="FFFFFF"/>
                </a:solidFill>
              </a:rPr>
              <a:t>S</a:t>
            </a:r>
            <a:r>
              <a:rPr sz="637" i="1" dirty="0">
                <a:solidFill>
                  <a:srgbClr val="FFFFFF"/>
                </a:solidFill>
              </a:rPr>
              <a:t>ta</a:t>
            </a:r>
            <a:r>
              <a:rPr sz="637" i="1" spc="-12" dirty="0">
                <a:solidFill>
                  <a:srgbClr val="FFFFFF"/>
                </a:solidFill>
              </a:rPr>
              <a:t>f</a:t>
            </a:r>
            <a:r>
              <a:rPr sz="637" i="1" spc="6" dirty="0">
                <a:solidFill>
                  <a:srgbClr val="FFFFFF"/>
                </a:solidFill>
              </a:rPr>
              <a:t>f</a:t>
            </a:r>
            <a:endParaRPr sz="637"/>
          </a:p>
        </p:txBody>
      </p:sp>
      <p:sp>
        <p:nvSpPr>
          <p:cNvPr id="38" name="object 38"/>
          <p:cNvSpPr/>
          <p:nvPr/>
        </p:nvSpPr>
        <p:spPr>
          <a:xfrm>
            <a:off x="3787215" y="1929493"/>
            <a:ext cx="27724" cy="1562623"/>
          </a:xfrm>
          <a:custGeom>
            <a:avLst/>
            <a:gdLst/>
            <a:ahLst/>
            <a:cxnLst/>
            <a:rect l="l" t="t" r="r" b="b"/>
            <a:pathLst>
              <a:path h="2696210">
                <a:moveTo>
                  <a:pt x="0" y="0"/>
                </a:moveTo>
                <a:lnTo>
                  <a:pt x="0" y="2695786"/>
                </a:lnTo>
              </a:path>
            </a:pathLst>
          </a:custGeom>
          <a:ln w="18952">
            <a:solidFill>
              <a:srgbClr val="231F20"/>
            </a:solidFill>
          </a:ln>
        </p:spPr>
        <p:txBody>
          <a:bodyPr wrap="square" lIns="0" tIns="0" rIns="0" bIns="0" rtlCol="0"/>
          <a:lstStyle/>
          <a:p>
            <a:endParaRPr sz="849"/>
          </a:p>
        </p:txBody>
      </p:sp>
      <p:sp>
        <p:nvSpPr>
          <p:cNvPr id="39" name="object 39"/>
          <p:cNvSpPr/>
          <p:nvPr/>
        </p:nvSpPr>
        <p:spPr>
          <a:xfrm>
            <a:off x="3296088" y="3478361"/>
            <a:ext cx="1015800" cy="959873"/>
          </a:xfrm>
          <a:custGeom>
            <a:avLst/>
            <a:gdLst/>
            <a:ahLst/>
            <a:cxnLst/>
            <a:rect l="l" t="t" r="r" b="b"/>
            <a:pathLst>
              <a:path w="1675129" h="1543050">
                <a:moveTo>
                  <a:pt x="1674880" y="1542979"/>
                </a:moveTo>
                <a:lnTo>
                  <a:pt x="0" y="1542979"/>
                </a:lnTo>
                <a:lnTo>
                  <a:pt x="0" y="0"/>
                </a:lnTo>
                <a:lnTo>
                  <a:pt x="1674880" y="0"/>
                </a:lnTo>
                <a:lnTo>
                  <a:pt x="1674880" y="1542979"/>
                </a:lnTo>
                <a:close/>
              </a:path>
            </a:pathLst>
          </a:custGeom>
          <a:solidFill>
            <a:srgbClr val="F05322"/>
          </a:solidFill>
        </p:spPr>
        <p:txBody>
          <a:bodyPr wrap="square" lIns="0" tIns="0" rIns="0" bIns="0" rtlCol="0"/>
          <a:lstStyle/>
          <a:p>
            <a:endParaRPr sz="849"/>
          </a:p>
        </p:txBody>
      </p:sp>
      <p:sp>
        <p:nvSpPr>
          <p:cNvPr id="40" name="object 40"/>
          <p:cNvSpPr txBox="1"/>
          <p:nvPr/>
        </p:nvSpPr>
        <p:spPr>
          <a:xfrm>
            <a:off x="3352388" y="3561331"/>
            <a:ext cx="948414" cy="120089"/>
          </a:xfrm>
          <a:prstGeom prst="rect">
            <a:avLst/>
          </a:prstGeom>
        </p:spPr>
        <p:txBody>
          <a:bodyPr vert="horz" wrap="square" lIns="0" tIns="17328" rIns="0" bIns="0" rtlCol="0">
            <a:spAutoFit/>
          </a:bodyPr>
          <a:lstStyle/>
          <a:p>
            <a:pPr marR="3081" indent="194457">
              <a:lnSpc>
                <a:spcPts val="849"/>
              </a:lnSpc>
              <a:spcBef>
                <a:spcPts val="136"/>
              </a:spcBef>
            </a:pPr>
            <a:r>
              <a:rPr sz="758" spc="-15" dirty="0">
                <a:solidFill>
                  <a:srgbClr val="FFFFFF"/>
                </a:solidFill>
              </a:rPr>
              <a:t>Harris </a:t>
            </a:r>
            <a:r>
              <a:rPr sz="758" spc="-3" dirty="0">
                <a:solidFill>
                  <a:srgbClr val="FFFFFF"/>
                </a:solidFill>
              </a:rPr>
              <a:t>Centre </a:t>
            </a:r>
            <a:endParaRPr sz="758" dirty="0"/>
          </a:p>
        </p:txBody>
      </p:sp>
      <p:sp>
        <p:nvSpPr>
          <p:cNvPr id="41" name="object 41"/>
          <p:cNvSpPr txBox="1"/>
          <p:nvPr/>
        </p:nvSpPr>
        <p:spPr>
          <a:xfrm>
            <a:off x="3917452" y="3932531"/>
            <a:ext cx="323069" cy="203467"/>
          </a:xfrm>
          <a:prstGeom prst="rect">
            <a:avLst/>
          </a:prstGeom>
        </p:spPr>
        <p:txBody>
          <a:bodyPr vert="horz" wrap="square" lIns="0" tIns="7316" rIns="0" bIns="0" rtlCol="0">
            <a:spAutoFit/>
          </a:bodyPr>
          <a:lstStyle/>
          <a:p>
            <a:pPr marR="3081">
              <a:spcBef>
                <a:spcPts val="58"/>
              </a:spcBef>
            </a:pPr>
            <a:r>
              <a:rPr sz="637" i="1" dirty="0">
                <a:solidFill>
                  <a:srgbClr val="FFFFFF"/>
                </a:solidFill>
              </a:rPr>
              <a:t>Advisory  Board</a:t>
            </a:r>
            <a:endParaRPr sz="637" dirty="0"/>
          </a:p>
        </p:txBody>
      </p:sp>
      <p:sp>
        <p:nvSpPr>
          <p:cNvPr id="42" name="object 42"/>
          <p:cNvSpPr txBox="1"/>
          <p:nvPr/>
        </p:nvSpPr>
        <p:spPr>
          <a:xfrm rot="21420000">
            <a:off x="3679613" y="4258210"/>
            <a:ext cx="179955" cy="76944"/>
          </a:xfrm>
          <a:prstGeom prst="rect">
            <a:avLst/>
          </a:prstGeom>
        </p:spPr>
        <p:txBody>
          <a:bodyPr vert="horz" wrap="square" lIns="0" tIns="0" rIns="0" bIns="0" rtlCol="0">
            <a:spAutoFit/>
          </a:bodyPr>
          <a:lstStyle/>
          <a:p>
            <a:pPr>
              <a:lnSpc>
                <a:spcPts val="634"/>
              </a:lnSpc>
            </a:pPr>
            <a:r>
              <a:rPr sz="637" i="1" spc="-12" dirty="0">
                <a:solidFill>
                  <a:srgbClr val="FFFFFF"/>
                </a:solidFill>
              </a:rPr>
              <a:t>Staff</a:t>
            </a:r>
            <a:endParaRPr sz="637" dirty="0"/>
          </a:p>
        </p:txBody>
      </p:sp>
      <p:sp>
        <p:nvSpPr>
          <p:cNvPr id="43" name="object 43"/>
          <p:cNvSpPr/>
          <p:nvPr/>
        </p:nvSpPr>
        <p:spPr>
          <a:xfrm>
            <a:off x="3776095" y="3869219"/>
            <a:ext cx="0" cy="331541"/>
          </a:xfrm>
          <a:custGeom>
            <a:avLst/>
            <a:gdLst/>
            <a:ahLst/>
            <a:cxnLst/>
            <a:rect l="l" t="t" r="r" b="b"/>
            <a:pathLst>
              <a:path h="546735">
                <a:moveTo>
                  <a:pt x="0" y="546674"/>
                </a:moveTo>
                <a:lnTo>
                  <a:pt x="0" y="0"/>
                </a:lnTo>
              </a:path>
            </a:pathLst>
          </a:custGeom>
          <a:ln w="18952">
            <a:solidFill>
              <a:srgbClr val="FFFFFF"/>
            </a:solidFill>
          </a:ln>
        </p:spPr>
        <p:txBody>
          <a:bodyPr wrap="square" lIns="0" tIns="0" rIns="0" bIns="0" rtlCol="0"/>
          <a:lstStyle/>
          <a:p>
            <a:endParaRPr sz="849"/>
          </a:p>
        </p:txBody>
      </p:sp>
      <p:sp>
        <p:nvSpPr>
          <p:cNvPr id="44" name="object 44"/>
          <p:cNvSpPr/>
          <p:nvPr/>
        </p:nvSpPr>
        <p:spPr>
          <a:xfrm>
            <a:off x="3773275" y="4023404"/>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45" name="object 45"/>
          <p:cNvSpPr/>
          <p:nvPr/>
        </p:nvSpPr>
        <p:spPr>
          <a:xfrm>
            <a:off x="4955770" y="3808120"/>
            <a:ext cx="0" cy="345018"/>
          </a:xfrm>
          <a:custGeom>
            <a:avLst/>
            <a:gdLst/>
            <a:ahLst/>
            <a:cxnLst/>
            <a:rect l="l" t="t" r="r" b="b"/>
            <a:pathLst>
              <a:path h="568960">
                <a:moveTo>
                  <a:pt x="0" y="568726"/>
                </a:moveTo>
                <a:lnTo>
                  <a:pt x="0" y="0"/>
                </a:lnTo>
              </a:path>
            </a:pathLst>
          </a:custGeom>
          <a:ln w="18952">
            <a:solidFill>
              <a:srgbClr val="FFFFFF"/>
            </a:solidFill>
          </a:ln>
        </p:spPr>
        <p:txBody>
          <a:bodyPr wrap="square" lIns="0" tIns="0" rIns="0" bIns="0" rtlCol="0"/>
          <a:lstStyle/>
          <a:p>
            <a:endParaRPr sz="849"/>
          </a:p>
        </p:txBody>
      </p:sp>
      <p:sp>
        <p:nvSpPr>
          <p:cNvPr id="46" name="object 46"/>
          <p:cNvSpPr/>
          <p:nvPr/>
        </p:nvSpPr>
        <p:spPr>
          <a:xfrm>
            <a:off x="4952956" y="4023404"/>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47" name="object 47"/>
          <p:cNvSpPr/>
          <p:nvPr/>
        </p:nvSpPr>
        <p:spPr>
          <a:xfrm>
            <a:off x="6122354" y="3785306"/>
            <a:ext cx="0" cy="367737"/>
          </a:xfrm>
          <a:custGeom>
            <a:avLst/>
            <a:gdLst/>
            <a:ahLst/>
            <a:cxnLst/>
            <a:rect l="l" t="t" r="r" b="b"/>
            <a:pathLst>
              <a:path h="606425">
                <a:moveTo>
                  <a:pt x="0" y="606348"/>
                </a:moveTo>
                <a:lnTo>
                  <a:pt x="0" y="0"/>
                </a:lnTo>
              </a:path>
            </a:pathLst>
          </a:custGeom>
          <a:ln w="18952">
            <a:solidFill>
              <a:srgbClr val="FFFFFF"/>
            </a:solidFill>
          </a:ln>
        </p:spPr>
        <p:txBody>
          <a:bodyPr wrap="square" lIns="0" tIns="0" rIns="0" bIns="0" rtlCol="0"/>
          <a:lstStyle/>
          <a:p>
            <a:endParaRPr sz="849"/>
          </a:p>
        </p:txBody>
      </p:sp>
      <p:sp>
        <p:nvSpPr>
          <p:cNvPr id="48" name="object 48"/>
          <p:cNvSpPr/>
          <p:nvPr/>
        </p:nvSpPr>
        <p:spPr>
          <a:xfrm>
            <a:off x="6119540" y="4023404"/>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49" name="object 49"/>
          <p:cNvSpPr/>
          <p:nvPr/>
        </p:nvSpPr>
        <p:spPr>
          <a:xfrm>
            <a:off x="5061413" y="4269991"/>
            <a:ext cx="950339" cy="0"/>
          </a:xfrm>
          <a:custGeom>
            <a:avLst/>
            <a:gdLst/>
            <a:ahLst/>
            <a:cxnLst/>
            <a:rect l="l" t="t" r="r" b="b"/>
            <a:pathLst>
              <a:path w="1567179">
                <a:moveTo>
                  <a:pt x="1566674" y="0"/>
                </a:moveTo>
                <a:lnTo>
                  <a:pt x="0" y="0"/>
                </a:lnTo>
              </a:path>
            </a:pathLst>
          </a:custGeom>
          <a:ln w="18952">
            <a:solidFill>
              <a:srgbClr val="FFFFFF"/>
            </a:solidFill>
            <a:prstDash val="dash"/>
          </a:ln>
        </p:spPr>
        <p:txBody>
          <a:bodyPr wrap="square" lIns="0" tIns="0" rIns="0" bIns="0" rtlCol="0"/>
          <a:lstStyle/>
          <a:p>
            <a:endParaRPr sz="849"/>
          </a:p>
        </p:txBody>
      </p:sp>
      <p:sp>
        <p:nvSpPr>
          <p:cNvPr id="50" name="object 50"/>
          <p:cNvSpPr/>
          <p:nvPr/>
        </p:nvSpPr>
        <p:spPr>
          <a:xfrm>
            <a:off x="11309500" y="3232825"/>
            <a:ext cx="0" cy="218717"/>
          </a:xfrm>
          <a:custGeom>
            <a:avLst/>
            <a:gdLst/>
            <a:ahLst/>
            <a:cxnLst/>
            <a:rect l="l" t="t" r="r" b="b"/>
            <a:pathLst>
              <a:path h="360679">
                <a:moveTo>
                  <a:pt x="0" y="0"/>
                </a:moveTo>
                <a:lnTo>
                  <a:pt x="0" y="360312"/>
                </a:lnTo>
              </a:path>
            </a:pathLst>
          </a:custGeom>
          <a:ln w="16502">
            <a:solidFill>
              <a:srgbClr val="231F20"/>
            </a:solidFill>
          </a:ln>
        </p:spPr>
        <p:txBody>
          <a:bodyPr wrap="square" lIns="0" tIns="0" rIns="0" bIns="0" rtlCol="0"/>
          <a:lstStyle/>
          <a:p>
            <a:endParaRPr sz="849"/>
          </a:p>
        </p:txBody>
      </p:sp>
      <p:sp>
        <p:nvSpPr>
          <p:cNvPr id="51" name="object 51"/>
          <p:cNvSpPr/>
          <p:nvPr/>
        </p:nvSpPr>
        <p:spPr>
          <a:xfrm>
            <a:off x="10703458" y="3479047"/>
            <a:ext cx="1174061" cy="1159429"/>
          </a:xfrm>
          <a:custGeom>
            <a:avLst/>
            <a:gdLst/>
            <a:ahLst/>
            <a:cxnLst/>
            <a:rect l="l" t="t" r="r" b="b"/>
            <a:pathLst>
              <a:path w="1936115" h="1911985">
                <a:moveTo>
                  <a:pt x="1935658" y="1911732"/>
                </a:moveTo>
                <a:lnTo>
                  <a:pt x="0" y="1911732"/>
                </a:lnTo>
                <a:lnTo>
                  <a:pt x="0" y="0"/>
                </a:lnTo>
                <a:lnTo>
                  <a:pt x="1935658" y="0"/>
                </a:lnTo>
                <a:lnTo>
                  <a:pt x="1935658" y="1911732"/>
                </a:lnTo>
                <a:close/>
              </a:path>
            </a:pathLst>
          </a:custGeom>
          <a:solidFill>
            <a:srgbClr val="313A97"/>
          </a:solidFill>
        </p:spPr>
        <p:txBody>
          <a:bodyPr wrap="square" lIns="0" tIns="0" rIns="0" bIns="0" rtlCol="0"/>
          <a:lstStyle/>
          <a:p>
            <a:endParaRPr sz="849"/>
          </a:p>
        </p:txBody>
      </p:sp>
      <p:sp>
        <p:nvSpPr>
          <p:cNvPr id="52" name="object 52"/>
          <p:cNvSpPr txBox="1"/>
          <p:nvPr/>
        </p:nvSpPr>
        <p:spPr>
          <a:xfrm>
            <a:off x="10893823" y="3516161"/>
            <a:ext cx="831354" cy="133836"/>
          </a:xfrm>
          <a:prstGeom prst="rect">
            <a:avLst/>
          </a:prstGeom>
        </p:spPr>
        <p:txBody>
          <a:bodyPr vert="horz" wrap="square" lIns="0" tIns="7701" rIns="0" bIns="0" rtlCol="0">
            <a:spAutoFit/>
          </a:bodyPr>
          <a:lstStyle/>
          <a:p>
            <a:pPr>
              <a:spcBef>
                <a:spcPts val="61"/>
              </a:spcBef>
            </a:pPr>
            <a:r>
              <a:rPr sz="728" spc="6" dirty="0">
                <a:solidFill>
                  <a:srgbClr val="FFFFFF"/>
                </a:solidFill>
              </a:rPr>
              <a:t>Botanical</a:t>
            </a:r>
            <a:r>
              <a:rPr sz="819" spc="-67" dirty="0">
                <a:solidFill>
                  <a:srgbClr val="FFFFFF"/>
                </a:solidFill>
              </a:rPr>
              <a:t> </a:t>
            </a:r>
            <a:r>
              <a:rPr sz="819" spc="15" dirty="0">
                <a:solidFill>
                  <a:srgbClr val="FFFFFF"/>
                </a:solidFill>
              </a:rPr>
              <a:t>Garden</a:t>
            </a:r>
            <a:endParaRPr sz="819" dirty="0"/>
          </a:p>
        </p:txBody>
      </p:sp>
      <p:sp>
        <p:nvSpPr>
          <p:cNvPr id="53" name="object 53"/>
          <p:cNvSpPr txBox="1"/>
          <p:nvPr/>
        </p:nvSpPr>
        <p:spPr>
          <a:xfrm>
            <a:off x="10790674" y="4002043"/>
            <a:ext cx="412789" cy="301507"/>
          </a:xfrm>
          <a:prstGeom prst="rect">
            <a:avLst/>
          </a:prstGeom>
        </p:spPr>
        <p:txBody>
          <a:bodyPr vert="horz" wrap="square" lIns="0" tIns="7316" rIns="0" bIns="0" rtlCol="0">
            <a:spAutoFit/>
          </a:bodyPr>
          <a:lstStyle/>
          <a:p>
            <a:pPr marR="3081">
              <a:spcBef>
                <a:spcPts val="58"/>
              </a:spcBef>
            </a:pPr>
            <a:r>
              <a:rPr sz="637" i="1" spc="6" dirty="0">
                <a:solidFill>
                  <a:srgbClr val="FFFFFF"/>
                </a:solidFill>
              </a:rPr>
              <a:t>Academic  </a:t>
            </a:r>
            <a:r>
              <a:rPr sz="637" i="1" dirty="0">
                <a:solidFill>
                  <a:srgbClr val="FFFFFF"/>
                </a:solidFill>
              </a:rPr>
              <a:t>Advisory  </a:t>
            </a:r>
            <a:r>
              <a:rPr sz="637" i="1" spc="-15" dirty="0">
                <a:solidFill>
                  <a:srgbClr val="FFFFFF"/>
                </a:solidFill>
              </a:rPr>
              <a:t>C</a:t>
            </a:r>
            <a:r>
              <a:rPr sz="637" i="1" spc="18" dirty="0">
                <a:solidFill>
                  <a:srgbClr val="FFFFFF"/>
                </a:solidFill>
              </a:rPr>
              <a:t>ommi</a:t>
            </a:r>
            <a:r>
              <a:rPr sz="637" i="1" spc="-3" dirty="0">
                <a:solidFill>
                  <a:srgbClr val="FFFFFF"/>
                </a:solidFill>
              </a:rPr>
              <a:t>t</a:t>
            </a:r>
            <a:r>
              <a:rPr sz="637" i="1" spc="3" dirty="0">
                <a:solidFill>
                  <a:srgbClr val="FFFFFF"/>
                </a:solidFill>
              </a:rPr>
              <a:t>tee</a:t>
            </a:r>
            <a:endParaRPr sz="637"/>
          </a:p>
        </p:txBody>
      </p:sp>
      <p:sp>
        <p:nvSpPr>
          <p:cNvPr id="54" name="object 54"/>
          <p:cNvSpPr txBox="1"/>
          <p:nvPr/>
        </p:nvSpPr>
        <p:spPr>
          <a:xfrm>
            <a:off x="11246830" y="4468899"/>
            <a:ext cx="166348" cy="105428"/>
          </a:xfrm>
          <a:prstGeom prst="rect">
            <a:avLst/>
          </a:prstGeom>
        </p:spPr>
        <p:txBody>
          <a:bodyPr vert="horz" wrap="square" lIns="0" tIns="7316" rIns="0" bIns="0" rtlCol="0">
            <a:spAutoFit/>
          </a:bodyPr>
          <a:lstStyle/>
          <a:p>
            <a:pPr>
              <a:spcBef>
                <a:spcPts val="58"/>
              </a:spcBef>
            </a:pPr>
            <a:r>
              <a:rPr sz="637" i="1" spc="-76" dirty="0">
                <a:solidFill>
                  <a:srgbClr val="FFFFFF"/>
                </a:solidFill>
              </a:rPr>
              <a:t>S</a:t>
            </a:r>
            <a:r>
              <a:rPr sz="637" i="1" dirty="0">
                <a:solidFill>
                  <a:srgbClr val="FFFFFF"/>
                </a:solidFill>
              </a:rPr>
              <a:t>ta</a:t>
            </a:r>
            <a:r>
              <a:rPr sz="637" i="1" spc="-12" dirty="0">
                <a:solidFill>
                  <a:srgbClr val="FFFFFF"/>
                </a:solidFill>
              </a:rPr>
              <a:t>f</a:t>
            </a:r>
            <a:r>
              <a:rPr sz="637" i="1" spc="6" dirty="0">
                <a:solidFill>
                  <a:srgbClr val="FFFFFF"/>
                </a:solidFill>
              </a:rPr>
              <a:t>f</a:t>
            </a:r>
            <a:endParaRPr sz="637"/>
          </a:p>
        </p:txBody>
      </p:sp>
      <p:sp>
        <p:nvSpPr>
          <p:cNvPr id="55" name="object 55"/>
          <p:cNvSpPr txBox="1"/>
          <p:nvPr/>
        </p:nvSpPr>
        <p:spPr>
          <a:xfrm>
            <a:off x="11517788" y="3994481"/>
            <a:ext cx="281867" cy="301507"/>
          </a:xfrm>
          <a:prstGeom prst="rect">
            <a:avLst/>
          </a:prstGeom>
        </p:spPr>
        <p:txBody>
          <a:bodyPr vert="horz" wrap="square" lIns="0" tIns="7316" rIns="0" bIns="0" rtlCol="0">
            <a:spAutoFit/>
          </a:bodyPr>
          <a:lstStyle/>
          <a:p>
            <a:pPr marR="3081">
              <a:spcBef>
                <a:spcPts val="58"/>
              </a:spcBef>
            </a:pPr>
            <a:r>
              <a:rPr sz="637" i="1" spc="-6" dirty="0">
                <a:solidFill>
                  <a:srgbClr val="FFFFFF"/>
                </a:solidFill>
              </a:rPr>
              <a:t>Friends  </a:t>
            </a:r>
            <a:r>
              <a:rPr sz="637" i="1" spc="15" dirty="0">
                <a:solidFill>
                  <a:srgbClr val="FFFFFF"/>
                </a:solidFill>
              </a:rPr>
              <a:t>of </a:t>
            </a:r>
            <a:r>
              <a:rPr sz="637" i="1" spc="6" dirty="0">
                <a:solidFill>
                  <a:srgbClr val="FFFFFF"/>
                </a:solidFill>
              </a:rPr>
              <a:t>the  </a:t>
            </a:r>
            <a:r>
              <a:rPr sz="637" i="1" spc="-6" dirty="0">
                <a:solidFill>
                  <a:srgbClr val="FFFFFF"/>
                </a:solidFill>
              </a:rPr>
              <a:t>Ga</a:t>
            </a:r>
            <a:r>
              <a:rPr sz="637" i="1" spc="-12" dirty="0">
                <a:solidFill>
                  <a:srgbClr val="FFFFFF"/>
                </a:solidFill>
              </a:rPr>
              <a:t>r</a:t>
            </a:r>
            <a:r>
              <a:rPr sz="637" i="1" spc="15" dirty="0">
                <a:solidFill>
                  <a:srgbClr val="FFFFFF"/>
                </a:solidFill>
              </a:rPr>
              <a:t>den</a:t>
            </a:r>
            <a:endParaRPr sz="637"/>
          </a:p>
        </p:txBody>
      </p:sp>
      <p:sp>
        <p:nvSpPr>
          <p:cNvPr id="56" name="object 56"/>
          <p:cNvSpPr/>
          <p:nvPr/>
        </p:nvSpPr>
        <p:spPr>
          <a:xfrm>
            <a:off x="11320163" y="3698890"/>
            <a:ext cx="0" cy="729697"/>
          </a:xfrm>
          <a:custGeom>
            <a:avLst/>
            <a:gdLst/>
            <a:ahLst/>
            <a:cxnLst/>
            <a:rect l="l" t="t" r="r" b="b"/>
            <a:pathLst>
              <a:path h="1203325">
                <a:moveTo>
                  <a:pt x="0" y="1203092"/>
                </a:moveTo>
                <a:lnTo>
                  <a:pt x="0" y="0"/>
                </a:lnTo>
              </a:path>
            </a:pathLst>
          </a:custGeom>
          <a:ln w="18952">
            <a:solidFill>
              <a:srgbClr val="FFFFFF"/>
            </a:solidFill>
          </a:ln>
        </p:spPr>
        <p:txBody>
          <a:bodyPr wrap="square" lIns="0" tIns="0" rIns="0" bIns="0" rtlCol="0"/>
          <a:lstStyle/>
          <a:p>
            <a:endParaRPr sz="849"/>
          </a:p>
        </p:txBody>
      </p:sp>
      <p:sp>
        <p:nvSpPr>
          <p:cNvPr id="57" name="object 57"/>
          <p:cNvSpPr/>
          <p:nvPr/>
        </p:nvSpPr>
        <p:spPr>
          <a:xfrm>
            <a:off x="11322777" y="4132882"/>
            <a:ext cx="135543" cy="0"/>
          </a:xfrm>
          <a:custGeom>
            <a:avLst/>
            <a:gdLst/>
            <a:ahLst/>
            <a:cxnLst/>
            <a:rect l="l" t="t" r="r" b="b"/>
            <a:pathLst>
              <a:path w="223519">
                <a:moveTo>
                  <a:pt x="223281" y="0"/>
                </a:moveTo>
                <a:lnTo>
                  <a:pt x="0" y="0"/>
                </a:lnTo>
              </a:path>
            </a:pathLst>
          </a:custGeom>
          <a:ln w="13758">
            <a:solidFill>
              <a:srgbClr val="FFFFFF"/>
            </a:solidFill>
            <a:prstDash val="dash"/>
          </a:ln>
        </p:spPr>
        <p:txBody>
          <a:bodyPr wrap="square" lIns="0" tIns="0" rIns="0" bIns="0" rtlCol="0"/>
          <a:lstStyle/>
          <a:p>
            <a:endParaRPr sz="849"/>
          </a:p>
        </p:txBody>
      </p:sp>
      <p:sp>
        <p:nvSpPr>
          <p:cNvPr id="58" name="object 58"/>
          <p:cNvSpPr/>
          <p:nvPr/>
        </p:nvSpPr>
        <p:spPr>
          <a:xfrm>
            <a:off x="11215742" y="4132882"/>
            <a:ext cx="102812" cy="0"/>
          </a:xfrm>
          <a:custGeom>
            <a:avLst/>
            <a:gdLst/>
            <a:ahLst/>
            <a:cxnLst/>
            <a:rect l="l" t="t" r="r" b="b"/>
            <a:pathLst>
              <a:path w="169544">
                <a:moveTo>
                  <a:pt x="169429" y="0"/>
                </a:moveTo>
                <a:lnTo>
                  <a:pt x="0" y="0"/>
                </a:lnTo>
              </a:path>
            </a:pathLst>
          </a:custGeom>
          <a:ln w="11989">
            <a:solidFill>
              <a:srgbClr val="FFFFFF"/>
            </a:solidFill>
          </a:ln>
        </p:spPr>
        <p:txBody>
          <a:bodyPr wrap="square" lIns="0" tIns="0" rIns="0" bIns="0" rtlCol="0"/>
          <a:lstStyle/>
          <a:p>
            <a:endParaRPr sz="849"/>
          </a:p>
        </p:txBody>
      </p:sp>
      <p:sp>
        <p:nvSpPr>
          <p:cNvPr id="59" name="object 59"/>
          <p:cNvSpPr/>
          <p:nvPr/>
        </p:nvSpPr>
        <p:spPr>
          <a:xfrm>
            <a:off x="9008349" y="3479047"/>
            <a:ext cx="850223" cy="1159429"/>
          </a:xfrm>
          <a:custGeom>
            <a:avLst/>
            <a:gdLst/>
            <a:ahLst/>
            <a:cxnLst/>
            <a:rect l="l" t="t" r="r" b="b"/>
            <a:pathLst>
              <a:path w="1402080" h="1911985">
                <a:moveTo>
                  <a:pt x="1401685" y="1911732"/>
                </a:moveTo>
                <a:lnTo>
                  <a:pt x="0" y="1911732"/>
                </a:lnTo>
                <a:lnTo>
                  <a:pt x="0" y="0"/>
                </a:lnTo>
                <a:lnTo>
                  <a:pt x="1401685" y="0"/>
                </a:lnTo>
                <a:lnTo>
                  <a:pt x="1401685" y="1911732"/>
                </a:lnTo>
                <a:close/>
              </a:path>
            </a:pathLst>
          </a:custGeom>
          <a:solidFill>
            <a:srgbClr val="00AEEF"/>
          </a:solidFill>
        </p:spPr>
        <p:txBody>
          <a:bodyPr wrap="square" lIns="0" tIns="0" rIns="0" bIns="0" rtlCol="0"/>
          <a:lstStyle/>
          <a:p>
            <a:endParaRPr sz="849"/>
          </a:p>
        </p:txBody>
      </p:sp>
      <p:sp>
        <p:nvSpPr>
          <p:cNvPr id="60" name="object 60"/>
          <p:cNvSpPr txBox="1"/>
          <p:nvPr/>
        </p:nvSpPr>
        <p:spPr>
          <a:xfrm>
            <a:off x="9032060" y="3473837"/>
            <a:ext cx="809832" cy="343830"/>
          </a:xfrm>
          <a:prstGeom prst="rect">
            <a:avLst/>
          </a:prstGeom>
        </p:spPr>
        <p:txBody>
          <a:bodyPr vert="horz" wrap="square" lIns="0" tIns="7701" rIns="0" bIns="0" rtlCol="0">
            <a:spAutoFit/>
          </a:bodyPr>
          <a:lstStyle/>
          <a:p>
            <a:pPr marL="7701" marR="3081" indent="74702" algn="ctr">
              <a:spcBef>
                <a:spcPts val="61"/>
              </a:spcBef>
            </a:pPr>
            <a:r>
              <a:rPr sz="728" spc="9" dirty="0">
                <a:solidFill>
                  <a:srgbClr val="FFFFFF"/>
                </a:solidFill>
              </a:rPr>
              <a:t>Johnson  </a:t>
            </a:r>
            <a:r>
              <a:rPr sz="728" dirty="0">
                <a:solidFill>
                  <a:srgbClr val="FFFFFF"/>
                </a:solidFill>
              </a:rPr>
              <a:t>GEO</a:t>
            </a:r>
            <a:r>
              <a:rPr sz="728" spc="-73" dirty="0">
                <a:solidFill>
                  <a:srgbClr val="FFFFFF"/>
                </a:solidFill>
              </a:rPr>
              <a:t> </a:t>
            </a:r>
            <a:r>
              <a:rPr sz="728" spc="15" dirty="0">
                <a:solidFill>
                  <a:srgbClr val="FFFFFF"/>
                </a:solidFill>
              </a:rPr>
              <a:t>C</a:t>
            </a:r>
            <a:r>
              <a:rPr lang="en-US" sz="728" spc="15" dirty="0">
                <a:solidFill>
                  <a:srgbClr val="FFFFFF"/>
                </a:solidFill>
              </a:rPr>
              <a:t>ENTRE, Signal Hill Campus</a:t>
            </a:r>
            <a:endParaRPr sz="728" dirty="0"/>
          </a:p>
        </p:txBody>
      </p:sp>
      <p:sp>
        <p:nvSpPr>
          <p:cNvPr id="61" name="object 61"/>
          <p:cNvSpPr txBox="1"/>
          <p:nvPr/>
        </p:nvSpPr>
        <p:spPr>
          <a:xfrm>
            <a:off x="9327095" y="4468897"/>
            <a:ext cx="174049" cy="105428"/>
          </a:xfrm>
          <a:prstGeom prst="rect">
            <a:avLst/>
          </a:prstGeom>
        </p:spPr>
        <p:txBody>
          <a:bodyPr vert="horz" wrap="square" lIns="0" tIns="7316" rIns="0" bIns="0" rtlCol="0">
            <a:spAutoFit/>
          </a:bodyPr>
          <a:lstStyle/>
          <a:p>
            <a:pPr marL="7701">
              <a:spcBef>
                <a:spcPts val="58"/>
              </a:spcBef>
            </a:pPr>
            <a:r>
              <a:rPr sz="637" i="1" spc="-76" dirty="0">
                <a:solidFill>
                  <a:srgbClr val="FFFFFF"/>
                </a:solidFill>
              </a:rPr>
              <a:t>S</a:t>
            </a:r>
            <a:r>
              <a:rPr sz="637" i="1" dirty="0">
                <a:solidFill>
                  <a:srgbClr val="FFFFFF"/>
                </a:solidFill>
              </a:rPr>
              <a:t>ta</a:t>
            </a:r>
            <a:r>
              <a:rPr sz="637" i="1" spc="-12" dirty="0">
                <a:solidFill>
                  <a:srgbClr val="FFFFFF"/>
                </a:solidFill>
              </a:rPr>
              <a:t>f</a:t>
            </a:r>
            <a:r>
              <a:rPr sz="637" i="1" spc="6" dirty="0">
                <a:solidFill>
                  <a:srgbClr val="FFFFFF"/>
                </a:solidFill>
              </a:rPr>
              <a:t>f</a:t>
            </a:r>
            <a:endParaRPr sz="637"/>
          </a:p>
        </p:txBody>
      </p:sp>
      <p:sp>
        <p:nvSpPr>
          <p:cNvPr id="62" name="object 62"/>
          <p:cNvSpPr/>
          <p:nvPr/>
        </p:nvSpPr>
        <p:spPr>
          <a:xfrm>
            <a:off x="9394141" y="3888964"/>
            <a:ext cx="27724" cy="549270"/>
          </a:xfrm>
          <a:custGeom>
            <a:avLst/>
            <a:gdLst/>
            <a:ahLst/>
            <a:cxnLst/>
            <a:rect l="l" t="t" r="r" b="b"/>
            <a:pathLst>
              <a:path h="1094104">
                <a:moveTo>
                  <a:pt x="0" y="1093987"/>
                </a:moveTo>
                <a:lnTo>
                  <a:pt x="0" y="0"/>
                </a:lnTo>
              </a:path>
            </a:pathLst>
          </a:custGeom>
          <a:ln w="18952">
            <a:solidFill>
              <a:srgbClr val="FFFFFF"/>
            </a:solidFill>
          </a:ln>
        </p:spPr>
        <p:txBody>
          <a:bodyPr wrap="square" lIns="0" tIns="0" rIns="0" bIns="0" rtlCol="0"/>
          <a:lstStyle/>
          <a:p>
            <a:endParaRPr sz="849"/>
          </a:p>
        </p:txBody>
      </p:sp>
      <p:sp>
        <p:nvSpPr>
          <p:cNvPr id="63" name="object 63"/>
          <p:cNvSpPr txBox="1"/>
          <p:nvPr/>
        </p:nvSpPr>
        <p:spPr>
          <a:xfrm>
            <a:off x="7679104" y="3760686"/>
            <a:ext cx="634586" cy="105428"/>
          </a:xfrm>
          <a:prstGeom prst="rect">
            <a:avLst/>
          </a:prstGeom>
        </p:spPr>
        <p:txBody>
          <a:bodyPr vert="horz" wrap="square" lIns="0" tIns="7316" rIns="0" bIns="0" rtlCol="0">
            <a:spAutoFit/>
          </a:bodyPr>
          <a:lstStyle/>
          <a:p>
            <a:pPr marL="7701">
              <a:spcBef>
                <a:spcPts val="58"/>
              </a:spcBef>
            </a:pPr>
            <a:r>
              <a:rPr sz="637" i="1" spc="6" dirty="0">
                <a:solidFill>
                  <a:srgbClr val="FFFFFF"/>
                </a:solidFill>
              </a:rPr>
              <a:t>Director</a:t>
            </a:r>
            <a:r>
              <a:rPr sz="637" i="1" spc="-36" dirty="0">
                <a:solidFill>
                  <a:srgbClr val="FFFFFF"/>
                </a:solidFill>
              </a:rPr>
              <a:t> </a:t>
            </a:r>
            <a:r>
              <a:rPr sz="637" i="1" dirty="0">
                <a:solidFill>
                  <a:srgbClr val="FFFFFF"/>
                </a:solidFill>
              </a:rPr>
              <a:t>(Interim)</a:t>
            </a:r>
            <a:endParaRPr sz="637"/>
          </a:p>
        </p:txBody>
      </p:sp>
      <p:sp>
        <p:nvSpPr>
          <p:cNvPr id="64" name="object 64"/>
          <p:cNvSpPr txBox="1"/>
          <p:nvPr/>
        </p:nvSpPr>
        <p:spPr>
          <a:xfrm>
            <a:off x="8010320" y="3925208"/>
            <a:ext cx="684645" cy="327155"/>
          </a:xfrm>
          <a:prstGeom prst="rect">
            <a:avLst/>
          </a:prstGeom>
        </p:spPr>
        <p:txBody>
          <a:bodyPr vert="horz" wrap="square" lIns="0" tIns="7316" rIns="0" bIns="0" rtlCol="0">
            <a:spAutoFit/>
          </a:bodyPr>
          <a:lstStyle/>
          <a:p>
            <a:pPr marL="173664" marR="3081" indent="-166348">
              <a:spcBef>
                <a:spcPts val="58"/>
              </a:spcBef>
            </a:pPr>
            <a:r>
              <a:rPr lang="en-US" sz="637" i="1" spc="-30" dirty="0" err="1">
                <a:solidFill>
                  <a:srgbClr val="FFFFFF"/>
                </a:solidFill>
              </a:rPr>
              <a:t>Emera</a:t>
            </a:r>
            <a:r>
              <a:rPr sz="637" i="1" spc="-82" dirty="0">
                <a:solidFill>
                  <a:srgbClr val="FFFFFF"/>
                </a:solidFill>
              </a:rPr>
              <a:t> </a:t>
            </a:r>
            <a:r>
              <a:rPr sz="637" i="1" spc="3" dirty="0">
                <a:solidFill>
                  <a:srgbClr val="FFFFFF"/>
                </a:solidFill>
              </a:rPr>
              <a:t>Innovation  </a:t>
            </a:r>
            <a:r>
              <a:rPr sz="637" i="1" spc="-6" dirty="0">
                <a:solidFill>
                  <a:srgbClr val="FFFFFF"/>
                </a:solidFill>
              </a:rPr>
              <a:t>Exchange</a:t>
            </a:r>
            <a:endParaRPr sz="637" dirty="0"/>
          </a:p>
          <a:p>
            <a:pPr marL="11552">
              <a:spcBef>
                <a:spcPts val="243"/>
              </a:spcBef>
            </a:pPr>
            <a:r>
              <a:rPr sz="637" i="1" spc="6" dirty="0">
                <a:solidFill>
                  <a:srgbClr val="FFFFFF"/>
                </a:solidFill>
              </a:rPr>
              <a:t>Accomodations</a:t>
            </a:r>
            <a:endParaRPr sz="637" dirty="0"/>
          </a:p>
        </p:txBody>
      </p:sp>
      <p:sp>
        <p:nvSpPr>
          <p:cNvPr id="65" name="object 65"/>
          <p:cNvSpPr txBox="1"/>
          <p:nvPr/>
        </p:nvSpPr>
        <p:spPr>
          <a:xfrm>
            <a:off x="8016675" y="4378146"/>
            <a:ext cx="713525" cy="105428"/>
          </a:xfrm>
          <a:prstGeom prst="rect">
            <a:avLst/>
          </a:prstGeom>
        </p:spPr>
        <p:txBody>
          <a:bodyPr vert="horz" wrap="square" lIns="0" tIns="7316" rIns="0" bIns="0" rtlCol="0">
            <a:spAutoFit/>
          </a:bodyPr>
          <a:lstStyle/>
          <a:p>
            <a:pPr marL="7701">
              <a:spcBef>
                <a:spcPts val="58"/>
              </a:spcBef>
            </a:pPr>
            <a:r>
              <a:rPr sz="637" i="1" spc="-15" dirty="0">
                <a:solidFill>
                  <a:srgbClr val="FFFFFF"/>
                </a:solidFill>
              </a:rPr>
              <a:t>Conference</a:t>
            </a:r>
            <a:r>
              <a:rPr sz="637" i="1" spc="-85" dirty="0">
                <a:solidFill>
                  <a:srgbClr val="FFFFFF"/>
                </a:solidFill>
              </a:rPr>
              <a:t> </a:t>
            </a:r>
            <a:r>
              <a:rPr sz="637" i="1" spc="-30" dirty="0">
                <a:solidFill>
                  <a:srgbClr val="FFFFFF"/>
                </a:solidFill>
              </a:rPr>
              <a:t>Services</a:t>
            </a:r>
            <a:endParaRPr sz="637"/>
          </a:p>
        </p:txBody>
      </p:sp>
      <p:sp>
        <p:nvSpPr>
          <p:cNvPr id="66" name="object 66"/>
          <p:cNvSpPr/>
          <p:nvPr/>
        </p:nvSpPr>
        <p:spPr>
          <a:xfrm>
            <a:off x="7894368" y="3667139"/>
            <a:ext cx="0" cy="101272"/>
          </a:xfrm>
          <a:custGeom>
            <a:avLst/>
            <a:gdLst/>
            <a:ahLst/>
            <a:cxnLst/>
            <a:rect l="l" t="t" r="r" b="b"/>
            <a:pathLst>
              <a:path h="167004">
                <a:moveTo>
                  <a:pt x="0" y="167000"/>
                </a:moveTo>
                <a:lnTo>
                  <a:pt x="0" y="0"/>
                </a:lnTo>
              </a:path>
            </a:pathLst>
          </a:custGeom>
          <a:ln w="18952">
            <a:solidFill>
              <a:srgbClr val="FFFFFF"/>
            </a:solidFill>
          </a:ln>
        </p:spPr>
        <p:txBody>
          <a:bodyPr wrap="square" lIns="0" tIns="0" rIns="0" bIns="0" rtlCol="0"/>
          <a:lstStyle/>
          <a:p>
            <a:endParaRPr sz="849"/>
          </a:p>
        </p:txBody>
      </p:sp>
      <p:sp>
        <p:nvSpPr>
          <p:cNvPr id="67" name="object 67"/>
          <p:cNvSpPr/>
          <p:nvPr/>
        </p:nvSpPr>
        <p:spPr>
          <a:xfrm>
            <a:off x="7894368" y="3888964"/>
            <a:ext cx="0" cy="572590"/>
          </a:xfrm>
          <a:custGeom>
            <a:avLst/>
            <a:gdLst/>
            <a:ahLst/>
            <a:cxnLst/>
            <a:rect l="l" t="t" r="r" b="b"/>
            <a:pathLst>
              <a:path h="944245">
                <a:moveTo>
                  <a:pt x="0" y="944034"/>
                </a:moveTo>
                <a:lnTo>
                  <a:pt x="0" y="0"/>
                </a:lnTo>
              </a:path>
            </a:pathLst>
          </a:custGeom>
          <a:ln w="18952">
            <a:solidFill>
              <a:srgbClr val="FFFFFF"/>
            </a:solidFill>
          </a:ln>
        </p:spPr>
        <p:txBody>
          <a:bodyPr wrap="square" lIns="0" tIns="0" rIns="0" bIns="0" rtlCol="0"/>
          <a:lstStyle/>
          <a:p>
            <a:endParaRPr sz="849"/>
          </a:p>
        </p:txBody>
      </p:sp>
      <p:sp>
        <p:nvSpPr>
          <p:cNvPr id="68" name="object 68"/>
          <p:cNvSpPr/>
          <p:nvPr/>
        </p:nvSpPr>
        <p:spPr>
          <a:xfrm>
            <a:off x="7889475" y="3986714"/>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69" name="object 69"/>
          <p:cNvSpPr/>
          <p:nvPr/>
        </p:nvSpPr>
        <p:spPr>
          <a:xfrm>
            <a:off x="7473800" y="3821136"/>
            <a:ext cx="167118" cy="0"/>
          </a:xfrm>
          <a:custGeom>
            <a:avLst/>
            <a:gdLst/>
            <a:ahLst/>
            <a:cxnLst/>
            <a:rect l="l" t="t" r="r" b="b"/>
            <a:pathLst>
              <a:path w="275590">
                <a:moveTo>
                  <a:pt x="275258" y="0"/>
                </a:moveTo>
                <a:lnTo>
                  <a:pt x="0" y="0"/>
                </a:lnTo>
              </a:path>
            </a:pathLst>
          </a:custGeom>
          <a:ln w="18952">
            <a:solidFill>
              <a:srgbClr val="FFFFFF"/>
            </a:solidFill>
          </a:ln>
        </p:spPr>
        <p:txBody>
          <a:bodyPr wrap="square" lIns="0" tIns="0" rIns="0" bIns="0" rtlCol="0"/>
          <a:lstStyle/>
          <a:p>
            <a:endParaRPr sz="849"/>
          </a:p>
        </p:txBody>
      </p:sp>
      <p:sp>
        <p:nvSpPr>
          <p:cNvPr id="70" name="object 70"/>
          <p:cNvSpPr/>
          <p:nvPr/>
        </p:nvSpPr>
        <p:spPr>
          <a:xfrm>
            <a:off x="7890740" y="4207188"/>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71" name="object 71"/>
          <p:cNvSpPr/>
          <p:nvPr/>
        </p:nvSpPr>
        <p:spPr>
          <a:xfrm>
            <a:off x="7897067" y="4457297"/>
            <a:ext cx="102042" cy="0"/>
          </a:xfrm>
          <a:custGeom>
            <a:avLst/>
            <a:gdLst/>
            <a:ahLst/>
            <a:cxnLst/>
            <a:rect l="l" t="t" r="r" b="b"/>
            <a:pathLst>
              <a:path w="168275">
                <a:moveTo>
                  <a:pt x="168120" y="0"/>
                </a:moveTo>
                <a:lnTo>
                  <a:pt x="0" y="0"/>
                </a:lnTo>
              </a:path>
            </a:pathLst>
          </a:custGeom>
          <a:ln w="18952">
            <a:solidFill>
              <a:srgbClr val="FFFFFF"/>
            </a:solidFill>
          </a:ln>
        </p:spPr>
        <p:txBody>
          <a:bodyPr wrap="square" lIns="0" tIns="0" rIns="0" bIns="0" rtlCol="0"/>
          <a:lstStyle/>
          <a:p>
            <a:endParaRPr sz="849"/>
          </a:p>
        </p:txBody>
      </p:sp>
      <p:sp>
        <p:nvSpPr>
          <p:cNvPr id="72" name="object 72"/>
          <p:cNvSpPr/>
          <p:nvPr/>
        </p:nvSpPr>
        <p:spPr>
          <a:xfrm>
            <a:off x="1161772" y="3916132"/>
            <a:ext cx="0" cy="101657"/>
          </a:xfrm>
          <a:custGeom>
            <a:avLst/>
            <a:gdLst/>
            <a:ahLst/>
            <a:cxnLst/>
            <a:rect l="l" t="t" r="r" b="b"/>
            <a:pathLst>
              <a:path h="167639">
                <a:moveTo>
                  <a:pt x="0" y="167021"/>
                </a:moveTo>
                <a:lnTo>
                  <a:pt x="0" y="0"/>
                </a:lnTo>
              </a:path>
            </a:pathLst>
          </a:custGeom>
          <a:ln w="18952">
            <a:solidFill>
              <a:srgbClr val="FFFFFF"/>
            </a:solidFill>
          </a:ln>
        </p:spPr>
        <p:txBody>
          <a:bodyPr wrap="square" lIns="0" tIns="0" rIns="0" bIns="0" rtlCol="0"/>
          <a:lstStyle/>
          <a:p>
            <a:endParaRPr sz="849"/>
          </a:p>
        </p:txBody>
      </p:sp>
      <p:sp>
        <p:nvSpPr>
          <p:cNvPr id="73" name="object 73"/>
          <p:cNvSpPr/>
          <p:nvPr/>
        </p:nvSpPr>
        <p:spPr>
          <a:xfrm>
            <a:off x="1161772" y="4251596"/>
            <a:ext cx="0" cy="101657"/>
          </a:xfrm>
          <a:custGeom>
            <a:avLst/>
            <a:gdLst/>
            <a:ahLst/>
            <a:cxnLst/>
            <a:rect l="l" t="t" r="r" b="b"/>
            <a:pathLst>
              <a:path h="167639">
                <a:moveTo>
                  <a:pt x="0" y="167010"/>
                </a:moveTo>
                <a:lnTo>
                  <a:pt x="0" y="0"/>
                </a:lnTo>
              </a:path>
            </a:pathLst>
          </a:custGeom>
          <a:ln w="18952">
            <a:solidFill>
              <a:srgbClr val="FFFFFF"/>
            </a:solidFill>
          </a:ln>
        </p:spPr>
        <p:txBody>
          <a:bodyPr wrap="square" lIns="0" tIns="0" rIns="0" bIns="0" rtlCol="0"/>
          <a:lstStyle/>
          <a:p>
            <a:endParaRPr sz="849"/>
          </a:p>
        </p:txBody>
      </p:sp>
      <p:sp>
        <p:nvSpPr>
          <p:cNvPr id="74" name="object 74"/>
          <p:cNvSpPr/>
          <p:nvPr/>
        </p:nvSpPr>
        <p:spPr>
          <a:xfrm>
            <a:off x="6410331" y="2561934"/>
            <a:ext cx="616103" cy="314598"/>
          </a:xfrm>
          <a:custGeom>
            <a:avLst/>
            <a:gdLst/>
            <a:ahLst/>
            <a:cxnLst/>
            <a:rect l="l" t="t" r="r" b="b"/>
            <a:pathLst>
              <a:path w="1016000" h="518795">
                <a:moveTo>
                  <a:pt x="0" y="0"/>
                </a:moveTo>
                <a:lnTo>
                  <a:pt x="1015675" y="518308"/>
                </a:lnTo>
              </a:path>
            </a:pathLst>
          </a:custGeom>
          <a:ln w="18952">
            <a:solidFill>
              <a:srgbClr val="61666E"/>
            </a:solidFill>
            <a:prstDash val="dash"/>
          </a:ln>
        </p:spPr>
        <p:txBody>
          <a:bodyPr wrap="square" lIns="0" tIns="0" rIns="0" bIns="0" rtlCol="0"/>
          <a:lstStyle/>
          <a:p>
            <a:endParaRPr sz="849"/>
          </a:p>
        </p:txBody>
      </p:sp>
      <p:sp>
        <p:nvSpPr>
          <p:cNvPr id="83" name="object 83"/>
          <p:cNvSpPr/>
          <p:nvPr/>
        </p:nvSpPr>
        <p:spPr>
          <a:xfrm>
            <a:off x="8355347" y="3818829"/>
            <a:ext cx="1070480" cy="0"/>
          </a:xfrm>
          <a:custGeom>
            <a:avLst/>
            <a:gdLst/>
            <a:ahLst/>
            <a:cxnLst/>
            <a:rect l="l" t="t" r="r" b="b"/>
            <a:pathLst>
              <a:path w="1765300">
                <a:moveTo>
                  <a:pt x="0" y="0"/>
                </a:moveTo>
                <a:lnTo>
                  <a:pt x="1764763" y="0"/>
                </a:lnTo>
              </a:path>
            </a:pathLst>
          </a:custGeom>
          <a:ln w="18502">
            <a:solidFill>
              <a:srgbClr val="FFFFFF"/>
            </a:solidFill>
            <a:prstDash val="dash"/>
          </a:ln>
        </p:spPr>
        <p:txBody>
          <a:bodyPr wrap="square" lIns="0" tIns="0" rIns="0" bIns="0" rtlCol="0"/>
          <a:lstStyle/>
          <a:p>
            <a:endParaRPr sz="849"/>
          </a:p>
        </p:txBody>
      </p:sp>
      <p:sp>
        <p:nvSpPr>
          <p:cNvPr id="84" name="object 84"/>
          <p:cNvSpPr txBox="1"/>
          <p:nvPr/>
        </p:nvSpPr>
        <p:spPr>
          <a:xfrm>
            <a:off x="10130519" y="3691276"/>
            <a:ext cx="309977" cy="105428"/>
          </a:xfrm>
          <a:prstGeom prst="rect">
            <a:avLst/>
          </a:prstGeom>
        </p:spPr>
        <p:txBody>
          <a:bodyPr vert="horz" wrap="square" lIns="0" tIns="7316" rIns="0" bIns="0" rtlCol="0">
            <a:spAutoFit/>
          </a:bodyPr>
          <a:lstStyle/>
          <a:p>
            <a:pPr marL="7701">
              <a:spcBef>
                <a:spcPts val="58"/>
              </a:spcBef>
            </a:pPr>
            <a:r>
              <a:rPr sz="637" i="1" spc="15" dirty="0">
                <a:solidFill>
                  <a:srgbClr val="313A97"/>
                </a:solidFill>
              </a:rPr>
              <a:t>Di</a:t>
            </a:r>
            <a:r>
              <a:rPr sz="637" i="1" dirty="0">
                <a:solidFill>
                  <a:srgbClr val="313A97"/>
                </a:solidFill>
              </a:rPr>
              <a:t>r</a:t>
            </a:r>
            <a:r>
              <a:rPr sz="637" i="1" spc="6" dirty="0">
                <a:solidFill>
                  <a:srgbClr val="313A97"/>
                </a:solidFill>
              </a:rPr>
              <a:t>ector</a:t>
            </a:r>
            <a:endParaRPr sz="637"/>
          </a:p>
        </p:txBody>
      </p:sp>
      <p:sp>
        <p:nvSpPr>
          <p:cNvPr id="85" name="object 85"/>
          <p:cNvSpPr/>
          <p:nvPr/>
        </p:nvSpPr>
        <p:spPr>
          <a:xfrm>
            <a:off x="9863794" y="3817558"/>
            <a:ext cx="827889" cy="0"/>
          </a:xfrm>
          <a:custGeom>
            <a:avLst/>
            <a:gdLst/>
            <a:ahLst/>
            <a:cxnLst/>
            <a:rect l="l" t="t" r="r" b="b"/>
            <a:pathLst>
              <a:path w="1365250">
                <a:moveTo>
                  <a:pt x="0" y="0"/>
                </a:moveTo>
                <a:lnTo>
                  <a:pt x="1364858" y="0"/>
                </a:lnTo>
              </a:path>
            </a:pathLst>
          </a:custGeom>
          <a:ln w="18135">
            <a:solidFill>
              <a:srgbClr val="2E3092"/>
            </a:solidFill>
          </a:ln>
        </p:spPr>
        <p:txBody>
          <a:bodyPr wrap="square" lIns="0" tIns="0" rIns="0" bIns="0" rtlCol="0"/>
          <a:lstStyle/>
          <a:p>
            <a:endParaRPr sz="849"/>
          </a:p>
        </p:txBody>
      </p:sp>
      <p:sp>
        <p:nvSpPr>
          <p:cNvPr id="86" name="object 86"/>
          <p:cNvSpPr/>
          <p:nvPr/>
        </p:nvSpPr>
        <p:spPr>
          <a:xfrm>
            <a:off x="9444375" y="3817558"/>
            <a:ext cx="414715" cy="0"/>
          </a:xfrm>
          <a:custGeom>
            <a:avLst/>
            <a:gdLst/>
            <a:ahLst/>
            <a:cxnLst/>
            <a:rect l="l" t="t" r="r" b="b"/>
            <a:pathLst>
              <a:path w="683894">
                <a:moveTo>
                  <a:pt x="0" y="0"/>
                </a:moveTo>
                <a:lnTo>
                  <a:pt x="683581" y="0"/>
                </a:lnTo>
              </a:path>
            </a:pathLst>
          </a:custGeom>
          <a:ln w="18952">
            <a:solidFill>
              <a:srgbClr val="FFFFFF"/>
            </a:solidFill>
          </a:ln>
        </p:spPr>
        <p:txBody>
          <a:bodyPr wrap="square" lIns="0" tIns="0" rIns="0" bIns="0" rtlCol="0"/>
          <a:lstStyle/>
          <a:p>
            <a:endParaRPr sz="849"/>
          </a:p>
        </p:txBody>
      </p:sp>
      <p:sp>
        <p:nvSpPr>
          <p:cNvPr id="87" name="object 87"/>
          <p:cNvSpPr/>
          <p:nvPr/>
        </p:nvSpPr>
        <p:spPr>
          <a:xfrm>
            <a:off x="10711193" y="3817558"/>
            <a:ext cx="605321" cy="0"/>
          </a:xfrm>
          <a:custGeom>
            <a:avLst/>
            <a:gdLst/>
            <a:ahLst/>
            <a:cxnLst/>
            <a:rect l="l" t="t" r="r" b="b"/>
            <a:pathLst>
              <a:path w="998219">
                <a:moveTo>
                  <a:pt x="0" y="0"/>
                </a:moveTo>
                <a:lnTo>
                  <a:pt x="997624" y="0"/>
                </a:lnTo>
              </a:path>
            </a:pathLst>
          </a:custGeom>
          <a:ln w="18952">
            <a:solidFill>
              <a:srgbClr val="FFFFFF"/>
            </a:solidFill>
          </a:ln>
        </p:spPr>
        <p:txBody>
          <a:bodyPr wrap="square" lIns="0" tIns="0" rIns="0" bIns="0" rtlCol="0"/>
          <a:lstStyle/>
          <a:p>
            <a:endParaRPr sz="849"/>
          </a:p>
        </p:txBody>
      </p:sp>
      <p:sp>
        <p:nvSpPr>
          <p:cNvPr id="88" name="object 88"/>
          <p:cNvSpPr/>
          <p:nvPr/>
        </p:nvSpPr>
        <p:spPr>
          <a:xfrm>
            <a:off x="3805442" y="2086367"/>
            <a:ext cx="4866831" cy="0"/>
          </a:xfrm>
          <a:custGeom>
            <a:avLst/>
            <a:gdLst/>
            <a:ahLst/>
            <a:cxnLst/>
            <a:rect l="l" t="t" r="r" b="b"/>
            <a:pathLst>
              <a:path w="8025765">
                <a:moveTo>
                  <a:pt x="8025253" y="0"/>
                </a:moveTo>
                <a:lnTo>
                  <a:pt x="0" y="0"/>
                </a:lnTo>
              </a:path>
            </a:pathLst>
          </a:custGeom>
          <a:ln w="18952">
            <a:solidFill>
              <a:srgbClr val="61666E"/>
            </a:solidFill>
            <a:prstDash val="dash"/>
          </a:ln>
        </p:spPr>
        <p:txBody>
          <a:bodyPr wrap="square" lIns="0" tIns="0" rIns="0" bIns="0" rtlCol="0"/>
          <a:lstStyle/>
          <a:p>
            <a:endParaRPr sz="849"/>
          </a:p>
        </p:txBody>
      </p:sp>
      <p:sp>
        <p:nvSpPr>
          <p:cNvPr id="89" name="object 89"/>
          <p:cNvSpPr txBox="1"/>
          <p:nvPr/>
        </p:nvSpPr>
        <p:spPr>
          <a:xfrm>
            <a:off x="2121923" y="1363880"/>
            <a:ext cx="3202967" cy="479786"/>
          </a:xfrm>
          <a:prstGeom prst="rect">
            <a:avLst/>
          </a:prstGeom>
        </p:spPr>
        <p:txBody>
          <a:bodyPr vert="horz" wrap="square" lIns="0" tIns="9627" rIns="0" bIns="0" rtlCol="0">
            <a:spAutoFit/>
          </a:bodyPr>
          <a:lstStyle/>
          <a:p>
            <a:pPr>
              <a:spcBef>
                <a:spcPts val="9"/>
              </a:spcBef>
            </a:pPr>
            <a:endParaRPr sz="1273" dirty="0">
              <a:latin typeface="Times New Roman"/>
              <a:cs typeface="Times New Roman"/>
            </a:endParaRPr>
          </a:p>
          <a:p>
            <a:pPr marL="844830"/>
            <a:r>
              <a:rPr sz="849" b="1" spc="30" dirty="0">
                <a:solidFill>
                  <a:srgbClr val="82142E"/>
                </a:solidFill>
                <a:latin typeface="Arial" panose="020B0604020202020204" pitchFamily="34" charset="0"/>
                <a:cs typeface="Arial" panose="020B0604020202020204" pitchFamily="34" charset="0"/>
              </a:rPr>
              <a:t>Associate</a:t>
            </a:r>
            <a:r>
              <a:rPr sz="849" b="1" spc="-3" dirty="0">
                <a:solidFill>
                  <a:srgbClr val="82142E"/>
                </a:solidFill>
                <a:latin typeface="Arial" panose="020B0604020202020204" pitchFamily="34" charset="0"/>
                <a:cs typeface="Arial" panose="020B0604020202020204" pitchFamily="34" charset="0"/>
              </a:rPr>
              <a:t> </a:t>
            </a:r>
            <a:r>
              <a:rPr sz="849" b="1" spc="33" dirty="0">
                <a:solidFill>
                  <a:srgbClr val="82142E"/>
                </a:solidFill>
                <a:latin typeface="Arial" panose="020B0604020202020204" pitchFamily="34" charset="0"/>
                <a:cs typeface="Arial" panose="020B0604020202020204" pitchFamily="34" charset="0"/>
              </a:rPr>
              <a:t>Vice-President</a:t>
            </a:r>
            <a:endParaRPr sz="849" dirty="0">
              <a:latin typeface="Arial" panose="020B0604020202020204" pitchFamily="34" charset="0"/>
              <a:cs typeface="Arial" panose="020B0604020202020204" pitchFamily="34" charset="0"/>
            </a:endParaRPr>
          </a:p>
          <a:p>
            <a:pPr marL="7701">
              <a:spcBef>
                <a:spcPts val="136"/>
              </a:spcBef>
            </a:pPr>
            <a:r>
              <a:rPr sz="849" b="1" spc="30" dirty="0">
                <a:solidFill>
                  <a:srgbClr val="82142E"/>
                </a:solidFill>
                <a:latin typeface="Arial" panose="020B0604020202020204" pitchFamily="34" charset="0"/>
                <a:cs typeface="Arial" panose="020B0604020202020204" pitchFamily="34" charset="0"/>
              </a:rPr>
              <a:t>(Public </a:t>
            </a:r>
            <a:r>
              <a:rPr sz="849" b="1" spc="36" dirty="0">
                <a:solidFill>
                  <a:srgbClr val="82142E"/>
                </a:solidFill>
                <a:latin typeface="Arial" panose="020B0604020202020204" pitchFamily="34" charset="0"/>
                <a:cs typeface="Arial" panose="020B0604020202020204" pitchFamily="34" charset="0"/>
              </a:rPr>
              <a:t>Engagement </a:t>
            </a:r>
            <a:r>
              <a:rPr sz="849" b="1" spc="30" dirty="0">
                <a:solidFill>
                  <a:srgbClr val="82142E"/>
                </a:solidFill>
                <a:latin typeface="Arial" panose="020B0604020202020204" pitchFamily="34" charset="0"/>
                <a:cs typeface="Arial" panose="020B0604020202020204" pitchFamily="34" charset="0"/>
              </a:rPr>
              <a:t>and </a:t>
            </a:r>
            <a:r>
              <a:rPr sz="849" b="1" spc="45" dirty="0">
                <a:solidFill>
                  <a:srgbClr val="82142E"/>
                </a:solidFill>
                <a:latin typeface="Arial" panose="020B0604020202020204" pitchFamily="34" charset="0"/>
                <a:cs typeface="Arial" panose="020B0604020202020204" pitchFamily="34" charset="0"/>
              </a:rPr>
              <a:t>External</a:t>
            </a:r>
            <a:r>
              <a:rPr sz="849" b="1" spc="-9" dirty="0">
                <a:solidFill>
                  <a:srgbClr val="82142E"/>
                </a:solidFill>
                <a:latin typeface="Arial" panose="020B0604020202020204" pitchFamily="34" charset="0"/>
                <a:cs typeface="Arial" panose="020B0604020202020204" pitchFamily="34" charset="0"/>
              </a:rPr>
              <a:t> </a:t>
            </a:r>
            <a:r>
              <a:rPr sz="849" b="1" spc="33" dirty="0">
                <a:solidFill>
                  <a:srgbClr val="82142E"/>
                </a:solidFill>
                <a:latin typeface="Arial" panose="020B0604020202020204" pitchFamily="34" charset="0"/>
                <a:cs typeface="Arial" panose="020B0604020202020204" pitchFamily="34" charset="0"/>
              </a:rPr>
              <a:t>Relations)</a:t>
            </a:r>
            <a:endParaRPr sz="849" dirty="0">
              <a:latin typeface="Arial" panose="020B0604020202020204" pitchFamily="34" charset="0"/>
              <a:cs typeface="Arial" panose="020B0604020202020204" pitchFamily="34" charset="0"/>
            </a:endParaRPr>
          </a:p>
        </p:txBody>
      </p:sp>
      <p:sp>
        <p:nvSpPr>
          <p:cNvPr id="90" name="object 90"/>
          <p:cNvSpPr txBox="1"/>
          <p:nvPr/>
        </p:nvSpPr>
        <p:spPr>
          <a:xfrm>
            <a:off x="5530127" y="1001415"/>
            <a:ext cx="2674105" cy="638077"/>
          </a:xfrm>
          <a:prstGeom prst="rect">
            <a:avLst/>
          </a:prstGeom>
        </p:spPr>
        <p:txBody>
          <a:bodyPr vert="horz" wrap="square" lIns="0" tIns="7701" rIns="0" bIns="0" rtlCol="0">
            <a:spAutoFit/>
          </a:bodyPr>
          <a:lstStyle/>
          <a:p>
            <a:pPr marL="7701">
              <a:spcBef>
                <a:spcPts val="61"/>
              </a:spcBef>
            </a:pPr>
            <a:r>
              <a:rPr sz="819" b="1" spc="33" dirty="0">
                <a:solidFill>
                  <a:srgbClr val="82142E"/>
                </a:solidFill>
                <a:latin typeface="Arial" panose="020B0604020202020204" pitchFamily="34" charset="0"/>
                <a:cs typeface="Arial" panose="020B0604020202020204" pitchFamily="34" charset="0"/>
              </a:rPr>
              <a:t>President's External Relations Advisory Team</a:t>
            </a:r>
            <a:r>
              <a:rPr sz="819" b="1" dirty="0">
                <a:solidFill>
                  <a:srgbClr val="313996"/>
                </a:solidFill>
              </a:rPr>
              <a:t>:</a:t>
            </a:r>
            <a:endParaRPr sz="819" b="1" dirty="0"/>
          </a:p>
          <a:p>
            <a:pPr marL="71237" indent="-63536">
              <a:buChar char="-"/>
              <a:tabLst>
                <a:tab pos="71622" algn="l"/>
              </a:tabLst>
            </a:pPr>
            <a:r>
              <a:rPr sz="819" spc="33" dirty="0">
                <a:solidFill>
                  <a:srgbClr val="82142E"/>
                </a:solidFill>
                <a:latin typeface="Arial" panose="020B0604020202020204" pitchFamily="34" charset="0"/>
                <a:cs typeface="Arial" panose="020B0604020202020204" pitchFamily="34" charset="0"/>
              </a:rPr>
              <a:t>Executive Director, Office of the President</a:t>
            </a:r>
          </a:p>
          <a:p>
            <a:pPr marL="71237" indent="-63536">
              <a:spcBef>
                <a:spcPts val="3"/>
              </a:spcBef>
              <a:buChar char="-"/>
              <a:tabLst>
                <a:tab pos="71622" algn="l"/>
              </a:tabLst>
            </a:pPr>
            <a:r>
              <a:rPr sz="819" spc="33" dirty="0">
                <a:solidFill>
                  <a:srgbClr val="82142E"/>
                </a:solidFill>
                <a:latin typeface="Arial" panose="020B0604020202020204" pitchFamily="34" charset="0"/>
                <a:cs typeface="Arial" panose="020B0604020202020204" pitchFamily="34" charset="0"/>
              </a:rPr>
              <a:t>Executive Director, Office of Development</a:t>
            </a:r>
          </a:p>
          <a:p>
            <a:pPr marL="71237" indent="-63536">
              <a:buChar char="-"/>
              <a:tabLst>
                <a:tab pos="71622" algn="l"/>
              </a:tabLst>
            </a:pPr>
            <a:r>
              <a:rPr sz="819" spc="33" dirty="0">
                <a:solidFill>
                  <a:srgbClr val="82142E"/>
                </a:solidFill>
                <a:latin typeface="Arial" panose="020B0604020202020204" pitchFamily="34" charset="0"/>
                <a:cs typeface="Arial" panose="020B0604020202020204" pitchFamily="34" charset="0"/>
              </a:rPr>
              <a:t>Executive Director, Marketing &amp; Communications</a:t>
            </a:r>
          </a:p>
          <a:p>
            <a:pPr marL="71237" indent="-63536">
              <a:spcBef>
                <a:spcPts val="3"/>
              </a:spcBef>
              <a:buChar char="-"/>
              <a:tabLst>
                <a:tab pos="71622" algn="l"/>
              </a:tabLst>
            </a:pPr>
            <a:r>
              <a:rPr sz="819" spc="33" dirty="0">
                <a:solidFill>
                  <a:srgbClr val="82142E"/>
                </a:solidFill>
                <a:latin typeface="Arial" panose="020B0604020202020204" pitchFamily="34" charset="0"/>
                <a:cs typeface="Arial" panose="020B0604020202020204" pitchFamily="34" charset="0"/>
              </a:rPr>
              <a:t>AVP (Public Engagement</a:t>
            </a:r>
            <a:r>
              <a:rPr lang="en-US" sz="819" spc="33" dirty="0">
                <a:solidFill>
                  <a:srgbClr val="82142E"/>
                </a:solidFill>
                <a:latin typeface="Arial" panose="020B0604020202020204" pitchFamily="34" charset="0"/>
                <a:cs typeface="Arial" panose="020B0604020202020204" pitchFamily="34" charset="0"/>
              </a:rPr>
              <a:t> and External Relations</a:t>
            </a:r>
            <a:r>
              <a:rPr sz="819" spc="33" dirty="0">
                <a:solidFill>
                  <a:srgbClr val="82142E"/>
                </a:solidFill>
                <a:latin typeface="Arial" panose="020B0604020202020204" pitchFamily="34" charset="0"/>
                <a:cs typeface="Arial" panose="020B0604020202020204" pitchFamily="34" charset="0"/>
              </a:rPr>
              <a:t>)</a:t>
            </a:r>
          </a:p>
        </p:txBody>
      </p:sp>
      <p:cxnSp>
        <p:nvCxnSpPr>
          <p:cNvPr id="92" name="Straight Connector 91"/>
          <p:cNvCxnSpPr/>
          <p:nvPr/>
        </p:nvCxnSpPr>
        <p:spPr>
          <a:xfrm>
            <a:off x="3805441" y="1116857"/>
            <a:ext cx="0" cy="421974"/>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5570662" y="2473332"/>
            <a:ext cx="35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391292" y="2473332"/>
            <a:ext cx="44403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51391" y="1234595"/>
            <a:ext cx="1913675" cy="223010"/>
          </a:xfrm>
          <a:prstGeom prst="rect">
            <a:avLst/>
          </a:prstGeom>
          <a:noFill/>
        </p:spPr>
        <p:txBody>
          <a:bodyPr wrap="square" rtlCol="0">
            <a:spAutoFit/>
          </a:bodyPr>
          <a:lstStyle/>
          <a:p>
            <a:r>
              <a:rPr lang="en-US" sz="849" b="1" dirty="0">
                <a:solidFill>
                  <a:schemeClr val="accent2">
                    <a:lumMod val="75000"/>
                  </a:schemeClr>
                </a:solidFill>
                <a:latin typeface="Arial" panose="020B0604020202020204" pitchFamily="34" charset="0"/>
                <a:cs typeface="Arial" panose="020B0604020202020204" pitchFamily="34" charset="0"/>
              </a:rPr>
              <a:t>Vice-President (Research)</a:t>
            </a:r>
          </a:p>
        </p:txBody>
      </p:sp>
      <p:sp>
        <p:nvSpPr>
          <p:cNvPr id="91" name="Rounded Rectangle 90"/>
          <p:cNvSpPr/>
          <p:nvPr/>
        </p:nvSpPr>
        <p:spPr>
          <a:xfrm>
            <a:off x="5418181" y="911376"/>
            <a:ext cx="2802336" cy="79415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9"/>
          </a:p>
        </p:txBody>
      </p:sp>
      <p:sp>
        <p:nvSpPr>
          <p:cNvPr id="93" name="TextBox 92"/>
          <p:cNvSpPr txBox="1"/>
          <p:nvPr/>
        </p:nvSpPr>
        <p:spPr>
          <a:xfrm>
            <a:off x="3357812" y="892894"/>
            <a:ext cx="1519833" cy="223010"/>
          </a:xfrm>
          <a:prstGeom prst="rect">
            <a:avLst/>
          </a:prstGeom>
          <a:noFill/>
        </p:spPr>
        <p:txBody>
          <a:bodyPr wrap="square" rtlCol="0">
            <a:spAutoFit/>
          </a:bodyPr>
          <a:lstStyle/>
          <a:p>
            <a:r>
              <a:rPr lang="en-US" sz="849" b="1" dirty="0">
                <a:solidFill>
                  <a:schemeClr val="accent2">
                    <a:lumMod val="75000"/>
                  </a:schemeClr>
                </a:solidFill>
                <a:latin typeface="Arial" panose="020B0604020202020204" pitchFamily="34" charset="0"/>
                <a:cs typeface="Arial" panose="020B0604020202020204" pitchFamily="34" charset="0"/>
              </a:rPr>
              <a:t>PRESIDENT</a:t>
            </a:r>
          </a:p>
        </p:txBody>
      </p:sp>
      <p:cxnSp>
        <p:nvCxnSpPr>
          <p:cNvPr id="101" name="Straight Connector 100"/>
          <p:cNvCxnSpPr/>
          <p:nvPr/>
        </p:nvCxnSpPr>
        <p:spPr>
          <a:xfrm flipV="1">
            <a:off x="3042481" y="1312273"/>
            <a:ext cx="772927" cy="1953"/>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a:xfrm flipV="1">
            <a:off x="3781934" y="1304956"/>
            <a:ext cx="1529262" cy="1954"/>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flipV="1">
            <a:off x="2217969" y="1682522"/>
            <a:ext cx="603696" cy="1142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040954" y="1458558"/>
            <a:ext cx="197516" cy="2355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522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chemeClr val="bg1"/>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b="1" dirty="0" smtClean="0">
                <a:solidFill>
                  <a:srgbClr val="2E3993"/>
                </a:solidFill>
                <a:latin typeface="+mj-lt"/>
              </a:rPr>
              <a:t>PE Metrics: OPE, MUN, and beyond</a:t>
            </a:r>
          </a:p>
          <a:p>
            <a:pPr>
              <a:buClr>
                <a:srgbClr val="FFFFFF"/>
              </a:buClr>
              <a:buSzPct val="100000"/>
            </a:pPr>
            <a:r>
              <a:rPr lang="en-CA" sz="3200" dirty="0" smtClean="0">
                <a:solidFill>
                  <a:srgbClr val="FFFFFF"/>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dirty="0" smtClean="0">
                <a:solidFill>
                  <a:srgbClr val="FFFFFF"/>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987336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519656880"/>
              </p:ext>
            </p:extLst>
          </p:nvPr>
        </p:nvGraphicFramePr>
        <p:xfrm>
          <a:off x="4844377" y="1760191"/>
          <a:ext cx="7838831" cy="4447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CA" b="1" dirty="0" smtClean="0">
                <a:solidFill>
                  <a:schemeClr val="bg1"/>
                </a:solidFill>
                <a:latin typeface="+mj-lt"/>
              </a:rPr>
              <a:t>PE Metrics: OPE, MUN, and beyond</a:t>
            </a:r>
            <a:endParaRPr lang="en-CA" b="1" dirty="0">
              <a:solidFill>
                <a:schemeClr val="bg1"/>
              </a:solidFill>
              <a:latin typeface="+mj-lt"/>
            </a:endParaRPr>
          </a:p>
        </p:txBody>
      </p:sp>
      <p:sp>
        <p:nvSpPr>
          <p:cNvPr id="9" name="Text Placeholder 8"/>
          <p:cNvSpPr>
            <a:spLocks noGrp="1"/>
          </p:cNvSpPr>
          <p:nvPr>
            <p:ph type="body" idx="2"/>
          </p:nvPr>
        </p:nvSpPr>
        <p:spPr>
          <a:xfrm>
            <a:off x="839787" y="2141720"/>
            <a:ext cx="5157787" cy="3684588"/>
          </a:xfrm>
        </p:spPr>
        <p:txBody>
          <a:bodyPr/>
          <a:lstStyle/>
          <a:p>
            <a:pPr marL="177800" indent="0">
              <a:buNone/>
            </a:pPr>
            <a:r>
              <a:rPr lang="en-CA" dirty="0" smtClean="0">
                <a:solidFill>
                  <a:schemeClr val="bg1"/>
                </a:solidFill>
              </a:rPr>
              <a:t>OPE: $ flowed to academy for PE</a:t>
            </a:r>
          </a:p>
          <a:p>
            <a:pPr marL="177800" indent="0">
              <a:buNone/>
            </a:pPr>
            <a:r>
              <a:rPr lang="en-CA" dirty="0" smtClean="0">
                <a:solidFill>
                  <a:schemeClr val="bg1"/>
                </a:solidFill>
              </a:rPr>
              <a:t>OPE: Faculty/staff supported</a:t>
            </a:r>
          </a:p>
          <a:p>
            <a:pPr marL="177800" indent="0">
              <a:buNone/>
            </a:pPr>
            <a:r>
              <a:rPr lang="en-CA" dirty="0" smtClean="0">
                <a:solidFill>
                  <a:schemeClr val="bg1"/>
                </a:solidFill>
              </a:rPr>
              <a:t>OPE: External partners by sector</a:t>
            </a:r>
          </a:p>
          <a:p>
            <a:pPr marL="177800" indent="0">
              <a:buNone/>
            </a:pPr>
            <a:r>
              <a:rPr lang="en-CA" dirty="0" smtClean="0">
                <a:solidFill>
                  <a:schemeClr val="bg1"/>
                </a:solidFill>
              </a:rPr>
              <a:t>MUN: PE in Teaching &amp; Learning</a:t>
            </a:r>
          </a:p>
          <a:p>
            <a:pPr marL="177800" indent="0">
              <a:buNone/>
            </a:pPr>
            <a:r>
              <a:rPr lang="en-CA" dirty="0" smtClean="0">
                <a:solidFill>
                  <a:schemeClr val="bg1"/>
                </a:solidFill>
              </a:rPr>
              <a:t>MUN: PE in Research</a:t>
            </a:r>
          </a:p>
          <a:p>
            <a:pPr marL="177800" indent="0">
              <a:buNone/>
            </a:pPr>
            <a:r>
              <a:rPr lang="en-CA" dirty="0" smtClean="0">
                <a:solidFill>
                  <a:schemeClr val="bg1"/>
                </a:solidFill>
              </a:rPr>
              <a:t>Public: Alumni engagement</a:t>
            </a:r>
          </a:p>
          <a:p>
            <a:pPr marL="177800" indent="0">
              <a:buNone/>
            </a:pPr>
            <a:r>
              <a:rPr lang="en-CA" dirty="0" smtClean="0">
                <a:solidFill>
                  <a:schemeClr val="bg1"/>
                </a:solidFill>
              </a:rPr>
              <a:t>Public: Direct external funding </a:t>
            </a:r>
            <a:endParaRPr lang="en-CA" dirty="0">
              <a:solidFill>
                <a:schemeClr val="bg1"/>
              </a:solidFill>
            </a:endParaRPr>
          </a:p>
        </p:txBody>
      </p:sp>
    </p:spTree>
    <p:extLst>
      <p:ext uri="{BB962C8B-B14F-4D97-AF65-F5344CB8AC3E}">
        <p14:creationId xmlns:p14="http://schemas.microsoft.com/office/powerpoint/2010/main" val="2645259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405301" y="1069480"/>
            <a:ext cx="10931492" cy="4393473"/>
          </a:xfrm>
          <a:prstGeom prst="rect">
            <a:avLst/>
          </a:prstGeom>
          <a:noFill/>
          <a:ln>
            <a:noFill/>
          </a:ln>
        </p:spPr>
        <p:txBody>
          <a:bodyPr lIns="91425" tIns="45700" rIns="91425" bIns="45700" anchor="t" anchorCtr="0">
            <a:noAutofit/>
          </a:bodyPr>
          <a:lstStyle/>
          <a:p>
            <a:pPr>
              <a:buClr>
                <a:srgbClr val="FFFFFF"/>
              </a:buClr>
              <a:buSzPct val="100000"/>
            </a:pPr>
            <a:r>
              <a:rPr lang="en-CA" sz="3200" dirty="0" smtClean="0">
                <a:solidFill>
                  <a:schemeClr val="bg1"/>
                </a:solidFill>
                <a:latin typeface="+mj-lt"/>
              </a:rPr>
              <a:t>Overview</a:t>
            </a:r>
          </a:p>
          <a:p>
            <a:pPr>
              <a:buClr>
                <a:srgbClr val="FFFFFF"/>
              </a:buClr>
              <a:buSzPct val="100000"/>
            </a:pPr>
            <a:r>
              <a:rPr lang="en-CA" sz="3200" dirty="0" smtClean="0">
                <a:solidFill>
                  <a:srgbClr val="FFFFFF"/>
                </a:solidFill>
                <a:latin typeface="+mj-lt"/>
              </a:rPr>
              <a:t>Public Engagement (PE) at Memorial</a:t>
            </a:r>
          </a:p>
          <a:p>
            <a:pPr>
              <a:buClr>
                <a:srgbClr val="FFFFFF"/>
              </a:buClr>
              <a:buSzPct val="100000"/>
            </a:pPr>
            <a:r>
              <a:rPr lang="en-CA" sz="3200" dirty="0" smtClean="0">
                <a:solidFill>
                  <a:srgbClr val="FFFFFF"/>
                </a:solidFill>
                <a:latin typeface="+mj-lt"/>
              </a:rPr>
              <a:t>PE Metrics: OPE, MUN, and beyond</a:t>
            </a:r>
          </a:p>
          <a:p>
            <a:pPr>
              <a:buClr>
                <a:srgbClr val="FFFFFF"/>
              </a:buClr>
              <a:buSzPct val="100000"/>
            </a:pPr>
            <a:r>
              <a:rPr lang="en-CA" sz="3200" b="1" dirty="0" smtClean="0">
                <a:solidFill>
                  <a:srgbClr val="2E3993"/>
                </a:solidFill>
                <a:latin typeface="+mj-lt"/>
              </a:rPr>
              <a:t>Office of Public Engagement initiatives</a:t>
            </a:r>
          </a:p>
          <a:p>
            <a:pPr>
              <a:buClr>
                <a:srgbClr val="FFFFFF"/>
              </a:buClr>
              <a:buSzPct val="100000"/>
            </a:pPr>
            <a:r>
              <a:rPr lang="en-CA" sz="3200" dirty="0" smtClean="0">
                <a:solidFill>
                  <a:srgbClr val="FFFFFF"/>
                </a:solidFill>
                <a:latin typeface="+mj-lt"/>
              </a:rPr>
              <a:t>PE Reporting Units</a:t>
            </a:r>
          </a:p>
          <a:p>
            <a:pPr>
              <a:buClr>
                <a:srgbClr val="FFFFFF"/>
              </a:buClr>
              <a:buSzPct val="100000"/>
            </a:pPr>
            <a:r>
              <a:rPr lang="en-CA" sz="3200" dirty="0" smtClean="0">
                <a:solidFill>
                  <a:srgbClr val="FFFFFF"/>
                </a:solidFill>
                <a:latin typeface="+mj-lt"/>
              </a:rPr>
              <a:t>Metrics summary</a:t>
            </a:r>
          </a:p>
          <a:p>
            <a:pPr>
              <a:buClr>
                <a:srgbClr val="FFFFFF"/>
              </a:buClr>
              <a:buSzPct val="100000"/>
            </a:pPr>
            <a:r>
              <a:rPr lang="en-CA" sz="3200" dirty="0" smtClean="0">
                <a:solidFill>
                  <a:srgbClr val="FFFFFF"/>
                </a:solidFill>
                <a:latin typeface="+mj-lt"/>
              </a:rPr>
              <a:t>Next steps</a:t>
            </a:r>
          </a:p>
          <a:p>
            <a:pPr>
              <a:buClr>
                <a:srgbClr val="FFFFFF"/>
              </a:buClr>
              <a:buSzPct val="100000"/>
            </a:pPr>
            <a:r>
              <a:rPr lang="en-CA" sz="3200" dirty="0">
                <a:solidFill>
                  <a:srgbClr val="FFFFFF"/>
                </a:solidFill>
                <a:latin typeface="+mj-lt"/>
              </a:rPr>
              <a:t>	</a:t>
            </a:r>
            <a:r>
              <a:rPr lang="en-CA" sz="3200" dirty="0" smtClean="0">
                <a:solidFill>
                  <a:srgbClr val="FFFFFF"/>
                </a:solidFill>
                <a:latin typeface="+mj-lt"/>
              </a:rPr>
              <a:t> </a:t>
            </a:r>
          </a:p>
          <a:p>
            <a:pPr>
              <a:buClr>
                <a:srgbClr val="FFFFFF"/>
              </a:buClr>
              <a:buSzPct val="100000"/>
            </a:pPr>
            <a:endParaRPr lang="en-CA" sz="3200" dirty="0" smtClean="0">
              <a:solidFill>
                <a:srgbClr val="FFFFFF"/>
              </a:solidFill>
              <a:latin typeface="+mj-lt"/>
            </a:endParaRPr>
          </a:p>
          <a:p>
            <a:pPr>
              <a:buClr>
                <a:srgbClr val="FFFFFF"/>
              </a:buClr>
              <a:buSzPct val="100000"/>
            </a:pPr>
            <a:endParaRPr lang="en-CA" sz="3200" dirty="0">
              <a:solidFill>
                <a:srgbClr val="FFFFFF"/>
              </a:solidFill>
              <a:latin typeface="+mj-lt"/>
            </a:endParaRPr>
          </a:p>
        </p:txBody>
      </p:sp>
    </p:spTree>
    <p:extLst>
      <p:ext uri="{BB962C8B-B14F-4D97-AF65-F5344CB8AC3E}">
        <p14:creationId xmlns:p14="http://schemas.microsoft.com/office/powerpoint/2010/main" val="1009309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FFFFFE"/>
    </a:dk1>
    <a:lt1>
      <a:srgbClr val="6C0421"/>
    </a:lt1>
    <a:dk2>
      <a:srgbClr val="6C0421"/>
    </a:dk2>
    <a:lt2>
      <a:srgbClr val="FFFFFE"/>
    </a:lt2>
    <a:accent1>
      <a:srgbClr val="6C0421"/>
    </a:accent1>
    <a:accent2>
      <a:srgbClr val="FFFFFE"/>
    </a:accent2>
    <a:accent3>
      <a:srgbClr val="6C706F"/>
    </a:accent3>
    <a:accent4>
      <a:srgbClr val="0D0D0D"/>
    </a:accent4>
    <a:accent5>
      <a:srgbClr val="FFFFFE"/>
    </a:accent5>
    <a:accent6>
      <a:srgbClr val="6C0421"/>
    </a:accent6>
    <a:hlink>
      <a:srgbClr val="0D0D0D"/>
    </a:hlink>
    <a:folHlink>
      <a:srgbClr val="0D0D0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23215</TotalTime>
  <Words>1980</Words>
  <Application>Microsoft Office PowerPoint</Application>
  <PresentationFormat>Widescreen</PresentationFormat>
  <Paragraphs>388</Paragraphs>
  <Slides>41</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41</vt:i4>
      </vt:variant>
    </vt:vector>
  </HeadingPairs>
  <TitlesOfParts>
    <vt:vector size="53" baseType="lpstr">
      <vt:lpstr>Arial</vt:lpstr>
      <vt:lpstr>Calibri</vt:lpstr>
      <vt:lpstr>Avenir LT Std 55 Roman</vt:lpstr>
      <vt:lpstr>Times New Roman</vt:lpstr>
      <vt:lpstr>Lucida Sans Unicode</vt:lpstr>
      <vt:lpstr>Calibri Light</vt:lpstr>
      <vt:lpstr>MS PGothic</vt:lpstr>
      <vt:lpstr>1_Office Theme</vt:lpstr>
      <vt:lpstr>2_Office Theme</vt:lpstr>
      <vt:lpstr>3_Office Theme</vt:lpstr>
      <vt:lpstr>Office Theme</vt:lpstr>
      <vt:lpstr>4_Office Theme</vt:lpstr>
      <vt:lpstr>PowerPoint Presentation</vt:lpstr>
      <vt:lpstr>PowerPoint Presentation</vt:lpstr>
      <vt:lpstr>PowerPoint Presentation</vt:lpstr>
      <vt:lpstr>Memorial’s Mission</vt:lpstr>
      <vt:lpstr>Public Engagement is:</vt:lpstr>
      <vt:lpstr>PowerPoint Presentation</vt:lpstr>
      <vt:lpstr>PowerPoint Presentation</vt:lpstr>
      <vt:lpstr>PE Metrics: OPE, MUN, and beyond</vt:lpstr>
      <vt:lpstr>PowerPoint Presentation</vt:lpstr>
      <vt:lpstr>PowerPoint Presentation</vt:lpstr>
      <vt:lpstr>PPPE Conference: by the numbers</vt:lpstr>
      <vt:lpstr>OPE Funds for Public Engagement</vt:lpstr>
      <vt:lpstr>OPE Funds</vt:lpstr>
      <vt:lpstr>PowerPoint Presentation</vt:lpstr>
      <vt:lpstr>PowerPoint Presentation</vt:lpstr>
      <vt:lpstr>President’s Award Winners</vt:lpstr>
      <vt:lpstr>Metrics: OPE Funds</vt:lpstr>
      <vt:lpstr>Strategic External Relations Impacts</vt:lpstr>
      <vt:lpstr>Strategic External Relations Impacts</vt:lpstr>
      <vt:lpstr>PowerPoint Presentation</vt:lpstr>
      <vt:lpstr>The Leslie Harris Centre of Regional Policy and Development</vt:lpstr>
      <vt:lpstr>Harris Centre: by the numbers </vt:lpstr>
      <vt:lpstr>Harris Centre  Impacts</vt:lpstr>
      <vt:lpstr>PowerPoint Presentation</vt:lpstr>
      <vt:lpstr>PowerPoint Presentation</vt:lpstr>
      <vt:lpstr>Conference Centre (Fall 2018)</vt:lpstr>
      <vt:lpstr>Signal Hill Campus: milestones and successes</vt:lpstr>
      <vt:lpstr>Johnson GEO Centre</vt:lpstr>
      <vt:lpstr>MUN Botanical Garden and Newfoundland Quarterly </vt:lpstr>
      <vt:lpstr>Faculty PE Survey (2017)</vt:lpstr>
      <vt:lpstr>Perceptions of PE </vt:lpstr>
      <vt:lpstr>Perceptions: PE in Teaching and Research</vt:lpstr>
      <vt:lpstr>Public PE Survey (2019)</vt:lpstr>
      <vt:lpstr>Alumni Engagement Strategy</vt:lpstr>
      <vt:lpstr>Alumni Survey (2017)</vt:lpstr>
      <vt:lpstr>Alumni Engagement Strategy</vt:lpstr>
      <vt:lpstr>PowerPoint Presentation</vt:lpstr>
      <vt:lpstr>PE METRICS SUMMARY</vt:lpstr>
      <vt:lpstr>PowerPoint Presentation</vt:lpstr>
      <vt:lpstr>Next Steps</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sbrennan</dc:creator>
  <cp:lastModifiedBy>Cofield, Penny Susan</cp:lastModifiedBy>
  <cp:revision>338</cp:revision>
  <cp:lastPrinted>2018-12-03T15:30:10Z</cp:lastPrinted>
  <dcterms:modified xsi:type="dcterms:W3CDTF">2019-05-28T15:51:27Z</dcterms:modified>
</cp:coreProperties>
</file>