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sldIdLst>
    <p:sldId id="256" r:id="rId2"/>
    <p:sldId id="290" r:id="rId3"/>
    <p:sldId id="258" r:id="rId4"/>
    <p:sldId id="259" r:id="rId5"/>
    <p:sldId id="291" r:id="rId6"/>
    <p:sldId id="289" r:id="rId7"/>
    <p:sldId id="300" r:id="rId8"/>
    <p:sldId id="292" r:id="rId9"/>
    <p:sldId id="261" r:id="rId10"/>
    <p:sldId id="305" r:id="rId11"/>
    <p:sldId id="306" r:id="rId12"/>
    <p:sldId id="307" r:id="rId13"/>
    <p:sldId id="293" r:id="rId14"/>
    <p:sldId id="263" r:id="rId15"/>
    <p:sldId id="308" r:id="rId16"/>
    <p:sldId id="309" r:id="rId17"/>
    <p:sldId id="310" r:id="rId18"/>
    <p:sldId id="311" r:id="rId19"/>
    <p:sldId id="264" r:id="rId20"/>
    <p:sldId id="265" r:id="rId21"/>
    <p:sldId id="268" r:id="rId22"/>
    <p:sldId id="269" r:id="rId23"/>
    <p:sldId id="312" r:id="rId24"/>
    <p:sldId id="313" r:id="rId25"/>
    <p:sldId id="314" r:id="rId26"/>
    <p:sldId id="315" r:id="rId27"/>
    <p:sldId id="316" r:id="rId28"/>
    <p:sldId id="317" r:id="rId29"/>
    <p:sldId id="318" r:id="rId30"/>
    <p:sldId id="320" r:id="rId31"/>
    <p:sldId id="321" r:id="rId32"/>
    <p:sldId id="322" r:id="rId33"/>
    <p:sldId id="323" r:id="rId34"/>
    <p:sldId id="324" r:id="rId35"/>
    <p:sldId id="325" r:id="rId36"/>
    <p:sldId id="326"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00"/>
    <a:srgbClr val="FF6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53" autoAdjust="0"/>
    <p:restoredTop sz="94658" autoAdjust="0"/>
  </p:normalViewPr>
  <p:slideViewPr>
    <p:cSldViewPr>
      <p:cViewPr>
        <p:scale>
          <a:sx n="73" d="100"/>
          <a:sy n="73" d="100"/>
        </p:scale>
        <p:origin x="-1668" y="-318"/>
      </p:cViewPr>
      <p:guideLst>
        <p:guide orient="horz" pos="2160"/>
        <p:guide pos="2880"/>
      </p:guideLst>
    </p:cSldViewPr>
  </p:slideViewPr>
  <p:outlineViewPr>
    <p:cViewPr>
      <p:scale>
        <a:sx n="33" d="100"/>
        <a:sy n="33" d="100"/>
      </p:scale>
      <p:origin x="0" y="21000"/>
    </p:cViewPr>
  </p:outlineViewPr>
  <p:notesTextViewPr>
    <p:cViewPr>
      <p:scale>
        <a:sx n="1" d="1"/>
        <a:sy n="1" d="1"/>
      </p:scale>
      <p:origin x="0" y="0"/>
    </p:cViewPr>
  </p:notesTextViewPr>
  <p:sorterViewPr>
    <p:cViewPr>
      <p:scale>
        <a:sx n="100" d="100"/>
        <a:sy n="100" d="100"/>
      </p:scale>
      <p:origin x="0" y="6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FA0A34-92D5-BB42-BE0D-ABEB76BE129A}" type="datetimeFigureOut">
              <a:rPr lang="en-US" smtClean="0"/>
              <a:t>7/2/2015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AA687-B471-D749-A241-516063BCA817}" type="slidenum">
              <a:rPr lang="en-US" smtClean="0"/>
              <a:t>‹#›</a:t>
            </a:fld>
            <a:endParaRPr lang="en-US"/>
          </a:p>
        </p:txBody>
      </p:sp>
    </p:spTree>
    <p:extLst>
      <p:ext uri="{BB962C8B-B14F-4D97-AF65-F5344CB8AC3E}">
        <p14:creationId xmlns:p14="http://schemas.microsoft.com/office/powerpoint/2010/main" val="38130089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AAA687-B471-D749-A241-516063BCA817}" type="slidenum">
              <a:rPr lang="en-US" smtClean="0"/>
              <a:t>1</a:t>
            </a:fld>
            <a:endParaRPr lang="en-US"/>
          </a:p>
        </p:txBody>
      </p:sp>
    </p:spTree>
    <p:extLst>
      <p:ext uri="{BB962C8B-B14F-4D97-AF65-F5344CB8AC3E}">
        <p14:creationId xmlns:p14="http://schemas.microsoft.com/office/powerpoint/2010/main" val="711979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indent="-228600" eaLnBrk="1" hangingPunct="1">
              <a:spcBef>
                <a:spcPct val="0"/>
              </a:spcBef>
              <a:buFontTx/>
              <a:buAutoNum type="arabicPeriod"/>
            </a:pPr>
            <a:r>
              <a:rPr lang="en-US">
                <a:latin typeface="Calibri" charset="0"/>
                <a:ea typeface="MS PGothic" charset="0"/>
              </a:rPr>
              <a:t>Application</a:t>
            </a:r>
          </a:p>
          <a:p>
            <a:pPr marL="228600" indent="-228600" eaLnBrk="1" hangingPunct="1">
              <a:spcBef>
                <a:spcPct val="0"/>
              </a:spcBef>
              <a:buFontTx/>
              <a:buAutoNum type="arabicPeriod"/>
            </a:pPr>
            <a:r>
              <a:rPr lang="en-US">
                <a:latin typeface="Calibri" charset="0"/>
                <a:ea typeface="MS PGothic" charset="0"/>
              </a:rPr>
              <a:t>Review – abiding by the Polices</a:t>
            </a:r>
          </a:p>
          <a:p>
            <a:pPr marL="228600" indent="-228600" eaLnBrk="1" hangingPunct="1">
              <a:spcBef>
                <a:spcPct val="0"/>
              </a:spcBef>
              <a:buFontTx/>
              <a:buAutoNum type="arabicPeriod"/>
            </a:pPr>
            <a:r>
              <a:rPr lang="en-US">
                <a:latin typeface="Calibri" charset="0"/>
                <a:ea typeface="MS PGothic" charset="0"/>
              </a:rPr>
              <a:t>App</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291EA49B-0D63-4646-9579-A956AA86B614}" type="slidenum">
              <a:rPr lang="en-US"/>
              <a:pPr/>
              <a:t>32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Always check the handbook (found at _______) and you can get the PDF and put in on the phone</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Sick days = can be done retroactively but still need a Leave Request Form (end of first return day)</a:t>
            </a:r>
          </a:p>
          <a:p>
            <a:pPr eaLnBrk="1" hangingPunct="1">
              <a:spcBef>
                <a:spcPct val="0"/>
              </a:spcBef>
            </a:pPr>
            <a:r>
              <a:rPr lang="en-US">
                <a:latin typeface="Calibri" charset="0"/>
                <a:ea typeface="MS PGothic" charset="0"/>
              </a:rPr>
              <a:t>		- contact preceptor</a:t>
            </a:r>
          </a:p>
          <a:p>
            <a:pPr eaLnBrk="1" hangingPunct="1">
              <a:spcBef>
                <a:spcPct val="0"/>
              </a:spcBef>
            </a:pPr>
            <a:r>
              <a:rPr lang="en-US">
                <a:latin typeface="Calibri" charset="0"/>
                <a:ea typeface="MS PGothic" charset="0"/>
              </a:rPr>
              <a:t>		- contact faculty that you are working with </a:t>
            </a:r>
          </a:p>
          <a:p>
            <a:pPr eaLnBrk="1" hangingPunct="1">
              <a:spcBef>
                <a:spcPct val="0"/>
              </a:spcBef>
            </a:pPr>
            <a:r>
              <a:rPr lang="en-US">
                <a:latin typeface="Calibri" charset="0"/>
                <a:ea typeface="MS PGothic" charset="0"/>
              </a:rPr>
              <a:t>		- can contact the APA but APA not responsible</a:t>
            </a:r>
          </a:p>
          <a:p>
            <a:pPr eaLnBrk="1" hangingPunct="1">
              <a:spcBef>
                <a:spcPct val="0"/>
              </a:spcBef>
            </a:pPr>
            <a:r>
              <a:rPr lang="en-US">
                <a:latin typeface="Calibri" charset="0"/>
                <a:ea typeface="MS PGothic" charset="0"/>
              </a:rPr>
              <a:t>Personal Days = 3 in Clerkship; documentation IF done prospectively via a Leave Request Form</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Core rotations, electives and selectives normally start on a Monday and end on the Friday of the final week at 1700 hours. Weekends between these start and end dates are part of the rotation, elective or selective, and duties may be assigned on weekends (e.g., call duty, scheduled shift work). Thus, when requesting leave, the number of days must show all calendar days affected, not just weekdays.</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The reason for the process is to ensure that everyone is treated equally</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For the rural expereince we want you to be imbedded to get the full advantage. Also to ensure that you get exper</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PETs</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EXTENUATING CIRCUMSTANCES</a:t>
            </a:r>
          </a:p>
          <a:p>
            <a:pPr marL="685800" lvl="1" indent="-228600" eaLnBrk="1" hangingPunct="1">
              <a:spcBef>
                <a:spcPct val="0"/>
              </a:spcBef>
              <a:buFontTx/>
              <a:buAutoNum type="arabicParenR"/>
            </a:pPr>
            <a:r>
              <a:rPr lang="en-US">
                <a:latin typeface="Calibri" charset="0"/>
                <a:ea typeface="MS PGothic" charset="0"/>
              </a:rPr>
              <a:t>Sick days</a:t>
            </a:r>
          </a:p>
          <a:p>
            <a:pPr marL="685800" lvl="1" indent="-228600" eaLnBrk="1" hangingPunct="1">
              <a:spcBef>
                <a:spcPct val="0"/>
              </a:spcBef>
              <a:buFontTx/>
              <a:buAutoNum type="arabicParenR"/>
            </a:pPr>
            <a:r>
              <a:rPr lang="en-US">
                <a:latin typeface="Calibri" charset="0"/>
                <a:ea typeface="MS PGothic" charset="0"/>
              </a:rPr>
              <a:t>Personal days</a:t>
            </a:r>
          </a:p>
          <a:p>
            <a:pPr marL="685800" lvl="1" indent="-228600" eaLnBrk="1" hangingPunct="1">
              <a:spcBef>
                <a:spcPct val="0"/>
              </a:spcBef>
              <a:buFontTx/>
              <a:buAutoNum type="arabicParenR"/>
            </a:pPr>
            <a:r>
              <a:rPr lang="en-US">
                <a:latin typeface="Calibri" charset="0"/>
                <a:ea typeface="MS PGothic" charset="0"/>
              </a:rPr>
              <a:t>Rural</a:t>
            </a:r>
          </a:p>
          <a:p>
            <a:pPr eaLnBrk="1" hangingPunct="1">
              <a:spcBef>
                <a:spcPct val="0"/>
              </a:spcBef>
            </a:pPr>
            <a:endParaRPr lang="en-US">
              <a:latin typeface="Calibri" charset="0"/>
              <a:ea typeface="MS PGothic" charset="0"/>
            </a:endParaRP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AECF5C9C-4C68-974E-A2F5-8002DDE92103}" type="slidenum">
              <a:rPr lang="en-US"/>
              <a:pPr/>
              <a:t>33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Very similar procedures and policies exist for Selectives as they do Electives. </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Therefore, there are similar themes</a:t>
            </a:r>
          </a:p>
          <a:p>
            <a:pPr eaLnBrk="1" hangingPunct="1">
              <a:spcBef>
                <a:spcPct val="0"/>
              </a:spcBef>
            </a:pPr>
            <a:endParaRPr lang="en-US">
              <a:latin typeface="Calibri" charset="0"/>
              <a:ea typeface="MS PGothic" charset="0"/>
            </a:endParaRPr>
          </a:p>
          <a:p>
            <a:pPr eaLnBrk="1" hangingPunct="1">
              <a:spcBef>
                <a:spcPct val="0"/>
              </a:spcBef>
              <a:buFontTx/>
              <a:buAutoNum type="arabicParenR"/>
            </a:pPr>
            <a:r>
              <a:rPr lang="en-US">
                <a:latin typeface="Calibri" charset="0"/>
                <a:ea typeface="MS PGothic" charset="0"/>
              </a:rPr>
              <a:t>Use the Handbook - http://www.med.mun.ca/UGradME/Handbook-(1)/Welcome.aspx</a:t>
            </a:r>
          </a:p>
          <a:p>
            <a:pPr eaLnBrk="1" hangingPunct="1">
              <a:spcBef>
                <a:spcPct val="0"/>
              </a:spcBef>
              <a:buFontTx/>
              <a:buAutoNum type="arabicParenR"/>
            </a:pPr>
            <a:r>
              <a:rPr lang="en-US">
                <a:latin typeface="Calibri" charset="0"/>
                <a:ea typeface="MS PGothic" charset="0"/>
              </a:rPr>
              <a:t>Follow the Procedure – extenuating circumstances exist</a:t>
            </a:r>
          </a:p>
          <a:p>
            <a:pPr eaLnBrk="1" hangingPunct="1">
              <a:spcBef>
                <a:spcPct val="0"/>
              </a:spcBef>
              <a:buFontTx/>
              <a:buAutoNum type="arabicParenR"/>
            </a:pPr>
            <a:r>
              <a:rPr lang="en-US">
                <a:latin typeface="Calibri" charset="0"/>
                <a:ea typeface="MS PGothic" charset="0"/>
              </a:rPr>
              <a:t>_____</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74D90F16-9715-E64C-B119-D41C30AF94FA}" type="slidenum">
              <a:rPr lang="en-US"/>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dirty="0" smtClean="0">
                <a:ea typeface="+mn-ea"/>
                <a:cs typeface="+mn-cs"/>
              </a:rPr>
              <a:t>Students in clerkship are expected to:</a:t>
            </a:r>
            <a:endParaRPr lang="en-US" dirty="0" smtClean="0">
              <a:ea typeface="+mn-ea"/>
              <a:cs typeface="+mn-cs"/>
            </a:endParaRPr>
          </a:p>
          <a:p>
            <a:pPr marL="228600" indent="-228600" eaLnBrk="1" fontAlgn="auto" hangingPunct="1">
              <a:spcBef>
                <a:spcPts val="0"/>
              </a:spcBef>
              <a:spcAft>
                <a:spcPts val="0"/>
              </a:spcAft>
              <a:buFontTx/>
              <a:buAutoNum type="arabicParenR"/>
              <a:defRPr/>
            </a:pPr>
            <a:r>
              <a:rPr lang="en-US" dirty="0" smtClean="0">
                <a:ea typeface="+mn-ea"/>
                <a:cs typeface="+mn-cs"/>
              </a:rPr>
              <a:t>Prepare </a:t>
            </a:r>
            <a:r>
              <a:rPr lang="en-US" i="1" dirty="0" smtClean="0">
                <a:ea typeface="+mn-ea"/>
                <a:cs typeface="+mn-cs"/>
              </a:rPr>
              <a:t>specific objectives in advance</a:t>
            </a:r>
            <a:r>
              <a:rPr lang="en-US" dirty="0" smtClean="0">
                <a:ea typeface="+mn-ea"/>
                <a:cs typeface="+mn-cs"/>
              </a:rPr>
              <a:t> and discuss these with your preceptor upon arrival</a:t>
            </a:r>
          </a:p>
          <a:p>
            <a:pPr marL="228600" indent="-228600" eaLnBrk="1" fontAlgn="auto" hangingPunct="1">
              <a:spcBef>
                <a:spcPts val="0"/>
              </a:spcBef>
              <a:spcAft>
                <a:spcPts val="0"/>
              </a:spcAft>
              <a:buFontTx/>
              <a:buAutoNum type="arabicParenR"/>
              <a:defRPr/>
            </a:pPr>
            <a:r>
              <a:rPr lang="en-US" dirty="0" smtClean="0">
                <a:ea typeface="+mn-ea"/>
                <a:cs typeface="+mn-cs"/>
              </a:rPr>
              <a:t>Attend the orientation session for each elective/selective</a:t>
            </a:r>
          </a:p>
          <a:p>
            <a:pPr marL="228600" indent="-228600" eaLnBrk="1" fontAlgn="auto" hangingPunct="1">
              <a:spcBef>
                <a:spcPts val="0"/>
              </a:spcBef>
              <a:spcAft>
                <a:spcPts val="0"/>
              </a:spcAft>
              <a:buFontTx/>
              <a:buAutoNum type="arabicParenR"/>
              <a:defRPr/>
            </a:pPr>
            <a:r>
              <a:rPr lang="en-US" dirty="0" smtClean="0">
                <a:ea typeface="+mn-ea"/>
                <a:cs typeface="+mn-cs"/>
              </a:rPr>
              <a:t>Attend regularly scheduled departmental rounds and clinical responsibilities in a timely fashion.</a:t>
            </a:r>
          </a:p>
          <a:p>
            <a:pPr marL="228600" indent="-228600" eaLnBrk="1" fontAlgn="auto" hangingPunct="1">
              <a:spcBef>
                <a:spcPts val="0"/>
              </a:spcBef>
              <a:spcAft>
                <a:spcPts val="0"/>
              </a:spcAft>
              <a:buFontTx/>
              <a:buAutoNum type="arabicParenR"/>
              <a:defRPr/>
            </a:pPr>
            <a:r>
              <a:rPr lang="en-US" dirty="0" smtClean="0">
                <a:ea typeface="+mn-ea"/>
                <a:cs typeface="+mn-cs"/>
              </a:rPr>
              <a:t>Actively seek good learning opportunities, be keen and pleasant.</a:t>
            </a:r>
          </a:p>
          <a:p>
            <a:pPr marL="228600" indent="-228600" eaLnBrk="1" fontAlgn="auto" hangingPunct="1">
              <a:spcBef>
                <a:spcPts val="0"/>
              </a:spcBef>
              <a:spcAft>
                <a:spcPts val="0"/>
              </a:spcAft>
              <a:buFontTx/>
              <a:buAutoNum type="arabicParenR"/>
              <a:defRPr/>
            </a:pPr>
            <a:endParaRPr lang="en-US" dirty="0" smtClean="0">
              <a:ea typeface="+mn-ea"/>
              <a:cs typeface="+mn-cs"/>
            </a:endParaRPr>
          </a:p>
          <a:p>
            <a:pPr marL="228600" indent="-228600" eaLnBrk="1" fontAlgn="auto" hangingPunct="1">
              <a:spcBef>
                <a:spcPts val="0"/>
              </a:spcBef>
              <a:spcAft>
                <a:spcPts val="0"/>
              </a:spcAft>
              <a:buFontTx/>
              <a:buAutoNum type="arabicParenR"/>
              <a:defRPr/>
            </a:pPr>
            <a:r>
              <a:rPr lang="en-US" dirty="0" smtClean="0">
                <a:ea typeface="+mn-ea"/>
                <a:cs typeface="+mn-cs"/>
              </a:rPr>
              <a:t>Be familiar with the UGME guidelines outlined in the Handbook.</a:t>
            </a:r>
          </a:p>
          <a:p>
            <a:pPr marL="228600" indent="-228600" eaLnBrk="1" fontAlgn="auto" hangingPunct="1">
              <a:spcBef>
                <a:spcPts val="0"/>
              </a:spcBef>
              <a:spcAft>
                <a:spcPts val="0"/>
              </a:spcAft>
              <a:buFontTx/>
              <a:buAutoNum type="arabicParenR"/>
              <a:defRPr/>
            </a:pPr>
            <a:endParaRPr lang="en-US" dirty="0" smtClean="0">
              <a:ea typeface="+mn-ea"/>
              <a:cs typeface="+mn-cs"/>
            </a:endParaRPr>
          </a:p>
          <a:p>
            <a:pPr marL="228600" indent="-228600" eaLnBrk="1" fontAlgn="auto" hangingPunct="1">
              <a:spcBef>
                <a:spcPts val="0"/>
              </a:spcBef>
              <a:spcAft>
                <a:spcPts val="0"/>
              </a:spcAft>
              <a:buFontTx/>
              <a:buAutoNum type="arabicParenR"/>
              <a:defRPr/>
            </a:pPr>
            <a:r>
              <a:rPr lang="en-US" dirty="0" smtClean="0">
                <a:ea typeface="+mn-ea"/>
                <a:cs typeface="+mn-cs"/>
              </a:rPr>
              <a:t>Ensure Summative ITERs are completed by the preceptor before the end of the Elective/Selective.</a:t>
            </a:r>
          </a:p>
          <a:p>
            <a:pPr marL="228600" indent="-228600" eaLnBrk="1" fontAlgn="auto" hangingPunct="1">
              <a:spcBef>
                <a:spcPts val="0"/>
              </a:spcBef>
              <a:spcAft>
                <a:spcPts val="0"/>
              </a:spcAft>
              <a:buFontTx/>
              <a:buAutoNum type="arabicParenR"/>
              <a:defRPr/>
            </a:pPr>
            <a:r>
              <a:rPr lang="en-US" dirty="0" smtClean="0">
                <a:ea typeface="+mn-ea"/>
                <a:cs typeface="+mn-cs"/>
              </a:rPr>
              <a:t>Agree or disagree with evaluations of your performance using One45.	</a:t>
            </a:r>
          </a:p>
          <a:p>
            <a:pPr eaLnBrk="1" fontAlgn="auto" hangingPunct="1">
              <a:spcBef>
                <a:spcPts val="0"/>
              </a:spcBef>
              <a:spcAft>
                <a:spcPts val="0"/>
              </a:spcAft>
              <a:defRPr/>
            </a:pPr>
            <a:endParaRPr lang="en-US" dirty="0">
              <a:ea typeface="+mn-ea"/>
              <a:cs typeface="+mn-cs"/>
            </a:endParaRP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C0771AF9-5610-D649-8217-8E5EC557B819}" type="slidenum">
              <a:rPr lang="en-US"/>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MS PGothic" charset="0"/>
              </a:rPr>
              <a:t>Subspecialty -&gt; can it be done anyway possible?</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D00F444D-C213-174F-A539-EA6B3D468D18}" type="slidenum">
              <a:rPr lang="en-US"/>
              <a:pPr/>
              <a:t>25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Must be in one of the 6 core disciplines - </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Internal Medicine/Surgery – can this be a mix of different specialitises</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Surgery – if do surgery then need to do 4 weeks of non-surgery Electives. NEW!!!!</a:t>
            </a:r>
          </a:p>
          <a:p>
            <a:pPr eaLnBrk="1" hangingPunct="1">
              <a:spcBef>
                <a:spcPct val="0"/>
              </a:spcBef>
            </a:pPr>
            <a:r>
              <a:rPr lang="en-US">
                <a:latin typeface="Calibri" charset="0"/>
                <a:ea typeface="MS PGothic" charset="0"/>
              </a:rPr>
              <a:t>			-&gt; rounds out experince</a:t>
            </a:r>
          </a:p>
          <a:p>
            <a:pPr eaLnBrk="1" hangingPunct="1">
              <a:spcBef>
                <a:spcPct val="0"/>
              </a:spcBef>
            </a:pPr>
            <a:r>
              <a:rPr lang="en-US">
                <a:latin typeface="Calibri" charset="0"/>
                <a:ea typeface="MS PGothic" charset="0"/>
              </a:rPr>
              <a:t>			-&gt; </a:t>
            </a:r>
          </a:p>
          <a:p>
            <a:pPr eaLnBrk="1" hangingPunct="1">
              <a:spcBef>
                <a:spcPct val="0"/>
              </a:spcBef>
            </a:pPr>
            <a:r>
              <a:rPr lang="en-US">
                <a:latin typeface="Calibri" charset="0"/>
                <a:ea typeface="MS PGothic" charset="0"/>
              </a:rPr>
              <a:t>May do more rural if you want to a certain thing</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1729E9FD-67AD-6A43-9202-92127AC598B5}" type="slidenum">
              <a:rPr lang="en-US"/>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Popular ones are Anesthesia, ER as you hone your skills before we unleash you to the public so get the application in early</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Think about what you need to beef up before (mine where derm and line placement so did some time there and with cardiac anesthesia</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Because there are issues getting things covered, we may have more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27EAA544-6330-3F4D-9CE4-F6B9043F62F4}" type="slidenum">
              <a:rPr lang="en-US"/>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MS PGothic" charset="0"/>
              </a:rPr>
              <a:t>Is a mini – Longitudinal Integrated Clerkship experience, which is the way that education MAY be heading. Also, it is a response to critism from students about the “</a:t>
            </a:r>
            <a:r>
              <a:rPr lang="en-US" altLang="ja-JP">
                <a:latin typeface="Calibri" charset="0"/>
                <a:ea typeface="MS PGothic" charset="0"/>
              </a:rPr>
              <a:t>snipits in medicine</a:t>
            </a:r>
            <a:r>
              <a:rPr lang="en-US">
                <a:latin typeface="Calibri" charset="0"/>
                <a:ea typeface="MS PGothic" charset="0"/>
              </a:rPr>
              <a:t>”</a:t>
            </a:r>
            <a:r>
              <a:rPr lang="en-US" altLang="ja-JP">
                <a:latin typeface="Calibri" charset="0"/>
                <a:ea typeface="MS PGothic" charset="0"/>
              </a:rPr>
              <a:t> or silo approach to teaching. </a:t>
            </a:r>
            <a:r>
              <a:rPr lang="en-US">
                <a:latin typeface="Calibri" charset="0"/>
                <a:ea typeface="MS PGothic" charset="0"/>
              </a:rPr>
              <a:t>“</a:t>
            </a:r>
            <a:r>
              <a:rPr lang="en-US" altLang="ja-JP">
                <a:latin typeface="Calibri" charset="0"/>
                <a:ea typeface="MS PGothic" charset="0"/>
              </a:rPr>
              <a:t>Real life</a:t>
            </a:r>
            <a:r>
              <a:rPr lang="en-US">
                <a:latin typeface="Calibri" charset="0"/>
                <a:ea typeface="MS PGothic" charset="0"/>
              </a:rPr>
              <a:t>”</a:t>
            </a:r>
            <a:r>
              <a:rPr lang="en-US" altLang="ja-JP">
                <a:latin typeface="Calibri" charset="0"/>
                <a:ea typeface="MS PGothic" charset="0"/>
              </a:rPr>
              <a:t> experince </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Melds all Selectives together into 12 weeks in one setting</a:t>
            </a: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Can accommodate 1/site</a:t>
            </a:r>
          </a:p>
          <a:p>
            <a:pPr eaLnBrk="1" hangingPunct="1">
              <a:spcBef>
                <a:spcPct val="0"/>
              </a:spcBef>
            </a:pPr>
            <a:endParaRPr lang="en-US">
              <a:latin typeface="Calibri" charset="0"/>
              <a:ea typeface="MS PGothic" charset="0"/>
            </a:endParaRPr>
          </a:p>
          <a:p>
            <a:pPr eaLnBrk="1" hangingPunct="1">
              <a:spcBef>
                <a:spcPct val="0"/>
              </a:spcBef>
            </a:pPr>
            <a:endParaRPr lang="en-US">
              <a:latin typeface="Calibri" charset="0"/>
              <a:ea typeface="MS PGothic" charset="0"/>
            </a:endParaRPr>
          </a:p>
          <a:p>
            <a:pPr eaLnBrk="1" hangingPunct="1">
              <a:spcBef>
                <a:spcPct val="0"/>
              </a:spcBef>
            </a:pPr>
            <a:endParaRPr lang="en-US">
              <a:latin typeface="Calibri" charset="0"/>
              <a:ea typeface="MS PGothic"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DB3DEFC0-BD33-D040-A9F8-7989A60EFEC0}" type="slidenum">
              <a:rPr lang="en-US"/>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eaLnBrk="1" hangingPunct="1">
              <a:spcBef>
                <a:spcPct val="0"/>
              </a:spcBef>
            </a:pPr>
            <a:r>
              <a:rPr lang="en-US">
                <a:solidFill>
                  <a:srgbClr val="FF0000"/>
                </a:solidFill>
                <a:latin typeface="Calibri" charset="0"/>
                <a:ea typeface="MS PGothic" charset="0"/>
              </a:rPr>
              <a:t>Traditional – please try for 2 months as there is a </a:t>
            </a:r>
            <a:r>
              <a:rPr lang="en-US" b="1" u="sng">
                <a:solidFill>
                  <a:srgbClr val="FF0000"/>
                </a:solidFill>
                <a:latin typeface="Calibri" charset="0"/>
                <a:ea typeface="MS PGothic" charset="0"/>
              </a:rPr>
              <a:t>lot of coordination </a:t>
            </a:r>
            <a:r>
              <a:rPr lang="en-US">
                <a:solidFill>
                  <a:srgbClr val="FF0000"/>
                </a:solidFill>
                <a:latin typeface="Calibri" charset="0"/>
                <a:ea typeface="MS PGothic" charset="0"/>
              </a:rPr>
              <a:t>here and </a:t>
            </a:r>
            <a:r>
              <a:rPr lang="en-US" b="1" u="sng">
                <a:solidFill>
                  <a:srgbClr val="FF0000"/>
                </a:solidFill>
                <a:latin typeface="Calibri" charset="0"/>
                <a:ea typeface="MS PGothic" charset="0"/>
              </a:rPr>
              <a:t>not fair to others</a:t>
            </a:r>
            <a:r>
              <a:rPr lang="en-US">
                <a:solidFill>
                  <a:srgbClr val="FF0000"/>
                </a:solidFill>
                <a:latin typeface="Calibri" charset="0"/>
                <a:ea typeface="MS PGothic" charset="0"/>
              </a:rPr>
              <a:t>. </a:t>
            </a:r>
          </a:p>
          <a:p>
            <a:pPr marL="0" lvl="2" eaLnBrk="1" hangingPunct="1">
              <a:spcBef>
                <a:spcPct val="0"/>
              </a:spcBef>
            </a:pPr>
            <a:endParaRPr lang="en-US">
              <a:solidFill>
                <a:srgbClr val="FF0000"/>
              </a:solidFill>
              <a:latin typeface="Calibri" charset="0"/>
              <a:ea typeface="MS PGothic" charset="0"/>
            </a:endParaRPr>
          </a:p>
          <a:p>
            <a:pPr marL="0" lvl="2" eaLnBrk="1" hangingPunct="1">
              <a:spcBef>
                <a:spcPct val="0"/>
              </a:spcBef>
            </a:pPr>
            <a:r>
              <a:rPr lang="en-US">
                <a:solidFill>
                  <a:srgbClr val="FF0000"/>
                </a:solidFill>
                <a:latin typeface="Calibri" charset="0"/>
                <a:ea typeface="MS PGothic" charset="0"/>
              </a:rPr>
              <a:t>Keep the 2 month deadline in mind, </a:t>
            </a:r>
          </a:p>
          <a:p>
            <a:pPr marL="0" lvl="2" eaLnBrk="1" hangingPunct="1">
              <a:spcBef>
                <a:spcPct val="0"/>
              </a:spcBef>
            </a:pPr>
            <a:endParaRPr lang="en-US">
              <a:solidFill>
                <a:srgbClr val="FF0000"/>
              </a:solidFill>
              <a:latin typeface="Calibri" charset="0"/>
              <a:ea typeface="MS PGothic" charset="0"/>
            </a:endParaRPr>
          </a:p>
          <a:p>
            <a:pPr marL="0" lvl="2" eaLnBrk="1" hangingPunct="1">
              <a:spcBef>
                <a:spcPct val="0"/>
              </a:spcBef>
            </a:pPr>
            <a:r>
              <a:rPr lang="en-US">
                <a:solidFill>
                  <a:srgbClr val="FF0000"/>
                </a:solidFill>
                <a:latin typeface="Calibri" charset="0"/>
                <a:ea typeface="MS PGothic" charset="0"/>
              </a:rPr>
              <a:t>P2P - Can start in mid-August and little more coordination required so need to know well in advance if possible</a:t>
            </a:r>
          </a:p>
          <a:p>
            <a:pPr eaLnBrk="1" hangingPunct="1">
              <a:spcBef>
                <a:spcPct val="0"/>
              </a:spcBef>
            </a:pPr>
            <a:endParaRPr lang="en-US">
              <a:latin typeface="Calibri" charset="0"/>
              <a:ea typeface="MS PGothic" charset="0"/>
            </a:endParaRP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F657D61D-ACF1-804D-AA48-1129A2F97420}" type="slidenum">
              <a:rPr lang="en-US"/>
              <a:pPr/>
              <a:t>29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MS PGothic" charset="0"/>
            </a:endParaRPr>
          </a:p>
          <a:p>
            <a:pPr eaLnBrk="1" hangingPunct="1">
              <a:spcBef>
                <a:spcPct val="0"/>
              </a:spcBef>
            </a:pPr>
            <a:endParaRPr lang="en-US">
              <a:latin typeface="Calibri" charset="0"/>
              <a:ea typeface="MS PGothic" charset="0"/>
            </a:endParaRPr>
          </a:p>
          <a:p>
            <a:pPr eaLnBrk="1" hangingPunct="1">
              <a:spcBef>
                <a:spcPct val="0"/>
              </a:spcBef>
            </a:pPr>
            <a:r>
              <a:rPr lang="en-US">
                <a:latin typeface="Calibri" charset="0"/>
                <a:ea typeface="MS PGothic" charset="0"/>
              </a:rPr>
              <a:t>Jill is with the Global Health Office</a:t>
            </a:r>
          </a:p>
          <a:p>
            <a:pPr eaLnBrk="1" hangingPunct="1">
              <a:spcBef>
                <a:spcPct val="0"/>
              </a:spcBef>
            </a:pPr>
            <a:endParaRPr lang="en-US">
              <a:latin typeface="Calibri" charset="0"/>
              <a:ea typeface="MS PGothic" charset="0"/>
            </a:endParaRPr>
          </a:p>
          <a:p>
            <a:pPr marL="0" lvl="1" eaLnBrk="1" hangingPunct="1">
              <a:spcBef>
                <a:spcPct val="0"/>
              </a:spcBef>
            </a:pPr>
            <a:r>
              <a:rPr lang="en-US">
                <a:latin typeface="Calibri" charset="0"/>
                <a:ea typeface="MS PGothic" charset="0"/>
              </a:rPr>
              <a:t>You don’t want: To burn your preceptor (!)</a:t>
            </a:r>
          </a:p>
          <a:p>
            <a:pPr eaLnBrk="1" hangingPunct="1">
              <a:spcBef>
                <a:spcPct val="0"/>
              </a:spcBef>
            </a:pPr>
            <a:endParaRPr lang="en-US">
              <a:latin typeface="Calibri" charset="0"/>
              <a:ea typeface="MS PGothic" charset="0"/>
            </a:endParaRP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MS PGothic" charset="0"/>
                <a:cs typeface="MS PGothic" charset="0"/>
              </a:defRPr>
            </a:lvl1pPr>
            <a:lvl2pPr marL="742950" indent="-285750">
              <a:defRPr sz="1200">
                <a:solidFill>
                  <a:schemeClr val="tx1"/>
                </a:solidFill>
                <a:latin typeface="Calibri" charset="0"/>
                <a:ea typeface="MS PGothic" charset="0"/>
                <a:cs typeface="MS PGothic" charset="0"/>
              </a:defRPr>
            </a:lvl2pPr>
            <a:lvl3pPr marL="1143000" indent="-228600">
              <a:defRPr sz="1200">
                <a:solidFill>
                  <a:schemeClr val="tx1"/>
                </a:solidFill>
                <a:latin typeface="Calibri" charset="0"/>
                <a:ea typeface="MS PGothic" charset="0"/>
                <a:cs typeface="MS PGothic" charset="0"/>
              </a:defRPr>
            </a:lvl3pPr>
            <a:lvl4pPr marL="1600200" indent="-228600">
              <a:defRPr sz="1200">
                <a:solidFill>
                  <a:schemeClr val="tx1"/>
                </a:solidFill>
                <a:latin typeface="Calibri" charset="0"/>
                <a:ea typeface="MS PGothic" charset="0"/>
                <a:cs typeface="MS PGothic" charset="0"/>
              </a:defRPr>
            </a:lvl4pPr>
            <a:lvl5pPr marL="2057400" indent="-228600">
              <a:defRPr sz="1200">
                <a:solidFill>
                  <a:schemeClr val="tx1"/>
                </a:solidFill>
                <a:latin typeface="Calibri" charset="0"/>
                <a:ea typeface="MS PGothic" charset="0"/>
                <a:cs typeface="MS PGothic" charset="0"/>
              </a:defRPr>
            </a:lvl5pPr>
            <a:lvl6pPr marL="2514600" indent="-228600" eaLnBrk="0" fontAlgn="base" hangingPunct="0">
              <a:spcBef>
                <a:spcPct val="30000"/>
              </a:spcBef>
              <a:spcAft>
                <a:spcPct val="0"/>
              </a:spcAft>
              <a:defRPr sz="1200">
                <a:solidFill>
                  <a:schemeClr val="tx1"/>
                </a:solidFill>
                <a:latin typeface="Calibri" charset="0"/>
                <a:ea typeface="MS PGothic" charset="0"/>
                <a:cs typeface="MS PGothic" charset="0"/>
              </a:defRPr>
            </a:lvl6pPr>
            <a:lvl7pPr marL="2971800" indent="-228600" eaLnBrk="0" fontAlgn="base" hangingPunct="0">
              <a:spcBef>
                <a:spcPct val="30000"/>
              </a:spcBef>
              <a:spcAft>
                <a:spcPct val="0"/>
              </a:spcAft>
              <a:defRPr sz="1200">
                <a:solidFill>
                  <a:schemeClr val="tx1"/>
                </a:solidFill>
                <a:latin typeface="Calibri" charset="0"/>
                <a:ea typeface="MS PGothic" charset="0"/>
                <a:cs typeface="MS PGothic" charset="0"/>
              </a:defRPr>
            </a:lvl7pPr>
            <a:lvl8pPr marL="3429000" indent="-228600" eaLnBrk="0" fontAlgn="base" hangingPunct="0">
              <a:spcBef>
                <a:spcPct val="30000"/>
              </a:spcBef>
              <a:spcAft>
                <a:spcPct val="0"/>
              </a:spcAft>
              <a:defRPr sz="1200">
                <a:solidFill>
                  <a:schemeClr val="tx1"/>
                </a:solidFill>
                <a:latin typeface="Calibri" charset="0"/>
                <a:ea typeface="MS PGothic" charset="0"/>
                <a:cs typeface="MS PGothic" charset="0"/>
              </a:defRPr>
            </a:lvl8pPr>
            <a:lvl9pPr marL="3886200" indent="-228600" eaLnBrk="0" fontAlgn="base" hangingPunct="0">
              <a:spcBef>
                <a:spcPct val="30000"/>
              </a:spcBef>
              <a:spcAft>
                <a:spcPct val="0"/>
              </a:spcAft>
              <a:defRPr sz="1200">
                <a:solidFill>
                  <a:schemeClr val="tx1"/>
                </a:solidFill>
                <a:latin typeface="Calibri" charset="0"/>
                <a:ea typeface="MS PGothic" charset="0"/>
                <a:cs typeface="MS PGothic" charset="0"/>
              </a:defRPr>
            </a:lvl9pPr>
          </a:lstStyle>
          <a:p>
            <a:fld id="{00DC8A0D-DE02-7E41-9A84-6C2D1B46B14C}" type="slidenum">
              <a:rPr lang="en-US"/>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7A562D2-49F7-4740-B5F3-38A16EE43428}" type="datetimeFigureOut">
              <a:rPr lang="en-US" smtClean="0"/>
              <a:t>7/2/2015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81133D7-D726-4D8B-8358-96E370F9A92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133D7-D726-4D8B-8358-96E370F9A9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133D7-D726-4D8B-8358-96E370F9A9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133D7-D726-4D8B-8358-96E370F9A92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81133D7-D726-4D8B-8358-96E370F9A92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1133D7-D726-4D8B-8358-96E370F9A92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81133D7-D726-4D8B-8358-96E370F9A9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81133D7-D726-4D8B-8358-96E370F9A92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7A562D2-49F7-4740-B5F3-38A16EE43428}" type="datetimeFigureOut">
              <a:rPr lang="en-US" smtClean="0"/>
              <a:t>7/2/2015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81133D7-D726-4D8B-8358-96E370F9A9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7A562D2-49F7-4740-B5F3-38A16EE43428}" type="datetimeFigureOut">
              <a:rPr lang="en-US" smtClean="0"/>
              <a:t>7/2/2015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81133D7-D726-4D8B-8358-96E370F9A9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7A562D2-49F7-4740-B5F3-38A16EE43428}" type="datetimeFigureOut">
              <a:rPr lang="en-US" smtClean="0"/>
              <a:t>7/2/2015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81133D7-D726-4D8B-8358-96E370F9A92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7A562D2-49F7-4740-B5F3-38A16EE43428}" type="datetimeFigureOut">
              <a:rPr lang="en-US" smtClean="0"/>
              <a:t>7/2/2015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81133D7-D726-4D8B-8358-96E370F9A9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Jill.Allison@med.mun.c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ed.mun.ca/UGradME/Forms.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med.mun.ca/UGradME/Forms.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mailto:UGME.clerkship@med.mun.ca"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keegan.au@mun.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8153400" cy="1753563"/>
          </a:xfrm>
        </p:spPr>
        <p:txBody>
          <a:bodyPr>
            <a:noAutofit/>
          </a:bodyPr>
          <a:lstStyle/>
          <a:p>
            <a:pPr algn="ctr"/>
            <a:r>
              <a:rPr lang="en-US" sz="5400" dirty="0" smtClean="0"/>
              <a:t>Electives and </a:t>
            </a:r>
            <a:r>
              <a:rPr lang="en-US" sz="5400" dirty="0" err="1" smtClean="0"/>
              <a:t>Selectives</a:t>
            </a:r>
            <a:r>
              <a:rPr lang="en-US" sz="5400" dirty="0" smtClean="0"/>
              <a:t> </a:t>
            </a:r>
            <a:endParaRPr lang="en-US" sz="5400" dirty="0"/>
          </a:p>
        </p:txBody>
      </p:sp>
      <p:sp>
        <p:nvSpPr>
          <p:cNvPr id="3" name="TextBox 2"/>
          <p:cNvSpPr txBox="1"/>
          <p:nvPr/>
        </p:nvSpPr>
        <p:spPr>
          <a:xfrm>
            <a:off x="4038600" y="3733800"/>
            <a:ext cx="4724400" cy="1569660"/>
          </a:xfrm>
          <a:prstGeom prst="rect">
            <a:avLst/>
          </a:prstGeom>
          <a:noFill/>
        </p:spPr>
        <p:txBody>
          <a:bodyPr wrap="square" rtlCol="0">
            <a:spAutoFit/>
          </a:bodyPr>
          <a:lstStyle/>
          <a:p>
            <a:r>
              <a:rPr lang="en-US" sz="1600" dirty="0" smtClean="0"/>
              <a:t>Dr. Keegan Au: Electives Coordinator</a:t>
            </a:r>
          </a:p>
          <a:p>
            <a:r>
              <a:rPr lang="en-US" sz="1600" dirty="0" smtClean="0"/>
              <a:t>Dr. David Jones:</a:t>
            </a:r>
            <a:r>
              <a:rPr lang="en-US" sz="1600" dirty="0"/>
              <a:t> </a:t>
            </a:r>
            <a:r>
              <a:rPr lang="en-US" sz="1600" dirty="0" err="1" smtClean="0"/>
              <a:t>Selectives</a:t>
            </a:r>
            <a:r>
              <a:rPr lang="en-US" sz="1600" dirty="0" smtClean="0"/>
              <a:t> Coordinator</a:t>
            </a:r>
          </a:p>
          <a:p>
            <a:r>
              <a:rPr lang="en-US" sz="1600" dirty="0" smtClean="0"/>
              <a:t>Dr. Jill Allison: Global Health Officer</a:t>
            </a:r>
          </a:p>
          <a:p>
            <a:r>
              <a:rPr lang="en-US" sz="1600" dirty="0" smtClean="0"/>
              <a:t>Ms. Kathy </a:t>
            </a:r>
            <a:r>
              <a:rPr lang="en-US" sz="1600" dirty="0" smtClean="0"/>
              <a:t>Murphy: Clerkship Electives APA</a:t>
            </a:r>
          </a:p>
          <a:p>
            <a:r>
              <a:rPr lang="en-US" sz="1600" dirty="0" smtClean="0"/>
              <a:t>Ms. Alexandra </a:t>
            </a:r>
            <a:r>
              <a:rPr lang="en-US" sz="1600" dirty="0" smtClean="0"/>
              <a:t>Williamson: Clerkship APA</a:t>
            </a:r>
          </a:p>
          <a:p>
            <a:pPr algn="ctr"/>
            <a:endParaRPr lang="en-US" sz="1600" dirty="0" smtClean="0"/>
          </a:p>
        </p:txBody>
      </p:sp>
      <p:sp>
        <p:nvSpPr>
          <p:cNvPr id="5" name="TextBox 4"/>
          <p:cNvSpPr txBox="1"/>
          <p:nvPr/>
        </p:nvSpPr>
        <p:spPr>
          <a:xfrm>
            <a:off x="6400800" y="6248400"/>
            <a:ext cx="2108457" cy="338554"/>
          </a:xfrm>
          <a:prstGeom prst="rect">
            <a:avLst/>
          </a:prstGeom>
          <a:noFill/>
        </p:spPr>
        <p:txBody>
          <a:bodyPr wrap="none" rtlCol="0">
            <a:spAutoFit/>
          </a:bodyPr>
          <a:lstStyle/>
          <a:p>
            <a:r>
              <a:rPr lang="en-US" sz="1000" dirty="0" smtClean="0"/>
              <a:t>Version: </a:t>
            </a:r>
            <a:r>
              <a:rPr lang="en-US" sz="1600" dirty="0" smtClean="0"/>
              <a:t>Class of 2016</a:t>
            </a:r>
          </a:p>
        </p:txBody>
      </p:sp>
      <p:pic>
        <p:nvPicPr>
          <p:cNvPr id="6" name="Picture 7" descr="http://www.med.mun.ca/getfile/588d2a73-c3cd-474d-a221-afee1b759bad/hsc1_medcareers_new-(1).asp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489856"/>
            <a:ext cx="1997994" cy="64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MUN newlogoM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7725" y="285750"/>
            <a:ext cx="1285875" cy="10096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3747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specialty?</a:t>
            </a:r>
          </a:p>
          <a:p>
            <a:pPr lvl="1"/>
            <a:r>
              <a:rPr lang="en-US" dirty="0" smtClean="0"/>
              <a:t>Explore interest</a:t>
            </a:r>
          </a:p>
          <a:p>
            <a:pPr lvl="1"/>
            <a:r>
              <a:rPr lang="en-US" dirty="0" smtClean="0"/>
              <a:t>Supplement core clerkship</a:t>
            </a:r>
          </a:p>
          <a:p>
            <a:pPr lvl="1"/>
            <a:r>
              <a:rPr lang="en-US" dirty="0" smtClean="0"/>
              <a:t>Satisfy curiosity in a non-core field</a:t>
            </a:r>
          </a:p>
          <a:p>
            <a:pPr lvl="1"/>
            <a:endParaRPr lang="en-US" dirty="0" smtClean="0"/>
          </a:p>
          <a:p>
            <a:r>
              <a:rPr lang="en-US" dirty="0" smtClean="0"/>
              <a:t>Where?</a:t>
            </a:r>
          </a:p>
          <a:p>
            <a:pPr lvl="1"/>
            <a:r>
              <a:rPr lang="en-US" dirty="0" smtClean="0"/>
              <a:t>Prospective residency location</a:t>
            </a:r>
          </a:p>
          <a:p>
            <a:pPr lvl="1"/>
            <a:r>
              <a:rPr lang="en-US" dirty="0" smtClean="0"/>
              <a:t>Area or culture of interest</a:t>
            </a:r>
          </a:p>
        </p:txBody>
      </p:sp>
      <p:sp>
        <p:nvSpPr>
          <p:cNvPr id="3" name="Title 2"/>
          <p:cNvSpPr>
            <a:spLocks noGrp="1"/>
          </p:cNvSpPr>
          <p:nvPr>
            <p:ph type="title"/>
          </p:nvPr>
        </p:nvSpPr>
        <p:spPr/>
        <p:txBody>
          <a:bodyPr/>
          <a:lstStyle/>
          <a:p>
            <a:r>
              <a:rPr lang="en-US" dirty="0" smtClean="0"/>
              <a:t>Elective selection</a:t>
            </a:r>
            <a:endParaRPr lang="en-US" dirty="0"/>
          </a:p>
        </p:txBody>
      </p:sp>
    </p:spTree>
    <p:extLst>
      <p:ext uri="{BB962C8B-B14F-4D97-AF65-F5344CB8AC3E}">
        <p14:creationId xmlns:p14="http://schemas.microsoft.com/office/powerpoint/2010/main" val="3123430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can help?</a:t>
            </a:r>
          </a:p>
          <a:p>
            <a:pPr lvl="1"/>
            <a:endParaRPr lang="en-US" dirty="0"/>
          </a:p>
          <a:p>
            <a:pPr lvl="1"/>
            <a:r>
              <a:rPr lang="en-US" dirty="0" smtClean="0"/>
              <a:t>Electives Coordinator</a:t>
            </a:r>
          </a:p>
          <a:p>
            <a:pPr lvl="1"/>
            <a:r>
              <a:rPr lang="en-US" dirty="0" smtClean="0"/>
              <a:t>Local Faculty</a:t>
            </a:r>
          </a:p>
          <a:p>
            <a:pPr lvl="1"/>
            <a:r>
              <a:rPr lang="en-US" dirty="0" smtClean="0"/>
              <a:t>Career Advisory Group</a:t>
            </a:r>
          </a:p>
          <a:p>
            <a:pPr lvl="1"/>
            <a:r>
              <a:rPr lang="en-US" dirty="0" smtClean="0"/>
              <a:t>Faculty Alumni from </a:t>
            </a:r>
            <a:r>
              <a:rPr lang="en-US" dirty="0" smtClean="0"/>
              <a:t>MUN </a:t>
            </a:r>
            <a:r>
              <a:rPr lang="en-US" dirty="0" smtClean="0"/>
              <a:t>(list)</a:t>
            </a:r>
          </a:p>
          <a:p>
            <a:pPr lvl="1"/>
            <a:r>
              <a:rPr lang="en-US" dirty="0" smtClean="0"/>
              <a:t>Non-local faculty</a:t>
            </a:r>
          </a:p>
          <a:p>
            <a:pPr lvl="1"/>
            <a:r>
              <a:rPr lang="en-US" dirty="0" smtClean="0"/>
              <a:t>Personal mentors</a:t>
            </a:r>
          </a:p>
          <a:p>
            <a:pPr lvl="1"/>
            <a:r>
              <a:rPr lang="en-US" dirty="0" smtClean="0"/>
              <a:t>Residents</a:t>
            </a:r>
          </a:p>
          <a:p>
            <a:pPr lvl="1"/>
            <a:endParaRPr lang="en-US" dirty="0" smtClean="0"/>
          </a:p>
        </p:txBody>
      </p:sp>
      <p:sp>
        <p:nvSpPr>
          <p:cNvPr id="3" name="Title 2"/>
          <p:cNvSpPr>
            <a:spLocks noGrp="1"/>
          </p:cNvSpPr>
          <p:nvPr>
            <p:ph type="title"/>
          </p:nvPr>
        </p:nvSpPr>
        <p:spPr/>
        <p:txBody>
          <a:bodyPr/>
          <a:lstStyle/>
          <a:p>
            <a:r>
              <a:rPr lang="en-US" dirty="0" smtClean="0"/>
              <a:t>Elective selection</a:t>
            </a:r>
            <a:endParaRPr lang="en-US" dirty="0"/>
          </a:p>
        </p:txBody>
      </p:sp>
    </p:spTree>
    <p:extLst>
      <p:ext uri="{BB962C8B-B14F-4D97-AF65-F5344CB8AC3E}">
        <p14:creationId xmlns:p14="http://schemas.microsoft.com/office/powerpoint/2010/main" val="233107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local (MUN) electives</a:t>
            </a:r>
          </a:p>
          <a:p>
            <a:pPr lvl="1"/>
            <a:r>
              <a:rPr lang="en-US" dirty="0" smtClean="0"/>
              <a:t>Go through MUN </a:t>
            </a:r>
            <a:r>
              <a:rPr lang="en-US" dirty="0" err="1" smtClean="0"/>
              <a:t>FoM</a:t>
            </a:r>
            <a:r>
              <a:rPr lang="en-US" dirty="0" smtClean="0"/>
              <a:t> UGME</a:t>
            </a:r>
          </a:p>
          <a:p>
            <a:pPr lvl="1"/>
            <a:endParaRPr lang="en-US" dirty="0"/>
          </a:p>
          <a:p>
            <a:r>
              <a:rPr lang="en-US" dirty="0" smtClean="0"/>
              <a:t>For non-MUN electives, there are TWO</a:t>
            </a:r>
          </a:p>
          <a:p>
            <a:pPr marL="850392" lvl="1" indent="-457200">
              <a:buFont typeface="+mj-lt"/>
              <a:buAutoNum type="arabicPeriod"/>
            </a:pPr>
            <a:r>
              <a:rPr lang="en-US" dirty="0" smtClean="0"/>
              <a:t>Application at </a:t>
            </a:r>
            <a:r>
              <a:rPr lang="en-US" u="sng" dirty="0" smtClean="0"/>
              <a:t>host school</a:t>
            </a:r>
          </a:p>
          <a:p>
            <a:pPr lvl="2"/>
            <a:r>
              <a:rPr lang="en-US" dirty="0" smtClean="0"/>
              <a:t>These carry their own set of rules</a:t>
            </a:r>
          </a:p>
          <a:p>
            <a:pPr lvl="2"/>
            <a:r>
              <a:rPr lang="en-US" dirty="0" smtClean="0"/>
              <a:t>Possibly require application through Portal</a:t>
            </a:r>
          </a:p>
          <a:p>
            <a:pPr marL="850392" lvl="1" indent="-457200">
              <a:buFont typeface="+mj-lt"/>
              <a:buAutoNum type="arabicPeriod"/>
            </a:pPr>
            <a:r>
              <a:rPr lang="en-US" dirty="0" smtClean="0"/>
              <a:t>Application at our UGME</a:t>
            </a:r>
            <a:endParaRPr lang="en-US" dirty="0"/>
          </a:p>
        </p:txBody>
      </p:sp>
      <p:sp>
        <p:nvSpPr>
          <p:cNvPr id="3" name="Title 2"/>
          <p:cNvSpPr>
            <a:spLocks noGrp="1"/>
          </p:cNvSpPr>
          <p:nvPr>
            <p:ph type="title"/>
          </p:nvPr>
        </p:nvSpPr>
        <p:spPr/>
        <p:txBody>
          <a:bodyPr/>
          <a:lstStyle/>
          <a:p>
            <a:r>
              <a:rPr lang="en-US" dirty="0" smtClean="0"/>
              <a:t>Electives: Applications</a:t>
            </a:r>
            <a:endParaRPr lang="en-US" dirty="0"/>
          </a:p>
        </p:txBody>
      </p:sp>
    </p:spTree>
    <p:extLst>
      <p:ext uri="{BB962C8B-B14F-4D97-AF65-F5344CB8AC3E}">
        <p14:creationId xmlns:p14="http://schemas.microsoft.com/office/powerpoint/2010/main" val="1030219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Local Application Submission “Deadline”:</a:t>
            </a:r>
          </a:p>
          <a:p>
            <a:pPr lvl="1"/>
            <a:r>
              <a:rPr lang="en-US" dirty="0" smtClean="0"/>
              <a:t> </a:t>
            </a:r>
            <a:r>
              <a:rPr lang="en-US" b="1" dirty="0" smtClean="0">
                <a:solidFill>
                  <a:srgbClr val="000000"/>
                </a:solidFill>
              </a:rPr>
              <a:t>Eight (8) weeks </a:t>
            </a:r>
            <a:r>
              <a:rPr lang="en-US" dirty="0" smtClean="0"/>
              <a:t>prior to the elective start date</a:t>
            </a:r>
          </a:p>
          <a:p>
            <a:pPr marL="109728" indent="0">
              <a:buNone/>
            </a:pPr>
            <a:endParaRPr lang="en-US" dirty="0"/>
          </a:p>
          <a:p>
            <a:r>
              <a:rPr lang="en-US" dirty="0"/>
              <a:t>UGME Office </a:t>
            </a:r>
            <a:r>
              <a:rPr lang="en-US" dirty="0" smtClean="0"/>
              <a:t>will help facilitate elective placements in NL</a:t>
            </a:r>
          </a:p>
          <a:p>
            <a:endParaRPr lang="en-US" dirty="0"/>
          </a:p>
          <a:p>
            <a:r>
              <a:rPr lang="en-US" dirty="0" smtClean="0"/>
              <a:t>For best results, have all elective applications submitted to UGME by: </a:t>
            </a:r>
            <a:r>
              <a:rPr lang="en-US" b="1" dirty="0" smtClean="0">
                <a:solidFill>
                  <a:srgbClr val="000000"/>
                </a:solidFill>
              </a:rPr>
              <a:t>April, 2015</a:t>
            </a:r>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Electives: Logistics</a:t>
            </a:r>
            <a:endParaRPr lang="en-US" dirty="0"/>
          </a:p>
        </p:txBody>
      </p:sp>
    </p:spTree>
    <p:extLst>
      <p:ext uri="{BB962C8B-B14F-4D97-AF65-F5344CB8AC3E}">
        <p14:creationId xmlns:p14="http://schemas.microsoft.com/office/powerpoint/2010/main" val="31165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393192" lvl="1" indent="0">
              <a:buNone/>
            </a:pPr>
            <a:r>
              <a:rPr lang="en-US" sz="2600" dirty="0" smtClean="0"/>
              <a:t>You still have to submit an application to UGME (</a:t>
            </a:r>
            <a:r>
              <a:rPr lang="en-US" sz="2600" dirty="0" smtClean="0">
                <a:solidFill>
                  <a:srgbClr val="DA1F28"/>
                </a:solidFill>
              </a:rPr>
              <a:t>!</a:t>
            </a:r>
            <a:r>
              <a:rPr lang="en-US" sz="2600" dirty="0" smtClean="0"/>
              <a:t>)</a:t>
            </a:r>
          </a:p>
          <a:p>
            <a:pPr lvl="1"/>
            <a:endParaRPr lang="en-US" sz="1100" dirty="0" smtClean="0"/>
          </a:p>
          <a:p>
            <a:pPr marL="393192" lvl="1" indent="0">
              <a:buNone/>
            </a:pPr>
            <a:r>
              <a:rPr lang="en-US" sz="2600" dirty="0" smtClean="0"/>
              <a:t>You contact the host institution</a:t>
            </a:r>
          </a:p>
          <a:p>
            <a:pPr lvl="1"/>
            <a:endParaRPr lang="en-US" sz="1100" dirty="0" smtClean="0"/>
          </a:p>
          <a:p>
            <a:pPr marL="393192" lvl="1" indent="0">
              <a:buNone/>
            </a:pPr>
            <a:r>
              <a:rPr lang="en-US" sz="2600" dirty="0"/>
              <a:t>You are responsible for all arrangements, e.g. </a:t>
            </a:r>
          </a:p>
          <a:p>
            <a:pPr lvl="2"/>
            <a:r>
              <a:rPr lang="en-US" sz="2600" dirty="0"/>
              <a:t>Accommodations</a:t>
            </a:r>
          </a:p>
          <a:p>
            <a:pPr lvl="2"/>
            <a:r>
              <a:rPr lang="en-US" sz="2600" dirty="0"/>
              <a:t>Travel</a:t>
            </a:r>
          </a:p>
          <a:p>
            <a:pPr lvl="2"/>
            <a:r>
              <a:rPr lang="en-US" sz="2600" dirty="0"/>
              <a:t>Local Health Authorities, if applicable</a:t>
            </a:r>
          </a:p>
          <a:p>
            <a:pPr marL="393192" lvl="1" indent="0">
              <a:buNone/>
            </a:pPr>
            <a:endParaRPr lang="en-US" sz="1100" dirty="0" smtClean="0"/>
          </a:p>
          <a:p>
            <a:pPr marL="393192" lvl="1" indent="0">
              <a:buNone/>
            </a:pPr>
            <a:r>
              <a:rPr lang="en-US" sz="2600" dirty="0" smtClean="0"/>
              <a:t>It is wise to make arrangements 6-9 months in advance (space is limited)</a:t>
            </a:r>
          </a:p>
          <a:p>
            <a:pPr lvl="1"/>
            <a:endParaRPr lang="en-US" sz="1100" dirty="0" smtClean="0"/>
          </a:p>
          <a:p>
            <a:pPr marL="393192" lvl="1" indent="0">
              <a:buNone/>
            </a:pPr>
            <a:r>
              <a:rPr lang="en-US" sz="2600" dirty="0" smtClean="0"/>
              <a:t>Don’t be Shy, Ask: People can help you find preceptors and give guidance</a:t>
            </a:r>
          </a:p>
          <a:p>
            <a:pPr marL="393192" lvl="1" indent="0">
              <a:buNone/>
            </a:pPr>
            <a:endParaRPr lang="en-US" sz="1000" dirty="0"/>
          </a:p>
          <a:p>
            <a:pPr marL="393192" lvl="1" indent="0">
              <a:buNone/>
            </a:pPr>
            <a:r>
              <a:rPr lang="en-US" sz="2600" dirty="0"/>
              <a:t>It is </a:t>
            </a:r>
            <a:r>
              <a:rPr lang="en-US" sz="2600" b="1" u="sng" dirty="0"/>
              <a:t>your</a:t>
            </a:r>
            <a:r>
              <a:rPr lang="en-US" sz="2600" dirty="0"/>
              <a:t> responsibility to know what is required from </a:t>
            </a:r>
            <a:r>
              <a:rPr lang="en-US" sz="2600" dirty="0" smtClean="0"/>
              <a:t>local  authorities re: educational license before </a:t>
            </a:r>
            <a:r>
              <a:rPr lang="en-US" sz="2600" dirty="0"/>
              <a:t>you </a:t>
            </a:r>
            <a:r>
              <a:rPr lang="en-US" sz="2600" dirty="0" smtClean="0"/>
              <a:t>start </a:t>
            </a:r>
            <a:r>
              <a:rPr lang="en-US" sz="2600" dirty="0"/>
              <a:t>your </a:t>
            </a:r>
            <a:r>
              <a:rPr lang="en-US" sz="2600" dirty="0" smtClean="0"/>
              <a:t>elective (</a:t>
            </a:r>
            <a:r>
              <a:rPr lang="en-US" sz="2600" dirty="0" smtClean="0">
                <a:solidFill>
                  <a:srgbClr val="DA1F28"/>
                </a:solidFill>
              </a:rPr>
              <a:t>!</a:t>
            </a:r>
            <a:r>
              <a:rPr lang="en-US" sz="2600" dirty="0" smtClean="0"/>
              <a:t>)</a:t>
            </a:r>
          </a:p>
          <a:p>
            <a:pPr lvl="1"/>
            <a:endParaRPr lang="en-US" dirty="0" smtClean="0"/>
          </a:p>
        </p:txBody>
      </p:sp>
      <p:sp>
        <p:nvSpPr>
          <p:cNvPr id="2" name="Title 1"/>
          <p:cNvSpPr>
            <a:spLocks noGrp="1"/>
          </p:cNvSpPr>
          <p:nvPr>
            <p:ph type="title"/>
          </p:nvPr>
        </p:nvSpPr>
        <p:spPr/>
        <p:txBody>
          <a:bodyPr/>
          <a:lstStyle/>
          <a:p>
            <a:r>
              <a:rPr lang="en-US" dirty="0" smtClean="0"/>
              <a:t>Electives at non-MUN sites</a:t>
            </a:r>
            <a:endParaRPr lang="en-US" dirty="0"/>
          </a:p>
        </p:txBody>
      </p:sp>
    </p:spTree>
    <p:extLst>
      <p:ext uri="{BB962C8B-B14F-4D97-AF65-F5344CB8AC3E}">
        <p14:creationId xmlns:p14="http://schemas.microsoft.com/office/powerpoint/2010/main" val="4100082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pPr eaLnBrk="1" hangingPunct="1">
              <a:lnSpc>
                <a:spcPct val="90000"/>
              </a:lnSpc>
            </a:pPr>
            <a:r>
              <a:rPr lang="en-US" sz="2500">
                <a:latin typeface="Lucida Sans Unicode" charset="0"/>
                <a:ea typeface="MS PGothic" charset="0"/>
              </a:rPr>
              <a:t>Any Electives/Selectives outside of Canada/US</a:t>
            </a:r>
          </a:p>
          <a:p>
            <a:pPr eaLnBrk="1" hangingPunct="1">
              <a:lnSpc>
                <a:spcPct val="90000"/>
              </a:lnSpc>
            </a:pPr>
            <a:endParaRPr lang="en-US" sz="2500">
              <a:latin typeface="Lucida Sans Unicode" charset="0"/>
              <a:ea typeface="MS PGothic" charset="0"/>
            </a:endParaRPr>
          </a:p>
          <a:p>
            <a:pPr eaLnBrk="1" hangingPunct="1">
              <a:lnSpc>
                <a:spcPct val="90000"/>
              </a:lnSpc>
            </a:pPr>
            <a:r>
              <a:rPr lang="en-US" sz="2500">
                <a:latin typeface="Lucida Sans Unicode" charset="0"/>
                <a:ea typeface="MS PGothic" charset="0"/>
              </a:rPr>
              <a:t>Contact Dr. Jill Allison</a:t>
            </a:r>
          </a:p>
          <a:p>
            <a:pPr lvl="1" eaLnBrk="1" hangingPunct="1">
              <a:lnSpc>
                <a:spcPct val="90000"/>
              </a:lnSpc>
            </a:pPr>
            <a:r>
              <a:rPr lang="en-US" sz="2100">
                <a:latin typeface="Lucida Sans Unicode" charset="0"/>
                <a:ea typeface="MS PGothic" charset="0"/>
              </a:rPr>
              <a:t>Global Health Officer</a:t>
            </a:r>
          </a:p>
          <a:p>
            <a:pPr lvl="1" eaLnBrk="1" hangingPunct="1">
              <a:lnSpc>
                <a:spcPct val="90000"/>
              </a:lnSpc>
            </a:pPr>
            <a:r>
              <a:rPr lang="en-US" sz="2100">
                <a:latin typeface="Lucida Sans Unicode" charset="0"/>
                <a:ea typeface="MS PGothic" charset="0"/>
                <a:hlinkClick r:id="rId2"/>
              </a:rPr>
              <a:t>Jill.Allison@med.mun.ca</a:t>
            </a:r>
            <a:endParaRPr lang="en-US" sz="2100">
              <a:latin typeface="Lucida Sans Unicode" charset="0"/>
              <a:ea typeface="MS PGothic" charset="0"/>
            </a:endParaRPr>
          </a:p>
          <a:p>
            <a:pPr lvl="1" eaLnBrk="1" hangingPunct="1">
              <a:lnSpc>
                <a:spcPct val="90000"/>
              </a:lnSpc>
            </a:pPr>
            <a:endParaRPr lang="en-US" sz="2100">
              <a:latin typeface="Lucida Sans Unicode" charset="0"/>
              <a:ea typeface="MS PGothic" charset="0"/>
            </a:endParaRPr>
          </a:p>
          <a:p>
            <a:pPr eaLnBrk="1" hangingPunct="1">
              <a:lnSpc>
                <a:spcPct val="90000"/>
              </a:lnSpc>
            </a:pPr>
            <a:r>
              <a:rPr lang="en-US" sz="2500">
                <a:latin typeface="Lucida Sans Unicode" charset="0"/>
                <a:ea typeface="MS PGothic" charset="0"/>
              </a:rPr>
              <a:t>In short, Students will:</a:t>
            </a:r>
          </a:p>
          <a:p>
            <a:pPr lvl="1" eaLnBrk="1" hangingPunct="1">
              <a:lnSpc>
                <a:spcPct val="90000"/>
              </a:lnSpc>
            </a:pPr>
            <a:r>
              <a:rPr lang="en-US" sz="2100">
                <a:latin typeface="Lucida Sans Unicode" charset="0"/>
                <a:ea typeface="MS PGothic" charset="0"/>
              </a:rPr>
              <a:t>Research the Proposed Site</a:t>
            </a:r>
          </a:p>
          <a:p>
            <a:pPr lvl="1" eaLnBrk="1" hangingPunct="1">
              <a:lnSpc>
                <a:spcPct val="90000"/>
              </a:lnSpc>
            </a:pPr>
            <a:r>
              <a:rPr lang="en-US" sz="2100">
                <a:latin typeface="Lucida Sans Unicode" charset="0"/>
                <a:ea typeface="MS PGothic" charset="0"/>
              </a:rPr>
              <a:t>Create Course Objectives</a:t>
            </a:r>
          </a:p>
          <a:p>
            <a:pPr lvl="1" eaLnBrk="1" hangingPunct="1">
              <a:lnSpc>
                <a:spcPct val="90000"/>
              </a:lnSpc>
            </a:pPr>
            <a:r>
              <a:rPr lang="en-US" sz="2100">
                <a:latin typeface="Lucida Sans Unicode" charset="0"/>
                <a:ea typeface="MS PGothic" charset="0"/>
              </a:rPr>
              <a:t>Work with the Electives/Selectives Coordinator, UGME Staff and GHO to arrange the elective and do any required prep work. </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International Electives</a:t>
            </a:r>
            <a:endParaRPr lang="en-US" dirty="0">
              <a:ea typeface="+mj-ea"/>
              <a:cs typeface="+mj-cs"/>
            </a:endParaRPr>
          </a:p>
        </p:txBody>
      </p:sp>
    </p:spTree>
    <p:extLst>
      <p:ext uri="{BB962C8B-B14F-4D97-AF65-F5344CB8AC3E}">
        <p14:creationId xmlns:p14="http://schemas.microsoft.com/office/powerpoint/2010/main" val="785579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457200" y="1646237"/>
            <a:ext cx="8229600" cy="4525963"/>
          </a:xfrm>
        </p:spPr>
        <p:txBody>
          <a:bodyPr/>
          <a:lstStyle/>
          <a:p>
            <a:r>
              <a:rPr lang="en-US" sz="2400" dirty="0">
                <a:latin typeface="Lucida Sans Unicode" charset="0"/>
                <a:ea typeface="MS PGothic" charset="0"/>
              </a:rPr>
              <a:t>International Elective/Selective Application </a:t>
            </a:r>
          </a:p>
          <a:p>
            <a:pPr lvl="1"/>
            <a:r>
              <a:rPr lang="en-US" sz="2000" dirty="0">
                <a:latin typeface="Lucida Sans Unicode" charset="0"/>
                <a:ea typeface="MS PGothic" charset="0"/>
              </a:rPr>
              <a:t> website</a:t>
            </a:r>
          </a:p>
          <a:p>
            <a:r>
              <a:rPr lang="en-US" sz="2400" dirty="0">
                <a:latin typeface="Lucida Sans Unicode" charset="0"/>
                <a:ea typeface="MS PGothic" charset="0"/>
              </a:rPr>
              <a:t>Ethics Declaration/Code of Conduct</a:t>
            </a:r>
          </a:p>
          <a:p>
            <a:pPr lvl="1"/>
            <a:r>
              <a:rPr lang="en-US" sz="2000" dirty="0">
                <a:latin typeface="Lucida Sans Unicode" charset="0"/>
                <a:ea typeface="MS PGothic" charset="0"/>
              </a:rPr>
              <a:t>website</a:t>
            </a:r>
          </a:p>
          <a:p>
            <a:r>
              <a:rPr lang="en-US" sz="2400" dirty="0">
                <a:latin typeface="Lucida Sans Unicode" charset="0"/>
                <a:ea typeface="MS PGothic" charset="0"/>
              </a:rPr>
              <a:t>Program, Health and Safety Checklist</a:t>
            </a:r>
          </a:p>
          <a:p>
            <a:pPr lvl="1"/>
            <a:r>
              <a:rPr lang="en-US" sz="2000" dirty="0">
                <a:latin typeface="Lucida Sans Unicode" charset="0"/>
                <a:ea typeface="MS PGothic" charset="0"/>
              </a:rPr>
              <a:t>website</a:t>
            </a:r>
          </a:p>
          <a:p>
            <a:r>
              <a:rPr lang="en-US" sz="2400" dirty="0">
                <a:latin typeface="Lucida Sans Unicode" charset="0"/>
                <a:ea typeface="MS PGothic" charset="0"/>
              </a:rPr>
              <a:t>Risk Management Documents</a:t>
            </a:r>
          </a:p>
          <a:p>
            <a:pPr lvl="1"/>
            <a:r>
              <a:rPr lang="en-US" sz="2000" dirty="0">
                <a:latin typeface="Lucida Sans Unicode" charset="0"/>
                <a:ea typeface="MS PGothic" charset="0"/>
              </a:rPr>
              <a:t>ERM Website – must be signed, witnessed, returned to GHO</a:t>
            </a:r>
          </a:p>
          <a:p>
            <a:pPr lvl="2"/>
            <a:r>
              <a:rPr lang="en-US" sz="1800" dirty="0">
                <a:latin typeface="Lucida Sans Unicode" charset="0"/>
                <a:ea typeface="MS PGothic" charset="0"/>
              </a:rPr>
              <a:t>Acknowledgement of Risks and Waiver</a:t>
            </a:r>
          </a:p>
          <a:p>
            <a:pPr lvl="2"/>
            <a:r>
              <a:rPr lang="en-US" sz="1800" dirty="0">
                <a:latin typeface="Lucida Sans Unicode" charset="0"/>
                <a:ea typeface="MS PGothic" charset="0"/>
              </a:rPr>
              <a:t>Health Declaration</a:t>
            </a:r>
          </a:p>
          <a:p>
            <a:pPr lvl="2"/>
            <a:r>
              <a:rPr lang="en-US" sz="1800" dirty="0">
                <a:latin typeface="Lucida Sans Unicode" charset="0"/>
                <a:ea typeface="MS PGothic" charset="0"/>
              </a:rPr>
              <a:t>Health Checklist</a:t>
            </a:r>
          </a:p>
          <a:p>
            <a:endParaRPr lang="en-US" sz="2400" dirty="0">
              <a:latin typeface="Lucida Sans Unicode" charset="0"/>
              <a:ea typeface="MS PGothic" charset="0"/>
            </a:endParaRPr>
          </a:p>
        </p:txBody>
      </p:sp>
      <p:sp>
        <p:nvSpPr>
          <p:cNvPr id="3" name="Title 2"/>
          <p:cNvSpPr>
            <a:spLocks noGrp="1"/>
          </p:cNvSpPr>
          <p:nvPr>
            <p:ph type="title"/>
          </p:nvPr>
        </p:nvSpPr>
        <p:spPr/>
        <p:txBody>
          <a:bodyPr>
            <a:normAutofit fontScale="90000"/>
          </a:bodyPr>
          <a:lstStyle/>
          <a:p>
            <a:pPr algn="ctr">
              <a:defRPr/>
            </a:pPr>
            <a:r>
              <a:rPr lang="en-US" dirty="0" smtClean="0">
                <a:cs typeface="ＭＳ Ｐゴシック" charset="0"/>
              </a:rPr>
              <a:t>Requirements for International Electives</a:t>
            </a:r>
            <a:endParaRPr lang="en-US" dirty="0">
              <a:cs typeface="ＭＳ Ｐゴシック" charset="0"/>
            </a:endParaRPr>
          </a:p>
        </p:txBody>
      </p:sp>
    </p:spTree>
    <p:extLst>
      <p:ext uri="{BB962C8B-B14F-4D97-AF65-F5344CB8AC3E}">
        <p14:creationId xmlns:p14="http://schemas.microsoft.com/office/powerpoint/2010/main" val="2718740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CA" dirty="0" smtClean="0">
                <a:cs typeface="ＭＳ Ｐゴシック" charset="0"/>
              </a:rPr>
              <a:t>Culture Shock</a:t>
            </a:r>
            <a:endParaRPr lang="en-CA" dirty="0">
              <a:cs typeface="ＭＳ Ｐゴシック" charset="0"/>
            </a:endParaRPr>
          </a:p>
        </p:txBody>
      </p:sp>
      <p:sp>
        <p:nvSpPr>
          <p:cNvPr id="22531" name="Content Placeholder 2"/>
          <p:cNvSpPr>
            <a:spLocks noGrp="1"/>
          </p:cNvSpPr>
          <p:nvPr>
            <p:ph idx="1"/>
          </p:nvPr>
        </p:nvSpPr>
        <p:spPr/>
        <p:txBody>
          <a:bodyPr/>
          <a:lstStyle/>
          <a:p>
            <a:endParaRPr lang="en-CA">
              <a:latin typeface="Lucida Sans Unicode" charset="0"/>
              <a:ea typeface="MS PGothic" charset="0"/>
            </a:endParaRPr>
          </a:p>
        </p:txBody>
      </p:sp>
      <p:pic>
        <p:nvPicPr>
          <p:cNvPr id="22532" name="Picture 2" descr="C:\Users\jill.allison\Dropbox\Pre departure docs\moving-house-relocation-culture-shoc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400925"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8842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1570037"/>
            <a:ext cx="8229600" cy="4525963"/>
          </a:xfrm>
        </p:spPr>
        <p:txBody>
          <a:bodyPr/>
          <a:lstStyle/>
          <a:p>
            <a:r>
              <a:rPr lang="en-US" dirty="0">
                <a:latin typeface="Lucida Sans Unicode" charset="0"/>
                <a:ea typeface="MS PGothic" charset="0"/>
              </a:rPr>
              <a:t>Pre-departure training – must be done at some point during your medical school </a:t>
            </a:r>
            <a:r>
              <a:rPr lang="en-US" dirty="0" smtClean="0">
                <a:latin typeface="Lucida Sans Unicode" charset="0"/>
                <a:ea typeface="MS PGothic" charset="0"/>
              </a:rPr>
              <a:t>program</a:t>
            </a:r>
          </a:p>
          <a:p>
            <a:endParaRPr lang="en-US" sz="800" dirty="0">
              <a:latin typeface="Lucida Sans Unicode" charset="0"/>
              <a:ea typeface="MS PGothic" charset="0"/>
            </a:endParaRPr>
          </a:p>
          <a:p>
            <a:r>
              <a:rPr lang="en-US" dirty="0">
                <a:latin typeface="Lucida Sans Unicode" charset="0"/>
                <a:ea typeface="MS PGothic" charset="0"/>
              </a:rPr>
              <a:t>Meeting with Global Health Coordinator prior to </a:t>
            </a:r>
            <a:r>
              <a:rPr lang="en-US" dirty="0" smtClean="0">
                <a:latin typeface="Lucida Sans Unicode" charset="0"/>
                <a:ea typeface="MS PGothic" charset="0"/>
              </a:rPr>
              <a:t>approval</a:t>
            </a:r>
          </a:p>
          <a:p>
            <a:endParaRPr lang="en-US" sz="800" dirty="0">
              <a:latin typeface="Lucida Sans Unicode" charset="0"/>
              <a:ea typeface="MS PGothic" charset="0"/>
            </a:endParaRPr>
          </a:p>
          <a:p>
            <a:r>
              <a:rPr lang="en-US" dirty="0">
                <a:latin typeface="Lucida Sans Unicode" charset="0"/>
                <a:ea typeface="MS PGothic" charset="0"/>
              </a:rPr>
              <a:t>Provide contact information once in country</a:t>
            </a:r>
            <a:r>
              <a:rPr lang="en-US" dirty="0" smtClean="0">
                <a:latin typeface="Lucida Sans Unicode" charset="0"/>
                <a:ea typeface="MS PGothic" charset="0"/>
              </a:rPr>
              <a:t>.</a:t>
            </a:r>
          </a:p>
          <a:p>
            <a:endParaRPr lang="en-US" sz="800" dirty="0">
              <a:latin typeface="Lucida Sans Unicode" charset="0"/>
              <a:ea typeface="MS PGothic" charset="0"/>
            </a:endParaRPr>
          </a:p>
          <a:p>
            <a:r>
              <a:rPr lang="en-US" dirty="0">
                <a:latin typeface="Lucida Sans Unicode" charset="0"/>
                <a:ea typeface="MS PGothic" charset="0"/>
              </a:rPr>
              <a:t>Debriefing following elective.</a:t>
            </a:r>
          </a:p>
        </p:txBody>
      </p:sp>
      <p:sp>
        <p:nvSpPr>
          <p:cNvPr id="3" name="Title 2"/>
          <p:cNvSpPr>
            <a:spLocks noGrp="1"/>
          </p:cNvSpPr>
          <p:nvPr>
            <p:ph type="title"/>
          </p:nvPr>
        </p:nvSpPr>
        <p:spPr>
          <a:xfrm>
            <a:off x="228600" y="274638"/>
            <a:ext cx="8763000" cy="1143000"/>
          </a:xfrm>
        </p:spPr>
        <p:txBody>
          <a:bodyPr>
            <a:normAutofit fontScale="90000"/>
          </a:bodyPr>
          <a:lstStyle/>
          <a:p>
            <a:pPr>
              <a:defRPr/>
            </a:pPr>
            <a:r>
              <a:rPr lang="en-US" dirty="0" smtClean="0">
                <a:cs typeface="ＭＳ Ｐゴシック" charset="0"/>
              </a:rPr>
              <a:t>Mandatory for International Electives</a:t>
            </a:r>
            <a:endParaRPr lang="en-US" dirty="0">
              <a:cs typeface="ＭＳ Ｐゴシック" charset="0"/>
            </a:endParaRPr>
          </a:p>
        </p:txBody>
      </p:sp>
    </p:spTree>
    <p:extLst>
      <p:ext uri="{BB962C8B-B14F-4D97-AF65-F5344CB8AC3E}">
        <p14:creationId xmlns:p14="http://schemas.microsoft.com/office/powerpoint/2010/main" val="156629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1. Submit elective application to UGME</a:t>
            </a:r>
          </a:p>
          <a:p>
            <a:pPr marL="392113" lvl="1" indent="469900">
              <a:buNone/>
            </a:pPr>
            <a:r>
              <a:rPr lang="en-US" dirty="0">
                <a:hlinkClick r:id="rId2"/>
              </a:rPr>
              <a:t>http://www.med.mun.ca/UGradME/</a:t>
            </a:r>
            <a:r>
              <a:rPr lang="en-US" dirty="0" smtClean="0">
                <a:hlinkClick r:id="rId2"/>
              </a:rPr>
              <a:t>Forms.aspx</a:t>
            </a:r>
            <a:endParaRPr lang="en-US" dirty="0" smtClean="0"/>
          </a:p>
          <a:p>
            <a:pPr lvl="1"/>
            <a:endParaRPr lang="en-US" dirty="0" smtClean="0"/>
          </a:p>
          <a:p>
            <a:r>
              <a:rPr lang="en-US" dirty="0" smtClean="0"/>
              <a:t>2. Electives Coordinator Reviews application</a:t>
            </a:r>
          </a:p>
          <a:p>
            <a:endParaRPr lang="en-US" dirty="0" smtClean="0"/>
          </a:p>
          <a:p>
            <a:r>
              <a:rPr lang="en-US" dirty="0" smtClean="0"/>
              <a:t>3. Application is Approved or Not</a:t>
            </a:r>
          </a:p>
          <a:p>
            <a:endParaRPr lang="en-US" dirty="0" smtClean="0"/>
          </a:p>
          <a:p>
            <a:pPr marL="339725" indent="-230188" defTabSz="796925"/>
            <a:r>
              <a:rPr lang="en-US" dirty="0" smtClean="0"/>
              <a:t>4. If approved, form is signed, dated, scanned </a:t>
            </a:r>
            <a:r>
              <a:rPr lang="en-US" dirty="0" smtClean="0"/>
              <a:t>	and </a:t>
            </a:r>
            <a:r>
              <a:rPr lang="en-US" dirty="0" smtClean="0"/>
              <a:t>emailed to the student</a:t>
            </a:r>
          </a:p>
          <a:p>
            <a:pPr marL="914400" lvl="1" indent="234950"/>
            <a:r>
              <a:rPr lang="en-US" dirty="0" smtClean="0"/>
              <a:t>A hard copy may be sent</a:t>
            </a:r>
          </a:p>
        </p:txBody>
      </p:sp>
      <p:sp>
        <p:nvSpPr>
          <p:cNvPr id="2" name="Title 1"/>
          <p:cNvSpPr>
            <a:spLocks noGrp="1"/>
          </p:cNvSpPr>
          <p:nvPr>
            <p:ph type="title"/>
          </p:nvPr>
        </p:nvSpPr>
        <p:spPr>
          <a:xfrm>
            <a:off x="381000" y="304800"/>
            <a:ext cx="8229600" cy="1143000"/>
          </a:xfrm>
        </p:spPr>
        <p:txBody>
          <a:bodyPr>
            <a:normAutofit/>
          </a:bodyPr>
          <a:lstStyle/>
          <a:p>
            <a:r>
              <a:rPr lang="en-US" dirty="0" smtClean="0"/>
              <a:t>Electives: How it’s done</a:t>
            </a:r>
            <a:endParaRPr lang="en-US" dirty="0"/>
          </a:p>
        </p:txBody>
      </p:sp>
    </p:spTree>
    <p:extLst>
      <p:ext uri="{BB962C8B-B14F-4D97-AF65-F5344CB8AC3E}">
        <p14:creationId xmlns:p14="http://schemas.microsoft.com/office/powerpoint/2010/main" val="2862086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endParaRPr lang="en-US" dirty="0" smtClean="0"/>
          </a:p>
          <a:p>
            <a:endParaRPr lang="en-US" dirty="0"/>
          </a:p>
          <a:p>
            <a:r>
              <a:rPr lang="en-US" dirty="0" smtClean="0"/>
              <a:t>Understand Processes regarding Electives and </a:t>
            </a:r>
            <a:r>
              <a:rPr lang="en-US" dirty="0" err="1" smtClean="0"/>
              <a:t>Selectives</a:t>
            </a:r>
            <a:r>
              <a:rPr lang="en-US" dirty="0" smtClean="0"/>
              <a:t> in Clerkship</a:t>
            </a:r>
          </a:p>
        </p:txBody>
      </p:sp>
      <p:sp>
        <p:nvSpPr>
          <p:cNvPr id="3" name="Title 2"/>
          <p:cNvSpPr>
            <a:spLocks noGrp="1"/>
          </p:cNvSpPr>
          <p:nvPr>
            <p:ph type="title"/>
          </p:nvPr>
        </p:nvSpPr>
        <p:spPr/>
        <p:txBody>
          <a:bodyPr/>
          <a:lstStyle/>
          <a:p>
            <a:r>
              <a:rPr lang="en-US" dirty="0" smtClean="0"/>
              <a:t>Objective</a:t>
            </a:r>
            <a:endParaRPr lang="en-US" dirty="0"/>
          </a:p>
        </p:txBody>
      </p:sp>
    </p:spTree>
    <p:extLst>
      <p:ext uri="{BB962C8B-B14F-4D97-AF65-F5344CB8AC3E}">
        <p14:creationId xmlns:p14="http://schemas.microsoft.com/office/powerpoint/2010/main" val="2211789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Your elective is NOT approved until you receive an elective application </a:t>
            </a:r>
            <a:r>
              <a:rPr lang="en-US" dirty="0" smtClean="0">
                <a:solidFill>
                  <a:srgbClr val="000000"/>
                </a:solidFill>
              </a:rPr>
              <a:t>signed</a:t>
            </a:r>
            <a:r>
              <a:rPr lang="en-US" dirty="0" smtClean="0">
                <a:solidFill>
                  <a:srgbClr val="DA1F28"/>
                </a:solidFill>
              </a:rPr>
              <a:t> </a:t>
            </a:r>
            <a:r>
              <a:rPr lang="en-US" dirty="0" smtClean="0"/>
              <a:t>and </a:t>
            </a:r>
            <a:r>
              <a:rPr lang="en-US" dirty="0" smtClean="0">
                <a:solidFill>
                  <a:srgbClr val="000000"/>
                </a:solidFill>
              </a:rPr>
              <a:t>dated</a:t>
            </a:r>
            <a:r>
              <a:rPr lang="en-US" dirty="0" smtClean="0">
                <a:solidFill>
                  <a:srgbClr val="DA1F28"/>
                </a:solidFill>
              </a:rPr>
              <a:t> </a:t>
            </a:r>
            <a:r>
              <a:rPr lang="en-US" dirty="0" smtClean="0"/>
              <a:t>by the Electives Coordinator</a:t>
            </a:r>
          </a:p>
          <a:p>
            <a:endParaRPr lang="en-US" dirty="0"/>
          </a:p>
          <a:p>
            <a:r>
              <a:rPr lang="en-US" dirty="0" smtClean="0"/>
              <a:t>The </a:t>
            </a:r>
            <a:r>
              <a:rPr lang="en-US" dirty="0"/>
              <a:t>following ≠ </a:t>
            </a:r>
            <a:r>
              <a:rPr lang="en-US" dirty="0" smtClean="0"/>
              <a:t>Approval:</a:t>
            </a:r>
          </a:p>
          <a:p>
            <a:pPr lvl="1"/>
            <a:r>
              <a:rPr lang="en-US" dirty="0" smtClean="0"/>
              <a:t>Oral communication from UGME office</a:t>
            </a:r>
          </a:p>
          <a:p>
            <a:pPr lvl="1"/>
            <a:r>
              <a:rPr lang="en-US" dirty="0" smtClean="0"/>
              <a:t>Verification from the host institution</a:t>
            </a:r>
          </a:p>
          <a:p>
            <a:endParaRPr lang="en-US" dirty="0" smtClean="0"/>
          </a:p>
          <a:p>
            <a:r>
              <a:rPr lang="en-US" dirty="0" smtClean="0"/>
              <a:t>Keep your signed copy of the form</a:t>
            </a:r>
          </a:p>
          <a:p>
            <a:pPr lvl="1"/>
            <a:r>
              <a:rPr lang="en-US" dirty="0" smtClean="0"/>
              <a:t>To show to the judge (</a:t>
            </a:r>
            <a:r>
              <a:rPr lang="en-US" dirty="0" smtClean="0">
                <a:solidFill>
                  <a:srgbClr val="DA1F28"/>
                </a:solidFill>
              </a:rPr>
              <a:t>!</a:t>
            </a:r>
            <a:r>
              <a:rPr lang="en-US" dirty="0" smtClean="0"/>
              <a:t>) </a:t>
            </a:r>
          </a:p>
          <a:p>
            <a:pPr lvl="1"/>
            <a:r>
              <a:rPr lang="en-US" dirty="0" smtClean="0"/>
              <a:t>To ensure you get credit for the elective</a:t>
            </a:r>
            <a:endParaRPr lang="en-US" dirty="0"/>
          </a:p>
        </p:txBody>
      </p:sp>
      <p:sp>
        <p:nvSpPr>
          <p:cNvPr id="2" name="Title 1"/>
          <p:cNvSpPr>
            <a:spLocks noGrp="1"/>
          </p:cNvSpPr>
          <p:nvPr>
            <p:ph type="title"/>
          </p:nvPr>
        </p:nvSpPr>
        <p:spPr/>
        <p:txBody>
          <a:bodyPr>
            <a:normAutofit/>
          </a:bodyPr>
          <a:lstStyle/>
          <a:p>
            <a:pPr algn="ctr"/>
            <a:r>
              <a:rPr lang="en-US" dirty="0" smtClean="0"/>
              <a:t>Application ≠ Approval</a:t>
            </a:r>
            <a:endParaRPr lang="en-US" dirty="0"/>
          </a:p>
        </p:txBody>
      </p:sp>
    </p:spTree>
    <p:extLst>
      <p:ext uri="{BB962C8B-B14F-4D97-AF65-F5344CB8AC3E}">
        <p14:creationId xmlns:p14="http://schemas.microsoft.com/office/powerpoint/2010/main" val="1629538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74837"/>
            <a:ext cx="8229600" cy="4525963"/>
          </a:xfrm>
        </p:spPr>
        <p:txBody>
          <a:bodyPr/>
          <a:lstStyle/>
          <a:p>
            <a:r>
              <a:rPr lang="en-US" dirty="0" smtClean="0"/>
              <a:t>Online</a:t>
            </a:r>
          </a:p>
          <a:p>
            <a:pPr lvl="2"/>
            <a:r>
              <a:rPr lang="en-US" dirty="0">
                <a:hlinkClick r:id="rId2"/>
              </a:rPr>
              <a:t>http://www.med.mun.ca/UGradME/</a:t>
            </a:r>
            <a:r>
              <a:rPr lang="en-US" dirty="0" smtClean="0">
                <a:hlinkClick r:id="rId2"/>
              </a:rPr>
              <a:t>Forms.aspx</a:t>
            </a:r>
            <a:endParaRPr lang="en-US" dirty="0"/>
          </a:p>
        </p:txBody>
      </p:sp>
      <p:sp>
        <p:nvSpPr>
          <p:cNvPr id="2" name="Title 1"/>
          <p:cNvSpPr>
            <a:spLocks noGrp="1"/>
          </p:cNvSpPr>
          <p:nvPr>
            <p:ph type="title"/>
          </p:nvPr>
        </p:nvSpPr>
        <p:spPr>
          <a:xfrm>
            <a:off x="457200" y="503238"/>
            <a:ext cx="8229600" cy="1143000"/>
          </a:xfrm>
        </p:spPr>
        <p:txBody>
          <a:bodyPr>
            <a:normAutofit fontScale="90000"/>
          </a:bodyPr>
          <a:lstStyle/>
          <a:p>
            <a:r>
              <a:rPr lang="en-US" dirty="0" smtClean="0"/>
              <a:t>How do I submit my application to the UGME office?</a:t>
            </a:r>
            <a:endParaRPr lang="en-US" dirty="0"/>
          </a:p>
        </p:txBody>
      </p:sp>
    </p:spTree>
    <p:extLst>
      <p:ext uri="{BB962C8B-B14F-4D97-AF65-F5344CB8AC3E}">
        <p14:creationId xmlns:p14="http://schemas.microsoft.com/office/powerpoint/2010/main" val="2741783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6257"/>
            <a:ext cx="8229600" cy="4178491"/>
          </a:xfrm>
        </p:spPr>
        <p:txBody>
          <a:bodyPr>
            <a:normAutofit fontScale="92500" lnSpcReduction="20000"/>
          </a:bodyPr>
          <a:lstStyle/>
          <a:p>
            <a:pPr marL="109728" indent="0">
              <a:buNone/>
            </a:pPr>
            <a:r>
              <a:rPr lang="en-US" dirty="0" smtClean="0"/>
              <a:t>As </a:t>
            </a:r>
            <a:r>
              <a:rPr lang="en-US" dirty="0" smtClean="0"/>
              <a:t>a rule, one should </a:t>
            </a:r>
            <a:r>
              <a:rPr lang="en-US" b="1" u="sng" dirty="0" smtClean="0"/>
              <a:t>always be conscientious</a:t>
            </a:r>
          </a:p>
          <a:p>
            <a:pPr marL="109728" indent="0">
              <a:buNone/>
            </a:pPr>
            <a:r>
              <a:rPr lang="en-US" sz="2100" dirty="0" smtClean="0"/>
              <a:t>Conscientiousness strongly correlates with Professionalism</a:t>
            </a:r>
            <a:endParaRPr lang="en-US" sz="2100" dirty="0"/>
          </a:p>
          <a:p>
            <a:endParaRPr lang="en-US" sz="1300" dirty="0" smtClean="0"/>
          </a:p>
          <a:p>
            <a:r>
              <a:rPr lang="en-US" dirty="0" smtClean="0"/>
              <a:t>If </a:t>
            </a:r>
            <a:r>
              <a:rPr lang="en-US" dirty="0"/>
              <a:t>you cancel an elective, informing the following people (in writing) is considered professionally courteous: </a:t>
            </a:r>
          </a:p>
          <a:p>
            <a:pPr lvl="1"/>
            <a:r>
              <a:rPr lang="en-US" dirty="0"/>
              <a:t>Host Institute</a:t>
            </a:r>
          </a:p>
          <a:p>
            <a:pPr lvl="1"/>
            <a:r>
              <a:rPr lang="en-US" dirty="0"/>
              <a:t>Supervisor at Host Institute</a:t>
            </a:r>
          </a:p>
          <a:p>
            <a:pPr lvl="1"/>
            <a:r>
              <a:rPr lang="en-US" dirty="0"/>
              <a:t>UGME Office MUN</a:t>
            </a:r>
          </a:p>
          <a:p>
            <a:endParaRPr lang="en-US" sz="1200" dirty="0" smtClean="0"/>
          </a:p>
          <a:p>
            <a:r>
              <a:rPr lang="en-US" dirty="0" smtClean="0"/>
              <a:t>Who can help you:</a:t>
            </a:r>
          </a:p>
          <a:p>
            <a:pPr lvl="1"/>
            <a:r>
              <a:rPr lang="en-US" dirty="0" smtClean="0"/>
              <a:t>Clerkship , Electives Coordinator UGME</a:t>
            </a:r>
          </a:p>
          <a:p>
            <a:pPr lvl="1"/>
            <a:r>
              <a:rPr lang="en-US" dirty="0" smtClean="0"/>
              <a:t>UGME Office, MUN</a:t>
            </a:r>
          </a:p>
        </p:txBody>
      </p:sp>
      <p:sp>
        <p:nvSpPr>
          <p:cNvPr id="2" name="Title 1"/>
          <p:cNvSpPr>
            <a:spLocks noGrp="1"/>
          </p:cNvSpPr>
          <p:nvPr>
            <p:ph type="title"/>
          </p:nvPr>
        </p:nvSpPr>
        <p:spPr>
          <a:xfrm>
            <a:off x="468715" y="673291"/>
            <a:ext cx="8229600" cy="1841309"/>
          </a:xfrm>
        </p:spPr>
        <p:txBody>
          <a:bodyPr>
            <a:normAutofit fontScale="90000"/>
          </a:bodyPr>
          <a:lstStyle/>
          <a:p>
            <a:r>
              <a:rPr lang="en-US" dirty="0" smtClean="0"/>
              <a:t>I have an elective approved – now I would like to cancel or change it.  What do I do?</a:t>
            </a:r>
            <a:br>
              <a:rPr lang="en-US" dirty="0" smtClean="0"/>
            </a:br>
            <a:endParaRPr lang="en-US" dirty="0"/>
          </a:p>
        </p:txBody>
      </p:sp>
    </p:spTree>
    <p:extLst>
      <p:ext uri="{BB962C8B-B14F-4D97-AF65-F5344CB8AC3E}">
        <p14:creationId xmlns:p14="http://schemas.microsoft.com/office/powerpoint/2010/main" val="2192385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362200"/>
            <a:ext cx="8229600" cy="1295400"/>
          </a:xfrm>
        </p:spPr>
        <p:txBody>
          <a:bodyPr>
            <a:noAutofit/>
          </a:bodyPr>
          <a:lstStyle/>
          <a:p>
            <a:pPr algn="ctr" eaLnBrk="1" fontAlgn="auto" hangingPunct="1">
              <a:spcAft>
                <a:spcPts val="0"/>
              </a:spcAft>
              <a:defRPr/>
            </a:pPr>
            <a:r>
              <a:rPr lang="en-US" sz="5400" dirty="0" err="1" smtClean="0">
                <a:ea typeface="+mj-ea"/>
                <a:cs typeface="+mj-cs"/>
              </a:rPr>
              <a:t>Selectives</a:t>
            </a:r>
            <a:endParaRPr lang="en-US" sz="5400" dirty="0">
              <a:ea typeface="+mj-ea"/>
              <a:cs typeface="+mj-cs"/>
            </a:endParaRPr>
          </a:p>
        </p:txBody>
      </p:sp>
    </p:spTree>
    <p:extLst>
      <p:ext uri="{BB962C8B-B14F-4D97-AF65-F5344CB8AC3E}">
        <p14:creationId xmlns:p14="http://schemas.microsoft.com/office/powerpoint/2010/main" val="17080527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1295400"/>
            <a:ext cx="8229600" cy="4711700"/>
          </a:xfrm>
        </p:spPr>
        <p:txBody>
          <a:bodyPr/>
          <a:lstStyle/>
          <a:p>
            <a:pPr eaLnBrk="1" hangingPunct="1"/>
            <a:r>
              <a:rPr lang="en-US">
                <a:latin typeface="Lucida Sans Unicode" charset="0"/>
                <a:ea typeface="MS PGothic" charset="0"/>
              </a:rPr>
              <a:t>Purpose:</a:t>
            </a:r>
          </a:p>
          <a:p>
            <a:pPr lvl="2" eaLnBrk="1" hangingPunct="1"/>
            <a:r>
              <a:rPr lang="en-US" i="1">
                <a:latin typeface="Lucida Sans Unicode" charset="0"/>
                <a:ea typeface="MS PGothic" charset="0"/>
              </a:rPr>
              <a:t>Round out </a:t>
            </a:r>
            <a:r>
              <a:rPr lang="en-US">
                <a:latin typeface="Lucida Sans Unicode" charset="0"/>
                <a:ea typeface="MS PGothic" charset="0"/>
              </a:rPr>
              <a:t>clinical experience of students post core and electives</a:t>
            </a:r>
          </a:p>
          <a:p>
            <a:pPr lvl="1" eaLnBrk="1" hangingPunct="1"/>
            <a:endParaRPr lang="en-US">
              <a:latin typeface="Lucida Sans Unicode" charset="0"/>
              <a:ea typeface="MS PGothic" charset="0"/>
            </a:endParaRPr>
          </a:p>
          <a:p>
            <a:pPr eaLnBrk="1" hangingPunct="1"/>
            <a:r>
              <a:rPr lang="en-US">
                <a:latin typeface="Lucida Sans Unicode" charset="0"/>
                <a:ea typeface="MS PGothic" charset="0"/>
              </a:rPr>
              <a:t>Requirements: Twelve (12) weeks total</a:t>
            </a:r>
          </a:p>
          <a:p>
            <a:pPr lvl="2" eaLnBrk="1" hangingPunct="1"/>
            <a:r>
              <a:rPr lang="en-US" b="1">
                <a:solidFill>
                  <a:srgbClr val="DA1F28"/>
                </a:solidFill>
                <a:latin typeface="Lucida Sans Unicode" charset="0"/>
                <a:ea typeface="MS PGothic" charset="0"/>
              </a:rPr>
              <a:t>Surgery</a:t>
            </a:r>
            <a:r>
              <a:rPr lang="en-US">
                <a:latin typeface="Lucida Sans Unicode" charset="0"/>
                <a:ea typeface="MS PGothic" charset="0"/>
              </a:rPr>
              <a:t>: four (4) weeks</a:t>
            </a:r>
          </a:p>
          <a:p>
            <a:pPr lvl="2" eaLnBrk="1" hangingPunct="1"/>
            <a:r>
              <a:rPr lang="en-US" b="1">
                <a:solidFill>
                  <a:srgbClr val="DA1F28"/>
                </a:solidFill>
                <a:latin typeface="Lucida Sans Unicode" charset="0"/>
                <a:ea typeface="MS PGothic" charset="0"/>
              </a:rPr>
              <a:t>Rural</a:t>
            </a:r>
            <a:r>
              <a:rPr lang="en-US">
                <a:latin typeface="Lucida Sans Unicode" charset="0"/>
                <a:ea typeface="MS PGothic" charset="0"/>
              </a:rPr>
              <a:t>: four (4) weeks</a:t>
            </a:r>
          </a:p>
          <a:p>
            <a:pPr lvl="2" eaLnBrk="1" hangingPunct="1"/>
            <a:r>
              <a:rPr lang="en-US" b="1">
                <a:solidFill>
                  <a:srgbClr val="DA1F28"/>
                </a:solidFill>
                <a:latin typeface="Lucida Sans Unicode" charset="0"/>
                <a:ea typeface="MS PGothic" charset="0"/>
              </a:rPr>
              <a:t>Non-Core #1</a:t>
            </a:r>
            <a:r>
              <a:rPr lang="en-US">
                <a:latin typeface="Lucida Sans Unicode" charset="0"/>
                <a:ea typeface="MS PGothic" charset="0"/>
              </a:rPr>
              <a:t>:two (2) weeks</a:t>
            </a:r>
          </a:p>
          <a:p>
            <a:pPr lvl="2" eaLnBrk="1" hangingPunct="1"/>
            <a:r>
              <a:rPr lang="en-US" b="1">
                <a:solidFill>
                  <a:srgbClr val="DA1F28"/>
                </a:solidFill>
                <a:latin typeface="Lucida Sans Unicode" charset="0"/>
                <a:ea typeface="MS PGothic" charset="0"/>
              </a:rPr>
              <a:t>Non-Core #2</a:t>
            </a:r>
            <a:r>
              <a:rPr lang="en-US">
                <a:latin typeface="Lucida Sans Unicode" charset="0"/>
                <a:ea typeface="MS PGothic" charset="0"/>
              </a:rPr>
              <a:t>: two (2) weeks</a:t>
            </a:r>
          </a:p>
          <a:p>
            <a:pPr lvl="4" eaLnBrk="1" hangingPunct="1"/>
            <a:r>
              <a:rPr lang="en-US">
                <a:latin typeface="Lucida Sans Unicode" charset="0"/>
                <a:ea typeface="MS PGothic" charset="0"/>
              </a:rPr>
              <a:t>OR</a:t>
            </a:r>
          </a:p>
          <a:p>
            <a:pPr lvl="2" eaLnBrk="1" hangingPunct="1"/>
            <a:r>
              <a:rPr lang="en-US" b="1">
                <a:solidFill>
                  <a:srgbClr val="DA1F28"/>
                </a:solidFill>
                <a:latin typeface="Lucida Sans Unicode" charset="0"/>
                <a:ea typeface="MS PGothic" charset="0"/>
              </a:rPr>
              <a:t>P2P</a:t>
            </a:r>
            <a:r>
              <a:rPr lang="en-US">
                <a:latin typeface="Lucida Sans Unicode" charset="0"/>
                <a:ea typeface="MS PGothic" charset="0"/>
              </a:rPr>
              <a:t>: Twelve (12) weeks</a:t>
            </a:r>
          </a:p>
          <a:p>
            <a:pPr lvl="1" eaLnBrk="1" hangingPunct="1"/>
            <a:endParaRPr lang="en-US">
              <a:latin typeface="Lucida Sans Unicode" charset="0"/>
              <a:ea typeface="MS PGothic" charset="0"/>
            </a:endParaRPr>
          </a:p>
        </p:txBody>
      </p:sp>
      <p:sp>
        <p:nvSpPr>
          <p:cNvPr id="2" name="Title 1"/>
          <p:cNvSpPr>
            <a:spLocks noGrp="1"/>
          </p:cNvSpPr>
          <p:nvPr>
            <p:ph type="title"/>
          </p:nvPr>
        </p:nvSpPr>
        <p:spPr/>
        <p:txBody>
          <a:bodyPr/>
          <a:lstStyle/>
          <a:p>
            <a:pPr algn="ctr" eaLnBrk="1" fontAlgn="auto" hangingPunct="1">
              <a:spcAft>
                <a:spcPts val="0"/>
              </a:spcAft>
              <a:defRPr/>
            </a:pPr>
            <a:r>
              <a:rPr lang="en-US" dirty="0" err="1" smtClean="0">
                <a:ea typeface="+mj-ea"/>
                <a:cs typeface="+mj-cs"/>
              </a:rPr>
              <a:t>Selectives</a:t>
            </a:r>
            <a:endParaRPr lang="en-US" dirty="0">
              <a:ea typeface="+mj-ea"/>
              <a:cs typeface="+mj-cs"/>
            </a:endParaRPr>
          </a:p>
        </p:txBody>
      </p:sp>
    </p:spTree>
    <p:extLst>
      <p:ext uri="{BB962C8B-B14F-4D97-AF65-F5344CB8AC3E}">
        <p14:creationId xmlns:p14="http://schemas.microsoft.com/office/powerpoint/2010/main" val="2436608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p:txBody>
          <a:bodyPr/>
          <a:lstStyle/>
          <a:p>
            <a:pPr eaLnBrk="1" hangingPunct="1"/>
            <a:r>
              <a:rPr lang="en-US" b="1" u="sng" dirty="0">
                <a:solidFill>
                  <a:srgbClr val="DA1F28"/>
                </a:solidFill>
                <a:latin typeface="Lucida Sans Unicode" charset="0"/>
                <a:ea typeface="MS PGothic" charset="0"/>
              </a:rPr>
              <a:t>4</a:t>
            </a:r>
            <a:r>
              <a:rPr lang="en-US" b="1" u="sng" dirty="0">
                <a:latin typeface="Lucida Sans Unicode" charset="0"/>
                <a:ea typeface="MS PGothic" charset="0"/>
              </a:rPr>
              <a:t> weeks</a:t>
            </a:r>
            <a:r>
              <a:rPr lang="en-US" b="1" dirty="0">
                <a:latin typeface="Lucida Sans Unicode" charset="0"/>
                <a:ea typeface="MS PGothic" charset="0"/>
              </a:rPr>
              <a:t> </a:t>
            </a:r>
            <a:r>
              <a:rPr lang="en-US" dirty="0">
                <a:latin typeface="Lucida Sans Unicode" charset="0"/>
                <a:ea typeface="MS PGothic" charset="0"/>
              </a:rPr>
              <a:t>required</a:t>
            </a:r>
          </a:p>
          <a:p>
            <a:pPr eaLnBrk="1" hangingPunct="1"/>
            <a:endParaRPr lang="en-US" dirty="0">
              <a:latin typeface="Lucida Sans Unicode" charset="0"/>
              <a:ea typeface="MS PGothic" charset="0"/>
            </a:endParaRPr>
          </a:p>
          <a:p>
            <a:pPr lvl="1" eaLnBrk="1" hangingPunct="1"/>
            <a:r>
              <a:rPr lang="en-US" dirty="0">
                <a:solidFill>
                  <a:srgbClr val="000000"/>
                </a:solidFill>
                <a:latin typeface="Lucida Sans Unicode" charset="0"/>
                <a:ea typeface="MS PGothic" charset="0"/>
              </a:rPr>
              <a:t>Does not need to be 4 consecutive weeks anymore</a:t>
            </a:r>
          </a:p>
          <a:p>
            <a:pPr lvl="1" eaLnBrk="1" hangingPunct="1"/>
            <a:endParaRPr lang="en-US" dirty="0">
              <a:solidFill>
                <a:srgbClr val="000000"/>
              </a:solidFill>
              <a:latin typeface="Lucida Sans Unicode" charset="0"/>
              <a:ea typeface="MS PGothic" charset="0"/>
            </a:endParaRPr>
          </a:p>
          <a:p>
            <a:pPr lvl="1" eaLnBrk="1" hangingPunct="1"/>
            <a:r>
              <a:rPr lang="en-US" dirty="0">
                <a:solidFill>
                  <a:srgbClr val="000000"/>
                </a:solidFill>
                <a:latin typeface="Lucida Sans Unicode" charset="0"/>
                <a:ea typeface="MS PGothic" charset="0"/>
              </a:rPr>
              <a:t>If subspecialty surgery, then you can do 2 X 2 weeks </a:t>
            </a:r>
          </a:p>
          <a:p>
            <a:pPr lvl="1" eaLnBrk="1" hangingPunct="1"/>
            <a:endParaRPr lang="en-US" dirty="0">
              <a:solidFill>
                <a:srgbClr val="000000"/>
              </a:solidFill>
              <a:latin typeface="Lucida Sans Unicode" charset="0"/>
              <a:ea typeface="MS PGothic" charset="0"/>
            </a:endParaRPr>
          </a:p>
          <a:p>
            <a:pPr lvl="1" eaLnBrk="1" hangingPunct="1"/>
            <a:r>
              <a:rPr lang="en-US" dirty="0">
                <a:solidFill>
                  <a:srgbClr val="000000"/>
                </a:solidFill>
                <a:latin typeface="Lucida Sans Unicode" charset="0"/>
                <a:ea typeface="MS PGothic" charset="0"/>
              </a:rPr>
              <a:t>Use the UGME Office to help arrange the surgery selective if it’s within NL or NB</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Surgery Selective</a:t>
            </a:r>
            <a:endParaRPr lang="en-US" dirty="0">
              <a:ea typeface="+mj-ea"/>
              <a:cs typeface="+mj-cs"/>
            </a:endParaRPr>
          </a:p>
        </p:txBody>
      </p:sp>
    </p:spTree>
    <p:extLst>
      <p:ext uri="{BB962C8B-B14F-4D97-AF65-F5344CB8AC3E}">
        <p14:creationId xmlns:p14="http://schemas.microsoft.com/office/powerpoint/2010/main" val="21106470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eaLnBrk="1" hangingPunct="1">
              <a:lnSpc>
                <a:spcPct val="90000"/>
              </a:lnSpc>
            </a:pPr>
            <a:r>
              <a:rPr lang="en-US" sz="2500" b="1" u="sng" dirty="0">
                <a:solidFill>
                  <a:srgbClr val="DA1F28"/>
                </a:solidFill>
                <a:latin typeface="Lucida Sans Unicode" charset="0"/>
                <a:ea typeface="MS PGothic" charset="0"/>
              </a:rPr>
              <a:t>4</a:t>
            </a:r>
            <a:r>
              <a:rPr lang="en-US" sz="2500" b="1" u="sng" dirty="0">
                <a:latin typeface="Lucida Sans Unicode" charset="0"/>
                <a:ea typeface="MS PGothic" charset="0"/>
              </a:rPr>
              <a:t> consecutive weeks</a:t>
            </a:r>
            <a:endParaRPr lang="en-US" sz="2500" dirty="0">
              <a:latin typeface="Lucida Sans Unicode" charset="0"/>
              <a:ea typeface="MS PGothic" charset="0"/>
            </a:endParaRPr>
          </a:p>
          <a:p>
            <a:pPr lvl="2" eaLnBrk="1" hangingPunct="1">
              <a:lnSpc>
                <a:spcPct val="90000"/>
              </a:lnSpc>
            </a:pPr>
            <a:r>
              <a:rPr lang="en-US" sz="1900" dirty="0">
                <a:solidFill>
                  <a:srgbClr val="000000"/>
                </a:solidFill>
                <a:latin typeface="Lucida Sans Unicode" charset="0"/>
                <a:ea typeface="MS PGothic" charset="0"/>
              </a:rPr>
              <a:t>General Internal Medicine </a:t>
            </a:r>
          </a:p>
          <a:p>
            <a:pPr lvl="2" eaLnBrk="1" hangingPunct="1">
              <a:lnSpc>
                <a:spcPct val="90000"/>
              </a:lnSpc>
            </a:pPr>
            <a:r>
              <a:rPr lang="en-US" sz="1900" dirty="0">
                <a:solidFill>
                  <a:srgbClr val="000000"/>
                </a:solidFill>
                <a:latin typeface="Lucida Sans Unicode" charset="0"/>
                <a:ea typeface="MS PGothic" charset="0"/>
              </a:rPr>
              <a:t>General Surgery</a:t>
            </a:r>
          </a:p>
          <a:p>
            <a:pPr lvl="2" eaLnBrk="1" hangingPunct="1">
              <a:lnSpc>
                <a:spcPct val="90000"/>
              </a:lnSpc>
            </a:pPr>
            <a:r>
              <a:rPr lang="en-US" sz="1900" dirty="0">
                <a:latin typeface="Lucida Sans Unicode" charset="0"/>
                <a:ea typeface="MS PGothic" charset="0"/>
              </a:rPr>
              <a:t>Obstetrics/ Gynecology</a:t>
            </a:r>
          </a:p>
          <a:p>
            <a:pPr lvl="2" eaLnBrk="1" hangingPunct="1">
              <a:lnSpc>
                <a:spcPct val="90000"/>
              </a:lnSpc>
            </a:pPr>
            <a:r>
              <a:rPr lang="en-US" sz="1900" dirty="0">
                <a:latin typeface="Lucida Sans Unicode" charset="0"/>
                <a:ea typeface="MS PGothic" charset="0"/>
              </a:rPr>
              <a:t>Pediatrics</a:t>
            </a:r>
          </a:p>
          <a:p>
            <a:pPr lvl="2" eaLnBrk="1" hangingPunct="1">
              <a:lnSpc>
                <a:spcPct val="90000"/>
              </a:lnSpc>
            </a:pPr>
            <a:r>
              <a:rPr lang="en-US" sz="1900" dirty="0">
                <a:latin typeface="Lucida Sans Unicode" charset="0"/>
                <a:ea typeface="MS PGothic" charset="0"/>
              </a:rPr>
              <a:t>Psychiatry</a:t>
            </a:r>
          </a:p>
          <a:p>
            <a:pPr lvl="2" eaLnBrk="1" hangingPunct="1">
              <a:lnSpc>
                <a:spcPct val="90000"/>
              </a:lnSpc>
            </a:pPr>
            <a:r>
              <a:rPr lang="en-US" sz="1900" dirty="0">
                <a:latin typeface="Lucida Sans Unicode" charset="0"/>
                <a:ea typeface="MS PGothic" charset="0"/>
              </a:rPr>
              <a:t>Rural Family Medicine</a:t>
            </a:r>
          </a:p>
          <a:p>
            <a:pPr marL="109538" lvl="1" indent="0" eaLnBrk="1" hangingPunct="1">
              <a:lnSpc>
                <a:spcPct val="90000"/>
              </a:lnSpc>
              <a:spcBef>
                <a:spcPts val="400"/>
              </a:spcBef>
              <a:buSzPct val="68000"/>
              <a:buFont typeface="Verdana" charset="0"/>
              <a:buNone/>
            </a:pPr>
            <a:endParaRPr lang="en-US" sz="2100" dirty="0">
              <a:latin typeface="Lucida Sans Unicode" charset="0"/>
              <a:ea typeface="MS PGothic" charset="0"/>
            </a:endParaRPr>
          </a:p>
          <a:p>
            <a:pPr marL="404813" lvl="1" indent="-287338" eaLnBrk="1" hangingPunct="1">
              <a:lnSpc>
                <a:spcPct val="90000"/>
              </a:lnSpc>
              <a:spcBef>
                <a:spcPts val="400"/>
              </a:spcBef>
              <a:buSzPct val="68000"/>
              <a:buFont typeface="Wingdings 3" charset="0"/>
              <a:buChar char=""/>
            </a:pPr>
            <a:r>
              <a:rPr lang="en-US" sz="2100" dirty="0">
                <a:latin typeface="Lucida Sans Unicode" charset="0"/>
                <a:ea typeface="MS PGothic" charset="0"/>
              </a:rPr>
              <a:t>What is a Rural Site? </a:t>
            </a:r>
          </a:p>
          <a:p>
            <a:pPr marL="885825" lvl="3" indent="-255588" eaLnBrk="1" hangingPunct="1">
              <a:lnSpc>
                <a:spcPct val="90000"/>
              </a:lnSpc>
              <a:spcBef>
                <a:spcPts val="400"/>
              </a:spcBef>
              <a:buSzPct val="68000"/>
              <a:buFont typeface="Wingdings 3" charset="0"/>
              <a:buChar char=""/>
            </a:pPr>
            <a:r>
              <a:rPr lang="en-US" sz="1800" dirty="0">
                <a:latin typeface="Lucida Sans Unicode" charset="0"/>
                <a:ea typeface="MS PGothic" charset="0"/>
              </a:rPr>
              <a:t>Population &lt; 50,000</a:t>
            </a:r>
          </a:p>
          <a:p>
            <a:pPr marL="885825" lvl="3" indent="-255588" eaLnBrk="1" hangingPunct="1">
              <a:lnSpc>
                <a:spcPct val="90000"/>
              </a:lnSpc>
              <a:spcBef>
                <a:spcPts val="400"/>
              </a:spcBef>
              <a:buSzPct val="68000"/>
              <a:buFont typeface="Wingdings 3" charset="0"/>
              <a:buChar char=""/>
            </a:pPr>
            <a:r>
              <a:rPr lang="en-US" sz="1800" dirty="0">
                <a:latin typeface="Lucida Sans Unicode" charset="0"/>
                <a:ea typeface="MS PGothic" charset="0"/>
              </a:rPr>
              <a:t>Greater than 1-hour commute from a population of ≧100,000</a:t>
            </a:r>
          </a:p>
          <a:p>
            <a:pPr marL="885825" lvl="3" indent="-255588" eaLnBrk="1" hangingPunct="1">
              <a:lnSpc>
                <a:spcPct val="90000"/>
              </a:lnSpc>
              <a:spcBef>
                <a:spcPts val="400"/>
              </a:spcBef>
              <a:buSzPct val="68000"/>
              <a:buFont typeface="Wingdings 3" charset="0"/>
              <a:buChar char=""/>
            </a:pPr>
            <a:r>
              <a:rPr lang="en-US" sz="1800" dirty="0">
                <a:latin typeface="Lucida Sans Unicode" charset="0"/>
                <a:ea typeface="MS PGothic" charset="0"/>
              </a:rPr>
              <a:t>UNDERSERVICED (more international) </a:t>
            </a:r>
          </a:p>
          <a:p>
            <a:pPr marL="885825" lvl="3" indent="-255588" eaLnBrk="1" hangingPunct="1">
              <a:lnSpc>
                <a:spcPct val="90000"/>
              </a:lnSpc>
              <a:spcBef>
                <a:spcPts val="400"/>
              </a:spcBef>
              <a:buSzPct val="68000"/>
              <a:buFont typeface="Wingdings 3" charset="0"/>
              <a:buChar char=""/>
            </a:pPr>
            <a:r>
              <a:rPr lang="en-US" sz="1800" b="1" dirty="0">
                <a:latin typeface="Lucida Sans Unicode" charset="0"/>
                <a:ea typeface="MS PGothic" charset="0"/>
              </a:rPr>
              <a:t>Check with UGME about rural definitions outside of NL</a:t>
            </a:r>
          </a:p>
          <a:p>
            <a:pPr marL="109538" lvl="1" indent="0" eaLnBrk="1" hangingPunct="1">
              <a:lnSpc>
                <a:spcPct val="90000"/>
              </a:lnSpc>
              <a:buFont typeface="Verdana" charset="0"/>
              <a:buNone/>
            </a:pPr>
            <a:endParaRPr lang="en-US" sz="2100" dirty="0">
              <a:latin typeface="Lucida Sans Unicode" charset="0"/>
              <a:ea typeface="MS PGothic"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Rural (Core) Selective</a:t>
            </a:r>
            <a:endParaRPr lang="en-US" dirty="0">
              <a:ea typeface="+mj-ea"/>
              <a:cs typeface="+mj-cs"/>
            </a:endParaRPr>
          </a:p>
        </p:txBody>
      </p:sp>
    </p:spTree>
    <p:extLst>
      <p:ext uri="{BB962C8B-B14F-4D97-AF65-F5344CB8AC3E}">
        <p14:creationId xmlns:p14="http://schemas.microsoft.com/office/powerpoint/2010/main" val="18001096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457200" y="1646237"/>
            <a:ext cx="8229600" cy="4525963"/>
          </a:xfrm>
        </p:spPr>
        <p:txBody>
          <a:bodyPr/>
          <a:lstStyle/>
          <a:p>
            <a:pPr eaLnBrk="1" hangingPunct="1"/>
            <a:r>
              <a:rPr lang="en-US" dirty="0">
                <a:latin typeface="Lucida Sans Unicode" charset="0"/>
                <a:ea typeface="MS PGothic" charset="0"/>
              </a:rPr>
              <a:t>Two (2) Non-Core </a:t>
            </a:r>
            <a:r>
              <a:rPr lang="en-US" dirty="0" err="1">
                <a:latin typeface="Lucida Sans Unicode" charset="0"/>
                <a:ea typeface="MS PGothic" charset="0"/>
              </a:rPr>
              <a:t>Selectives</a:t>
            </a:r>
            <a:r>
              <a:rPr lang="en-US" dirty="0">
                <a:latin typeface="Lucida Sans Unicode" charset="0"/>
                <a:ea typeface="MS PGothic" charset="0"/>
              </a:rPr>
              <a:t> required</a:t>
            </a:r>
          </a:p>
          <a:p>
            <a:pPr eaLnBrk="1" hangingPunct="1"/>
            <a:endParaRPr lang="en-US" sz="1200" dirty="0">
              <a:latin typeface="Lucida Sans Unicode" charset="0"/>
              <a:ea typeface="MS PGothic" charset="0"/>
            </a:endParaRPr>
          </a:p>
          <a:p>
            <a:pPr eaLnBrk="1" hangingPunct="1"/>
            <a:r>
              <a:rPr lang="en-US" dirty="0">
                <a:latin typeface="Lucida Sans Unicode" charset="0"/>
                <a:ea typeface="MS PGothic" charset="0"/>
              </a:rPr>
              <a:t>Each Non-Core Selective = two (2) Weeks</a:t>
            </a:r>
          </a:p>
          <a:p>
            <a:pPr eaLnBrk="1" hangingPunct="1"/>
            <a:endParaRPr lang="en-US" sz="1200" dirty="0">
              <a:latin typeface="Lucida Sans Unicode" charset="0"/>
              <a:ea typeface="MS PGothic" charset="0"/>
            </a:endParaRPr>
          </a:p>
          <a:p>
            <a:pPr eaLnBrk="1" hangingPunct="1"/>
            <a:r>
              <a:rPr lang="en-US" dirty="0">
                <a:latin typeface="Lucida Sans Unicode" charset="0"/>
                <a:ea typeface="MS PGothic" charset="0"/>
              </a:rPr>
              <a:t> Non-Core Selective Offerings: </a:t>
            </a:r>
          </a:p>
          <a:p>
            <a:pPr lvl="2" eaLnBrk="1" hangingPunct="1"/>
            <a:r>
              <a:rPr lang="en-US" dirty="0">
                <a:latin typeface="Lucida Sans Unicode" charset="0"/>
                <a:ea typeface="MS PGothic" charset="0"/>
              </a:rPr>
              <a:t>Anesthesia</a:t>
            </a:r>
          </a:p>
          <a:p>
            <a:pPr lvl="2" eaLnBrk="1" hangingPunct="1"/>
            <a:r>
              <a:rPr lang="en-US" dirty="0">
                <a:latin typeface="Lucida Sans Unicode" charset="0"/>
                <a:ea typeface="MS PGothic" charset="0"/>
              </a:rPr>
              <a:t>Emergency</a:t>
            </a:r>
          </a:p>
          <a:p>
            <a:pPr lvl="2" eaLnBrk="1" hangingPunct="1"/>
            <a:r>
              <a:rPr lang="en-US" dirty="0">
                <a:latin typeface="Lucida Sans Unicode" charset="0"/>
                <a:ea typeface="MS PGothic" charset="0"/>
              </a:rPr>
              <a:t>Radiology</a:t>
            </a:r>
          </a:p>
          <a:p>
            <a:pPr lvl="2" eaLnBrk="1" hangingPunct="1"/>
            <a:r>
              <a:rPr lang="en-US" dirty="0">
                <a:latin typeface="Lucida Sans Unicode" charset="0"/>
                <a:ea typeface="MS PGothic" charset="0"/>
              </a:rPr>
              <a:t>Pathology</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Non-core Selective</a:t>
            </a:r>
            <a:endParaRPr lang="en-US" dirty="0">
              <a:ea typeface="+mj-ea"/>
              <a:cs typeface="+mj-cs"/>
            </a:endParaRPr>
          </a:p>
        </p:txBody>
      </p:sp>
    </p:spTree>
    <p:extLst>
      <p:ext uri="{BB962C8B-B14F-4D97-AF65-F5344CB8AC3E}">
        <p14:creationId xmlns:p14="http://schemas.microsoft.com/office/powerpoint/2010/main" val="13030616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pPr eaLnBrk="1" hangingPunct="1">
              <a:lnSpc>
                <a:spcPct val="90000"/>
              </a:lnSpc>
            </a:pPr>
            <a:r>
              <a:rPr lang="en-US" sz="2500">
                <a:latin typeface="Lucida Sans Unicode" charset="0"/>
                <a:ea typeface="MS PGothic" charset="0"/>
              </a:rPr>
              <a:t>Longitudinal experience </a:t>
            </a:r>
          </a:p>
          <a:p>
            <a:pPr lvl="2" eaLnBrk="1" hangingPunct="1">
              <a:lnSpc>
                <a:spcPct val="90000"/>
              </a:lnSpc>
            </a:pPr>
            <a:r>
              <a:rPr lang="en-US" sz="1900">
                <a:latin typeface="Lucida Sans Unicode" charset="0"/>
                <a:ea typeface="MS PGothic" charset="0"/>
              </a:rPr>
              <a:t>Identify patients at point of entry (ER, clinic, etc), follow through heath care system</a:t>
            </a:r>
          </a:p>
          <a:p>
            <a:pPr eaLnBrk="1" hangingPunct="1">
              <a:lnSpc>
                <a:spcPct val="90000"/>
              </a:lnSpc>
            </a:pPr>
            <a:endParaRPr lang="en-US" sz="2500">
              <a:latin typeface="Lucida Sans Unicode" charset="0"/>
              <a:ea typeface="MS PGothic" charset="0"/>
            </a:endParaRPr>
          </a:p>
          <a:p>
            <a:pPr eaLnBrk="1" hangingPunct="1">
              <a:lnSpc>
                <a:spcPct val="90000"/>
              </a:lnSpc>
            </a:pPr>
            <a:r>
              <a:rPr lang="en-US" sz="2500">
                <a:latin typeface="Lucida Sans Unicode" charset="0"/>
                <a:ea typeface="MS PGothic" charset="0"/>
              </a:rPr>
              <a:t>Includes elements of all Selectives</a:t>
            </a:r>
          </a:p>
          <a:p>
            <a:pPr lvl="2" eaLnBrk="1" hangingPunct="1">
              <a:lnSpc>
                <a:spcPct val="90000"/>
              </a:lnSpc>
            </a:pPr>
            <a:r>
              <a:rPr lang="en-US" sz="1900">
                <a:latin typeface="Lucida Sans Unicode" charset="0"/>
                <a:ea typeface="MS PGothic" charset="0"/>
              </a:rPr>
              <a:t>High exposure to ER, surgery, inpatient/outpatient medicine, community-based clinics</a:t>
            </a:r>
          </a:p>
          <a:p>
            <a:pPr eaLnBrk="1" hangingPunct="1">
              <a:lnSpc>
                <a:spcPct val="90000"/>
              </a:lnSpc>
            </a:pPr>
            <a:endParaRPr lang="en-US" sz="2500">
              <a:latin typeface="Lucida Sans Unicode" charset="0"/>
              <a:ea typeface="MS PGothic" charset="0"/>
            </a:endParaRPr>
          </a:p>
          <a:p>
            <a:pPr eaLnBrk="1" hangingPunct="1">
              <a:lnSpc>
                <a:spcPct val="90000"/>
              </a:lnSpc>
            </a:pPr>
            <a:r>
              <a:rPr lang="en-US" sz="2500">
                <a:solidFill>
                  <a:srgbClr val="000000"/>
                </a:solidFill>
                <a:latin typeface="Lucida Sans Unicode" charset="0"/>
                <a:ea typeface="MS PGothic" charset="0"/>
              </a:rPr>
              <a:t>Value Added</a:t>
            </a:r>
          </a:p>
          <a:p>
            <a:pPr lvl="2" eaLnBrk="1" hangingPunct="1">
              <a:lnSpc>
                <a:spcPct val="90000"/>
              </a:lnSpc>
            </a:pPr>
            <a:r>
              <a:rPr lang="en-US" sz="1900">
                <a:solidFill>
                  <a:srgbClr val="000000"/>
                </a:solidFill>
                <a:latin typeface="Lucida Sans Unicode" charset="0"/>
                <a:ea typeface="MS PGothic" charset="0"/>
              </a:rPr>
              <a:t>“Real life” experience </a:t>
            </a:r>
          </a:p>
          <a:p>
            <a:pPr lvl="3" eaLnBrk="1" hangingPunct="1">
              <a:lnSpc>
                <a:spcPct val="90000"/>
              </a:lnSpc>
            </a:pPr>
            <a:r>
              <a:rPr lang="en-US" sz="1800">
                <a:solidFill>
                  <a:srgbClr val="000000"/>
                </a:solidFill>
                <a:latin typeface="Lucida Sans Unicode" charset="0"/>
                <a:ea typeface="MS PGothic" charset="0"/>
              </a:rPr>
              <a:t>See how healthcare operates</a:t>
            </a:r>
          </a:p>
          <a:p>
            <a:pPr lvl="3" eaLnBrk="1" hangingPunct="1">
              <a:lnSpc>
                <a:spcPct val="90000"/>
              </a:lnSpc>
            </a:pPr>
            <a:r>
              <a:rPr lang="en-US" sz="1800">
                <a:solidFill>
                  <a:srgbClr val="000000"/>
                </a:solidFill>
                <a:latin typeface="Lucida Sans Unicode" charset="0"/>
                <a:ea typeface="MS PGothic" charset="0"/>
              </a:rPr>
              <a:t>Better insight into a field of interst</a:t>
            </a:r>
          </a:p>
          <a:p>
            <a:pPr lvl="2" eaLnBrk="1" hangingPunct="1">
              <a:lnSpc>
                <a:spcPct val="90000"/>
              </a:lnSpc>
            </a:pPr>
            <a:r>
              <a:rPr lang="en-US" sz="1900">
                <a:solidFill>
                  <a:srgbClr val="000000"/>
                </a:solidFill>
                <a:latin typeface="Lucida Sans Unicode" charset="0"/>
                <a:ea typeface="MS PGothic" charset="0"/>
              </a:rPr>
              <a:t>Tailor your experience </a:t>
            </a:r>
          </a:p>
          <a:p>
            <a:pPr lvl="1" eaLnBrk="1" hangingPunct="1">
              <a:lnSpc>
                <a:spcPct val="90000"/>
              </a:lnSpc>
            </a:pPr>
            <a:endParaRPr lang="en-US" sz="2100">
              <a:latin typeface="Lucida Sans Unicode" charset="0"/>
              <a:ea typeface="MS PGothic"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rgbClr val="000000"/>
                </a:solidFill>
                <a:ea typeface="+mj-ea"/>
                <a:cs typeface="+mj-cs"/>
              </a:rPr>
              <a:t>P2P : Progression to Postgrad</a:t>
            </a:r>
            <a:endParaRPr lang="en-US" dirty="0">
              <a:solidFill>
                <a:srgbClr val="000000"/>
              </a:solidFill>
              <a:ea typeface="+mj-ea"/>
              <a:cs typeface="+mj-cs"/>
            </a:endParaRPr>
          </a:p>
        </p:txBody>
      </p:sp>
    </p:spTree>
    <p:extLst>
      <p:ext uri="{BB962C8B-B14F-4D97-AF65-F5344CB8AC3E}">
        <p14:creationId xmlns:p14="http://schemas.microsoft.com/office/powerpoint/2010/main" val="18687607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p:txBody>
          <a:bodyPr/>
          <a:lstStyle/>
          <a:p>
            <a:pPr marL="365125" lvl="1" indent="-255588" eaLnBrk="1" hangingPunct="1">
              <a:lnSpc>
                <a:spcPct val="90000"/>
              </a:lnSpc>
              <a:spcBef>
                <a:spcPts val="400"/>
              </a:spcBef>
              <a:buSzPct val="68000"/>
              <a:buFont typeface="Wingdings 3" charset="0"/>
              <a:buChar char=""/>
            </a:pPr>
            <a:r>
              <a:rPr lang="en-US" sz="3000" dirty="0">
                <a:latin typeface="Lucida Sans Unicode" charset="0"/>
                <a:ea typeface="MS PGothic" charset="0"/>
              </a:rPr>
              <a:t>Submission “Deadline”</a:t>
            </a:r>
            <a:endParaRPr lang="en-US" altLang="ja-JP" sz="3000" dirty="0">
              <a:latin typeface="Lucida Sans Unicode" charset="0"/>
              <a:ea typeface="MS PGothic" charset="0"/>
            </a:endParaRPr>
          </a:p>
          <a:p>
            <a:pPr marL="885825" lvl="3" indent="-255588" eaLnBrk="1" hangingPunct="1">
              <a:lnSpc>
                <a:spcPct val="90000"/>
              </a:lnSpc>
              <a:spcBef>
                <a:spcPts val="400"/>
              </a:spcBef>
              <a:buSzPct val="68000"/>
              <a:buFont typeface="Wingdings 3" charset="0"/>
              <a:buChar char=""/>
            </a:pPr>
            <a:r>
              <a:rPr lang="en-US" b="1" u="sng" dirty="0">
                <a:solidFill>
                  <a:srgbClr val="000000"/>
                </a:solidFill>
                <a:latin typeface="Lucida Sans Unicode" charset="0"/>
                <a:ea typeface="MS PGothic" charset="0"/>
              </a:rPr>
              <a:t>2 </a:t>
            </a:r>
            <a:r>
              <a:rPr lang="en-US" b="1" dirty="0">
                <a:solidFill>
                  <a:srgbClr val="000000"/>
                </a:solidFill>
                <a:latin typeface="Lucida Sans Unicode" charset="0"/>
                <a:ea typeface="MS PGothic" charset="0"/>
              </a:rPr>
              <a:t>Months</a:t>
            </a:r>
            <a:r>
              <a:rPr lang="en-US" dirty="0">
                <a:solidFill>
                  <a:srgbClr val="DA1F28"/>
                </a:solidFill>
                <a:latin typeface="Lucida Sans Unicode" charset="0"/>
                <a:ea typeface="MS PGothic" charset="0"/>
              </a:rPr>
              <a:t> </a:t>
            </a:r>
            <a:r>
              <a:rPr lang="en-US" dirty="0">
                <a:latin typeface="Lucida Sans Unicode" charset="0"/>
                <a:ea typeface="MS PGothic" charset="0"/>
              </a:rPr>
              <a:t>prior to the selective start date, if cancellation then need reason (email fine) </a:t>
            </a:r>
          </a:p>
          <a:p>
            <a:pPr marL="885825" lvl="3" indent="-255588" eaLnBrk="1" hangingPunct="1">
              <a:lnSpc>
                <a:spcPct val="90000"/>
              </a:lnSpc>
              <a:spcBef>
                <a:spcPts val="400"/>
              </a:spcBef>
              <a:buSzPct val="68000"/>
              <a:buFont typeface="Wingdings 3" charset="0"/>
              <a:buChar char=""/>
            </a:pPr>
            <a:r>
              <a:rPr lang="en-US" dirty="0">
                <a:solidFill>
                  <a:srgbClr val="000000"/>
                </a:solidFill>
                <a:latin typeface="Lucida Sans Unicode" charset="0"/>
                <a:ea typeface="MS PGothic" charset="0"/>
              </a:rPr>
              <a:t>If P2P, let UGME know ASAP </a:t>
            </a:r>
          </a:p>
          <a:p>
            <a:pPr marL="109538" indent="0" eaLnBrk="1" hangingPunct="1">
              <a:lnSpc>
                <a:spcPct val="90000"/>
              </a:lnSpc>
              <a:buFont typeface="Wingdings 3" charset="0"/>
              <a:buNone/>
            </a:pPr>
            <a:endParaRPr lang="en-US" dirty="0">
              <a:latin typeface="Lucida Sans Unicode" charset="0"/>
              <a:ea typeface="MS PGothic" charset="0"/>
            </a:endParaRPr>
          </a:p>
          <a:p>
            <a:pPr marL="404813" indent="-295275" eaLnBrk="1" hangingPunct="1">
              <a:lnSpc>
                <a:spcPct val="90000"/>
              </a:lnSpc>
            </a:pPr>
            <a:r>
              <a:rPr lang="en-US" dirty="0">
                <a:latin typeface="Lucida Sans Unicode" charset="0"/>
                <a:ea typeface="MS PGothic" charset="0"/>
              </a:rPr>
              <a:t>If the Selective in NL or NB, the UGME Office </a:t>
            </a:r>
            <a:r>
              <a:rPr lang="en-US" b="1" u="sng" dirty="0">
                <a:latin typeface="Lucida Sans Unicode" charset="0"/>
                <a:ea typeface="MS PGothic" charset="0"/>
              </a:rPr>
              <a:t>must </a:t>
            </a:r>
            <a:r>
              <a:rPr lang="en-US" dirty="0">
                <a:latin typeface="Lucida Sans Unicode" charset="0"/>
                <a:ea typeface="MS PGothic" charset="0"/>
              </a:rPr>
              <a:t>facilitate placement of students,</a:t>
            </a:r>
          </a:p>
          <a:p>
            <a:pPr lvl="2" eaLnBrk="1" hangingPunct="1">
              <a:lnSpc>
                <a:spcPct val="90000"/>
              </a:lnSpc>
            </a:pPr>
            <a:r>
              <a:rPr lang="en-US" dirty="0">
                <a:latin typeface="Lucida Sans Unicode" charset="0"/>
                <a:ea typeface="MS PGothic" charset="0"/>
              </a:rPr>
              <a:t>i.e. submit your application to the UGME</a:t>
            </a:r>
          </a:p>
          <a:p>
            <a:pPr marL="109538" indent="0" eaLnBrk="1" hangingPunct="1">
              <a:lnSpc>
                <a:spcPct val="90000"/>
              </a:lnSpc>
            </a:pPr>
            <a:endParaRPr lang="en-US" dirty="0">
              <a:latin typeface="Lucida Sans Unicode" charset="0"/>
              <a:ea typeface="MS PGothic" charset="0"/>
            </a:endParaRPr>
          </a:p>
          <a:p>
            <a:pPr marL="109538" indent="0" eaLnBrk="1" hangingPunct="1">
              <a:lnSpc>
                <a:spcPct val="90000"/>
              </a:lnSpc>
            </a:pPr>
            <a:endParaRPr lang="en-US" dirty="0">
              <a:latin typeface="Lucida Sans Unicode" charset="0"/>
              <a:ea typeface="MS PGothic" charset="0"/>
            </a:endParaRPr>
          </a:p>
          <a:p>
            <a:pPr marL="109538" indent="0" algn="ctr" eaLnBrk="1" hangingPunct="1">
              <a:lnSpc>
                <a:spcPct val="90000"/>
              </a:lnSpc>
              <a:buFont typeface="Wingdings 3" charset="0"/>
              <a:buNone/>
            </a:pPr>
            <a:r>
              <a:rPr lang="en-US" sz="3500" dirty="0">
                <a:latin typeface="Lucida Sans Unicode" charset="0"/>
                <a:ea typeface="MS PGothic" charset="0"/>
              </a:rPr>
              <a:t>Remember: Application ≠ Approval</a:t>
            </a:r>
          </a:p>
          <a:p>
            <a:pPr marL="109538" indent="0" eaLnBrk="1" hangingPunct="1">
              <a:lnSpc>
                <a:spcPct val="90000"/>
              </a:lnSpc>
            </a:pPr>
            <a:endParaRPr lang="en-US" dirty="0">
              <a:latin typeface="Lucida Sans Unicode" charset="0"/>
              <a:ea typeface="MS PGothic" charset="0"/>
            </a:endParaRPr>
          </a:p>
        </p:txBody>
      </p:sp>
      <p:sp>
        <p:nvSpPr>
          <p:cNvPr id="3" name="Title 2"/>
          <p:cNvSpPr>
            <a:spLocks noGrp="1"/>
          </p:cNvSpPr>
          <p:nvPr>
            <p:ph type="title"/>
          </p:nvPr>
        </p:nvSpPr>
        <p:spPr/>
        <p:txBody>
          <a:bodyPr/>
          <a:lstStyle/>
          <a:p>
            <a:pPr algn="ctr" eaLnBrk="1" fontAlgn="auto" hangingPunct="1">
              <a:spcAft>
                <a:spcPts val="0"/>
              </a:spcAft>
              <a:defRPr/>
            </a:pPr>
            <a:r>
              <a:rPr lang="en-US" dirty="0" smtClean="0">
                <a:ea typeface="+mj-ea"/>
                <a:cs typeface="+mj-cs"/>
              </a:rPr>
              <a:t>Application Process</a:t>
            </a:r>
            <a:endParaRPr lang="en-US" dirty="0">
              <a:ea typeface="+mj-ea"/>
              <a:cs typeface="+mj-cs"/>
            </a:endParaRPr>
          </a:p>
        </p:txBody>
      </p:sp>
    </p:spTree>
    <p:extLst>
      <p:ext uri="{BB962C8B-B14F-4D97-AF65-F5344CB8AC3E}">
        <p14:creationId xmlns:p14="http://schemas.microsoft.com/office/powerpoint/2010/main" val="297852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Duration: ~21 months</a:t>
            </a:r>
          </a:p>
          <a:p>
            <a:pPr lvl="1"/>
            <a:r>
              <a:rPr lang="en-US" dirty="0" smtClean="0"/>
              <a:t>“Core”: ~ 12 months</a:t>
            </a:r>
          </a:p>
          <a:p>
            <a:pPr lvl="1"/>
            <a:r>
              <a:rPr lang="en-US" dirty="0" smtClean="0"/>
              <a:t>“Post-Core”: ~ 9 months</a:t>
            </a:r>
          </a:p>
          <a:p>
            <a:pPr lvl="1"/>
            <a:endParaRPr lang="en-US" dirty="0" smtClean="0"/>
          </a:p>
          <a:p>
            <a:r>
              <a:rPr lang="en-US" dirty="0" smtClean="0"/>
              <a:t>Components:</a:t>
            </a:r>
          </a:p>
          <a:p>
            <a:pPr lvl="1"/>
            <a:r>
              <a:rPr lang="en-US" dirty="0" smtClean="0"/>
              <a:t>Core Rotations</a:t>
            </a:r>
          </a:p>
          <a:p>
            <a:pPr lvl="1"/>
            <a:r>
              <a:rPr lang="en-US" dirty="0" smtClean="0"/>
              <a:t>Electives</a:t>
            </a:r>
          </a:p>
          <a:p>
            <a:pPr lvl="1"/>
            <a:r>
              <a:rPr lang="en-US" dirty="0" err="1" smtClean="0"/>
              <a:t>Selectives</a:t>
            </a:r>
            <a:endParaRPr lang="en-US" dirty="0" smtClean="0"/>
          </a:p>
          <a:p>
            <a:pPr lvl="1"/>
            <a:r>
              <a:rPr lang="en-US" dirty="0" err="1" smtClean="0"/>
              <a:t>CaRMS</a:t>
            </a:r>
            <a:r>
              <a:rPr lang="en-US" dirty="0" smtClean="0"/>
              <a:t> Interviews &amp; Match</a:t>
            </a:r>
          </a:p>
          <a:p>
            <a:pPr lvl="1"/>
            <a:r>
              <a:rPr lang="en-US" dirty="0" smtClean="0"/>
              <a:t>Back to Basics</a:t>
            </a:r>
          </a:p>
          <a:p>
            <a:pPr marL="393192" lvl="1" indent="0">
              <a:buNone/>
            </a:pPr>
            <a:endParaRPr lang="en-US" dirty="0" smtClean="0"/>
          </a:p>
          <a:p>
            <a:pPr lvl="1"/>
            <a:endParaRPr lang="en-US" dirty="0" smtClean="0"/>
          </a:p>
        </p:txBody>
      </p:sp>
      <p:sp>
        <p:nvSpPr>
          <p:cNvPr id="2" name="Title 1"/>
          <p:cNvSpPr>
            <a:spLocks noGrp="1"/>
          </p:cNvSpPr>
          <p:nvPr>
            <p:ph type="title"/>
          </p:nvPr>
        </p:nvSpPr>
        <p:spPr/>
        <p:txBody>
          <a:bodyPr/>
          <a:lstStyle/>
          <a:p>
            <a:r>
              <a:rPr lang="en-US" dirty="0" smtClean="0"/>
              <a:t>Clerkship</a:t>
            </a:r>
            <a:endParaRPr lang="en-US" dirty="0"/>
          </a:p>
        </p:txBody>
      </p:sp>
    </p:spTree>
    <p:extLst>
      <p:ext uri="{BB962C8B-B14F-4D97-AF65-F5344CB8AC3E}">
        <p14:creationId xmlns:p14="http://schemas.microsoft.com/office/powerpoint/2010/main" val="799098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152400" y="1219200"/>
            <a:ext cx="8229600" cy="4940300"/>
          </a:xfrm>
        </p:spPr>
        <p:txBody>
          <a:bodyPr/>
          <a:lstStyle/>
          <a:p>
            <a:pPr lvl="1" eaLnBrk="1" hangingPunct="1">
              <a:lnSpc>
                <a:spcPct val="80000"/>
              </a:lnSpc>
              <a:buFont typeface="Wingdings" charset="0"/>
              <a:buChar char="Ø"/>
            </a:pPr>
            <a:r>
              <a:rPr lang="en-US" sz="2100" dirty="0">
                <a:latin typeface="Lucida Sans Unicode" charset="0"/>
                <a:ea typeface="MS PGothic" charset="0"/>
              </a:rPr>
              <a:t>If </a:t>
            </a:r>
            <a:r>
              <a:rPr lang="en-US" sz="2100" u="sng" dirty="0">
                <a:latin typeface="Lucida Sans Unicode" charset="0"/>
                <a:ea typeface="MS PGothic" charset="0"/>
              </a:rPr>
              <a:t>International</a:t>
            </a:r>
            <a:r>
              <a:rPr lang="en-US" sz="2100" dirty="0">
                <a:latin typeface="Lucida Sans Unicode" charset="0"/>
                <a:ea typeface="MS PGothic" charset="0"/>
              </a:rPr>
              <a:t>, then contact Dr. Jill Allison (GHO) if NOT International but outside NL/NB then student responsible</a:t>
            </a:r>
          </a:p>
          <a:p>
            <a:pPr lvl="1" eaLnBrk="1" hangingPunct="1">
              <a:lnSpc>
                <a:spcPct val="80000"/>
              </a:lnSpc>
              <a:buFont typeface="Wingdings" charset="0"/>
              <a:buChar char="Ø"/>
            </a:pPr>
            <a:endParaRPr lang="en-US" sz="1200" dirty="0">
              <a:latin typeface="Lucida Sans Unicode" charset="0"/>
              <a:ea typeface="MS PGothic" charset="0"/>
            </a:endParaRPr>
          </a:p>
          <a:p>
            <a:pPr lvl="1" eaLnBrk="1" hangingPunct="1">
              <a:lnSpc>
                <a:spcPct val="80000"/>
              </a:lnSpc>
              <a:buFont typeface="Wingdings" charset="0"/>
              <a:buChar char="Ø"/>
            </a:pPr>
            <a:r>
              <a:rPr lang="en-US" sz="2100" dirty="0">
                <a:latin typeface="Lucida Sans Unicode" charset="0"/>
                <a:ea typeface="MS PGothic" charset="0"/>
              </a:rPr>
              <a:t>You </a:t>
            </a:r>
            <a:r>
              <a:rPr lang="en-US" sz="2100" b="1" dirty="0">
                <a:latin typeface="Lucida Sans Unicode" charset="0"/>
                <a:ea typeface="MS PGothic" charset="0"/>
              </a:rPr>
              <a:t>still have to submit </a:t>
            </a:r>
            <a:r>
              <a:rPr lang="en-US" sz="2100" dirty="0">
                <a:latin typeface="Lucida Sans Unicode" charset="0"/>
                <a:ea typeface="MS PGothic" charset="0"/>
              </a:rPr>
              <a:t>a Selective Application to UGME:</a:t>
            </a:r>
          </a:p>
          <a:p>
            <a:pPr lvl="3" eaLnBrk="1" hangingPunct="1">
              <a:lnSpc>
                <a:spcPct val="80000"/>
              </a:lnSpc>
              <a:buFont typeface="Wingdings" charset="0"/>
              <a:buChar char="Ø"/>
            </a:pPr>
            <a:r>
              <a:rPr lang="en-US" sz="1800" dirty="0">
                <a:latin typeface="Lucida Sans Unicode" charset="0"/>
                <a:ea typeface="MS PGothic" charset="0"/>
              </a:rPr>
              <a:t>A copy of your request</a:t>
            </a:r>
          </a:p>
          <a:p>
            <a:pPr lvl="3" eaLnBrk="1" hangingPunct="1">
              <a:lnSpc>
                <a:spcPct val="80000"/>
              </a:lnSpc>
              <a:buFont typeface="Wingdings" charset="0"/>
              <a:buChar char="Ø"/>
            </a:pPr>
            <a:r>
              <a:rPr lang="en-US" sz="1800" dirty="0">
                <a:latin typeface="Lucida Sans Unicode" charset="0"/>
                <a:ea typeface="MS PGothic" charset="0"/>
              </a:rPr>
              <a:t>Confirmation letter from the host institution</a:t>
            </a:r>
          </a:p>
          <a:p>
            <a:pPr lvl="3" eaLnBrk="1" hangingPunct="1">
              <a:lnSpc>
                <a:spcPct val="80000"/>
              </a:lnSpc>
              <a:buFont typeface="Wingdings" charset="0"/>
              <a:buChar char="Ø"/>
            </a:pPr>
            <a:r>
              <a:rPr lang="en-US" sz="1800" dirty="0">
                <a:latin typeface="Lucida Sans Unicode" charset="0"/>
                <a:ea typeface="MS PGothic" charset="0"/>
              </a:rPr>
              <a:t>Within </a:t>
            </a:r>
            <a:r>
              <a:rPr lang="en-US" sz="1800" b="1" u="sng" dirty="0">
                <a:latin typeface="Lucida Sans Unicode" charset="0"/>
                <a:ea typeface="MS PGothic" charset="0"/>
              </a:rPr>
              <a:t>2 months </a:t>
            </a:r>
            <a:r>
              <a:rPr lang="en-US" sz="1800" dirty="0">
                <a:latin typeface="Lucida Sans Unicode" charset="0"/>
                <a:ea typeface="MS PGothic" charset="0"/>
              </a:rPr>
              <a:t>of the start date</a:t>
            </a:r>
          </a:p>
          <a:p>
            <a:pPr lvl="1" eaLnBrk="1" hangingPunct="1">
              <a:lnSpc>
                <a:spcPct val="80000"/>
              </a:lnSpc>
              <a:buFont typeface="Wingdings" charset="0"/>
              <a:buChar char="Ø"/>
            </a:pPr>
            <a:endParaRPr lang="en-US" sz="1200" dirty="0">
              <a:latin typeface="Lucida Sans Unicode" charset="0"/>
              <a:ea typeface="MS PGothic" charset="0"/>
            </a:endParaRPr>
          </a:p>
          <a:p>
            <a:pPr lvl="1" eaLnBrk="1" hangingPunct="1">
              <a:lnSpc>
                <a:spcPct val="80000"/>
              </a:lnSpc>
              <a:buFont typeface="Wingdings" charset="0"/>
              <a:buChar char="Ø"/>
            </a:pPr>
            <a:r>
              <a:rPr lang="en-US" sz="2100" dirty="0">
                <a:latin typeface="Lucida Sans Unicode" charset="0"/>
                <a:ea typeface="MS PGothic" charset="0"/>
              </a:rPr>
              <a:t>You are responsible for all arrangements:</a:t>
            </a:r>
          </a:p>
          <a:p>
            <a:pPr lvl="3" eaLnBrk="1" hangingPunct="1">
              <a:lnSpc>
                <a:spcPct val="80000"/>
              </a:lnSpc>
              <a:buFont typeface="Wingdings" charset="0"/>
              <a:buChar char="Ø"/>
            </a:pPr>
            <a:r>
              <a:rPr lang="en-US" sz="1800" dirty="0">
                <a:latin typeface="Lucida Sans Unicode" charset="0"/>
                <a:ea typeface="MS PGothic" charset="0"/>
              </a:rPr>
              <a:t>Contacting/Applying to Host Institution</a:t>
            </a:r>
          </a:p>
          <a:p>
            <a:pPr lvl="3" eaLnBrk="1" hangingPunct="1">
              <a:lnSpc>
                <a:spcPct val="80000"/>
              </a:lnSpc>
              <a:buFont typeface="Wingdings" charset="0"/>
              <a:buChar char="Ø"/>
            </a:pPr>
            <a:r>
              <a:rPr lang="en-US" sz="1800" dirty="0">
                <a:latin typeface="Lucida Sans Unicode" charset="0"/>
                <a:ea typeface="MS PGothic" charset="0"/>
              </a:rPr>
              <a:t>Accommodations</a:t>
            </a:r>
          </a:p>
          <a:p>
            <a:pPr lvl="3" eaLnBrk="1" hangingPunct="1">
              <a:lnSpc>
                <a:spcPct val="80000"/>
              </a:lnSpc>
              <a:buFont typeface="Wingdings" charset="0"/>
              <a:buChar char="Ø"/>
            </a:pPr>
            <a:r>
              <a:rPr lang="en-US" sz="1800" dirty="0">
                <a:latin typeface="Lucida Sans Unicode" charset="0"/>
                <a:ea typeface="MS PGothic" charset="0"/>
              </a:rPr>
              <a:t>Travel</a:t>
            </a:r>
          </a:p>
          <a:p>
            <a:pPr lvl="3" eaLnBrk="1" hangingPunct="1">
              <a:lnSpc>
                <a:spcPct val="80000"/>
              </a:lnSpc>
              <a:buFont typeface="Wingdings" charset="0"/>
              <a:buChar char="Ø"/>
            </a:pPr>
            <a:r>
              <a:rPr lang="en-US" sz="1800" dirty="0">
                <a:solidFill>
                  <a:srgbClr val="000000"/>
                </a:solidFill>
                <a:latin typeface="Lucida Sans Unicode" charset="0"/>
                <a:ea typeface="MS PGothic" charset="0"/>
              </a:rPr>
              <a:t>Local Health Authorities (</a:t>
            </a:r>
            <a:r>
              <a:rPr lang="en-US" sz="1800" dirty="0" err="1">
                <a:solidFill>
                  <a:srgbClr val="000000"/>
                </a:solidFill>
                <a:latin typeface="Lucida Sans Unicode" charset="0"/>
                <a:ea typeface="MS PGothic" charset="0"/>
              </a:rPr>
              <a:t>eg</a:t>
            </a:r>
            <a:r>
              <a:rPr lang="en-US" sz="1800" dirty="0">
                <a:solidFill>
                  <a:srgbClr val="000000"/>
                </a:solidFill>
                <a:latin typeface="Lucida Sans Unicode" charset="0"/>
                <a:ea typeface="MS PGothic" charset="0"/>
              </a:rPr>
              <a:t>. Educational License) if applicable</a:t>
            </a:r>
          </a:p>
          <a:p>
            <a:pPr lvl="1" eaLnBrk="1" hangingPunct="1">
              <a:lnSpc>
                <a:spcPct val="80000"/>
              </a:lnSpc>
              <a:buFont typeface="Verdana" charset="0"/>
              <a:buNone/>
            </a:pPr>
            <a:endParaRPr lang="en-US" sz="1200" dirty="0">
              <a:latin typeface="Lucida Sans Unicode" charset="0"/>
              <a:ea typeface="MS PGothic" charset="0"/>
            </a:endParaRPr>
          </a:p>
          <a:p>
            <a:pPr marL="404813" lvl="1" indent="0" defTabSz="509588" eaLnBrk="1" hangingPunct="1">
              <a:lnSpc>
                <a:spcPct val="80000"/>
              </a:lnSpc>
              <a:buFont typeface="Verdana" charset="0"/>
              <a:buNone/>
            </a:pPr>
            <a:r>
              <a:rPr lang="en-US" sz="2100" dirty="0">
                <a:latin typeface="Lucida Sans Unicode" charset="0"/>
                <a:ea typeface="MS PGothic" charset="0"/>
              </a:rPr>
              <a:t>In the end you want… Credit for the selective, </a:t>
            </a:r>
            <a:r>
              <a:rPr lang="en-US" sz="2100" dirty="0" smtClean="0">
                <a:latin typeface="Lucida Sans Unicode" charset="0"/>
                <a:ea typeface="MS PGothic" charset="0"/>
              </a:rPr>
              <a:t>Malpractice Insurance</a:t>
            </a:r>
            <a:r>
              <a:rPr lang="en-US" sz="2100" dirty="0">
                <a:latin typeface="Lucida Sans Unicode" charset="0"/>
                <a:ea typeface="MS PGothic" charset="0"/>
              </a:rPr>
              <a:t>, Registration with the local licensing body</a:t>
            </a:r>
          </a:p>
          <a:p>
            <a:pPr lvl="1" eaLnBrk="1" hangingPunct="1">
              <a:lnSpc>
                <a:spcPct val="80000"/>
              </a:lnSpc>
              <a:buFont typeface="Wingdings" charset="0"/>
              <a:buChar char="Ø"/>
            </a:pPr>
            <a:endParaRPr lang="en-US" sz="2100" dirty="0">
              <a:latin typeface="Lucida Sans Unicode" charset="0"/>
              <a:ea typeface="MS PGothic" charset="0"/>
            </a:endParaRPr>
          </a:p>
          <a:p>
            <a:pPr lvl="1" eaLnBrk="1" hangingPunct="1">
              <a:lnSpc>
                <a:spcPct val="80000"/>
              </a:lnSpc>
              <a:buFont typeface="Wingdings" charset="0"/>
              <a:buChar char="Ø"/>
            </a:pPr>
            <a:endParaRPr lang="en-US" sz="2100" dirty="0">
              <a:latin typeface="Lucida Sans Unicode" charset="0"/>
              <a:ea typeface="MS PGothic" charset="0"/>
            </a:endParaRPr>
          </a:p>
          <a:p>
            <a:pPr lvl="1" eaLnBrk="1" hangingPunct="1">
              <a:lnSpc>
                <a:spcPct val="80000"/>
              </a:lnSpc>
              <a:buFont typeface="Wingdings" charset="0"/>
              <a:buChar char="Ø"/>
            </a:pPr>
            <a:endParaRPr lang="en-US" sz="2100" dirty="0">
              <a:latin typeface="Lucida Sans Unicode" charset="0"/>
              <a:ea typeface="MS PGothic" charset="0"/>
            </a:endParaRPr>
          </a:p>
        </p:txBody>
      </p:sp>
      <p:sp>
        <p:nvSpPr>
          <p:cNvPr id="2" name="Title 1"/>
          <p:cNvSpPr>
            <a:spLocks noGrp="1"/>
          </p:cNvSpPr>
          <p:nvPr>
            <p:ph type="title"/>
          </p:nvPr>
        </p:nvSpPr>
        <p:spPr>
          <a:xfrm>
            <a:off x="457200" y="274638"/>
            <a:ext cx="8229600" cy="792162"/>
          </a:xfrm>
        </p:spPr>
        <p:txBody>
          <a:bodyPr/>
          <a:lstStyle/>
          <a:p>
            <a:pPr eaLnBrk="1" fontAlgn="auto" hangingPunct="1">
              <a:spcAft>
                <a:spcPts val="0"/>
              </a:spcAft>
              <a:defRPr/>
            </a:pPr>
            <a:r>
              <a:rPr lang="en-US" dirty="0" err="1" smtClean="0">
                <a:solidFill>
                  <a:srgbClr val="000000"/>
                </a:solidFill>
                <a:ea typeface="+mj-ea"/>
                <a:cs typeface="+mj-cs"/>
              </a:rPr>
              <a:t>Selectives</a:t>
            </a:r>
            <a:r>
              <a:rPr lang="en-US" dirty="0" smtClean="0">
                <a:solidFill>
                  <a:srgbClr val="000000"/>
                </a:solidFill>
                <a:ea typeface="+mj-ea"/>
                <a:cs typeface="+mj-cs"/>
              </a:rPr>
              <a:t> outside NL or NB</a:t>
            </a:r>
            <a:endParaRPr lang="en-US" dirty="0">
              <a:solidFill>
                <a:srgbClr val="000000"/>
              </a:solidFill>
              <a:ea typeface="+mj-ea"/>
              <a:cs typeface="+mj-cs"/>
            </a:endParaRPr>
          </a:p>
        </p:txBody>
      </p:sp>
    </p:spTree>
    <p:extLst>
      <p:ext uri="{BB962C8B-B14F-4D97-AF65-F5344CB8AC3E}">
        <p14:creationId xmlns:p14="http://schemas.microsoft.com/office/powerpoint/2010/main" val="13485149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a:xfrm>
            <a:off x="457200" y="1371600"/>
            <a:ext cx="8229600" cy="4525963"/>
          </a:xfrm>
        </p:spPr>
        <p:txBody>
          <a:bodyPr/>
          <a:lstStyle/>
          <a:p>
            <a:pPr eaLnBrk="1" hangingPunct="1"/>
            <a:r>
              <a:rPr lang="en-US" dirty="0">
                <a:latin typeface="Lucida Sans Unicode" charset="0"/>
                <a:ea typeface="MS PGothic" charset="0"/>
              </a:rPr>
              <a:t>Sites:</a:t>
            </a:r>
          </a:p>
          <a:p>
            <a:pPr lvl="1" eaLnBrk="1" hangingPunct="1"/>
            <a:r>
              <a:rPr lang="en-US" dirty="0">
                <a:latin typeface="Lucida Sans Unicode" charset="0"/>
                <a:ea typeface="MS PGothic" charset="0"/>
              </a:rPr>
              <a:t>Grand Falls-Windsor</a:t>
            </a:r>
          </a:p>
          <a:p>
            <a:pPr lvl="1" eaLnBrk="1" hangingPunct="1"/>
            <a:r>
              <a:rPr lang="en-US" dirty="0">
                <a:latin typeface="Lucida Sans Unicode" charset="0"/>
                <a:ea typeface="MS PGothic" charset="0"/>
              </a:rPr>
              <a:t>Burin</a:t>
            </a:r>
          </a:p>
          <a:p>
            <a:pPr lvl="1" eaLnBrk="1" hangingPunct="1"/>
            <a:r>
              <a:rPr lang="en-US" dirty="0">
                <a:latin typeface="Lucida Sans Unicode" charset="0"/>
                <a:ea typeface="MS PGothic" charset="0"/>
              </a:rPr>
              <a:t>Happy Valley Goose Bay </a:t>
            </a:r>
          </a:p>
          <a:p>
            <a:pPr lvl="1" eaLnBrk="1" hangingPunct="1"/>
            <a:r>
              <a:rPr lang="en-US" dirty="0">
                <a:latin typeface="Lucida Sans Unicode" charset="0"/>
                <a:ea typeface="MS PGothic" charset="0"/>
              </a:rPr>
              <a:t>Charlottetown PEI</a:t>
            </a:r>
          </a:p>
          <a:p>
            <a:pPr lvl="1" eaLnBrk="1" hangingPunct="1"/>
            <a:r>
              <a:rPr lang="en-US" dirty="0">
                <a:latin typeface="Lucida Sans Unicode" charset="0"/>
                <a:ea typeface="MS PGothic" charset="0"/>
              </a:rPr>
              <a:t>Waterville (NB)</a:t>
            </a:r>
          </a:p>
          <a:p>
            <a:pPr lvl="1" eaLnBrk="1" hangingPunct="1"/>
            <a:endParaRPr lang="en-US" dirty="0">
              <a:latin typeface="Lucida Sans Unicode" charset="0"/>
              <a:ea typeface="MS PGothic" charset="0"/>
            </a:endParaRPr>
          </a:p>
          <a:p>
            <a:pPr eaLnBrk="1" hangingPunct="1"/>
            <a:r>
              <a:rPr lang="en-US" dirty="0">
                <a:latin typeface="Lucida Sans Unicode" charset="0"/>
                <a:ea typeface="MS PGothic" charset="0"/>
              </a:rPr>
              <a:t>Apply</a:t>
            </a:r>
            <a:endParaRPr lang="en-US" dirty="0">
              <a:solidFill>
                <a:srgbClr val="FF0000"/>
              </a:solidFill>
              <a:latin typeface="Lucida Sans Unicode" charset="0"/>
              <a:ea typeface="MS PGothic" charset="0"/>
            </a:endParaRPr>
          </a:p>
          <a:p>
            <a:pPr lvl="1" eaLnBrk="1" hangingPunct="1"/>
            <a:r>
              <a:rPr lang="en-US" dirty="0">
                <a:latin typeface="Lucida Sans Unicode" charset="0"/>
                <a:ea typeface="MS PGothic" charset="0"/>
                <a:hlinkClick r:id="rId2"/>
              </a:rPr>
              <a:t>UGME.clerkship@med.mun.ca</a:t>
            </a:r>
            <a:r>
              <a:rPr lang="en-US" dirty="0">
                <a:latin typeface="Lucida Sans Unicode" charset="0"/>
                <a:ea typeface="MS PGothic" charset="0"/>
              </a:rPr>
              <a:t> </a:t>
            </a:r>
          </a:p>
          <a:p>
            <a:pPr lvl="1" eaLnBrk="1" hangingPunct="1"/>
            <a:r>
              <a:rPr lang="en-US" dirty="0">
                <a:latin typeface="Lucida Sans Unicode" charset="0"/>
                <a:ea typeface="MS PGothic" charset="0"/>
              </a:rPr>
              <a:t>Discuss specifics with </a:t>
            </a:r>
            <a:r>
              <a:rPr lang="en-US" dirty="0" err="1">
                <a:latin typeface="Lucida Sans Unicode" charset="0"/>
                <a:ea typeface="MS PGothic" charset="0"/>
              </a:rPr>
              <a:t>Selectives</a:t>
            </a:r>
            <a:r>
              <a:rPr lang="en-US" dirty="0">
                <a:latin typeface="Lucida Sans Unicode" charset="0"/>
                <a:ea typeface="MS PGothic" charset="0"/>
              </a:rPr>
              <a:t> Coordinator</a:t>
            </a:r>
          </a:p>
          <a:p>
            <a:pPr lvl="1" eaLnBrk="1" hangingPunct="1"/>
            <a:r>
              <a:rPr lang="en-US" dirty="0">
                <a:latin typeface="Lucida Sans Unicode" charset="0"/>
                <a:ea typeface="MS PGothic" charset="0"/>
              </a:rPr>
              <a:t>Apply early to ensure coordination</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P2P Applications</a:t>
            </a:r>
            <a:endParaRPr lang="en-US" dirty="0">
              <a:ea typeface="+mj-ea"/>
              <a:cs typeface="+mj-cs"/>
            </a:endParaRPr>
          </a:p>
        </p:txBody>
      </p:sp>
    </p:spTree>
    <p:extLst>
      <p:ext uri="{BB962C8B-B14F-4D97-AF65-F5344CB8AC3E}">
        <p14:creationId xmlns:p14="http://schemas.microsoft.com/office/powerpoint/2010/main" val="2566853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lstStyle/>
          <a:p>
            <a:pPr marL="109728" indent="0" eaLnBrk="1" hangingPunct="1">
              <a:buNone/>
            </a:pPr>
            <a:r>
              <a:rPr lang="en-US" dirty="0">
                <a:latin typeface="Lucida Sans Unicode" charset="0"/>
                <a:ea typeface="MS PGothic" charset="0"/>
              </a:rPr>
              <a:t>1. Submit Selective application to UGME</a:t>
            </a:r>
          </a:p>
          <a:p>
            <a:pPr eaLnBrk="1" hangingPunct="1"/>
            <a:endParaRPr lang="en-US" dirty="0">
              <a:latin typeface="Lucida Sans Unicode" charset="0"/>
              <a:ea typeface="MS PGothic" charset="0"/>
            </a:endParaRPr>
          </a:p>
          <a:p>
            <a:pPr marL="109728" indent="0" eaLnBrk="1" hangingPunct="1">
              <a:buNone/>
            </a:pPr>
            <a:r>
              <a:rPr lang="en-US" dirty="0">
                <a:latin typeface="Lucida Sans Unicode" charset="0"/>
                <a:ea typeface="MS PGothic" charset="0"/>
              </a:rPr>
              <a:t>2. </a:t>
            </a:r>
            <a:r>
              <a:rPr lang="en-US" dirty="0" err="1">
                <a:latin typeface="Lucida Sans Unicode" charset="0"/>
                <a:ea typeface="MS PGothic" charset="0"/>
              </a:rPr>
              <a:t>Selectives</a:t>
            </a:r>
            <a:r>
              <a:rPr lang="en-US" dirty="0">
                <a:latin typeface="Lucida Sans Unicode" charset="0"/>
                <a:ea typeface="MS PGothic" charset="0"/>
              </a:rPr>
              <a:t> </a:t>
            </a:r>
            <a:r>
              <a:rPr lang="en-US" dirty="0" smtClean="0">
                <a:latin typeface="Lucida Sans Unicode" charset="0"/>
                <a:ea typeface="MS PGothic" charset="0"/>
              </a:rPr>
              <a:t>Coordinator reviews </a:t>
            </a:r>
            <a:r>
              <a:rPr lang="en-US" dirty="0">
                <a:latin typeface="Lucida Sans Unicode" charset="0"/>
                <a:ea typeface="MS PGothic" charset="0"/>
              </a:rPr>
              <a:t>application</a:t>
            </a:r>
          </a:p>
          <a:p>
            <a:pPr eaLnBrk="1" hangingPunct="1"/>
            <a:endParaRPr lang="en-US" dirty="0">
              <a:latin typeface="Lucida Sans Unicode" charset="0"/>
              <a:ea typeface="MS PGothic" charset="0"/>
            </a:endParaRPr>
          </a:p>
          <a:p>
            <a:pPr marL="109728" indent="0" eaLnBrk="1" hangingPunct="1">
              <a:buNone/>
            </a:pPr>
            <a:r>
              <a:rPr lang="en-US" dirty="0">
                <a:latin typeface="Lucida Sans Unicode" charset="0"/>
                <a:ea typeface="MS PGothic" charset="0"/>
              </a:rPr>
              <a:t>3. Application Decision - Approved or Not</a:t>
            </a:r>
          </a:p>
          <a:p>
            <a:pPr lvl="2" eaLnBrk="1" hangingPunct="1"/>
            <a:r>
              <a:rPr lang="en-US" dirty="0">
                <a:latin typeface="Lucida Sans Unicode" charset="0"/>
                <a:ea typeface="MS PGothic" charset="0"/>
              </a:rPr>
              <a:t>If approved, form is signed, dated, scanned and emailed to the student</a:t>
            </a:r>
          </a:p>
          <a:p>
            <a:pPr lvl="2" eaLnBrk="1" hangingPunct="1"/>
            <a:r>
              <a:rPr lang="en-US" dirty="0">
                <a:latin typeface="Lucida Sans Unicode" charset="0"/>
                <a:ea typeface="MS PGothic" charset="0"/>
              </a:rPr>
              <a:t>A hard copy may be sent</a:t>
            </a:r>
          </a:p>
        </p:txBody>
      </p:sp>
      <p:sp>
        <p:nvSpPr>
          <p:cNvPr id="2" name="Title 1"/>
          <p:cNvSpPr>
            <a:spLocks noGrp="1"/>
          </p:cNvSpPr>
          <p:nvPr>
            <p:ph type="title"/>
          </p:nvPr>
        </p:nvSpPr>
        <p:spPr>
          <a:xfrm>
            <a:off x="381000" y="304800"/>
            <a:ext cx="8229600" cy="1143000"/>
          </a:xfrm>
        </p:spPr>
        <p:txBody>
          <a:bodyPr/>
          <a:lstStyle/>
          <a:p>
            <a:pPr eaLnBrk="1" fontAlgn="auto" hangingPunct="1">
              <a:spcAft>
                <a:spcPts val="0"/>
              </a:spcAft>
              <a:defRPr/>
            </a:pPr>
            <a:r>
              <a:rPr lang="en-US" dirty="0" err="1" smtClean="0">
                <a:ea typeface="+mj-ea"/>
                <a:cs typeface="+mj-cs"/>
              </a:rPr>
              <a:t>Selectives</a:t>
            </a:r>
            <a:r>
              <a:rPr lang="en-US" dirty="0" smtClean="0">
                <a:ea typeface="+mj-ea"/>
                <a:cs typeface="+mj-cs"/>
              </a:rPr>
              <a:t>: How it’s done</a:t>
            </a:r>
            <a:endParaRPr lang="en-US" dirty="0">
              <a:ea typeface="+mj-ea"/>
              <a:cs typeface="+mj-cs"/>
            </a:endParaRPr>
          </a:p>
        </p:txBody>
      </p:sp>
    </p:spTree>
    <p:extLst>
      <p:ext uri="{BB962C8B-B14F-4D97-AF65-F5344CB8AC3E}">
        <p14:creationId xmlns:p14="http://schemas.microsoft.com/office/powerpoint/2010/main" val="38883850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a:xfrm>
            <a:off x="457200" y="1481138"/>
            <a:ext cx="8229600" cy="4843462"/>
          </a:xfrm>
        </p:spPr>
        <p:txBody>
          <a:bodyPr/>
          <a:lstStyle/>
          <a:p>
            <a:pPr eaLnBrk="1" hangingPunct="1">
              <a:lnSpc>
                <a:spcPct val="80000"/>
              </a:lnSpc>
            </a:pPr>
            <a:r>
              <a:rPr lang="en-US" sz="2300" dirty="0">
                <a:latin typeface="Lucida Sans Unicode" charset="0"/>
                <a:ea typeface="MS PGothic" charset="0"/>
              </a:rPr>
              <a:t>Sick and Personal days -&gt; See Handbook</a:t>
            </a:r>
          </a:p>
          <a:p>
            <a:pPr eaLnBrk="1" hangingPunct="1">
              <a:lnSpc>
                <a:spcPct val="80000"/>
              </a:lnSpc>
            </a:pPr>
            <a:endParaRPr lang="en-US" sz="2300" dirty="0">
              <a:latin typeface="Lucida Sans Unicode" charset="0"/>
              <a:ea typeface="MS PGothic" charset="0"/>
            </a:endParaRPr>
          </a:p>
          <a:p>
            <a:pPr eaLnBrk="1" hangingPunct="1">
              <a:lnSpc>
                <a:spcPct val="80000"/>
              </a:lnSpc>
            </a:pPr>
            <a:r>
              <a:rPr lang="en-US" sz="2300" dirty="0">
                <a:latin typeface="Lucida Sans Unicode" charset="0"/>
                <a:ea typeface="MS PGothic" charset="0"/>
              </a:rPr>
              <a:t>Rural </a:t>
            </a:r>
          </a:p>
          <a:p>
            <a:pPr lvl="2" eaLnBrk="1" hangingPunct="1">
              <a:lnSpc>
                <a:spcPct val="80000"/>
              </a:lnSpc>
            </a:pPr>
            <a:r>
              <a:rPr lang="en-US" sz="1800" dirty="0">
                <a:latin typeface="Lucida Sans Unicode" charset="0"/>
                <a:ea typeface="MS PGothic" charset="0"/>
              </a:rPr>
              <a:t>What is a rural?  Why must a Rural be consecutive</a:t>
            </a:r>
          </a:p>
          <a:p>
            <a:pPr eaLnBrk="1" hangingPunct="1">
              <a:lnSpc>
                <a:spcPct val="80000"/>
              </a:lnSpc>
            </a:pPr>
            <a:endParaRPr lang="en-US" sz="2300" dirty="0">
              <a:latin typeface="Lucida Sans Unicode" charset="0"/>
              <a:ea typeface="MS PGothic" charset="0"/>
            </a:endParaRPr>
          </a:p>
          <a:p>
            <a:pPr eaLnBrk="1" hangingPunct="1">
              <a:lnSpc>
                <a:spcPct val="80000"/>
              </a:lnSpc>
            </a:pPr>
            <a:r>
              <a:rPr lang="en-US" sz="2300" dirty="0" smtClean="0">
                <a:solidFill>
                  <a:srgbClr val="000000"/>
                </a:solidFill>
                <a:latin typeface="Lucida Sans Unicode" charset="0"/>
                <a:ea typeface="MS PGothic" charset="0"/>
              </a:rPr>
              <a:t>8-week cancellation </a:t>
            </a:r>
            <a:r>
              <a:rPr lang="en-US" sz="2300" dirty="0">
                <a:solidFill>
                  <a:srgbClr val="000000"/>
                </a:solidFill>
                <a:latin typeface="Lucida Sans Unicode" charset="0"/>
                <a:ea typeface="MS PGothic" charset="0"/>
              </a:rPr>
              <a:t>policy</a:t>
            </a:r>
          </a:p>
          <a:p>
            <a:pPr lvl="2" eaLnBrk="1" hangingPunct="1">
              <a:lnSpc>
                <a:spcPct val="80000"/>
              </a:lnSpc>
            </a:pPr>
            <a:r>
              <a:rPr lang="en-US" sz="1800" dirty="0">
                <a:solidFill>
                  <a:srgbClr val="000000"/>
                </a:solidFill>
                <a:latin typeface="Lucida Sans Unicode" charset="0"/>
                <a:ea typeface="MS PGothic" charset="0"/>
              </a:rPr>
              <a:t>We need a reason if within 8 weeks (inform preceptor, fairness)</a:t>
            </a:r>
          </a:p>
          <a:p>
            <a:pPr eaLnBrk="1" hangingPunct="1">
              <a:lnSpc>
                <a:spcPct val="80000"/>
              </a:lnSpc>
              <a:buFont typeface="Wingdings 3" charset="0"/>
              <a:buNone/>
            </a:pPr>
            <a:endParaRPr lang="en-US" sz="2300" dirty="0">
              <a:latin typeface="Lucida Sans Unicode" charset="0"/>
              <a:ea typeface="MS PGothic" charset="0"/>
            </a:endParaRPr>
          </a:p>
          <a:p>
            <a:pPr eaLnBrk="1" hangingPunct="1">
              <a:lnSpc>
                <a:spcPct val="80000"/>
              </a:lnSpc>
            </a:pPr>
            <a:r>
              <a:rPr lang="en-US" sz="2300" dirty="0">
                <a:latin typeface="Lucida Sans Unicode" charset="0"/>
                <a:ea typeface="MS PGothic" charset="0"/>
              </a:rPr>
              <a:t>Contacting preceptor</a:t>
            </a:r>
          </a:p>
          <a:p>
            <a:pPr lvl="1" eaLnBrk="1" hangingPunct="1">
              <a:lnSpc>
                <a:spcPct val="80000"/>
              </a:lnSpc>
            </a:pPr>
            <a:r>
              <a:rPr lang="en-US" sz="2000" dirty="0">
                <a:latin typeface="Lucida Sans Unicode" charset="0"/>
                <a:ea typeface="MS PGothic" charset="0"/>
              </a:rPr>
              <a:t>Checking availability OK but tell UGME first (others may have applied) and would be appropriate for that preceptor</a:t>
            </a:r>
          </a:p>
          <a:p>
            <a:pPr eaLnBrk="1" hangingPunct="1">
              <a:lnSpc>
                <a:spcPct val="80000"/>
              </a:lnSpc>
            </a:pPr>
            <a:endParaRPr lang="en-US" sz="2300" dirty="0">
              <a:latin typeface="Lucida Sans Unicode" charset="0"/>
              <a:ea typeface="MS PGothic" charset="0"/>
            </a:endParaRPr>
          </a:p>
          <a:p>
            <a:pPr algn="ctr" eaLnBrk="1" hangingPunct="1">
              <a:lnSpc>
                <a:spcPct val="80000"/>
              </a:lnSpc>
              <a:buFont typeface="Wingdings 3" charset="0"/>
              <a:buNone/>
            </a:pPr>
            <a:r>
              <a:rPr lang="en-US" sz="2300" b="1" u="sng" dirty="0">
                <a:solidFill>
                  <a:srgbClr val="FF0000"/>
                </a:solidFill>
                <a:latin typeface="Lucida Sans Unicode" charset="0"/>
                <a:ea typeface="MS PGothic" charset="0"/>
              </a:rPr>
              <a:t>Check “Responsibilities” in the Handbook </a:t>
            </a:r>
          </a:p>
          <a:p>
            <a:pPr algn="ctr" eaLnBrk="1" hangingPunct="1">
              <a:lnSpc>
                <a:spcPct val="80000"/>
              </a:lnSpc>
              <a:buFont typeface="Wingdings 3" charset="0"/>
              <a:buNone/>
            </a:pPr>
            <a:r>
              <a:rPr lang="en-US" sz="2300" b="1" u="sng" dirty="0">
                <a:solidFill>
                  <a:srgbClr val="FF0000"/>
                </a:solidFill>
                <a:latin typeface="Lucida Sans Unicode" charset="0"/>
                <a:ea typeface="MS PGothic" charset="0"/>
              </a:rPr>
              <a:t>on the website</a:t>
            </a:r>
          </a:p>
        </p:txBody>
      </p:sp>
      <p:sp>
        <p:nvSpPr>
          <p:cNvPr id="3" name="Title 2"/>
          <p:cNvSpPr>
            <a:spLocks noGrp="1"/>
          </p:cNvSpPr>
          <p:nvPr>
            <p:ph type="title"/>
          </p:nvPr>
        </p:nvSpPr>
        <p:spPr/>
        <p:txBody>
          <a:bodyPr/>
          <a:lstStyle/>
          <a:p>
            <a:pPr eaLnBrk="1" fontAlgn="auto" hangingPunct="1">
              <a:spcAft>
                <a:spcPts val="0"/>
              </a:spcAft>
              <a:defRPr/>
            </a:pPr>
            <a:r>
              <a:rPr lang="en-US" dirty="0" smtClean="0">
                <a:ea typeface="+mj-ea"/>
                <a:cs typeface="+mj-cs"/>
              </a:rPr>
              <a:t>Common Application Issues</a:t>
            </a:r>
            <a:endParaRPr lang="en-US" dirty="0">
              <a:ea typeface="+mj-ea"/>
              <a:cs typeface="+mj-cs"/>
            </a:endParaRPr>
          </a:p>
        </p:txBody>
      </p:sp>
    </p:spTree>
    <p:extLst>
      <p:ext uri="{BB962C8B-B14F-4D97-AF65-F5344CB8AC3E}">
        <p14:creationId xmlns:p14="http://schemas.microsoft.com/office/powerpoint/2010/main" val="18033431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eaLnBrk="1" hangingPunct="1">
              <a:lnSpc>
                <a:spcPct val="90000"/>
              </a:lnSpc>
            </a:pPr>
            <a:r>
              <a:rPr lang="en-US">
                <a:latin typeface="Lucida Sans Unicode" charset="0"/>
                <a:ea typeface="MS PGothic" charset="0"/>
              </a:rPr>
              <a:t>Your selective is NOT approved until you receive a selective application </a:t>
            </a:r>
            <a:r>
              <a:rPr lang="en-US" b="1">
                <a:latin typeface="Lucida Sans Unicode" charset="0"/>
                <a:ea typeface="MS PGothic" charset="0"/>
              </a:rPr>
              <a:t>signed</a:t>
            </a:r>
            <a:r>
              <a:rPr lang="en-US">
                <a:latin typeface="Lucida Sans Unicode" charset="0"/>
                <a:ea typeface="MS PGothic" charset="0"/>
              </a:rPr>
              <a:t> and </a:t>
            </a:r>
            <a:r>
              <a:rPr lang="en-US" b="1">
                <a:latin typeface="Lucida Sans Unicode" charset="0"/>
                <a:ea typeface="MS PGothic" charset="0"/>
              </a:rPr>
              <a:t>dated</a:t>
            </a:r>
            <a:r>
              <a:rPr lang="en-US">
                <a:latin typeface="Lucida Sans Unicode" charset="0"/>
                <a:ea typeface="MS PGothic" charset="0"/>
              </a:rPr>
              <a:t> by the Selectives Coordinator</a:t>
            </a:r>
          </a:p>
          <a:p>
            <a:pPr eaLnBrk="1" hangingPunct="1">
              <a:lnSpc>
                <a:spcPct val="90000"/>
              </a:lnSpc>
            </a:pPr>
            <a:endParaRPr lang="en-US">
              <a:latin typeface="Lucida Sans Unicode" charset="0"/>
              <a:ea typeface="MS PGothic" charset="0"/>
            </a:endParaRPr>
          </a:p>
          <a:p>
            <a:pPr eaLnBrk="1" hangingPunct="1">
              <a:lnSpc>
                <a:spcPct val="90000"/>
              </a:lnSpc>
            </a:pPr>
            <a:r>
              <a:rPr lang="en-US">
                <a:latin typeface="Lucida Sans Unicode" charset="0"/>
                <a:ea typeface="MS PGothic" charset="0"/>
              </a:rPr>
              <a:t>The following ≠ Approval:</a:t>
            </a:r>
          </a:p>
          <a:p>
            <a:pPr lvl="2" eaLnBrk="1" hangingPunct="1">
              <a:lnSpc>
                <a:spcPct val="90000"/>
              </a:lnSpc>
            </a:pPr>
            <a:r>
              <a:rPr lang="en-US">
                <a:latin typeface="Lucida Sans Unicode" charset="0"/>
                <a:ea typeface="MS PGothic" charset="0"/>
              </a:rPr>
              <a:t>Oral  communication from UGME office</a:t>
            </a:r>
          </a:p>
          <a:p>
            <a:pPr lvl="2" eaLnBrk="1" hangingPunct="1">
              <a:lnSpc>
                <a:spcPct val="90000"/>
              </a:lnSpc>
            </a:pPr>
            <a:r>
              <a:rPr lang="en-US">
                <a:latin typeface="Lucida Sans Unicode" charset="0"/>
                <a:ea typeface="MS PGothic" charset="0"/>
              </a:rPr>
              <a:t>Verification from the host institution</a:t>
            </a:r>
          </a:p>
          <a:p>
            <a:pPr eaLnBrk="1" hangingPunct="1">
              <a:lnSpc>
                <a:spcPct val="90000"/>
              </a:lnSpc>
            </a:pPr>
            <a:endParaRPr lang="en-US">
              <a:latin typeface="Lucida Sans Unicode" charset="0"/>
              <a:ea typeface="MS PGothic" charset="0"/>
            </a:endParaRPr>
          </a:p>
          <a:p>
            <a:pPr eaLnBrk="1" hangingPunct="1">
              <a:lnSpc>
                <a:spcPct val="90000"/>
              </a:lnSpc>
            </a:pPr>
            <a:r>
              <a:rPr lang="en-US">
                <a:latin typeface="Lucida Sans Unicode" charset="0"/>
                <a:ea typeface="MS PGothic" charset="0"/>
              </a:rPr>
              <a:t>Keep your signed copy of the form</a:t>
            </a:r>
          </a:p>
          <a:p>
            <a:pPr lvl="2" eaLnBrk="1" hangingPunct="1">
              <a:lnSpc>
                <a:spcPct val="90000"/>
              </a:lnSpc>
            </a:pPr>
            <a:r>
              <a:rPr lang="en-US">
                <a:latin typeface="Lucida Sans Unicode" charset="0"/>
                <a:ea typeface="MS PGothic" charset="0"/>
              </a:rPr>
              <a:t>Proof</a:t>
            </a:r>
          </a:p>
          <a:p>
            <a:pPr lvl="2" eaLnBrk="1" hangingPunct="1">
              <a:lnSpc>
                <a:spcPct val="90000"/>
              </a:lnSpc>
            </a:pPr>
            <a:r>
              <a:rPr lang="en-US">
                <a:latin typeface="Lucida Sans Unicode" charset="0"/>
                <a:ea typeface="MS PGothic" charset="0"/>
              </a:rPr>
              <a:t>To ensure you get credit for the selective</a:t>
            </a:r>
          </a:p>
        </p:txBody>
      </p:sp>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Application ≠ Approval</a:t>
            </a:r>
            <a:endParaRPr lang="en-US" dirty="0">
              <a:ea typeface="+mj-ea"/>
              <a:cs typeface="+mj-cs"/>
            </a:endParaRPr>
          </a:p>
        </p:txBody>
      </p:sp>
    </p:spTree>
    <p:extLst>
      <p:ext uri="{BB962C8B-B14F-4D97-AF65-F5344CB8AC3E}">
        <p14:creationId xmlns:p14="http://schemas.microsoft.com/office/powerpoint/2010/main" val="1762595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p:cNvSpPr>
            <a:spLocks noGrp="1"/>
          </p:cNvSpPr>
          <p:nvPr>
            <p:ph idx="1"/>
          </p:nvPr>
        </p:nvSpPr>
        <p:spPr>
          <a:xfrm>
            <a:off x="457200" y="1570037"/>
            <a:ext cx="8229600" cy="4525963"/>
          </a:xfrm>
        </p:spPr>
        <p:txBody>
          <a:bodyPr/>
          <a:lstStyle/>
          <a:p>
            <a:pPr marL="630238" lvl="2" indent="0" eaLnBrk="1" hangingPunct="1">
              <a:buFont typeface="Wingdings 2" charset="0"/>
              <a:buNone/>
            </a:pPr>
            <a:r>
              <a:rPr lang="en-US" dirty="0">
                <a:latin typeface="Lucida Sans Unicode" charset="0"/>
                <a:ea typeface="MS PGothic" charset="0"/>
              </a:rPr>
              <a:t>You will be registered with local </a:t>
            </a:r>
            <a:r>
              <a:rPr lang="en-US" b="1" u="sng" dirty="0">
                <a:latin typeface="Lucida Sans Unicode" charset="0"/>
                <a:ea typeface="MS PGothic" charset="0"/>
              </a:rPr>
              <a:t>licensing</a:t>
            </a:r>
            <a:r>
              <a:rPr lang="en-US" u="sng" dirty="0">
                <a:latin typeface="Lucida Sans Unicode" charset="0"/>
                <a:ea typeface="MS PGothic" charset="0"/>
              </a:rPr>
              <a:t> authorities</a:t>
            </a:r>
            <a:r>
              <a:rPr lang="en-US" dirty="0">
                <a:latin typeface="Lucida Sans Unicode" charset="0"/>
                <a:ea typeface="MS PGothic" charset="0"/>
              </a:rPr>
              <a:t> </a:t>
            </a:r>
          </a:p>
          <a:p>
            <a:pPr marL="630238" lvl="2" indent="0" eaLnBrk="1" hangingPunct="1">
              <a:buFont typeface="Wingdings 2" charset="0"/>
              <a:buNone/>
            </a:pPr>
            <a:endParaRPr lang="en-US" dirty="0">
              <a:latin typeface="Lucida Sans Unicode" charset="0"/>
              <a:ea typeface="MS PGothic" charset="0"/>
            </a:endParaRPr>
          </a:p>
          <a:p>
            <a:pPr marL="630238" lvl="2" indent="0" eaLnBrk="1" hangingPunct="1">
              <a:buFont typeface="Wingdings 2" charset="0"/>
              <a:buNone/>
            </a:pPr>
            <a:r>
              <a:rPr lang="en-US" dirty="0">
                <a:latin typeface="Lucida Sans Unicode" charset="0"/>
                <a:ea typeface="MS PGothic" charset="0"/>
              </a:rPr>
              <a:t>You will be covered by </a:t>
            </a:r>
            <a:r>
              <a:rPr lang="en-US" b="1" u="sng" dirty="0">
                <a:latin typeface="Lucida Sans Unicode" charset="0"/>
                <a:ea typeface="MS PGothic" charset="0"/>
              </a:rPr>
              <a:t>malpractice</a:t>
            </a:r>
            <a:r>
              <a:rPr lang="en-US" u="sng" dirty="0">
                <a:latin typeface="Lucida Sans Unicode" charset="0"/>
                <a:ea typeface="MS PGothic" charset="0"/>
              </a:rPr>
              <a:t> insurance</a:t>
            </a:r>
            <a:r>
              <a:rPr lang="en-US" dirty="0">
                <a:latin typeface="Lucida Sans Unicode" charset="0"/>
                <a:ea typeface="MS PGothic" charset="0"/>
              </a:rPr>
              <a:t> </a:t>
            </a:r>
          </a:p>
          <a:p>
            <a:pPr marL="630238" lvl="2" indent="0" eaLnBrk="1" hangingPunct="1">
              <a:buFont typeface="Wingdings 2" charset="0"/>
              <a:buNone/>
            </a:pPr>
            <a:endParaRPr lang="en-US" dirty="0">
              <a:latin typeface="Lucida Sans Unicode" charset="0"/>
              <a:ea typeface="MS PGothic" charset="0"/>
            </a:endParaRPr>
          </a:p>
          <a:p>
            <a:pPr marL="630238" lvl="2" indent="0" eaLnBrk="1" hangingPunct="1">
              <a:buFont typeface="Wingdings 2" charset="0"/>
              <a:buNone/>
            </a:pPr>
            <a:r>
              <a:rPr lang="en-US" dirty="0">
                <a:latin typeface="Lucida Sans Unicode" charset="0"/>
                <a:ea typeface="MS PGothic" charset="0"/>
              </a:rPr>
              <a:t>Your supervisor won’t be </a:t>
            </a:r>
            <a:r>
              <a:rPr lang="en-US" b="1" u="sng" dirty="0">
                <a:latin typeface="Lucida Sans Unicode" charset="0"/>
                <a:ea typeface="MS PGothic" charset="0"/>
              </a:rPr>
              <a:t>sanctioned</a:t>
            </a:r>
            <a:r>
              <a:rPr lang="en-US" dirty="0">
                <a:latin typeface="Lucida Sans Unicode" charset="0"/>
                <a:ea typeface="MS PGothic" charset="0"/>
              </a:rPr>
              <a:t> by their </a:t>
            </a:r>
            <a:r>
              <a:rPr lang="en-US" u="sng" dirty="0">
                <a:latin typeface="Lucida Sans Unicode" charset="0"/>
                <a:ea typeface="MS PGothic" charset="0"/>
              </a:rPr>
              <a:t>College</a:t>
            </a:r>
            <a:r>
              <a:rPr lang="en-US" dirty="0">
                <a:latin typeface="Lucida Sans Unicode" charset="0"/>
                <a:ea typeface="MS PGothic" charset="0"/>
              </a:rPr>
              <a:t> </a:t>
            </a:r>
          </a:p>
          <a:p>
            <a:pPr marL="630238" lvl="2" indent="0" eaLnBrk="1" hangingPunct="1">
              <a:buFont typeface="Wingdings 2" charset="0"/>
              <a:buNone/>
            </a:pPr>
            <a:endParaRPr lang="en-US" dirty="0">
              <a:latin typeface="Lucida Sans Unicode" charset="0"/>
              <a:ea typeface="MS PGothic" charset="0"/>
            </a:endParaRPr>
          </a:p>
          <a:p>
            <a:pPr marL="630238" lvl="2" indent="0" eaLnBrk="1" hangingPunct="1">
              <a:buFont typeface="Wingdings 2" charset="0"/>
              <a:buNone/>
            </a:pPr>
            <a:r>
              <a:rPr lang="en-US" b="1" u="sng" dirty="0">
                <a:latin typeface="Lucida Sans Unicode" charset="0"/>
                <a:ea typeface="MS PGothic" charset="0"/>
              </a:rPr>
              <a:t>You</a:t>
            </a:r>
            <a:r>
              <a:rPr lang="en-US" dirty="0">
                <a:latin typeface="Lucida Sans Unicode" charset="0"/>
                <a:ea typeface="MS PGothic" charset="0"/>
              </a:rPr>
              <a:t> won’t be </a:t>
            </a:r>
            <a:r>
              <a:rPr lang="en-US" b="1" u="sng" dirty="0">
                <a:latin typeface="Lucida Sans Unicode" charset="0"/>
                <a:ea typeface="MS PGothic" charset="0"/>
              </a:rPr>
              <a:t>sanctioned</a:t>
            </a:r>
            <a:r>
              <a:rPr lang="en-US" dirty="0">
                <a:latin typeface="Lucida Sans Unicode" charset="0"/>
                <a:ea typeface="MS PGothic" charset="0"/>
              </a:rPr>
              <a:t> by the </a:t>
            </a:r>
            <a:r>
              <a:rPr lang="en-US" u="sng" dirty="0">
                <a:latin typeface="Lucida Sans Unicode" charset="0"/>
                <a:ea typeface="MS PGothic" charset="0"/>
              </a:rPr>
              <a:t>College</a:t>
            </a:r>
            <a:r>
              <a:rPr lang="en-US" dirty="0">
                <a:latin typeface="Lucida Sans Unicode" charset="0"/>
                <a:ea typeface="MS PGothic" charset="0"/>
              </a:rPr>
              <a:t> </a:t>
            </a:r>
          </a:p>
          <a:p>
            <a:pPr marL="630238" lvl="2" indent="0" eaLnBrk="1" hangingPunct="1">
              <a:buFont typeface="Wingdings 2" charset="0"/>
              <a:buNone/>
            </a:pPr>
            <a:endParaRPr lang="en-US" dirty="0">
              <a:latin typeface="Lucida Sans Unicode" charset="0"/>
              <a:ea typeface="MS PGothic" charset="0"/>
            </a:endParaRPr>
          </a:p>
          <a:p>
            <a:pPr marL="630238" lvl="2" indent="0" eaLnBrk="1" hangingPunct="1">
              <a:buFont typeface="Wingdings 2" charset="0"/>
              <a:buNone/>
            </a:pPr>
            <a:r>
              <a:rPr lang="en-US" dirty="0">
                <a:latin typeface="Lucida Sans Unicode" charset="0"/>
                <a:ea typeface="MS PGothic" charset="0"/>
              </a:rPr>
              <a:t>You will get </a:t>
            </a:r>
            <a:r>
              <a:rPr lang="en-US" b="1" u="sng" dirty="0">
                <a:latin typeface="Lucida Sans Unicode" charset="0"/>
                <a:ea typeface="MS PGothic" charset="0"/>
              </a:rPr>
              <a:t>credit</a:t>
            </a:r>
            <a:r>
              <a:rPr lang="en-US" dirty="0">
                <a:latin typeface="Lucida Sans Unicode" charset="0"/>
                <a:ea typeface="MS PGothic" charset="0"/>
              </a:rPr>
              <a:t> for the elective making </a:t>
            </a:r>
            <a:r>
              <a:rPr lang="en-US" b="1" u="sng" dirty="0">
                <a:latin typeface="Lucida Sans Unicode" charset="0"/>
                <a:ea typeface="MS PGothic" charset="0"/>
              </a:rPr>
              <a:t>promotion</a:t>
            </a:r>
            <a:r>
              <a:rPr lang="en-US" dirty="0">
                <a:latin typeface="Lucida Sans Unicode" charset="0"/>
                <a:ea typeface="MS PGothic" charset="0"/>
              </a:rPr>
              <a:t> to graduation </a:t>
            </a:r>
            <a:r>
              <a:rPr lang="en-US" dirty="0" smtClean="0">
                <a:latin typeface="Lucida Sans Unicode" charset="0"/>
                <a:ea typeface="MS PGothic" charset="0"/>
              </a:rPr>
              <a:t>possible</a:t>
            </a:r>
            <a:endParaRPr lang="en-US" dirty="0">
              <a:latin typeface="Lucida Sans Unicode" charset="0"/>
              <a:ea typeface="MS PGothic" charset="0"/>
            </a:endParaRPr>
          </a:p>
        </p:txBody>
      </p:sp>
      <p:sp>
        <p:nvSpPr>
          <p:cNvPr id="3" name="Title 2"/>
          <p:cNvSpPr>
            <a:spLocks noGrp="1"/>
          </p:cNvSpPr>
          <p:nvPr>
            <p:ph type="title"/>
          </p:nvPr>
        </p:nvSpPr>
        <p:spPr/>
        <p:txBody>
          <a:bodyPr/>
          <a:lstStyle/>
          <a:p>
            <a:pPr eaLnBrk="1" fontAlgn="auto" hangingPunct="1">
              <a:spcAft>
                <a:spcPts val="0"/>
              </a:spcAft>
              <a:defRPr/>
            </a:pPr>
            <a:r>
              <a:rPr lang="en-US" dirty="0" smtClean="0">
                <a:solidFill>
                  <a:srgbClr val="000000"/>
                </a:solidFill>
                <a:ea typeface="+mj-ea"/>
                <a:cs typeface="+mj-cs"/>
              </a:rPr>
              <a:t>Why is Approval Important?</a:t>
            </a:r>
            <a:endParaRPr lang="en-US" dirty="0">
              <a:solidFill>
                <a:srgbClr val="000000"/>
              </a:solidFill>
              <a:ea typeface="+mj-ea"/>
              <a:cs typeface="+mj-cs"/>
            </a:endParaRPr>
          </a:p>
        </p:txBody>
      </p:sp>
    </p:spTree>
    <p:extLst>
      <p:ext uri="{BB962C8B-B14F-4D97-AF65-F5344CB8AC3E}">
        <p14:creationId xmlns:p14="http://schemas.microsoft.com/office/powerpoint/2010/main" val="308276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56032" eaLnBrk="1" fontAlgn="auto" hangingPunct="1">
              <a:spcAft>
                <a:spcPts val="0"/>
              </a:spcAft>
              <a:buFont typeface="Wingdings 3"/>
              <a:buChar char=""/>
              <a:defRPr/>
            </a:pPr>
            <a:r>
              <a:rPr lang="en-US" dirty="0" smtClean="0">
                <a:ea typeface="+mn-ea"/>
                <a:cs typeface="+mn-cs"/>
              </a:rPr>
              <a:t>Online form for </a:t>
            </a:r>
            <a:r>
              <a:rPr lang="en-US" b="1" u="sng" dirty="0" smtClean="0">
                <a:ea typeface="+mn-ea"/>
                <a:cs typeface="+mn-cs"/>
              </a:rPr>
              <a:t>ALL</a:t>
            </a:r>
            <a:r>
              <a:rPr lang="en-US" dirty="0" smtClean="0">
                <a:ea typeface="+mn-ea"/>
                <a:cs typeface="+mn-cs"/>
              </a:rPr>
              <a:t> </a:t>
            </a:r>
            <a:r>
              <a:rPr lang="en-US" dirty="0" err="1" smtClean="0">
                <a:ea typeface="+mn-ea"/>
                <a:cs typeface="+mn-cs"/>
              </a:rPr>
              <a:t>Selectives</a:t>
            </a:r>
            <a:r>
              <a:rPr lang="en-US" dirty="0" smtClean="0">
                <a:ea typeface="+mn-ea"/>
                <a:cs typeface="+mn-cs"/>
              </a:rPr>
              <a:t> and P2P</a:t>
            </a:r>
          </a:p>
          <a:p>
            <a:pPr marL="859536" lvl="2" eaLnBrk="1" fontAlgn="auto" hangingPunct="1">
              <a:spcAft>
                <a:spcPts val="0"/>
              </a:spcAft>
              <a:buFont typeface="Wingdings 2"/>
              <a:buChar char=""/>
              <a:defRPr/>
            </a:pPr>
            <a:r>
              <a:rPr lang="en-US" dirty="0" smtClean="0">
                <a:ea typeface="+mn-ea"/>
                <a:cs typeface="+mn-cs"/>
              </a:rPr>
              <a:t>UGME -&gt; Handbook (left) -&gt; First Page (underneath Lighthouse)</a:t>
            </a:r>
          </a:p>
          <a:p>
            <a:pPr marL="859536" lvl="2" eaLnBrk="1" fontAlgn="auto" hangingPunct="1">
              <a:spcAft>
                <a:spcPts val="0"/>
              </a:spcAft>
              <a:buFont typeface="Wingdings 2"/>
              <a:buChar char=""/>
              <a:defRPr/>
            </a:pPr>
            <a:r>
              <a:rPr lang="en-US" dirty="0" smtClean="0">
                <a:ea typeface="+mn-ea"/>
                <a:cs typeface="+mn-cs"/>
              </a:rPr>
              <a:t>Goes directly to our email account</a:t>
            </a:r>
          </a:p>
          <a:p>
            <a:pPr marL="859536" lvl="2" eaLnBrk="1" fontAlgn="auto" hangingPunct="1">
              <a:spcAft>
                <a:spcPts val="0"/>
              </a:spcAft>
              <a:buFont typeface="Wingdings 2"/>
              <a:buChar char=""/>
              <a:defRPr/>
            </a:pPr>
            <a:r>
              <a:rPr lang="en-US" dirty="0" smtClean="0">
                <a:ea typeface="+mn-ea"/>
                <a:cs typeface="+mn-cs"/>
              </a:rPr>
              <a:t>OK with MAC too</a:t>
            </a:r>
          </a:p>
          <a:p>
            <a:pPr marL="365760" indent="-256032" eaLnBrk="1" fontAlgn="auto" hangingPunct="1">
              <a:spcAft>
                <a:spcPts val="0"/>
              </a:spcAft>
              <a:buFont typeface="Wingdings 3"/>
              <a:buChar char=""/>
              <a:defRPr/>
            </a:pPr>
            <a:endParaRPr lang="en-US" dirty="0" smtClean="0">
              <a:ea typeface="+mn-ea"/>
              <a:cs typeface="+mn-cs"/>
            </a:endParaRPr>
          </a:p>
          <a:p>
            <a:pPr marL="365760" indent="-256032" eaLnBrk="1" fontAlgn="auto" hangingPunct="1">
              <a:spcAft>
                <a:spcPts val="0"/>
              </a:spcAft>
              <a:buFont typeface="Wingdings 3"/>
              <a:buChar char=""/>
              <a:defRPr/>
            </a:pPr>
            <a:r>
              <a:rPr lang="en-US" dirty="0" smtClean="0">
                <a:ea typeface="+mn-ea"/>
                <a:cs typeface="+mn-cs"/>
              </a:rPr>
              <a:t>If outside of NL/NB then students are responsible </a:t>
            </a:r>
          </a:p>
          <a:p>
            <a:pPr marL="365760" indent="-256032" eaLnBrk="1" fontAlgn="auto" hangingPunct="1">
              <a:spcAft>
                <a:spcPts val="0"/>
              </a:spcAft>
              <a:buFont typeface="Wingdings 3"/>
              <a:buChar char=""/>
              <a:defRPr/>
            </a:pPr>
            <a:endParaRPr lang="en-US" dirty="0">
              <a:ea typeface="+mn-ea"/>
              <a:cs typeface="+mn-cs"/>
            </a:endParaRPr>
          </a:p>
          <a:p>
            <a:pPr marL="365760" indent="-256032" eaLnBrk="1" fontAlgn="auto" hangingPunct="1">
              <a:spcAft>
                <a:spcPts val="0"/>
              </a:spcAft>
              <a:buFont typeface="Wingdings 3"/>
              <a:buChar char=""/>
              <a:defRPr/>
            </a:pPr>
            <a:r>
              <a:rPr lang="en-US" dirty="0" smtClean="0">
                <a:ea typeface="+mn-ea"/>
                <a:cs typeface="+mn-cs"/>
              </a:rPr>
              <a:t>If international</a:t>
            </a:r>
          </a:p>
          <a:p>
            <a:pPr marL="859536" lvl="2" eaLnBrk="1" fontAlgn="auto" hangingPunct="1">
              <a:spcAft>
                <a:spcPts val="0"/>
              </a:spcAft>
              <a:buFont typeface="Wingdings 2"/>
              <a:buChar char=""/>
              <a:defRPr/>
            </a:pPr>
            <a:r>
              <a:rPr lang="en-US" dirty="0">
                <a:ea typeface="+mn-ea"/>
                <a:cs typeface="+mn-cs"/>
              </a:rPr>
              <a:t>C</a:t>
            </a:r>
            <a:r>
              <a:rPr lang="en-US" dirty="0" smtClean="0">
                <a:ea typeface="+mn-ea"/>
                <a:cs typeface="+mn-cs"/>
              </a:rPr>
              <a:t>ontact GHO first</a:t>
            </a:r>
          </a:p>
          <a:p>
            <a:pPr marL="859536" lvl="2" eaLnBrk="1" fontAlgn="auto" hangingPunct="1">
              <a:spcAft>
                <a:spcPts val="0"/>
              </a:spcAft>
              <a:buFont typeface="Wingdings 2"/>
              <a:buChar char=""/>
              <a:defRPr/>
            </a:pPr>
            <a:r>
              <a:rPr lang="en-US" dirty="0" smtClean="0">
                <a:ea typeface="+mn-ea"/>
                <a:cs typeface="+mn-cs"/>
              </a:rPr>
              <a:t>Go to UGME website -&gt; Curriculum -&gt; Clerkship -&gt; Applying for rotations -&gt; International Elective/Selective Application </a:t>
            </a:r>
          </a:p>
          <a:p>
            <a:pPr marL="365760" indent="-256032" eaLnBrk="1" fontAlgn="auto" hangingPunct="1">
              <a:spcAft>
                <a:spcPts val="0"/>
              </a:spcAft>
              <a:buFont typeface="Wingdings 3"/>
              <a:buChar char=""/>
              <a:defRPr/>
            </a:pPr>
            <a:endParaRPr lang="en-US" dirty="0" smtClean="0">
              <a:ea typeface="+mn-ea"/>
              <a:cs typeface="+mn-cs"/>
            </a:endParaRPr>
          </a:p>
          <a:p>
            <a:pPr marL="109728" indent="0" eaLnBrk="1" fontAlgn="auto" hangingPunct="1">
              <a:spcAft>
                <a:spcPts val="0"/>
              </a:spcAft>
              <a:buFont typeface="Wingdings 3"/>
              <a:buNone/>
              <a:defRPr/>
            </a:pPr>
            <a:endParaRPr lang="en-US" dirty="0" smtClean="0">
              <a:ea typeface="+mn-ea"/>
              <a:cs typeface="+mn-cs"/>
            </a:endParaRP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ea typeface="+mj-ea"/>
                <a:cs typeface="+mj-cs"/>
              </a:rPr>
              <a:t>How do I submit my application?</a:t>
            </a:r>
            <a:endParaRPr lang="en-US" dirty="0">
              <a:ea typeface="+mj-ea"/>
              <a:cs typeface="+mj-cs"/>
            </a:endParaRPr>
          </a:p>
        </p:txBody>
      </p:sp>
    </p:spTree>
    <p:extLst>
      <p:ext uri="{BB962C8B-B14F-4D97-AF65-F5344CB8AC3E}">
        <p14:creationId xmlns:p14="http://schemas.microsoft.com/office/powerpoint/2010/main" val="5144507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pPr marL="109728" indent="0" algn="ctr">
              <a:buNone/>
            </a:pPr>
            <a:r>
              <a:rPr lang="en-US" dirty="0" smtClean="0"/>
              <a:t>Thanks for your time and attention</a:t>
            </a:r>
          </a:p>
          <a:p>
            <a:pPr marL="109728" indent="0" algn="ctr">
              <a:buNone/>
            </a:pPr>
            <a:endParaRPr lang="en-US" dirty="0" smtClean="0"/>
          </a:p>
          <a:p>
            <a:pPr marL="109728" indent="0" algn="ctr">
              <a:buNone/>
            </a:pPr>
            <a:r>
              <a:rPr lang="en-US" dirty="0">
                <a:solidFill>
                  <a:srgbClr val="FF6600"/>
                </a:solidFill>
                <a:hlinkClick r:id="rId2"/>
              </a:rPr>
              <a:t>k</a:t>
            </a:r>
            <a:r>
              <a:rPr lang="en-US" dirty="0" smtClean="0">
                <a:solidFill>
                  <a:srgbClr val="FF6600"/>
                </a:solidFill>
                <a:hlinkClick r:id="rId2"/>
              </a:rPr>
              <a:t>eegan.au@mun.ca</a:t>
            </a:r>
            <a:endParaRPr lang="en-US" dirty="0">
              <a:solidFill>
                <a:srgbClr val="FF6600"/>
              </a:solidFill>
            </a:endParaRPr>
          </a:p>
          <a:p>
            <a:pPr marL="109728" indent="0" algn="ctr">
              <a:buNone/>
            </a:pPr>
            <a:endParaRPr lang="en-US" dirty="0">
              <a:solidFill>
                <a:schemeClr val="accent3"/>
              </a:solidFill>
            </a:endParaRPr>
          </a:p>
          <a:p>
            <a:pPr marL="109728" indent="0" algn="ctr">
              <a:buNone/>
            </a:pPr>
            <a:r>
              <a:rPr lang="en-US" u="sng" dirty="0">
                <a:solidFill>
                  <a:srgbClr val="FF8B00"/>
                </a:solidFill>
              </a:rPr>
              <a:t>d</a:t>
            </a:r>
            <a:r>
              <a:rPr lang="en-US" u="sng" dirty="0" smtClean="0">
                <a:solidFill>
                  <a:srgbClr val="FF8B00"/>
                </a:solidFill>
              </a:rPr>
              <a:t>avidm.jones@easternhealth.ca</a:t>
            </a:r>
            <a:endParaRPr lang="en-US" u="sng" dirty="0" smtClean="0">
              <a:solidFill>
                <a:srgbClr val="FF8B00"/>
              </a:solidFill>
            </a:endParaRPr>
          </a:p>
        </p:txBody>
      </p:sp>
      <p:sp>
        <p:nvSpPr>
          <p:cNvPr id="3" name="Title 2"/>
          <p:cNvSpPr>
            <a:spLocks noGrp="1"/>
          </p:cNvSpPr>
          <p:nvPr>
            <p:ph type="title"/>
          </p:nvPr>
        </p:nvSpPr>
        <p:spPr/>
        <p:txBody>
          <a:bodyPr/>
          <a:lstStyle/>
          <a:p>
            <a:pPr algn="ctr"/>
            <a:r>
              <a:rPr lang="en-US" dirty="0" smtClean="0"/>
              <a:t>End</a:t>
            </a:r>
            <a:endParaRPr lang="en-US" dirty="0"/>
          </a:p>
        </p:txBody>
      </p:sp>
    </p:spTree>
    <p:extLst>
      <p:ext uri="{BB962C8B-B14F-4D97-AF65-F5344CB8AC3E}">
        <p14:creationId xmlns:p14="http://schemas.microsoft.com/office/powerpoint/2010/main" val="2912824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Core rotations </a:t>
            </a:r>
          </a:p>
          <a:p>
            <a:pPr lvl="1"/>
            <a:r>
              <a:rPr lang="en-US" dirty="0"/>
              <a:t>Internal </a:t>
            </a:r>
            <a:r>
              <a:rPr lang="en-US" dirty="0" smtClean="0"/>
              <a:t>Medicine</a:t>
            </a:r>
            <a:endParaRPr lang="en-US" dirty="0"/>
          </a:p>
          <a:p>
            <a:pPr lvl="1"/>
            <a:r>
              <a:rPr lang="en-US" dirty="0" smtClean="0"/>
              <a:t>Obstetrics/</a:t>
            </a:r>
            <a:r>
              <a:rPr lang="en-US" dirty="0" err="1" smtClean="0"/>
              <a:t>Gynaecology</a:t>
            </a:r>
            <a:endParaRPr lang="en-US" dirty="0"/>
          </a:p>
          <a:p>
            <a:pPr lvl="1"/>
            <a:r>
              <a:rPr lang="en-US" dirty="0" err="1" smtClean="0"/>
              <a:t>Paediatrics</a:t>
            </a:r>
            <a:endParaRPr lang="en-US" dirty="0"/>
          </a:p>
          <a:p>
            <a:pPr lvl="1"/>
            <a:r>
              <a:rPr lang="en-US" dirty="0" smtClean="0"/>
              <a:t>Psychiatry</a:t>
            </a:r>
            <a:endParaRPr lang="en-US" dirty="0"/>
          </a:p>
          <a:p>
            <a:pPr lvl="1"/>
            <a:r>
              <a:rPr lang="en-US" dirty="0"/>
              <a:t>Rural Family </a:t>
            </a:r>
            <a:r>
              <a:rPr lang="en-US" dirty="0" smtClean="0"/>
              <a:t>Medicine</a:t>
            </a:r>
            <a:endParaRPr lang="en-US" dirty="0"/>
          </a:p>
          <a:p>
            <a:pPr lvl="1"/>
            <a:r>
              <a:rPr lang="en-US" dirty="0" smtClean="0"/>
              <a:t>Surgery</a:t>
            </a:r>
          </a:p>
          <a:p>
            <a:pPr lvl="1"/>
            <a:endParaRPr lang="en-US" dirty="0" smtClean="0"/>
          </a:p>
        </p:txBody>
      </p:sp>
      <p:sp>
        <p:nvSpPr>
          <p:cNvPr id="2" name="Title 1"/>
          <p:cNvSpPr>
            <a:spLocks noGrp="1"/>
          </p:cNvSpPr>
          <p:nvPr>
            <p:ph type="title"/>
          </p:nvPr>
        </p:nvSpPr>
        <p:spPr/>
        <p:txBody>
          <a:bodyPr>
            <a:normAutofit/>
          </a:bodyPr>
          <a:lstStyle/>
          <a:p>
            <a:r>
              <a:rPr lang="en-US" dirty="0" smtClean="0"/>
              <a:t>“Core” </a:t>
            </a:r>
            <a:r>
              <a:rPr lang="en-US" sz="2200" dirty="0" smtClean="0"/>
              <a:t>(previously known as “3</a:t>
            </a:r>
            <a:r>
              <a:rPr lang="en-US" sz="2200" baseline="30000" dirty="0" smtClean="0"/>
              <a:t>rd</a:t>
            </a:r>
            <a:r>
              <a:rPr lang="en-US" sz="2200" dirty="0" smtClean="0"/>
              <a:t> Year”)</a:t>
            </a:r>
            <a:endParaRPr lang="en-US" sz="2200" dirty="0"/>
          </a:p>
        </p:txBody>
      </p:sp>
    </p:spTree>
    <p:extLst>
      <p:ext uri="{BB962C8B-B14F-4D97-AF65-F5344CB8AC3E}">
        <p14:creationId xmlns:p14="http://schemas.microsoft.com/office/powerpoint/2010/main" val="4063212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995672"/>
          </a:xfrm>
        </p:spPr>
        <p:txBody>
          <a:bodyPr>
            <a:normAutofit fontScale="92500" lnSpcReduction="20000"/>
          </a:bodyPr>
          <a:lstStyle/>
          <a:p>
            <a:r>
              <a:rPr lang="en-US" b="1" u="sng" dirty="0" smtClean="0">
                <a:solidFill>
                  <a:srgbClr val="DA1F28"/>
                </a:solidFill>
              </a:rPr>
              <a:t>Electives</a:t>
            </a:r>
            <a:r>
              <a:rPr lang="en-US" dirty="0" smtClean="0"/>
              <a:t>: 12 weeks</a:t>
            </a:r>
          </a:p>
          <a:p>
            <a:endParaRPr lang="en-US" dirty="0" smtClean="0"/>
          </a:p>
          <a:p>
            <a:r>
              <a:rPr lang="en-US" b="1" u="sng" dirty="0" err="1" smtClean="0">
                <a:solidFill>
                  <a:srgbClr val="DA1F28"/>
                </a:solidFill>
              </a:rPr>
              <a:t>Selectives</a:t>
            </a:r>
            <a:r>
              <a:rPr lang="en-US" dirty="0" smtClean="0"/>
              <a:t>: 12 weeks</a:t>
            </a:r>
          </a:p>
          <a:p>
            <a:pPr lvl="1"/>
            <a:r>
              <a:rPr lang="en-US" dirty="0" smtClean="0"/>
              <a:t>Surgery (4 weeks)</a:t>
            </a:r>
          </a:p>
          <a:p>
            <a:pPr lvl="1"/>
            <a:r>
              <a:rPr lang="en-US" dirty="0" smtClean="0"/>
              <a:t>Rural Core (4 weeks)</a:t>
            </a:r>
          </a:p>
          <a:p>
            <a:pPr lvl="1"/>
            <a:r>
              <a:rPr lang="en-US" dirty="0" smtClean="0"/>
              <a:t>Non-Core (4 weeks)</a:t>
            </a:r>
          </a:p>
          <a:p>
            <a:pPr marL="393192" lvl="1" indent="0">
              <a:buNone/>
            </a:pPr>
            <a:r>
              <a:rPr lang="en-US" dirty="0" smtClean="0"/>
              <a:t>	</a:t>
            </a:r>
            <a:r>
              <a:rPr lang="en-US" b="1" dirty="0" smtClean="0"/>
              <a:t>OR</a:t>
            </a:r>
          </a:p>
          <a:p>
            <a:pPr lvl="1"/>
            <a:r>
              <a:rPr lang="en-US" dirty="0" smtClean="0"/>
              <a:t>P2P Longitudinal Integrated Selective (12 weeks)</a:t>
            </a:r>
          </a:p>
          <a:p>
            <a:pPr lvl="1"/>
            <a:endParaRPr lang="en-US" dirty="0" smtClean="0"/>
          </a:p>
          <a:p>
            <a:r>
              <a:rPr lang="en-US" dirty="0" smtClean="0">
                <a:solidFill>
                  <a:srgbClr val="FF0000"/>
                </a:solidFill>
              </a:rPr>
              <a:t>Note:</a:t>
            </a:r>
            <a:r>
              <a:rPr lang="en-US" dirty="0" smtClean="0"/>
              <a:t> </a:t>
            </a:r>
            <a:r>
              <a:rPr lang="en-US" u="sng" dirty="0" smtClean="0"/>
              <a:t>need</a:t>
            </a:r>
            <a:r>
              <a:rPr lang="en-US" dirty="0" smtClean="0"/>
              <a:t> 8 weeks non-surgery elective/selective</a:t>
            </a:r>
            <a:endParaRPr lang="en-US" dirty="0">
              <a:solidFill>
                <a:srgbClr val="FF0000"/>
              </a:solidFill>
            </a:endParaRPr>
          </a:p>
          <a:p>
            <a:pPr lvl="1"/>
            <a:endParaRPr lang="en-US" dirty="0" smtClean="0"/>
          </a:p>
          <a:p>
            <a:r>
              <a:rPr lang="en-US" dirty="0" err="1" smtClean="0"/>
              <a:t>CaRMS</a:t>
            </a:r>
            <a:r>
              <a:rPr lang="en-US" dirty="0" smtClean="0"/>
              <a:t> interviews</a:t>
            </a:r>
          </a:p>
          <a:p>
            <a:endParaRPr lang="en-US" dirty="0" smtClean="0"/>
          </a:p>
          <a:p>
            <a:r>
              <a:rPr lang="en-US" dirty="0" smtClean="0"/>
              <a:t>Back to Basics</a:t>
            </a:r>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“Post- Core</a:t>
            </a:r>
            <a:r>
              <a:rPr lang="en-US" dirty="0"/>
              <a:t>” </a:t>
            </a:r>
            <a:r>
              <a:rPr lang="en-US" sz="2200" dirty="0"/>
              <a:t>(previously known as </a:t>
            </a:r>
            <a:r>
              <a:rPr lang="en-US" sz="2200" dirty="0" smtClean="0"/>
              <a:t>“4</a:t>
            </a:r>
            <a:r>
              <a:rPr lang="en-US" sz="2200" baseline="30000" dirty="0" smtClean="0"/>
              <a:t>th</a:t>
            </a:r>
            <a:r>
              <a:rPr lang="en-US" sz="2200" dirty="0" smtClean="0"/>
              <a:t> Year</a:t>
            </a:r>
            <a:r>
              <a:rPr lang="en-US" sz="2200" dirty="0"/>
              <a:t>”)</a:t>
            </a:r>
          </a:p>
        </p:txBody>
      </p:sp>
    </p:spTree>
    <p:extLst>
      <p:ext uri="{BB962C8B-B14F-4D97-AF65-F5344CB8AC3E}">
        <p14:creationId xmlns:p14="http://schemas.microsoft.com/office/powerpoint/2010/main" val="3580606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“…opportunity to… carry out a suitable study program of (your) choice.”</a:t>
            </a:r>
          </a:p>
          <a:p>
            <a:endParaRPr lang="en-US" dirty="0"/>
          </a:p>
          <a:p>
            <a:r>
              <a:rPr lang="en-US" dirty="0" smtClean="0"/>
              <a:t>In province, nationally or internationally</a:t>
            </a:r>
          </a:p>
          <a:p>
            <a:endParaRPr lang="en-US" dirty="0"/>
          </a:p>
          <a:p>
            <a:r>
              <a:rPr lang="en-US" dirty="0" smtClean="0"/>
              <a:t>12 weeks total</a:t>
            </a:r>
          </a:p>
          <a:p>
            <a:endParaRPr lang="en-US" dirty="0" smtClean="0"/>
          </a:p>
        </p:txBody>
      </p:sp>
      <p:sp>
        <p:nvSpPr>
          <p:cNvPr id="3" name="Title 2"/>
          <p:cNvSpPr>
            <a:spLocks noGrp="1"/>
          </p:cNvSpPr>
          <p:nvPr>
            <p:ph type="title"/>
          </p:nvPr>
        </p:nvSpPr>
        <p:spPr/>
        <p:txBody>
          <a:bodyPr/>
          <a:lstStyle/>
          <a:p>
            <a:r>
              <a:rPr lang="en-US" dirty="0" smtClean="0"/>
              <a:t>Electives, as per the Handbook</a:t>
            </a:r>
            <a:endParaRPr lang="en-US" dirty="0"/>
          </a:p>
        </p:txBody>
      </p:sp>
    </p:spTree>
    <p:extLst>
      <p:ext uri="{BB962C8B-B14F-4D97-AF65-F5344CB8AC3E}">
        <p14:creationId xmlns:p14="http://schemas.microsoft.com/office/powerpoint/2010/main" val="3150359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r>
              <a:rPr lang="en-US" dirty="0" smtClean="0"/>
              <a:t>are </a:t>
            </a:r>
            <a:r>
              <a:rPr lang="en-US" u="sng" dirty="0" smtClean="0"/>
              <a:t>Credit </a:t>
            </a:r>
            <a:r>
              <a:rPr lang="en-US" u="sng" dirty="0"/>
              <a:t>Courses</a:t>
            </a:r>
            <a:r>
              <a:rPr lang="en-US" dirty="0"/>
              <a:t>: i.e. you can’t get promoted or graduate without successful </a:t>
            </a:r>
            <a:r>
              <a:rPr lang="en-US" dirty="0" smtClean="0"/>
              <a:t>completion of your electives</a:t>
            </a:r>
            <a:endParaRPr lang="en-US" dirty="0"/>
          </a:p>
          <a:p>
            <a:pPr lvl="1"/>
            <a:r>
              <a:rPr lang="en-US" dirty="0" smtClean="0"/>
              <a:t>Twelve (12) weeks worth of electives to graduate</a:t>
            </a:r>
            <a:endParaRPr lang="en-US" dirty="0"/>
          </a:p>
          <a:p>
            <a:pPr lvl="1"/>
            <a:endParaRPr lang="en-US" dirty="0"/>
          </a:p>
          <a:p>
            <a:r>
              <a:rPr lang="en-US" dirty="0"/>
              <a:t>ITER is required to obtain credit</a:t>
            </a:r>
          </a:p>
          <a:p>
            <a:pPr lvl="1"/>
            <a:r>
              <a:rPr lang="en-US" dirty="0" smtClean="0"/>
              <a:t>This can be the hardest part of the elective!</a:t>
            </a:r>
            <a:endParaRPr lang="en-US" dirty="0"/>
          </a:p>
          <a:p>
            <a:endParaRPr lang="en-US" dirty="0"/>
          </a:p>
        </p:txBody>
      </p:sp>
      <p:sp>
        <p:nvSpPr>
          <p:cNvPr id="3" name="Title 2"/>
          <p:cNvSpPr>
            <a:spLocks noGrp="1"/>
          </p:cNvSpPr>
          <p:nvPr>
            <p:ph type="title"/>
          </p:nvPr>
        </p:nvSpPr>
        <p:spPr/>
        <p:txBody>
          <a:bodyPr/>
          <a:lstStyle/>
          <a:p>
            <a:r>
              <a:rPr lang="en-US" dirty="0" smtClean="0"/>
              <a:t>Electives</a:t>
            </a:r>
            <a:endParaRPr lang="en-US" dirty="0"/>
          </a:p>
        </p:txBody>
      </p:sp>
    </p:spTree>
    <p:extLst>
      <p:ext uri="{BB962C8B-B14F-4D97-AF65-F5344CB8AC3E}">
        <p14:creationId xmlns:p14="http://schemas.microsoft.com/office/powerpoint/2010/main" val="2687636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Can be done as soon as you’re promoted to 3</a:t>
            </a:r>
            <a:r>
              <a:rPr lang="en-US" baseline="30000" dirty="0" smtClean="0"/>
              <a:t>rd</a:t>
            </a:r>
            <a:r>
              <a:rPr lang="en-US" dirty="0" smtClean="0"/>
              <a:t> year </a:t>
            </a:r>
          </a:p>
          <a:p>
            <a:pPr lvl="1"/>
            <a:r>
              <a:rPr lang="en-US" dirty="0" smtClean="0"/>
              <a:t>i.e. you can do electives before your Core rotations.</a:t>
            </a:r>
          </a:p>
          <a:p>
            <a:endParaRPr lang="en-US" dirty="0"/>
          </a:p>
          <a:p>
            <a:r>
              <a:rPr lang="en-US" dirty="0" smtClean="0"/>
              <a:t>Electives must be Approved </a:t>
            </a:r>
            <a:r>
              <a:rPr lang="en-US" dirty="0" smtClean="0">
                <a:solidFill>
                  <a:srgbClr val="000000"/>
                </a:solidFill>
              </a:rPr>
              <a:t>before </a:t>
            </a:r>
            <a:r>
              <a:rPr lang="en-US" dirty="0" smtClean="0"/>
              <a:t>you begin the rotation</a:t>
            </a:r>
          </a:p>
          <a:p>
            <a:pPr lvl="1"/>
            <a:r>
              <a:rPr lang="en-US" dirty="0" smtClean="0"/>
              <a:t>There are very real </a:t>
            </a:r>
            <a:r>
              <a:rPr lang="en-US" u="sng" dirty="0" smtClean="0"/>
              <a:t>Legal</a:t>
            </a:r>
            <a:r>
              <a:rPr lang="en-US" dirty="0" smtClean="0"/>
              <a:t> and </a:t>
            </a:r>
            <a:r>
              <a:rPr lang="en-US" u="sng" dirty="0" smtClean="0"/>
              <a:t>Professional</a:t>
            </a:r>
            <a:r>
              <a:rPr lang="en-US" dirty="0" smtClean="0"/>
              <a:t> consequences.</a:t>
            </a:r>
          </a:p>
          <a:p>
            <a:endParaRPr lang="en-US" dirty="0" smtClean="0"/>
          </a:p>
          <a:p>
            <a:r>
              <a:rPr lang="en-US" dirty="0" smtClean="0"/>
              <a:t>Submitting a request </a:t>
            </a:r>
            <a:r>
              <a:rPr lang="en-US" b="1" dirty="0" smtClean="0"/>
              <a:t>≠</a:t>
            </a:r>
            <a:r>
              <a:rPr lang="en-US" dirty="0" smtClean="0"/>
              <a:t> approval of request</a:t>
            </a:r>
          </a:p>
          <a:p>
            <a:endParaRPr lang="en-US" dirty="0" smtClean="0"/>
          </a:p>
          <a:p>
            <a:r>
              <a:rPr lang="en-US" dirty="0" smtClean="0"/>
              <a:t>Oral approval of a request </a:t>
            </a:r>
            <a:r>
              <a:rPr lang="en-US" b="1" dirty="0"/>
              <a:t>≠</a:t>
            </a:r>
            <a:r>
              <a:rPr lang="en-US" dirty="0"/>
              <a:t> </a:t>
            </a:r>
            <a:r>
              <a:rPr lang="en-US" dirty="0" smtClean="0"/>
              <a:t>approval of request</a:t>
            </a:r>
          </a:p>
          <a:p>
            <a:endParaRPr lang="en-US" dirty="0" smtClean="0"/>
          </a:p>
          <a:p>
            <a:r>
              <a:rPr lang="en-US" b="1" dirty="0" smtClean="0">
                <a:solidFill>
                  <a:srgbClr val="000000"/>
                </a:solidFill>
              </a:rPr>
              <a:t>Approval must be in writing from Electives Coordinator.</a:t>
            </a:r>
          </a:p>
          <a:p>
            <a:endParaRPr lang="en-US" dirty="0"/>
          </a:p>
          <a:p>
            <a:r>
              <a:rPr lang="en-US" dirty="0" smtClean="0"/>
              <a:t>Minimum duration: two (2) weeks</a:t>
            </a:r>
          </a:p>
          <a:p>
            <a:pPr marL="109728" indent="0">
              <a:buNone/>
            </a:pPr>
            <a:endParaRPr lang="en-US" dirty="0"/>
          </a:p>
        </p:txBody>
      </p:sp>
      <p:sp>
        <p:nvSpPr>
          <p:cNvPr id="3" name="Title 2"/>
          <p:cNvSpPr>
            <a:spLocks noGrp="1"/>
          </p:cNvSpPr>
          <p:nvPr>
            <p:ph type="title"/>
          </p:nvPr>
        </p:nvSpPr>
        <p:spPr/>
        <p:txBody>
          <a:bodyPr/>
          <a:lstStyle/>
          <a:p>
            <a:r>
              <a:rPr lang="en-US" dirty="0" smtClean="0"/>
              <a:t>Electives: Essential Information</a:t>
            </a:r>
            <a:endParaRPr lang="en-US" dirty="0"/>
          </a:p>
        </p:txBody>
      </p:sp>
    </p:spTree>
    <p:extLst>
      <p:ext uri="{BB962C8B-B14F-4D97-AF65-F5344CB8AC3E}">
        <p14:creationId xmlns:p14="http://schemas.microsoft.com/office/powerpoint/2010/main" val="3359537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smtClean="0"/>
          </a:p>
          <a:p>
            <a:r>
              <a:rPr lang="en-US" dirty="0" smtClean="0"/>
              <a:t>Explore areas of Interest or Deficiency</a:t>
            </a:r>
          </a:p>
          <a:p>
            <a:endParaRPr lang="en-US" dirty="0" smtClean="0"/>
          </a:p>
          <a:p>
            <a:endParaRPr lang="en-US" dirty="0"/>
          </a:p>
          <a:p>
            <a:r>
              <a:rPr lang="en-US" dirty="0" smtClean="0"/>
              <a:t>Lay the groundwork for residency of choice</a:t>
            </a:r>
          </a:p>
          <a:p>
            <a:pPr lvl="1"/>
            <a:endParaRPr lang="en-US" dirty="0" smtClean="0"/>
          </a:p>
          <a:p>
            <a:pPr lvl="1"/>
            <a:r>
              <a:rPr lang="en-US" dirty="0" smtClean="0"/>
              <a:t>Development of knowledge</a:t>
            </a:r>
          </a:p>
          <a:p>
            <a:pPr lvl="1"/>
            <a:r>
              <a:rPr lang="en-US" dirty="0" smtClean="0"/>
              <a:t>Impress your value</a:t>
            </a:r>
          </a:p>
          <a:p>
            <a:pPr lvl="1"/>
            <a:endParaRPr lang="en-US" dirty="0" smtClean="0"/>
          </a:p>
          <a:p>
            <a:endParaRPr lang="en-US" dirty="0" smtClean="0"/>
          </a:p>
          <a:p>
            <a:endParaRPr lang="en-US" dirty="0"/>
          </a:p>
        </p:txBody>
      </p:sp>
      <p:sp>
        <p:nvSpPr>
          <p:cNvPr id="2" name="Title 1"/>
          <p:cNvSpPr>
            <a:spLocks noGrp="1"/>
          </p:cNvSpPr>
          <p:nvPr>
            <p:ph type="title"/>
          </p:nvPr>
        </p:nvSpPr>
        <p:spPr/>
        <p:txBody>
          <a:bodyPr>
            <a:normAutofit/>
          </a:bodyPr>
          <a:lstStyle/>
          <a:p>
            <a:r>
              <a:rPr lang="en-US" dirty="0" smtClean="0"/>
              <a:t>Electives, </a:t>
            </a:r>
            <a:r>
              <a:rPr lang="en-US" dirty="0" smtClean="0"/>
              <a:t>in </a:t>
            </a:r>
            <a:r>
              <a:rPr lang="en-US" dirty="0" smtClean="0"/>
              <a:t>practical terms</a:t>
            </a:r>
            <a:endParaRPr lang="en-US" dirty="0"/>
          </a:p>
        </p:txBody>
      </p:sp>
    </p:spTree>
    <p:extLst>
      <p:ext uri="{BB962C8B-B14F-4D97-AF65-F5344CB8AC3E}">
        <p14:creationId xmlns:p14="http://schemas.microsoft.com/office/powerpoint/2010/main" val="83506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7063</TotalTime>
  <Words>2015</Words>
  <Application>Microsoft Office PowerPoint</Application>
  <PresentationFormat>On-screen Show (4:3)</PresentationFormat>
  <Paragraphs>436</Paragraphs>
  <Slides>37</Slides>
  <Notes>11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Electives and Selectives </vt:lpstr>
      <vt:lpstr>Objective</vt:lpstr>
      <vt:lpstr>Clerkship</vt:lpstr>
      <vt:lpstr>“Core” (previously known as “3rd Year”)</vt:lpstr>
      <vt:lpstr>“Post- Core” (previously known as “4th Year”)</vt:lpstr>
      <vt:lpstr>Electives, as per the Handbook</vt:lpstr>
      <vt:lpstr>Electives</vt:lpstr>
      <vt:lpstr>Electives: Essential Information</vt:lpstr>
      <vt:lpstr>Electives, in practical terms</vt:lpstr>
      <vt:lpstr>Elective selection</vt:lpstr>
      <vt:lpstr>Elective selection</vt:lpstr>
      <vt:lpstr>Electives: Applications</vt:lpstr>
      <vt:lpstr>Electives: Logistics</vt:lpstr>
      <vt:lpstr>Electives at non-MUN sites</vt:lpstr>
      <vt:lpstr>International Electives</vt:lpstr>
      <vt:lpstr>Requirements for International Electives</vt:lpstr>
      <vt:lpstr>Culture Shock</vt:lpstr>
      <vt:lpstr>Mandatory for International Electives</vt:lpstr>
      <vt:lpstr>Electives: How it’s done</vt:lpstr>
      <vt:lpstr>Application ≠ Approval</vt:lpstr>
      <vt:lpstr>How do I submit my application to the UGME office?</vt:lpstr>
      <vt:lpstr>I have an elective approved – now I would like to cancel or change it.  What do I do? </vt:lpstr>
      <vt:lpstr>Selectives</vt:lpstr>
      <vt:lpstr>Selectives</vt:lpstr>
      <vt:lpstr>Surgery Selective</vt:lpstr>
      <vt:lpstr>Rural (Core) Selective</vt:lpstr>
      <vt:lpstr>Non-core Selective</vt:lpstr>
      <vt:lpstr>P2P : Progression to Postgrad</vt:lpstr>
      <vt:lpstr>Application Process</vt:lpstr>
      <vt:lpstr>Selectives outside NL or NB</vt:lpstr>
      <vt:lpstr>P2P Applications</vt:lpstr>
      <vt:lpstr>Selectives: How it’s done</vt:lpstr>
      <vt:lpstr>Common Application Issues</vt:lpstr>
      <vt:lpstr>Application ≠ Approval</vt:lpstr>
      <vt:lpstr>Why is Approval Important?</vt:lpstr>
      <vt:lpstr>How do I submit my application?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Electives 101</dc:title>
  <dc:creator>Mullins-Richards, Paula</dc:creator>
  <cp:lastModifiedBy>Harris, June</cp:lastModifiedBy>
  <cp:revision>73</cp:revision>
  <dcterms:created xsi:type="dcterms:W3CDTF">2012-01-11T14:46:56Z</dcterms:created>
  <dcterms:modified xsi:type="dcterms:W3CDTF">2015-07-06T12:01:59Z</dcterms:modified>
</cp:coreProperties>
</file>