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28" r:id="rId1"/>
  </p:sldMasterIdLst>
  <p:notesMasterIdLst>
    <p:notesMasterId r:id="rId40"/>
  </p:notesMasterIdLst>
  <p:sldIdLst>
    <p:sldId id="256" r:id="rId2"/>
    <p:sldId id="257" r:id="rId3"/>
    <p:sldId id="284" r:id="rId4"/>
    <p:sldId id="285" r:id="rId5"/>
    <p:sldId id="298" r:id="rId6"/>
    <p:sldId id="258" r:id="rId7"/>
    <p:sldId id="278" r:id="rId8"/>
    <p:sldId id="274" r:id="rId9"/>
    <p:sldId id="279" r:id="rId10"/>
    <p:sldId id="277" r:id="rId11"/>
    <p:sldId id="293" r:id="rId12"/>
    <p:sldId id="280" r:id="rId13"/>
    <p:sldId id="281" r:id="rId14"/>
    <p:sldId id="282" r:id="rId15"/>
    <p:sldId id="275" r:id="rId16"/>
    <p:sldId id="300" r:id="rId17"/>
    <p:sldId id="269" r:id="rId18"/>
    <p:sldId id="267" r:id="rId19"/>
    <p:sldId id="294" r:id="rId20"/>
    <p:sldId id="287" r:id="rId21"/>
    <p:sldId id="268" r:id="rId22"/>
    <p:sldId id="288" r:id="rId23"/>
    <p:sldId id="286" r:id="rId24"/>
    <p:sldId id="289" r:id="rId25"/>
    <p:sldId id="291" r:id="rId26"/>
    <p:sldId id="290" r:id="rId27"/>
    <p:sldId id="266" r:id="rId28"/>
    <p:sldId id="295" r:id="rId29"/>
    <p:sldId id="301" r:id="rId30"/>
    <p:sldId id="265" r:id="rId31"/>
    <p:sldId id="296" r:id="rId32"/>
    <p:sldId id="270" r:id="rId33"/>
    <p:sldId id="297" r:id="rId34"/>
    <p:sldId id="302" r:id="rId35"/>
    <p:sldId id="292" r:id="rId36"/>
    <p:sldId id="299" r:id="rId37"/>
    <p:sldId id="304" r:id="rId38"/>
    <p:sldId id="303" r:id="rId39"/>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p:restoredTop sz="85413" autoAdjust="0"/>
  </p:normalViewPr>
  <p:slideViewPr>
    <p:cSldViewPr>
      <p:cViewPr varScale="1">
        <p:scale>
          <a:sx n="57" d="100"/>
          <a:sy n="57" d="100"/>
        </p:scale>
        <p:origin x="-120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29762" y="0"/>
            <a:ext cx="2929837" cy="497126"/>
          </a:xfrm>
          <a:prstGeom prst="rect">
            <a:avLst/>
          </a:prstGeom>
        </p:spPr>
        <p:txBody>
          <a:bodyPr vert="horz" lIns="91440" tIns="45720" rIns="91440" bIns="45720" rtlCol="0"/>
          <a:lstStyle>
            <a:lvl1pPr algn="r">
              <a:defRPr sz="1200"/>
            </a:lvl1pPr>
          </a:lstStyle>
          <a:p>
            <a:fld id="{5827F527-4E7C-4DAA-BCFD-B88C7B920A1A}" type="datetimeFigureOut">
              <a:rPr lang="en-CA" smtClean="0"/>
              <a:t>06/05/2016</a:t>
            </a:fld>
            <a:endParaRPr lang="en-CA"/>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76117" y="4722695"/>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29762" y="9443662"/>
            <a:ext cx="2929837" cy="497126"/>
          </a:xfrm>
          <a:prstGeom prst="rect">
            <a:avLst/>
          </a:prstGeom>
        </p:spPr>
        <p:txBody>
          <a:bodyPr vert="horz" lIns="91440" tIns="45720" rIns="91440" bIns="45720" rtlCol="0" anchor="b"/>
          <a:lstStyle>
            <a:lvl1pPr algn="r">
              <a:defRPr sz="1200"/>
            </a:lvl1pPr>
          </a:lstStyle>
          <a:p>
            <a:fld id="{AB60D969-08C6-4093-A6F3-AE03A0F00D8A}" type="slidenum">
              <a:rPr lang="en-CA" smtClean="0"/>
              <a:t>‹#›</a:t>
            </a:fld>
            <a:endParaRPr lang="en-CA"/>
          </a:p>
        </p:txBody>
      </p:sp>
    </p:spTree>
    <p:extLst>
      <p:ext uri="{BB962C8B-B14F-4D97-AF65-F5344CB8AC3E}">
        <p14:creationId xmlns:p14="http://schemas.microsoft.com/office/powerpoint/2010/main" val="18489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a:t>
            </a:fld>
            <a:endParaRPr lang="en-CA"/>
          </a:p>
        </p:txBody>
      </p:sp>
    </p:spTree>
    <p:extLst>
      <p:ext uri="{BB962C8B-B14F-4D97-AF65-F5344CB8AC3E}">
        <p14:creationId xmlns:p14="http://schemas.microsoft.com/office/powerpoint/2010/main" val="1241962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B60D969-08C6-4093-A6F3-AE03A0F00D8A}" type="slidenum">
              <a:rPr lang="en-CA" smtClean="0"/>
              <a:t>10</a:t>
            </a:fld>
            <a:endParaRPr lang="en-CA"/>
          </a:p>
        </p:txBody>
      </p:sp>
    </p:spTree>
    <p:extLst>
      <p:ext uri="{BB962C8B-B14F-4D97-AF65-F5344CB8AC3E}">
        <p14:creationId xmlns:p14="http://schemas.microsoft.com/office/powerpoint/2010/main" val="273456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11</a:t>
            </a:fld>
            <a:endParaRPr lang="en-CA"/>
          </a:p>
        </p:txBody>
      </p:sp>
    </p:spTree>
    <p:extLst>
      <p:ext uri="{BB962C8B-B14F-4D97-AF65-F5344CB8AC3E}">
        <p14:creationId xmlns:p14="http://schemas.microsoft.com/office/powerpoint/2010/main" val="4134105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12</a:t>
            </a:fld>
            <a:endParaRPr lang="en-CA"/>
          </a:p>
        </p:txBody>
      </p:sp>
    </p:spTree>
    <p:extLst>
      <p:ext uri="{BB962C8B-B14F-4D97-AF65-F5344CB8AC3E}">
        <p14:creationId xmlns:p14="http://schemas.microsoft.com/office/powerpoint/2010/main" val="3801945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13</a:t>
            </a:fld>
            <a:endParaRPr lang="en-CA"/>
          </a:p>
        </p:txBody>
      </p:sp>
    </p:spTree>
    <p:extLst>
      <p:ext uri="{BB962C8B-B14F-4D97-AF65-F5344CB8AC3E}">
        <p14:creationId xmlns:p14="http://schemas.microsoft.com/office/powerpoint/2010/main" val="2065893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14</a:t>
            </a:fld>
            <a:endParaRPr lang="en-CA"/>
          </a:p>
        </p:txBody>
      </p:sp>
    </p:spTree>
    <p:extLst>
      <p:ext uri="{BB962C8B-B14F-4D97-AF65-F5344CB8AC3E}">
        <p14:creationId xmlns:p14="http://schemas.microsoft.com/office/powerpoint/2010/main" val="709859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CTO legislation was first used in Australia in 1986 (Russell, 2011).</a:t>
            </a:r>
          </a:p>
          <a:p>
            <a:endParaRPr lang="en-CA" dirty="0"/>
          </a:p>
        </p:txBody>
      </p:sp>
      <p:sp>
        <p:nvSpPr>
          <p:cNvPr id="4" name="Slide Number Placeholder 3"/>
          <p:cNvSpPr>
            <a:spLocks noGrp="1"/>
          </p:cNvSpPr>
          <p:nvPr>
            <p:ph type="sldNum" sz="quarter" idx="10"/>
          </p:nvPr>
        </p:nvSpPr>
        <p:spPr/>
        <p:txBody>
          <a:bodyPr/>
          <a:lstStyle/>
          <a:p>
            <a:fld id="{AB60D969-08C6-4093-A6F3-AE03A0F00D8A}" type="slidenum">
              <a:rPr lang="en-CA" smtClean="0"/>
              <a:t>15</a:t>
            </a:fld>
            <a:endParaRPr lang="en-CA"/>
          </a:p>
        </p:txBody>
      </p:sp>
    </p:spTree>
    <p:extLst>
      <p:ext uri="{BB962C8B-B14F-4D97-AF65-F5344CB8AC3E}">
        <p14:creationId xmlns:p14="http://schemas.microsoft.com/office/powerpoint/2010/main" val="2400214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16</a:t>
            </a:fld>
            <a:endParaRPr lang="en-CA"/>
          </a:p>
        </p:txBody>
      </p:sp>
    </p:spTree>
    <p:extLst>
      <p:ext uri="{BB962C8B-B14F-4D97-AF65-F5344CB8AC3E}">
        <p14:creationId xmlns:p14="http://schemas.microsoft.com/office/powerpoint/2010/main" val="288497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17</a:t>
            </a:fld>
            <a:endParaRPr lang="en-CA"/>
          </a:p>
        </p:txBody>
      </p:sp>
    </p:spTree>
    <p:extLst>
      <p:ext uri="{BB962C8B-B14F-4D97-AF65-F5344CB8AC3E}">
        <p14:creationId xmlns:p14="http://schemas.microsoft.com/office/powerpoint/2010/main" val="237102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18</a:t>
            </a:fld>
            <a:endParaRPr lang="en-CA"/>
          </a:p>
        </p:txBody>
      </p:sp>
    </p:spTree>
    <p:extLst>
      <p:ext uri="{BB962C8B-B14F-4D97-AF65-F5344CB8AC3E}">
        <p14:creationId xmlns:p14="http://schemas.microsoft.com/office/powerpoint/2010/main" val="1302986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B60D969-08C6-4093-A6F3-AE03A0F00D8A}" type="slidenum">
              <a:rPr lang="en-CA" smtClean="0"/>
              <a:t>19</a:t>
            </a:fld>
            <a:endParaRPr lang="en-CA"/>
          </a:p>
        </p:txBody>
      </p:sp>
    </p:spTree>
    <p:extLst>
      <p:ext uri="{BB962C8B-B14F-4D97-AF65-F5344CB8AC3E}">
        <p14:creationId xmlns:p14="http://schemas.microsoft.com/office/powerpoint/2010/main" val="660194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a:t>
            </a:fld>
            <a:endParaRPr lang="en-CA"/>
          </a:p>
        </p:txBody>
      </p:sp>
    </p:spTree>
    <p:extLst>
      <p:ext uri="{BB962C8B-B14F-4D97-AF65-F5344CB8AC3E}">
        <p14:creationId xmlns:p14="http://schemas.microsoft.com/office/powerpoint/2010/main" val="1696489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20</a:t>
            </a:fld>
            <a:endParaRPr lang="en-CA"/>
          </a:p>
        </p:txBody>
      </p:sp>
    </p:spTree>
    <p:extLst>
      <p:ext uri="{BB962C8B-B14F-4D97-AF65-F5344CB8AC3E}">
        <p14:creationId xmlns:p14="http://schemas.microsoft.com/office/powerpoint/2010/main" val="4165592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21</a:t>
            </a:fld>
            <a:endParaRPr lang="en-CA"/>
          </a:p>
        </p:txBody>
      </p:sp>
    </p:spTree>
    <p:extLst>
      <p:ext uri="{BB962C8B-B14F-4D97-AF65-F5344CB8AC3E}">
        <p14:creationId xmlns:p14="http://schemas.microsoft.com/office/powerpoint/2010/main" val="85422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22</a:t>
            </a:fld>
            <a:endParaRPr lang="en-CA"/>
          </a:p>
        </p:txBody>
      </p:sp>
    </p:spTree>
    <p:extLst>
      <p:ext uri="{BB962C8B-B14F-4D97-AF65-F5344CB8AC3E}">
        <p14:creationId xmlns:p14="http://schemas.microsoft.com/office/powerpoint/2010/main" val="227896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23</a:t>
            </a:fld>
            <a:endParaRPr lang="en-CA"/>
          </a:p>
        </p:txBody>
      </p:sp>
    </p:spTree>
    <p:extLst>
      <p:ext uri="{BB962C8B-B14F-4D97-AF65-F5344CB8AC3E}">
        <p14:creationId xmlns:p14="http://schemas.microsoft.com/office/powerpoint/2010/main" val="3336691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24</a:t>
            </a:fld>
            <a:endParaRPr lang="en-CA"/>
          </a:p>
        </p:txBody>
      </p:sp>
    </p:spTree>
    <p:extLst>
      <p:ext uri="{BB962C8B-B14F-4D97-AF65-F5344CB8AC3E}">
        <p14:creationId xmlns:p14="http://schemas.microsoft.com/office/powerpoint/2010/main" val="699961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25</a:t>
            </a:fld>
            <a:endParaRPr lang="en-CA"/>
          </a:p>
        </p:txBody>
      </p:sp>
    </p:spTree>
    <p:extLst>
      <p:ext uri="{BB962C8B-B14F-4D97-AF65-F5344CB8AC3E}">
        <p14:creationId xmlns:p14="http://schemas.microsoft.com/office/powerpoint/2010/main" val="2052582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26</a:t>
            </a:fld>
            <a:endParaRPr lang="en-CA"/>
          </a:p>
        </p:txBody>
      </p:sp>
    </p:spTree>
    <p:extLst>
      <p:ext uri="{BB962C8B-B14F-4D97-AF65-F5344CB8AC3E}">
        <p14:creationId xmlns:p14="http://schemas.microsoft.com/office/powerpoint/2010/main" val="1310376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27</a:t>
            </a:fld>
            <a:endParaRPr lang="en-CA"/>
          </a:p>
        </p:txBody>
      </p:sp>
    </p:spTree>
    <p:extLst>
      <p:ext uri="{BB962C8B-B14F-4D97-AF65-F5344CB8AC3E}">
        <p14:creationId xmlns:p14="http://schemas.microsoft.com/office/powerpoint/2010/main" val="5804436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28</a:t>
            </a:fld>
            <a:endParaRPr lang="en-CA"/>
          </a:p>
        </p:txBody>
      </p:sp>
    </p:spTree>
    <p:extLst>
      <p:ext uri="{BB962C8B-B14F-4D97-AF65-F5344CB8AC3E}">
        <p14:creationId xmlns:p14="http://schemas.microsoft.com/office/powerpoint/2010/main" val="297316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29</a:t>
            </a:fld>
            <a:endParaRPr lang="en-CA"/>
          </a:p>
        </p:txBody>
      </p:sp>
    </p:spTree>
    <p:extLst>
      <p:ext uri="{BB962C8B-B14F-4D97-AF65-F5344CB8AC3E}">
        <p14:creationId xmlns:p14="http://schemas.microsoft.com/office/powerpoint/2010/main" val="351101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a:t>
            </a:fld>
            <a:endParaRPr lang="en-CA"/>
          </a:p>
        </p:txBody>
      </p:sp>
    </p:spTree>
    <p:extLst>
      <p:ext uri="{BB962C8B-B14F-4D97-AF65-F5344CB8AC3E}">
        <p14:creationId xmlns:p14="http://schemas.microsoft.com/office/powerpoint/2010/main" val="1301094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30</a:t>
            </a:fld>
            <a:endParaRPr lang="en-CA"/>
          </a:p>
        </p:txBody>
      </p:sp>
    </p:spTree>
    <p:extLst>
      <p:ext uri="{BB962C8B-B14F-4D97-AF65-F5344CB8AC3E}">
        <p14:creationId xmlns:p14="http://schemas.microsoft.com/office/powerpoint/2010/main" val="19372369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31</a:t>
            </a:fld>
            <a:endParaRPr lang="en-CA"/>
          </a:p>
        </p:txBody>
      </p:sp>
    </p:spTree>
    <p:extLst>
      <p:ext uri="{BB962C8B-B14F-4D97-AF65-F5344CB8AC3E}">
        <p14:creationId xmlns:p14="http://schemas.microsoft.com/office/powerpoint/2010/main" val="4474707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32</a:t>
            </a:fld>
            <a:endParaRPr lang="en-CA"/>
          </a:p>
        </p:txBody>
      </p:sp>
    </p:spTree>
    <p:extLst>
      <p:ext uri="{BB962C8B-B14F-4D97-AF65-F5344CB8AC3E}">
        <p14:creationId xmlns:p14="http://schemas.microsoft.com/office/powerpoint/2010/main" val="2296592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33</a:t>
            </a:fld>
            <a:endParaRPr lang="en-CA"/>
          </a:p>
        </p:txBody>
      </p:sp>
    </p:spTree>
    <p:extLst>
      <p:ext uri="{BB962C8B-B14F-4D97-AF65-F5344CB8AC3E}">
        <p14:creationId xmlns:p14="http://schemas.microsoft.com/office/powerpoint/2010/main" val="5609973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34</a:t>
            </a:fld>
            <a:endParaRPr lang="en-CA"/>
          </a:p>
        </p:txBody>
      </p:sp>
    </p:spTree>
    <p:extLst>
      <p:ext uri="{BB962C8B-B14F-4D97-AF65-F5344CB8AC3E}">
        <p14:creationId xmlns:p14="http://schemas.microsoft.com/office/powerpoint/2010/main" val="27353562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B60D969-08C6-4093-A6F3-AE03A0F00D8A}" type="slidenum">
              <a:rPr lang="en-CA" smtClean="0"/>
              <a:t>35</a:t>
            </a:fld>
            <a:endParaRPr lang="en-CA"/>
          </a:p>
        </p:txBody>
      </p:sp>
    </p:spTree>
    <p:extLst>
      <p:ext uri="{BB962C8B-B14F-4D97-AF65-F5344CB8AC3E}">
        <p14:creationId xmlns:p14="http://schemas.microsoft.com/office/powerpoint/2010/main" val="30849770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36</a:t>
            </a:fld>
            <a:endParaRPr lang="en-CA"/>
          </a:p>
        </p:txBody>
      </p:sp>
    </p:spTree>
    <p:extLst>
      <p:ext uri="{BB962C8B-B14F-4D97-AF65-F5344CB8AC3E}">
        <p14:creationId xmlns:p14="http://schemas.microsoft.com/office/powerpoint/2010/main" val="21668594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37</a:t>
            </a:fld>
            <a:endParaRPr lang="en-CA"/>
          </a:p>
        </p:txBody>
      </p:sp>
    </p:spTree>
    <p:extLst>
      <p:ext uri="{BB962C8B-B14F-4D97-AF65-F5344CB8AC3E}">
        <p14:creationId xmlns:p14="http://schemas.microsoft.com/office/powerpoint/2010/main" val="33192008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38</a:t>
            </a:fld>
            <a:endParaRPr lang="en-CA"/>
          </a:p>
        </p:txBody>
      </p:sp>
    </p:spTree>
    <p:extLst>
      <p:ext uri="{BB962C8B-B14F-4D97-AF65-F5344CB8AC3E}">
        <p14:creationId xmlns:p14="http://schemas.microsoft.com/office/powerpoint/2010/main" val="2771804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4</a:t>
            </a:fld>
            <a:endParaRPr lang="en-CA"/>
          </a:p>
        </p:txBody>
      </p:sp>
    </p:spTree>
    <p:extLst>
      <p:ext uri="{BB962C8B-B14F-4D97-AF65-F5344CB8AC3E}">
        <p14:creationId xmlns:p14="http://schemas.microsoft.com/office/powerpoint/2010/main" val="29416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5</a:t>
            </a:fld>
            <a:endParaRPr lang="en-CA"/>
          </a:p>
        </p:txBody>
      </p:sp>
    </p:spTree>
    <p:extLst>
      <p:ext uri="{BB962C8B-B14F-4D97-AF65-F5344CB8AC3E}">
        <p14:creationId xmlns:p14="http://schemas.microsoft.com/office/powerpoint/2010/main" val="1399006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6</a:t>
            </a:fld>
            <a:endParaRPr lang="en-CA"/>
          </a:p>
        </p:txBody>
      </p:sp>
    </p:spTree>
    <p:extLst>
      <p:ext uri="{BB962C8B-B14F-4D97-AF65-F5344CB8AC3E}">
        <p14:creationId xmlns:p14="http://schemas.microsoft.com/office/powerpoint/2010/main" val="104014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B60D969-08C6-4093-A6F3-AE03A0F00D8A}" type="slidenum">
              <a:rPr lang="en-CA" smtClean="0"/>
              <a:t>7</a:t>
            </a:fld>
            <a:endParaRPr lang="en-CA"/>
          </a:p>
        </p:txBody>
      </p:sp>
    </p:spTree>
    <p:extLst>
      <p:ext uri="{BB962C8B-B14F-4D97-AF65-F5344CB8AC3E}">
        <p14:creationId xmlns:p14="http://schemas.microsoft.com/office/powerpoint/2010/main" val="2315255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impetus for the demand and creation of legislation related to CTOs has often been reactionary in nature. CTOs have been measures in response to horrific incidents involving individuals with mental illness (Erickson, 2005; Snow &amp; Austin, 2009). The Ontario, Canada legislation, known as Brian’s Law (Ontario Ministry of Health and Long Term Care, 2000), is named after an Ottawa sportscaster, Brian Smith, who was killed by an individual with mental illness (“Brian’s Law Gets Hearing in Ottawa”, 2000). In New York State, Kendra’s Law is named for a young woman, Kendra </a:t>
            </a:r>
            <a:r>
              <a:rPr lang="en-CA" dirty="0" err="1" smtClean="0"/>
              <a:t>Webdale</a:t>
            </a:r>
            <a:r>
              <a:rPr lang="en-CA" dirty="0" smtClean="0"/>
              <a:t>, who, in 1999, was pushed in front of a subway train by an individual who had schizophrenia (McFadden, 1999). The creation of legislation in response to such tragedies unfortunately moves the focus (at least for the public) from the need for mandated health care for some persons with SPMI to the protection of the public from a mentally ill attacker (Kent-Wilkinson &amp; Boyd, 2006). In NL, the push for CTO legislation in mental health legislation grew strength after police killed two individuals with mental illness in 2000 (Luther, 2003). A similar situation occurred in Alberta in 2004 where a man was fatally shot by police after killing a Royal Canadian Mounted Police (RCMP) officer (Cormier, 2006). In all instances, it was identified that closer psychiatric follow-up, possibly through the use of CTOs, would have helped these individuals.</a:t>
            </a:r>
          </a:p>
          <a:p>
            <a:endParaRPr lang="en-CA" dirty="0"/>
          </a:p>
        </p:txBody>
      </p:sp>
      <p:sp>
        <p:nvSpPr>
          <p:cNvPr id="4" name="Slide Number Placeholder 3"/>
          <p:cNvSpPr>
            <a:spLocks noGrp="1"/>
          </p:cNvSpPr>
          <p:nvPr>
            <p:ph type="sldNum" sz="quarter" idx="10"/>
          </p:nvPr>
        </p:nvSpPr>
        <p:spPr/>
        <p:txBody>
          <a:bodyPr/>
          <a:lstStyle/>
          <a:p>
            <a:fld id="{AB60D969-08C6-4093-A6F3-AE03A0F00D8A}" type="slidenum">
              <a:rPr lang="en-CA" smtClean="0"/>
              <a:t>8</a:t>
            </a:fld>
            <a:endParaRPr lang="en-CA"/>
          </a:p>
        </p:txBody>
      </p:sp>
    </p:spTree>
    <p:extLst>
      <p:ext uri="{BB962C8B-B14F-4D97-AF65-F5344CB8AC3E}">
        <p14:creationId xmlns:p14="http://schemas.microsoft.com/office/powerpoint/2010/main" val="1973378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Schizophrenia is frequently cited as the diagnosis of individuals who are placed on CTOs (McLeod, 2012).</a:t>
            </a:r>
          </a:p>
          <a:p>
            <a:endParaRPr lang="en-CA" dirty="0"/>
          </a:p>
        </p:txBody>
      </p:sp>
      <p:sp>
        <p:nvSpPr>
          <p:cNvPr id="4" name="Slide Number Placeholder 3"/>
          <p:cNvSpPr>
            <a:spLocks noGrp="1"/>
          </p:cNvSpPr>
          <p:nvPr>
            <p:ph type="sldNum" sz="quarter" idx="10"/>
          </p:nvPr>
        </p:nvSpPr>
        <p:spPr/>
        <p:txBody>
          <a:bodyPr/>
          <a:lstStyle/>
          <a:p>
            <a:fld id="{AB60D969-08C6-4093-A6F3-AE03A0F00D8A}" type="slidenum">
              <a:rPr lang="en-CA" smtClean="0"/>
              <a:t>9</a:t>
            </a:fld>
            <a:endParaRPr lang="en-CA"/>
          </a:p>
        </p:txBody>
      </p:sp>
    </p:spTree>
    <p:extLst>
      <p:ext uri="{BB962C8B-B14F-4D97-AF65-F5344CB8AC3E}">
        <p14:creationId xmlns:p14="http://schemas.microsoft.com/office/powerpoint/2010/main" val="666643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8406D6-326C-4E4D-9859-A65E2CB17FD4}" type="datetime1">
              <a:rPr lang="en-CA" smtClean="0"/>
              <a:t>06/05/2016</a:t>
            </a:fld>
            <a:endParaRPr lang="en-CA"/>
          </a:p>
        </p:txBody>
      </p:sp>
      <p:sp>
        <p:nvSpPr>
          <p:cNvPr id="5" name="Footer Placeholder 4"/>
          <p:cNvSpPr>
            <a:spLocks noGrp="1"/>
          </p:cNvSpPr>
          <p:nvPr>
            <p:ph type="ftr" sz="quarter" idx="11"/>
          </p:nvPr>
        </p:nvSpPr>
        <p:spPr/>
        <p:txBody>
          <a:bodyPr/>
          <a:lstStyle/>
          <a:p>
            <a:r>
              <a:rPr lang="en-CA" smtClean="0"/>
              <a:t>Nicole Snow 2016 </a:t>
            </a:r>
            <a:endParaRPr lang="en-CA"/>
          </a:p>
        </p:txBody>
      </p:sp>
      <p:sp>
        <p:nvSpPr>
          <p:cNvPr id="6" name="Slide Number Placeholder 5"/>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A868B6-C601-4B5C-9335-AEC78CAF4C13}" type="datetime1">
              <a:rPr lang="en-CA" smtClean="0"/>
              <a:t>06/05/2016</a:t>
            </a:fld>
            <a:endParaRPr lang="en-CA"/>
          </a:p>
        </p:txBody>
      </p:sp>
      <p:sp>
        <p:nvSpPr>
          <p:cNvPr id="5" name="Footer Placeholder 4"/>
          <p:cNvSpPr>
            <a:spLocks noGrp="1"/>
          </p:cNvSpPr>
          <p:nvPr>
            <p:ph type="ftr" sz="quarter" idx="11"/>
          </p:nvPr>
        </p:nvSpPr>
        <p:spPr/>
        <p:txBody>
          <a:bodyPr/>
          <a:lstStyle/>
          <a:p>
            <a:r>
              <a:rPr lang="en-CA" smtClean="0"/>
              <a:t>Nicole Snow 2016 </a:t>
            </a:r>
            <a:endParaRPr lang="en-CA"/>
          </a:p>
        </p:txBody>
      </p:sp>
      <p:sp>
        <p:nvSpPr>
          <p:cNvPr id="6" name="Slide Number Placeholder 5"/>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A6301-D339-458A-A812-95662338DB21}" type="datetime1">
              <a:rPr lang="en-CA" smtClean="0"/>
              <a:t>06/05/2016</a:t>
            </a:fld>
            <a:endParaRPr lang="en-CA"/>
          </a:p>
        </p:txBody>
      </p:sp>
      <p:sp>
        <p:nvSpPr>
          <p:cNvPr id="5" name="Footer Placeholder 4"/>
          <p:cNvSpPr>
            <a:spLocks noGrp="1"/>
          </p:cNvSpPr>
          <p:nvPr>
            <p:ph type="ftr" sz="quarter" idx="11"/>
          </p:nvPr>
        </p:nvSpPr>
        <p:spPr/>
        <p:txBody>
          <a:bodyPr/>
          <a:lstStyle/>
          <a:p>
            <a:r>
              <a:rPr lang="en-CA" smtClean="0"/>
              <a:t>Nicole Snow 2016 </a:t>
            </a:r>
            <a:endParaRPr lang="en-CA"/>
          </a:p>
        </p:txBody>
      </p:sp>
      <p:sp>
        <p:nvSpPr>
          <p:cNvPr id="6" name="Slide Number Placeholder 5"/>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154F1-BB62-4694-B08E-6443618357BB}" type="datetime1">
              <a:rPr lang="en-CA" smtClean="0"/>
              <a:t>06/05/2016</a:t>
            </a:fld>
            <a:endParaRPr lang="en-CA"/>
          </a:p>
        </p:txBody>
      </p:sp>
      <p:sp>
        <p:nvSpPr>
          <p:cNvPr id="5" name="Footer Placeholder 4"/>
          <p:cNvSpPr>
            <a:spLocks noGrp="1"/>
          </p:cNvSpPr>
          <p:nvPr>
            <p:ph type="ftr" sz="quarter" idx="11"/>
          </p:nvPr>
        </p:nvSpPr>
        <p:spPr/>
        <p:txBody>
          <a:bodyPr/>
          <a:lstStyle/>
          <a:p>
            <a:r>
              <a:rPr lang="en-CA" smtClean="0"/>
              <a:t>Nicole Snow 2016 </a:t>
            </a:r>
            <a:endParaRPr lang="en-CA"/>
          </a:p>
        </p:txBody>
      </p:sp>
      <p:sp>
        <p:nvSpPr>
          <p:cNvPr id="6" name="Slide Number Placeholder 5"/>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ECC17-B9C0-4543-A233-87637992C0EF}" type="datetime1">
              <a:rPr lang="en-CA" smtClean="0"/>
              <a:t>06/05/2016</a:t>
            </a:fld>
            <a:endParaRPr lang="en-CA"/>
          </a:p>
        </p:txBody>
      </p:sp>
      <p:sp>
        <p:nvSpPr>
          <p:cNvPr id="5" name="Footer Placeholder 4"/>
          <p:cNvSpPr>
            <a:spLocks noGrp="1"/>
          </p:cNvSpPr>
          <p:nvPr>
            <p:ph type="ftr" sz="quarter" idx="11"/>
          </p:nvPr>
        </p:nvSpPr>
        <p:spPr/>
        <p:txBody>
          <a:bodyPr/>
          <a:lstStyle/>
          <a:p>
            <a:r>
              <a:rPr lang="en-CA" smtClean="0"/>
              <a:t>Nicole Snow 2016 </a:t>
            </a:r>
            <a:endParaRPr lang="en-CA"/>
          </a:p>
        </p:txBody>
      </p:sp>
      <p:sp>
        <p:nvSpPr>
          <p:cNvPr id="6" name="Slide Number Placeholder 5"/>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1C1AB-B6F3-49B2-922C-E9BD82C0F51D}" type="datetime1">
              <a:rPr lang="en-CA" smtClean="0"/>
              <a:t>06/05/2016</a:t>
            </a:fld>
            <a:endParaRPr lang="en-CA"/>
          </a:p>
        </p:txBody>
      </p:sp>
      <p:sp>
        <p:nvSpPr>
          <p:cNvPr id="6" name="Footer Placeholder 5"/>
          <p:cNvSpPr>
            <a:spLocks noGrp="1"/>
          </p:cNvSpPr>
          <p:nvPr>
            <p:ph type="ftr" sz="quarter" idx="11"/>
          </p:nvPr>
        </p:nvSpPr>
        <p:spPr/>
        <p:txBody>
          <a:bodyPr/>
          <a:lstStyle/>
          <a:p>
            <a:r>
              <a:rPr lang="en-CA" smtClean="0"/>
              <a:t>Nicole Snow 2016 </a:t>
            </a:r>
            <a:endParaRPr lang="en-CA"/>
          </a:p>
        </p:txBody>
      </p:sp>
      <p:sp>
        <p:nvSpPr>
          <p:cNvPr id="7" name="Slide Number Placeholder 6"/>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AA597A-824C-4BC8-A6DB-C07304347155}" type="datetime1">
              <a:rPr lang="en-CA" smtClean="0"/>
              <a:t>06/05/2016</a:t>
            </a:fld>
            <a:endParaRPr lang="en-CA"/>
          </a:p>
        </p:txBody>
      </p:sp>
      <p:sp>
        <p:nvSpPr>
          <p:cNvPr id="8" name="Footer Placeholder 7"/>
          <p:cNvSpPr>
            <a:spLocks noGrp="1"/>
          </p:cNvSpPr>
          <p:nvPr>
            <p:ph type="ftr" sz="quarter" idx="11"/>
          </p:nvPr>
        </p:nvSpPr>
        <p:spPr/>
        <p:txBody>
          <a:bodyPr/>
          <a:lstStyle/>
          <a:p>
            <a:r>
              <a:rPr lang="en-CA" smtClean="0"/>
              <a:t>Nicole Snow 2016 </a:t>
            </a:r>
            <a:endParaRPr lang="en-CA"/>
          </a:p>
        </p:txBody>
      </p:sp>
      <p:sp>
        <p:nvSpPr>
          <p:cNvPr id="9" name="Slide Number Placeholder 8"/>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77A85-1137-4483-8A5B-2B4A43080EAC}" type="datetime1">
              <a:rPr lang="en-CA" smtClean="0"/>
              <a:t>06/05/2016</a:t>
            </a:fld>
            <a:endParaRPr lang="en-CA"/>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927C5-0582-408C-9C2D-D201FEA3D56C}" type="datetime1">
              <a:rPr lang="en-CA" smtClean="0"/>
              <a:t>06/05/2016</a:t>
            </a:fld>
            <a:endParaRPr lang="en-CA"/>
          </a:p>
        </p:txBody>
      </p:sp>
      <p:sp>
        <p:nvSpPr>
          <p:cNvPr id="3" name="Footer Placeholder 2"/>
          <p:cNvSpPr>
            <a:spLocks noGrp="1"/>
          </p:cNvSpPr>
          <p:nvPr>
            <p:ph type="ftr" sz="quarter" idx="11"/>
          </p:nvPr>
        </p:nvSpPr>
        <p:spPr/>
        <p:txBody>
          <a:bodyPr/>
          <a:lstStyle/>
          <a:p>
            <a:r>
              <a:rPr lang="en-CA" smtClean="0"/>
              <a:t>Nicole Snow 2016 </a:t>
            </a:r>
            <a:endParaRPr lang="en-CA"/>
          </a:p>
        </p:txBody>
      </p:sp>
      <p:sp>
        <p:nvSpPr>
          <p:cNvPr id="4" name="Slide Number Placeholder 3"/>
          <p:cNvSpPr>
            <a:spLocks noGrp="1"/>
          </p:cNvSpPr>
          <p:nvPr>
            <p:ph type="sldNum" sz="quarter" idx="12"/>
          </p:nvPr>
        </p:nvSpPr>
        <p:spPr/>
        <p:txBody>
          <a:bodyPr/>
          <a:lstStyle/>
          <a:p>
            <a:fld id="{ACFB2233-4793-4FCE-9927-B790D7E8546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D3263-80E5-4B9F-9A3D-0CFD0389DCF7}" type="datetime1">
              <a:rPr lang="en-CA" smtClean="0"/>
              <a:t>06/05/2016</a:t>
            </a:fld>
            <a:endParaRPr lang="en-CA"/>
          </a:p>
        </p:txBody>
      </p:sp>
      <p:sp>
        <p:nvSpPr>
          <p:cNvPr id="6" name="Footer Placeholder 5"/>
          <p:cNvSpPr>
            <a:spLocks noGrp="1"/>
          </p:cNvSpPr>
          <p:nvPr>
            <p:ph type="ftr" sz="quarter" idx="11"/>
          </p:nvPr>
        </p:nvSpPr>
        <p:spPr/>
        <p:txBody>
          <a:bodyPr/>
          <a:lstStyle/>
          <a:p>
            <a:r>
              <a:rPr lang="en-CA" smtClean="0"/>
              <a:t>Nicole Snow 2016 </a:t>
            </a:r>
            <a:endParaRPr lang="en-CA"/>
          </a:p>
        </p:txBody>
      </p:sp>
      <p:sp>
        <p:nvSpPr>
          <p:cNvPr id="7" name="Slide Number Placeholder 6"/>
          <p:cNvSpPr>
            <a:spLocks noGrp="1"/>
          </p:cNvSpPr>
          <p:nvPr>
            <p:ph type="sldNum" sz="quarter" idx="12"/>
          </p:nvPr>
        </p:nvSpPr>
        <p:spPr/>
        <p:txBody>
          <a:bodyPr/>
          <a:lstStyle/>
          <a:p>
            <a:fld id="{ACFB2233-4793-4FCE-9927-B790D7E85462}" type="slidenum">
              <a:rPr lang="en-CA" smtClean="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9A51066-7D56-4845-B416-C7E70625FAC5}" type="datetime1">
              <a:rPr lang="en-CA" smtClean="0"/>
              <a:t>06/05/2016</a:t>
            </a:fld>
            <a:endParaRPr lang="en-CA"/>
          </a:p>
        </p:txBody>
      </p:sp>
      <p:sp>
        <p:nvSpPr>
          <p:cNvPr id="9" name="Slide Number Placeholder 8"/>
          <p:cNvSpPr>
            <a:spLocks noGrp="1"/>
          </p:cNvSpPr>
          <p:nvPr>
            <p:ph type="sldNum" sz="quarter" idx="11"/>
          </p:nvPr>
        </p:nvSpPr>
        <p:spPr/>
        <p:txBody>
          <a:bodyPr/>
          <a:lstStyle/>
          <a:p>
            <a:fld id="{ACFB2233-4793-4FCE-9927-B790D7E85462}" type="slidenum">
              <a:rPr lang="en-CA" smtClean="0"/>
              <a:t>‹#›</a:t>
            </a:fld>
            <a:endParaRPr lang="en-CA"/>
          </a:p>
        </p:txBody>
      </p:sp>
      <p:sp>
        <p:nvSpPr>
          <p:cNvPr id="10" name="Footer Placeholder 9"/>
          <p:cNvSpPr>
            <a:spLocks noGrp="1"/>
          </p:cNvSpPr>
          <p:nvPr>
            <p:ph type="ftr" sz="quarter" idx="12"/>
          </p:nvPr>
        </p:nvSpPr>
        <p:spPr/>
        <p:txBody>
          <a:bodyPr/>
          <a:lstStyle/>
          <a:p>
            <a:r>
              <a:rPr lang="en-CA" smtClean="0"/>
              <a:t>Nicole Snow 2016 </a:t>
            </a: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CFB2233-4793-4FCE-9927-B790D7E85462}" type="slidenum">
              <a:rPr lang="en-CA" smtClean="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CA" smtClean="0"/>
              <a:t>Nicole Snow 2016 </a:t>
            </a:r>
            <a:endParaRPr lang="en-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A25DF35-59B9-4088-91F5-24B46C3A0D9D}" type="datetime1">
              <a:rPr lang="en-CA" smtClean="0"/>
              <a:t>06/05/2016</a:t>
            </a:fld>
            <a:endParaRPr lang="en-CA"/>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800199"/>
          </a:xfrm>
        </p:spPr>
        <p:txBody>
          <a:bodyPr>
            <a:noAutofit/>
          </a:bodyPr>
          <a:lstStyle/>
          <a:p>
            <a:r>
              <a:rPr lang="en-CA" sz="3200" dirty="0" smtClean="0"/>
              <a:t>Community Treatment Orders in Newfoundland and Labrador:</a:t>
            </a:r>
            <a:br>
              <a:rPr lang="en-CA" sz="3200" dirty="0" smtClean="0"/>
            </a:br>
            <a:r>
              <a:rPr lang="en-CA" sz="3200" dirty="0" smtClean="0"/>
              <a:t>Who is Protected?</a:t>
            </a:r>
            <a:endParaRPr lang="en-CA" sz="3200" dirty="0"/>
          </a:p>
        </p:txBody>
      </p:sp>
      <p:sp>
        <p:nvSpPr>
          <p:cNvPr id="3" name="Subtitle 2"/>
          <p:cNvSpPr>
            <a:spLocks noGrp="1"/>
          </p:cNvSpPr>
          <p:nvPr>
            <p:ph type="subTitle" idx="1"/>
          </p:nvPr>
        </p:nvSpPr>
        <p:spPr>
          <a:xfrm>
            <a:off x="1371600" y="3886200"/>
            <a:ext cx="6400800" cy="2279104"/>
          </a:xfrm>
        </p:spPr>
        <p:txBody>
          <a:bodyPr>
            <a:normAutofit fontScale="77500" lnSpcReduction="20000"/>
          </a:bodyPr>
          <a:lstStyle/>
          <a:p>
            <a:r>
              <a:rPr lang="en-CA" dirty="0" smtClean="0"/>
              <a:t>Nicole Snow, PhD, RN, CPMHN(C)</a:t>
            </a:r>
          </a:p>
          <a:p>
            <a:r>
              <a:rPr lang="en-CA" dirty="0" smtClean="0"/>
              <a:t>Assistant Professor, Memorial University School of Nursing</a:t>
            </a:r>
          </a:p>
          <a:p>
            <a:endParaRPr lang="en-CA" dirty="0" smtClean="0"/>
          </a:p>
          <a:p>
            <a:r>
              <a:rPr lang="en-CA" dirty="0" smtClean="0"/>
              <a:t>Presentation to:</a:t>
            </a:r>
          </a:p>
          <a:p>
            <a:r>
              <a:rPr lang="en-CA" dirty="0" smtClean="0"/>
              <a:t>The Leslie Harris Centre of Regional Development and Public Policy and </a:t>
            </a:r>
          </a:p>
          <a:p>
            <a:r>
              <a:rPr lang="en-CA" dirty="0" smtClean="0"/>
              <a:t>The Newfoundland and Labrador Centre for Applied Health Research</a:t>
            </a:r>
          </a:p>
          <a:p>
            <a:r>
              <a:rPr lang="en-CA" dirty="0" smtClean="0"/>
              <a:t>Synergy Session</a:t>
            </a:r>
          </a:p>
          <a:p>
            <a:r>
              <a:rPr lang="en-CA" dirty="0" smtClean="0"/>
              <a:t>May 6, 2016</a:t>
            </a:r>
          </a:p>
          <a:p>
            <a:endParaRPr lang="en-CA" dirty="0"/>
          </a:p>
        </p:txBody>
      </p:sp>
    </p:spTree>
    <p:extLst>
      <p:ext uri="{BB962C8B-B14F-4D97-AF65-F5344CB8AC3E}">
        <p14:creationId xmlns:p14="http://schemas.microsoft.com/office/powerpoint/2010/main" val="1524386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74042"/>
          </a:xfrm>
        </p:spPr>
        <p:txBody>
          <a:bodyPr/>
          <a:lstStyle/>
          <a:p>
            <a:r>
              <a:rPr lang="en-CA" sz="4400" dirty="0"/>
              <a:t>Mental Health Legislation </a:t>
            </a:r>
          </a:p>
        </p:txBody>
      </p:sp>
      <p:sp>
        <p:nvSpPr>
          <p:cNvPr id="3" name="Content Placeholder 2"/>
          <p:cNvSpPr>
            <a:spLocks noGrp="1"/>
          </p:cNvSpPr>
          <p:nvPr>
            <p:ph idx="1"/>
          </p:nvPr>
        </p:nvSpPr>
        <p:spPr>
          <a:xfrm>
            <a:off x="0" y="836712"/>
            <a:ext cx="8460432" cy="5832648"/>
          </a:xfrm>
        </p:spPr>
        <p:txBody>
          <a:bodyPr>
            <a:noAutofit/>
          </a:bodyPr>
          <a:lstStyle/>
          <a:p>
            <a:r>
              <a:rPr lang="en-CA" sz="2400" b="1" dirty="0"/>
              <a:t>Proponents of CTOs describe these measures as less restrictive than mandatory inpatient admissions and are therefore in accordance with legal and Charter </a:t>
            </a:r>
            <a:r>
              <a:rPr lang="en-CA" sz="2400" b="1" dirty="0" smtClean="0"/>
              <a:t>of Rights and Freedoms principles </a:t>
            </a:r>
            <a:r>
              <a:rPr lang="en-CA" sz="2000" b="1" dirty="0"/>
              <a:t>(Gray et al., 2008). </a:t>
            </a:r>
            <a:endParaRPr lang="en-CA" sz="2000" b="1" dirty="0" smtClean="0"/>
          </a:p>
          <a:p>
            <a:endParaRPr lang="en-CA" sz="2400" dirty="0" smtClean="0"/>
          </a:p>
          <a:p>
            <a:r>
              <a:rPr lang="en-CA" sz="2400" b="1" dirty="0" smtClean="0"/>
              <a:t>The </a:t>
            </a:r>
            <a:r>
              <a:rPr lang="en-CA" sz="2400" b="1" dirty="0"/>
              <a:t>Canadian Psychiatric Association’s position paper in support of MOT </a:t>
            </a:r>
            <a:r>
              <a:rPr lang="en-CA" sz="2000" b="1" dirty="0"/>
              <a:t>(O’Reilly et al., 2009</a:t>
            </a:r>
            <a:r>
              <a:rPr lang="en-CA" sz="2400" b="1" dirty="0"/>
              <a:t>) states that:</a:t>
            </a:r>
          </a:p>
          <a:p>
            <a:pPr lvl="1"/>
            <a:r>
              <a:rPr lang="en-CA" sz="2400" dirty="0" smtClean="0"/>
              <a:t>when </a:t>
            </a:r>
            <a:r>
              <a:rPr lang="en-CA" sz="2400" dirty="0"/>
              <a:t>a patient has demonstrated a pattern of repeated nonadherence to treatment followed by decompensation to a level that requires involuntary patient admission, it may be clinically and ethically appropriate to take a </a:t>
            </a:r>
            <a:r>
              <a:rPr lang="en-CA" sz="2400" dirty="0" smtClean="0"/>
              <a:t>pre-emptive </a:t>
            </a:r>
            <a:r>
              <a:rPr lang="en-CA" sz="2400" dirty="0"/>
              <a:t>approach to reduce the risk of serious harm to the patient and, although less common, to others. Mental health legislation should be structured in a way that ensures that these clinical and ethical considerations are met (p. 2</a:t>
            </a:r>
            <a:r>
              <a:rPr lang="en-CA" sz="2400" dirty="0" smtClean="0"/>
              <a:t>).</a:t>
            </a:r>
          </a:p>
          <a:p>
            <a:pPr lvl="1"/>
            <a:endParaRPr lang="en-CA" sz="2400"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10</a:t>
            </a:fld>
            <a:endParaRPr lang="en-CA"/>
          </a:p>
        </p:txBody>
      </p:sp>
    </p:spTree>
    <p:extLst>
      <p:ext uri="{BB962C8B-B14F-4D97-AF65-F5344CB8AC3E}">
        <p14:creationId xmlns:p14="http://schemas.microsoft.com/office/powerpoint/2010/main" val="790506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46050"/>
          </a:xfrm>
        </p:spPr>
        <p:txBody>
          <a:bodyPr/>
          <a:lstStyle/>
          <a:p>
            <a:r>
              <a:rPr lang="en-CA" sz="4000" dirty="0"/>
              <a:t>Mental Health Legislation </a:t>
            </a:r>
          </a:p>
        </p:txBody>
      </p:sp>
      <p:sp>
        <p:nvSpPr>
          <p:cNvPr id="3" name="Content Placeholder 2"/>
          <p:cNvSpPr>
            <a:spLocks noGrp="1"/>
          </p:cNvSpPr>
          <p:nvPr>
            <p:ph idx="1"/>
          </p:nvPr>
        </p:nvSpPr>
        <p:spPr>
          <a:xfrm>
            <a:off x="251520" y="908720"/>
            <a:ext cx="7992888" cy="5760640"/>
          </a:xfrm>
        </p:spPr>
        <p:txBody>
          <a:bodyPr>
            <a:normAutofit fontScale="92500" lnSpcReduction="10000"/>
          </a:bodyPr>
          <a:lstStyle/>
          <a:p>
            <a:r>
              <a:rPr lang="en-CA" sz="2600" dirty="0"/>
              <a:t>Many national and provincial associations are generally supportive of the use of CTOs,</a:t>
            </a:r>
          </a:p>
          <a:p>
            <a:pPr lvl="1"/>
            <a:r>
              <a:rPr lang="en-CA" sz="2600" dirty="0"/>
              <a:t>E.g. Schizophrenia Society of Canada</a:t>
            </a:r>
          </a:p>
          <a:p>
            <a:endParaRPr lang="en-CA" sz="2600" dirty="0"/>
          </a:p>
          <a:p>
            <a:r>
              <a:rPr lang="en-CA" sz="2600" dirty="0" smtClean="0"/>
              <a:t>However, there </a:t>
            </a:r>
            <a:r>
              <a:rPr lang="en-CA" sz="2600" dirty="0"/>
              <a:t>is varied support from provincial branches of CMHA (Gray et al., 2008). </a:t>
            </a:r>
          </a:p>
          <a:p>
            <a:pPr lvl="1"/>
            <a:r>
              <a:rPr lang="en-CA" sz="2600" dirty="0"/>
              <a:t>The national branch of CMHA has identified the following arguments against mandating community treatment:</a:t>
            </a:r>
          </a:p>
          <a:p>
            <a:pPr lvl="1"/>
            <a:r>
              <a:rPr lang="en-CA" sz="2600" dirty="0"/>
              <a:t>It is a further erosion of individual rights and diminishes the ability of consumers to be in control of their lives.</a:t>
            </a:r>
          </a:p>
          <a:p>
            <a:pPr lvl="1"/>
            <a:r>
              <a:rPr lang="en-CA" sz="2600" dirty="0"/>
              <a:t>If an adequate mental health system were in place, community committal would not be needed</a:t>
            </a:r>
            <a:r>
              <a:rPr lang="en-CA" sz="2600" dirty="0" smtClean="0"/>
              <a:t>.</a:t>
            </a:r>
          </a:p>
          <a:p>
            <a:pPr lvl="1"/>
            <a:endParaRPr lang="en-CA" sz="2600" dirty="0"/>
          </a:p>
          <a:p>
            <a:r>
              <a:rPr lang="en-CA" sz="2600" dirty="0"/>
              <a:t>Forced treatment can jeopardize long-term relationships with caregivers (CMHA, 2012, ¶ 3).  </a:t>
            </a:r>
          </a:p>
          <a:p>
            <a:endParaRPr lang="en-CA" dirty="0"/>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11</a:t>
            </a:fld>
            <a:endParaRPr lang="en-CA"/>
          </a:p>
        </p:txBody>
      </p:sp>
    </p:spTree>
    <p:extLst>
      <p:ext uri="{BB962C8B-B14F-4D97-AF65-F5344CB8AC3E}">
        <p14:creationId xmlns:p14="http://schemas.microsoft.com/office/powerpoint/2010/main" val="635575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692696"/>
          </a:xfrm>
        </p:spPr>
        <p:txBody>
          <a:bodyPr/>
          <a:lstStyle/>
          <a:p>
            <a:r>
              <a:rPr lang="en-CA" sz="3600" dirty="0"/>
              <a:t>Mental Health Legislation </a:t>
            </a:r>
          </a:p>
        </p:txBody>
      </p:sp>
      <p:sp>
        <p:nvSpPr>
          <p:cNvPr id="3" name="Content Placeholder 2"/>
          <p:cNvSpPr>
            <a:spLocks noGrp="1"/>
          </p:cNvSpPr>
          <p:nvPr>
            <p:ph idx="1"/>
          </p:nvPr>
        </p:nvSpPr>
        <p:spPr>
          <a:xfrm>
            <a:off x="0" y="836712"/>
            <a:ext cx="8604448" cy="6021288"/>
          </a:xfrm>
        </p:spPr>
        <p:txBody>
          <a:bodyPr>
            <a:noAutofit/>
          </a:bodyPr>
          <a:lstStyle/>
          <a:p>
            <a:r>
              <a:rPr lang="en-CA" sz="2000" b="1" dirty="0"/>
              <a:t>All Canadian provinces have mental health acts that identify circumstances in which an individual may be involuntarily admitted to a hospital for treatment </a:t>
            </a:r>
            <a:r>
              <a:rPr lang="en-CA" sz="1600" b="1" dirty="0"/>
              <a:t>(CMHA, 2012). </a:t>
            </a:r>
            <a:endParaRPr lang="en-CA" sz="1600" b="1" dirty="0" smtClean="0"/>
          </a:p>
          <a:p>
            <a:pPr lvl="1"/>
            <a:r>
              <a:rPr lang="en-CA" sz="1800" dirty="0" smtClean="0"/>
              <a:t>Not all have </a:t>
            </a:r>
            <a:r>
              <a:rPr lang="en-CA" sz="1800" dirty="0"/>
              <a:t>such provisos for involuntary community treatment (</a:t>
            </a:r>
            <a:r>
              <a:rPr lang="en-CA" sz="1400" dirty="0"/>
              <a:t>Kent-Wilkinson, 2015). </a:t>
            </a:r>
            <a:endParaRPr lang="en-CA" sz="1400" dirty="0" smtClean="0"/>
          </a:p>
          <a:p>
            <a:pPr lvl="1"/>
            <a:r>
              <a:rPr lang="en-CA" sz="1800" dirty="0" smtClean="0"/>
              <a:t>Some </a:t>
            </a:r>
            <a:r>
              <a:rPr lang="en-CA" sz="1800" dirty="0"/>
              <a:t>mental health acts refer to short leaves from hospital. </a:t>
            </a:r>
            <a:endParaRPr lang="en-CA" sz="1800" dirty="0" smtClean="0"/>
          </a:p>
          <a:p>
            <a:pPr lvl="1"/>
            <a:endParaRPr lang="en-CA" sz="1800" dirty="0" smtClean="0"/>
          </a:p>
          <a:p>
            <a:r>
              <a:rPr lang="en-CA" sz="2000" b="1" dirty="0" smtClean="0"/>
              <a:t>Canadian provinces that have CTOs:</a:t>
            </a:r>
          </a:p>
          <a:p>
            <a:pPr lvl="1"/>
            <a:r>
              <a:rPr lang="en-CA" sz="1800" dirty="0" smtClean="0"/>
              <a:t>Saskatchewan, Ontario, Nova Scotia, Newfoundland and Labrador, and Alberta</a:t>
            </a:r>
          </a:p>
          <a:p>
            <a:pPr lvl="2"/>
            <a:r>
              <a:rPr lang="en-CA" sz="1600" dirty="0" smtClean="0"/>
              <a:t>Saskatchewan </a:t>
            </a:r>
            <a:r>
              <a:rPr lang="en-CA" sz="1600" dirty="0"/>
              <a:t>was the first province to do so in 1995 </a:t>
            </a:r>
            <a:r>
              <a:rPr lang="en-CA" sz="1200" dirty="0"/>
              <a:t>(</a:t>
            </a:r>
            <a:r>
              <a:rPr lang="en-CA" sz="1200" dirty="0" err="1"/>
              <a:t>Trueman</a:t>
            </a:r>
            <a:r>
              <a:rPr lang="en-CA" sz="1200" dirty="0"/>
              <a:t>, 2003</a:t>
            </a:r>
            <a:r>
              <a:rPr lang="en-CA" sz="1200" dirty="0" smtClean="0"/>
              <a:t>).</a:t>
            </a:r>
          </a:p>
          <a:p>
            <a:pPr lvl="1"/>
            <a:r>
              <a:rPr lang="en-CA" sz="1800" dirty="0" smtClean="0"/>
              <a:t>Some variances exist in how they are implemented</a:t>
            </a:r>
          </a:p>
          <a:p>
            <a:pPr lvl="1"/>
            <a:endParaRPr lang="en-CA" sz="1800" dirty="0" smtClean="0"/>
          </a:p>
          <a:p>
            <a:r>
              <a:rPr lang="en-CA" sz="2000" b="1" dirty="0" smtClean="0"/>
              <a:t>Provinces with provisos </a:t>
            </a:r>
            <a:r>
              <a:rPr lang="en-CA" sz="2000" b="1" dirty="0"/>
              <a:t>in their legislation for extended leave from </a:t>
            </a:r>
            <a:r>
              <a:rPr lang="en-CA" sz="2000" b="1" dirty="0" smtClean="0"/>
              <a:t>hospital</a:t>
            </a:r>
          </a:p>
          <a:p>
            <a:pPr lvl="1"/>
            <a:r>
              <a:rPr lang="en-CA" sz="1800" dirty="0" smtClean="0"/>
              <a:t>British Columbia, Manitoba, and </a:t>
            </a:r>
            <a:r>
              <a:rPr lang="en-CA" sz="1800" dirty="0"/>
              <a:t>Prince Edward Island </a:t>
            </a:r>
          </a:p>
          <a:p>
            <a:endParaRPr lang="en-CA" sz="1800" dirty="0" smtClean="0"/>
          </a:p>
          <a:p>
            <a:r>
              <a:rPr lang="en-CA" sz="2000" b="1" dirty="0" smtClean="0"/>
              <a:t>Provinces with no stipulations for hospital leave or CTOs:</a:t>
            </a:r>
          </a:p>
          <a:p>
            <a:pPr lvl="1"/>
            <a:r>
              <a:rPr lang="en-CA" sz="1800" dirty="0" smtClean="0"/>
              <a:t>New Brunswick and </a:t>
            </a:r>
            <a:r>
              <a:rPr lang="en-CA" sz="1800" dirty="0"/>
              <a:t>the three territories (Northwest Territories, Nunavut, and Yukon</a:t>
            </a:r>
            <a:r>
              <a:rPr lang="en-CA" sz="1800" dirty="0" smtClean="0"/>
              <a:t>)</a:t>
            </a:r>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12</a:t>
            </a:fld>
            <a:endParaRPr lang="en-CA"/>
          </a:p>
        </p:txBody>
      </p:sp>
    </p:spTree>
    <p:extLst>
      <p:ext uri="{BB962C8B-B14F-4D97-AF65-F5344CB8AC3E}">
        <p14:creationId xmlns:p14="http://schemas.microsoft.com/office/powerpoint/2010/main" val="3047522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a:t>Mental Health Legislation </a:t>
            </a:r>
          </a:p>
        </p:txBody>
      </p:sp>
      <p:sp>
        <p:nvSpPr>
          <p:cNvPr id="3" name="Content Placeholder 2"/>
          <p:cNvSpPr>
            <a:spLocks noGrp="1"/>
          </p:cNvSpPr>
          <p:nvPr>
            <p:ph idx="1"/>
          </p:nvPr>
        </p:nvSpPr>
        <p:spPr>
          <a:xfrm>
            <a:off x="107504" y="1600200"/>
            <a:ext cx="8280920" cy="4800600"/>
          </a:xfrm>
        </p:spPr>
        <p:txBody>
          <a:bodyPr/>
          <a:lstStyle/>
          <a:p>
            <a:r>
              <a:rPr lang="en-CA" sz="2800" b="1" dirty="0"/>
              <a:t>All CTOs in Canada contain the following: </a:t>
            </a:r>
            <a:endParaRPr lang="en-CA" sz="2800" b="1" dirty="0" smtClean="0"/>
          </a:p>
          <a:p>
            <a:pPr lvl="1"/>
            <a:r>
              <a:rPr lang="en-CA" sz="2800" dirty="0" smtClean="0"/>
              <a:t>committal criteria</a:t>
            </a:r>
            <a:endParaRPr lang="en-CA" sz="2800" dirty="0"/>
          </a:p>
          <a:p>
            <a:pPr lvl="1"/>
            <a:r>
              <a:rPr lang="en-CA" sz="2800" dirty="0"/>
              <a:t>psychiatric history </a:t>
            </a:r>
            <a:r>
              <a:rPr lang="en-CA" sz="2800" dirty="0" smtClean="0"/>
              <a:t>criteria</a:t>
            </a:r>
            <a:endParaRPr lang="en-CA" sz="2800" dirty="0"/>
          </a:p>
          <a:p>
            <a:pPr lvl="1"/>
            <a:r>
              <a:rPr lang="en-CA" sz="2800" dirty="0"/>
              <a:t>a treatment </a:t>
            </a:r>
            <a:r>
              <a:rPr lang="en-CA" sz="2800" dirty="0" smtClean="0"/>
              <a:t>plan</a:t>
            </a:r>
            <a:endParaRPr lang="en-CA" sz="2800" dirty="0"/>
          </a:p>
          <a:p>
            <a:pPr lvl="1"/>
            <a:r>
              <a:rPr lang="en-CA" sz="2800" dirty="0"/>
              <a:t>identification of available </a:t>
            </a:r>
            <a:r>
              <a:rPr lang="en-CA" sz="2800" dirty="0" smtClean="0"/>
              <a:t>services</a:t>
            </a:r>
            <a:endParaRPr lang="en-CA" sz="2800" dirty="0"/>
          </a:p>
          <a:p>
            <a:pPr lvl="1"/>
            <a:r>
              <a:rPr lang="en-CA" sz="2800" dirty="0"/>
              <a:t>verification that rights advice has been </a:t>
            </a:r>
            <a:r>
              <a:rPr lang="en-CA" sz="2800" dirty="0" smtClean="0"/>
              <a:t>given </a:t>
            </a:r>
            <a:endParaRPr lang="en-CA" sz="2800" dirty="0"/>
          </a:p>
          <a:p>
            <a:pPr lvl="1"/>
            <a:r>
              <a:rPr lang="en-CA" sz="2800" dirty="0" smtClean="0"/>
              <a:t>notification </a:t>
            </a:r>
            <a:r>
              <a:rPr lang="en-CA" sz="2800" dirty="0"/>
              <a:t>that consent or authorization for the order has been obtained </a:t>
            </a:r>
            <a:r>
              <a:rPr lang="en-CA" dirty="0"/>
              <a:t>(Gray et al., 2008).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13</a:t>
            </a:fld>
            <a:endParaRPr lang="en-CA"/>
          </a:p>
        </p:txBody>
      </p:sp>
    </p:spTree>
    <p:extLst>
      <p:ext uri="{BB962C8B-B14F-4D97-AF65-F5344CB8AC3E}">
        <p14:creationId xmlns:p14="http://schemas.microsoft.com/office/powerpoint/2010/main" val="3419526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4082"/>
          </a:xfrm>
        </p:spPr>
        <p:txBody>
          <a:bodyPr/>
          <a:lstStyle/>
          <a:p>
            <a:r>
              <a:rPr lang="en-CA" sz="3600" dirty="0"/>
              <a:t>Mental Health Legislation </a:t>
            </a:r>
          </a:p>
        </p:txBody>
      </p:sp>
      <p:sp>
        <p:nvSpPr>
          <p:cNvPr id="3" name="Content Placeholder 2"/>
          <p:cNvSpPr>
            <a:spLocks noGrp="1"/>
          </p:cNvSpPr>
          <p:nvPr>
            <p:ph idx="1"/>
          </p:nvPr>
        </p:nvSpPr>
        <p:spPr>
          <a:xfrm>
            <a:off x="-180528" y="908720"/>
            <a:ext cx="8640960" cy="5760640"/>
          </a:xfrm>
        </p:spPr>
        <p:txBody>
          <a:bodyPr>
            <a:normAutofit fontScale="92500" lnSpcReduction="10000"/>
          </a:bodyPr>
          <a:lstStyle/>
          <a:p>
            <a:r>
              <a:rPr lang="en-CA" sz="2800" b="1" dirty="0"/>
              <a:t>In the case of </a:t>
            </a:r>
            <a:r>
              <a:rPr lang="en-CA" sz="2800" b="1" dirty="0" smtClean="0"/>
              <a:t>NL:</a:t>
            </a:r>
          </a:p>
          <a:p>
            <a:pPr lvl="1"/>
            <a:r>
              <a:rPr lang="en-CA" i="1" dirty="0" smtClean="0"/>
              <a:t>Mental </a:t>
            </a:r>
            <a:r>
              <a:rPr lang="en-CA" i="1" dirty="0"/>
              <a:t>Health Care and Treatment Act </a:t>
            </a:r>
            <a:r>
              <a:rPr lang="en-CA" dirty="0" smtClean="0"/>
              <a:t>(2006) Part IV- CTOs</a:t>
            </a:r>
            <a:endParaRPr lang="en-CA" dirty="0"/>
          </a:p>
          <a:p>
            <a:pPr lvl="2"/>
            <a:r>
              <a:rPr lang="en-CA" dirty="0" smtClean="0"/>
              <a:t>provides </a:t>
            </a:r>
            <a:r>
              <a:rPr lang="en-CA" dirty="0"/>
              <a:t>guidelines as to when and under what circumstances a person can be subjected to a CTO. </a:t>
            </a:r>
            <a:endParaRPr lang="en-CA" dirty="0" smtClean="0"/>
          </a:p>
          <a:p>
            <a:pPr lvl="2"/>
            <a:endParaRPr lang="en-CA" dirty="0"/>
          </a:p>
          <a:p>
            <a:pPr lvl="2"/>
            <a:r>
              <a:rPr lang="en-CA" dirty="0" smtClean="0"/>
              <a:t>The </a:t>
            </a:r>
            <a:r>
              <a:rPr lang="en-CA" dirty="0"/>
              <a:t>individual must have a history of mental illness and require ongoing treatment or supervision in the community. </a:t>
            </a:r>
          </a:p>
          <a:p>
            <a:pPr lvl="2"/>
            <a:endParaRPr lang="en-CA" dirty="0" smtClean="0"/>
          </a:p>
          <a:p>
            <a:pPr lvl="2"/>
            <a:r>
              <a:rPr lang="en-CA" dirty="0" smtClean="0"/>
              <a:t>If </a:t>
            </a:r>
            <a:r>
              <a:rPr lang="en-CA" dirty="0"/>
              <a:t>such care was not provided, there must be an identifiable risk that the person would become harmful to self or others. </a:t>
            </a:r>
          </a:p>
          <a:p>
            <a:pPr lvl="2"/>
            <a:endParaRPr lang="en-CA" dirty="0" smtClean="0"/>
          </a:p>
          <a:p>
            <a:pPr lvl="2"/>
            <a:r>
              <a:rPr lang="en-CA" dirty="0" smtClean="0"/>
              <a:t>The </a:t>
            </a:r>
            <a:r>
              <a:rPr lang="en-CA" dirty="0"/>
              <a:t>person, because of her severe mental illness, would have to demonstrate a lack of insight or understanding into its nature and need for treatment and therefore, she would be unlikely to voluntarily agree to treatment. </a:t>
            </a:r>
          </a:p>
          <a:p>
            <a:pPr lvl="2"/>
            <a:endParaRPr lang="en-CA" dirty="0" smtClean="0"/>
          </a:p>
          <a:p>
            <a:pPr lvl="2"/>
            <a:r>
              <a:rPr lang="en-CA" dirty="0" smtClean="0"/>
              <a:t>As </a:t>
            </a:r>
            <a:r>
              <a:rPr lang="en-CA" dirty="0"/>
              <a:t>well, if the person does not avail of such services, then her mental status and level of functioning will continue to deteriorate. </a:t>
            </a:r>
          </a:p>
          <a:p>
            <a:pPr lvl="2"/>
            <a:endParaRPr lang="en-CA" dirty="0" smtClean="0"/>
          </a:p>
          <a:p>
            <a:pPr lvl="2"/>
            <a:r>
              <a:rPr lang="en-CA" dirty="0" smtClean="0"/>
              <a:t>To </a:t>
            </a:r>
            <a:r>
              <a:rPr lang="en-CA" dirty="0"/>
              <a:t>be eligible, a person is required to have at least three involuntary admissions to a mental health facility in the past two years, or have previously been on a CTO. </a:t>
            </a:r>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14</a:t>
            </a:fld>
            <a:endParaRPr lang="en-CA"/>
          </a:p>
        </p:txBody>
      </p:sp>
    </p:spTree>
    <p:extLst>
      <p:ext uri="{BB962C8B-B14F-4D97-AF65-F5344CB8AC3E}">
        <p14:creationId xmlns:p14="http://schemas.microsoft.com/office/powerpoint/2010/main" val="294705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2034"/>
          </a:xfrm>
        </p:spPr>
        <p:txBody>
          <a:bodyPr/>
          <a:lstStyle/>
          <a:p>
            <a:r>
              <a:rPr lang="en-CA" sz="3600" dirty="0"/>
              <a:t>Mental Health Legislation </a:t>
            </a:r>
          </a:p>
        </p:txBody>
      </p:sp>
      <p:sp>
        <p:nvSpPr>
          <p:cNvPr id="3" name="Content Placeholder 2"/>
          <p:cNvSpPr>
            <a:spLocks noGrp="1"/>
          </p:cNvSpPr>
          <p:nvPr>
            <p:ph idx="1"/>
          </p:nvPr>
        </p:nvSpPr>
        <p:spPr>
          <a:xfrm>
            <a:off x="0" y="476672"/>
            <a:ext cx="8532440" cy="6192688"/>
          </a:xfrm>
        </p:spPr>
        <p:txBody>
          <a:bodyPr>
            <a:noAutofit/>
          </a:bodyPr>
          <a:lstStyle/>
          <a:p>
            <a:pPr marL="114300" indent="0">
              <a:buNone/>
            </a:pPr>
            <a:endParaRPr lang="en-CA" sz="1600" dirty="0" smtClean="0"/>
          </a:p>
          <a:p>
            <a:r>
              <a:rPr lang="en-CA" sz="2400" b="1" dirty="0" smtClean="0"/>
              <a:t>Countries using CTOs:</a:t>
            </a:r>
          </a:p>
          <a:p>
            <a:pPr lvl="1"/>
            <a:r>
              <a:rPr lang="en-CA" dirty="0" smtClean="0"/>
              <a:t>Australia and Canada, United States, New Zealand and the United Kingdom </a:t>
            </a:r>
          </a:p>
          <a:p>
            <a:pPr lvl="1"/>
            <a:endParaRPr lang="en-CA" dirty="0" smtClean="0"/>
          </a:p>
          <a:p>
            <a:r>
              <a:rPr lang="en-CA" sz="2400" b="1" dirty="0" smtClean="0"/>
              <a:t>Variations in use:</a:t>
            </a:r>
          </a:p>
          <a:p>
            <a:pPr lvl="1"/>
            <a:r>
              <a:rPr lang="en-CA" dirty="0" smtClean="0"/>
              <a:t>the patient does not have to be in hospital in order to have the CTO initiated  or meet the same criteria as an involuntarily admitted patient </a:t>
            </a:r>
            <a:r>
              <a:rPr lang="en-CA" sz="1600" dirty="0" smtClean="0"/>
              <a:t>(Gray &amp; O’Reilly, 2001). </a:t>
            </a:r>
          </a:p>
          <a:p>
            <a:pPr lvl="1"/>
            <a:endParaRPr lang="en-CA" dirty="0" smtClean="0"/>
          </a:p>
          <a:p>
            <a:r>
              <a:rPr lang="en-CA" sz="2400" b="1" dirty="0" smtClean="0"/>
              <a:t>The frequency of enacting CTOs also varies among different countries. </a:t>
            </a:r>
          </a:p>
          <a:p>
            <a:pPr lvl="1"/>
            <a:r>
              <a:rPr lang="en-CA" dirty="0" smtClean="0"/>
              <a:t>Saskatchewan: rates of use were approximately 2 per 100,000 when first implemented </a:t>
            </a:r>
            <a:r>
              <a:rPr lang="en-CA" sz="1600" dirty="0" smtClean="0"/>
              <a:t>(Lawton-Smith, 2005a). </a:t>
            </a:r>
          </a:p>
          <a:p>
            <a:pPr lvl="1"/>
            <a:r>
              <a:rPr lang="en-CA" dirty="0" smtClean="0"/>
              <a:t>Australia: rates geographically vary. </a:t>
            </a:r>
          </a:p>
          <a:p>
            <a:pPr lvl="2"/>
            <a:r>
              <a:rPr lang="en-CA" dirty="0" smtClean="0"/>
              <a:t>Tasmania: 30.2 per 100,000,</a:t>
            </a:r>
          </a:p>
          <a:p>
            <a:pPr lvl="2"/>
            <a:r>
              <a:rPr lang="en-CA" dirty="0" smtClean="0"/>
              <a:t>Victoria: 98.8 per 100,000  </a:t>
            </a:r>
            <a:r>
              <a:rPr lang="en-CA" sz="1400" dirty="0" smtClean="0"/>
              <a:t>(Light, </a:t>
            </a:r>
            <a:r>
              <a:rPr lang="en-CA" sz="1400" dirty="0" err="1" smtClean="0"/>
              <a:t>Kerridge</a:t>
            </a:r>
            <a:r>
              <a:rPr lang="en-CA" sz="1400" dirty="0" smtClean="0"/>
              <a:t>, Ryan, &amp; Robertson, 2012). </a:t>
            </a:r>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15</a:t>
            </a:fld>
            <a:endParaRPr lang="en-CA"/>
          </a:p>
        </p:txBody>
      </p:sp>
    </p:spTree>
    <p:extLst>
      <p:ext uri="{BB962C8B-B14F-4D97-AF65-F5344CB8AC3E}">
        <p14:creationId xmlns:p14="http://schemas.microsoft.com/office/powerpoint/2010/main" val="340307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r>
              <a:rPr lang="en-US" sz="3600" dirty="0" smtClean="0"/>
              <a:t>Mental Health Legislation</a:t>
            </a:r>
            <a:endParaRPr lang="en-US" sz="3600" dirty="0"/>
          </a:p>
        </p:txBody>
      </p:sp>
      <p:sp>
        <p:nvSpPr>
          <p:cNvPr id="3" name="Content Placeholder 2"/>
          <p:cNvSpPr>
            <a:spLocks noGrp="1"/>
          </p:cNvSpPr>
          <p:nvPr>
            <p:ph idx="1"/>
          </p:nvPr>
        </p:nvSpPr>
        <p:spPr/>
        <p:txBody>
          <a:bodyPr/>
          <a:lstStyle/>
          <a:p>
            <a:r>
              <a:rPr lang="en-CA" sz="2400" b="1" dirty="0"/>
              <a:t>There have been steady increases in CTO implementation since their first inception in many countries. </a:t>
            </a:r>
          </a:p>
          <a:p>
            <a:pPr lvl="1"/>
            <a:r>
              <a:rPr lang="en-CA" dirty="0"/>
              <a:t>New York State</a:t>
            </a:r>
          </a:p>
          <a:p>
            <a:pPr lvl="2"/>
            <a:r>
              <a:rPr lang="en-CA" dirty="0"/>
              <a:t>CTO rates have increased to 15.2 per 100,000 </a:t>
            </a:r>
            <a:r>
              <a:rPr lang="en-CA" sz="1200" dirty="0"/>
              <a:t>(New York State Office of Mental Health, 2012). </a:t>
            </a:r>
          </a:p>
          <a:p>
            <a:pPr lvl="1"/>
            <a:r>
              <a:rPr lang="en-CA" dirty="0"/>
              <a:t>England</a:t>
            </a:r>
          </a:p>
          <a:p>
            <a:pPr lvl="2"/>
            <a:r>
              <a:rPr lang="en-CA" dirty="0"/>
              <a:t>CTO use increased from 3325 to 4291 (29.1%) between March 2010 and March 2011 </a:t>
            </a:r>
            <a:r>
              <a:rPr lang="en-CA" sz="1200" dirty="0"/>
              <a:t>(O’Dowd, 2011). </a:t>
            </a:r>
          </a:p>
          <a:p>
            <a:endParaRPr lang="en-CA" sz="1800" dirty="0"/>
          </a:p>
          <a:p>
            <a:endParaRPr lang="en-US"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16</a:t>
            </a:fld>
            <a:endParaRPr lang="en-CA"/>
          </a:p>
        </p:txBody>
      </p:sp>
    </p:spTree>
    <p:extLst>
      <p:ext uri="{BB962C8B-B14F-4D97-AF65-F5344CB8AC3E}">
        <p14:creationId xmlns:p14="http://schemas.microsoft.com/office/powerpoint/2010/main" val="15061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7681664" cy="706090"/>
          </a:xfrm>
        </p:spPr>
        <p:txBody>
          <a:bodyPr/>
          <a:lstStyle/>
          <a:p>
            <a:r>
              <a:rPr lang="en-CA" sz="3200" dirty="0" smtClean="0"/>
              <a:t>PhD Study Results and Supporting Literature </a:t>
            </a:r>
            <a:endParaRPr lang="en-CA" sz="3200" dirty="0"/>
          </a:p>
        </p:txBody>
      </p:sp>
      <p:sp>
        <p:nvSpPr>
          <p:cNvPr id="3" name="Content Placeholder 2"/>
          <p:cNvSpPr>
            <a:spLocks noGrp="1"/>
          </p:cNvSpPr>
          <p:nvPr>
            <p:ph idx="1"/>
          </p:nvPr>
        </p:nvSpPr>
        <p:spPr>
          <a:xfrm>
            <a:off x="251520" y="1052736"/>
            <a:ext cx="7825680" cy="5348064"/>
          </a:xfrm>
        </p:spPr>
        <p:txBody>
          <a:bodyPr>
            <a:normAutofit/>
          </a:bodyPr>
          <a:lstStyle/>
          <a:p>
            <a:r>
              <a:rPr lang="en-CA" b="1" dirty="0" smtClean="0"/>
              <a:t>Problem identified</a:t>
            </a:r>
          </a:p>
          <a:p>
            <a:pPr lvl="1"/>
            <a:r>
              <a:rPr lang="en-CA" i="1" dirty="0" smtClean="0"/>
              <a:t>Mental </a:t>
            </a:r>
            <a:r>
              <a:rPr lang="en-CA" i="1" dirty="0"/>
              <a:t>Health Care and Treatment Act </a:t>
            </a:r>
            <a:r>
              <a:rPr lang="en-CA" dirty="0"/>
              <a:t>(2006) brought CTOs into effect for the first time in </a:t>
            </a:r>
            <a:r>
              <a:rPr lang="en-CA" dirty="0" smtClean="0"/>
              <a:t>NL in 2007</a:t>
            </a:r>
            <a:endParaRPr lang="en-CA" dirty="0"/>
          </a:p>
          <a:p>
            <a:pPr lvl="2"/>
            <a:r>
              <a:rPr lang="en-CA" dirty="0"/>
              <a:t>Used infrequently</a:t>
            </a:r>
          </a:p>
          <a:p>
            <a:pPr lvl="2"/>
            <a:r>
              <a:rPr lang="en-CA" dirty="0"/>
              <a:t>Confusion regarding how to implement</a:t>
            </a:r>
          </a:p>
          <a:p>
            <a:pPr lvl="2"/>
            <a:r>
              <a:rPr lang="en-CA" dirty="0"/>
              <a:t>Concern with concept of deterioration</a:t>
            </a:r>
          </a:p>
          <a:p>
            <a:endParaRPr lang="en-CA" dirty="0"/>
          </a:p>
          <a:p>
            <a:pPr lvl="1"/>
            <a:r>
              <a:rPr lang="en-CA" dirty="0" smtClean="0"/>
              <a:t>There </a:t>
            </a:r>
            <a:r>
              <a:rPr lang="en-CA" dirty="0"/>
              <a:t>seemed to be a disconnect between what was supposed to be happening with CTO legislation and what was actually happening in practice. </a:t>
            </a:r>
            <a:endParaRPr lang="en-CA" dirty="0" smtClean="0"/>
          </a:p>
          <a:p>
            <a:pPr lvl="1"/>
            <a:endParaRPr lang="en-CA" dirty="0"/>
          </a:p>
          <a:p>
            <a:r>
              <a:rPr lang="en-CA" b="1" dirty="0"/>
              <a:t>Wanted to find out what was happening and why</a:t>
            </a:r>
            <a:r>
              <a:rPr lang="en-CA" b="1" dirty="0" smtClean="0"/>
              <a:t>.</a:t>
            </a:r>
          </a:p>
          <a:p>
            <a:pPr lvl="1"/>
            <a:r>
              <a:rPr lang="en-CA" dirty="0" smtClean="0"/>
              <a:t>Used Institutional Ethnography to explore this perceived disconnect</a:t>
            </a:r>
          </a:p>
          <a:p>
            <a:pPr lvl="2"/>
            <a:r>
              <a:rPr lang="en-CA" dirty="0" smtClean="0"/>
              <a:t>Interviews and documents reviewed</a:t>
            </a:r>
            <a:endParaRPr lang="en-CA" dirty="0"/>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17</a:t>
            </a:fld>
            <a:endParaRPr lang="en-CA"/>
          </a:p>
        </p:txBody>
      </p:sp>
    </p:spTree>
    <p:extLst>
      <p:ext uri="{BB962C8B-B14F-4D97-AF65-F5344CB8AC3E}">
        <p14:creationId xmlns:p14="http://schemas.microsoft.com/office/powerpoint/2010/main" val="2764336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576064"/>
          </a:xfrm>
        </p:spPr>
        <p:txBody>
          <a:bodyPr/>
          <a:lstStyle/>
          <a:p>
            <a:r>
              <a:rPr lang="en-CA" sz="3600" dirty="0"/>
              <a:t>Study Results and Supporting Literature </a:t>
            </a:r>
          </a:p>
        </p:txBody>
      </p:sp>
      <p:sp>
        <p:nvSpPr>
          <p:cNvPr id="3" name="Content Placeholder 2"/>
          <p:cNvSpPr>
            <a:spLocks noGrp="1"/>
          </p:cNvSpPr>
          <p:nvPr>
            <p:ph idx="1"/>
          </p:nvPr>
        </p:nvSpPr>
        <p:spPr>
          <a:xfrm>
            <a:off x="0" y="1196752"/>
            <a:ext cx="8532440" cy="5400600"/>
          </a:xfrm>
        </p:spPr>
        <p:txBody>
          <a:bodyPr>
            <a:normAutofit/>
          </a:bodyPr>
          <a:lstStyle/>
          <a:p>
            <a:r>
              <a:rPr lang="en-CA" sz="2800" b="1" i="1" dirty="0"/>
              <a:t>CTO legislation is not focused on therapeutic outcomes</a:t>
            </a:r>
            <a:r>
              <a:rPr lang="en-CA" sz="2800" b="1" dirty="0"/>
              <a:t>. </a:t>
            </a:r>
          </a:p>
          <a:p>
            <a:pPr lvl="1"/>
            <a:r>
              <a:rPr lang="en-CA" sz="2400" dirty="0"/>
              <a:t>It is not an intervention. </a:t>
            </a:r>
          </a:p>
          <a:p>
            <a:pPr lvl="1"/>
            <a:r>
              <a:rPr lang="en-CA" sz="2400" dirty="0"/>
              <a:t>It is a means of policing the enforcement of mandated care with the goal of reducing the risk for members of the public being harmed by individuals experiencing exacerbations of their SPMI. </a:t>
            </a:r>
          </a:p>
          <a:p>
            <a:pPr lvl="1"/>
            <a:r>
              <a:rPr lang="en-CA" sz="2400" dirty="0"/>
              <a:t>The depiction of the CTO as a safety net does not reduce risk carte blanche. </a:t>
            </a:r>
            <a:endParaRPr lang="en-CA" sz="2400" b="1"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18</a:t>
            </a:fld>
            <a:endParaRPr lang="en-CA"/>
          </a:p>
        </p:txBody>
      </p:sp>
    </p:spTree>
    <p:extLst>
      <p:ext uri="{BB962C8B-B14F-4D97-AF65-F5344CB8AC3E}">
        <p14:creationId xmlns:p14="http://schemas.microsoft.com/office/powerpoint/2010/main" val="241839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r>
              <a:rPr lang="en-CA" sz="3600" dirty="0"/>
              <a:t>Study Results and Supporting Literature </a:t>
            </a:r>
          </a:p>
        </p:txBody>
      </p:sp>
      <p:sp>
        <p:nvSpPr>
          <p:cNvPr id="3" name="Content Placeholder 2"/>
          <p:cNvSpPr>
            <a:spLocks noGrp="1"/>
          </p:cNvSpPr>
          <p:nvPr>
            <p:ph idx="1"/>
          </p:nvPr>
        </p:nvSpPr>
        <p:spPr>
          <a:xfrm>
            <a:off x="107504" y="1340768"/>
            <a:ext cx="8136904" cy="5060032"/>
          </a:xfrm>
        </p:spPr>
        <p:txBody>
          <a:bodyPr>
            <a:normAutofit lnSpcReduction="10000"/>
          </a:bodyPr>
          <a:lstStyle/>
          <a:p>
            <a:r>
              <a:rPr lang="en-CA" sz="2400" dirty="0"/>
              <a:t>In mental health legislation, the term </a:t>
            </a:r>
            <a:r>
              <a:rPr lang="en-CA" sz="2400" b="1" dirty="0"/>
              <a:t>risk</a:t>
            </a:r>
            <a:r>
              <a:rPr lang="en-CA" sz="2400" dirty="0"/>
              <a:t> is associated with protecting someone from harm.</a:t>
            </a:r>
          </a:p>
          <a:p>
            <a:pPr lvl="1"/>
            <a:r>
              <a:rPr lang="en-CA" sz="2400" dirty="0" smtClean="0"/>
              <a:t>Priority</a:t>
            </a:r>
          </a:p>
          <a:p>
            <a:pPr lvl="2"/>
            <a:r>
              <a:rPr lang="en-CA" sz="2200" dirty="0" smtClean="0"/>
              <a:t>1</a:t>
            </a:r>
            <a:r>
              <a:rPr lang="en-CA" sz="2200" baseline="30000" dirty="0" smtClean="0"/>
              <a:t>st</a:t>
            </a:r>
            <a:r>
              <a:rPr lang="en-CA" sz="2200" dirty="0" smtClean="0"/>
              <a:t> protect </a:t>
            </a:r>
            <a:r>
              <a:rPr lang="en-CA" sz="2200" dirty="0"/>
              <a:t>person(s)from physical </a:t>
            </a:r>
            <a:r>
              <a:rPr lang="en-CA" sz="2200" dirty="0" smtClean="0"/>
              <a:t>harm</a:t>
            </a:r>
          </a:p>
          <a:p>
            <a:pPr lvl="2"/>
            <a:r>
              <a:rPr lang="en-CA" sz="2200" dirty="0" smtClean="0"/>
              <a:t>2</a:t>
            </a:r>
            <a:r>
              <a:rPr lang="en-CA" sz="2200" baseline="30000" dirty="0" smtClean="0"/>
              <a:t>nd</a:t>
            </a:r>
            <a:r>
              <a:rPr lang="en-CA" sz="2200" dirty="0" smtClean="0"/>
              <a:t> from </a:t>
            </a:r>
            <a:r>
              <a:rPr lang="en-CA" sz="2200" dirty="0"/>
              <a:t>psychological and emotional harm </a:t>
            </a:r>
            <a:r>
              <a:rPr lang="en-CA" dirty="0"/>
              <a:t>(Robertson, 1994). </a:t>
            </a:r>
            <a:endParaRPr lang="en-CA" dirty="0" smtClean="0"/>
          </a:p>
          <a:p>
            <a:pPr lvl="2"/>
            <a:endParaRPr lang="en-CA" dirty="0"/>
          </a:p>
          <a:p>
            <a:pPr lvl="1"/>
            <a:r>
              <a:rPr lang="en-CA" sz="2400" dirty="0"/>
              <a:t>The target of this protection can be the individual with a mental illness whose mental illness can render her cognitively, emotionally, spiritually, and physically depleted and vulnerable</a:t>
            </a:r>
            <a:r>
              <a:rPr lang="en-CA" sz="2400" dirty="0" smtClean="0"/>
              <a:t>.</a:t>
            </a:r>
          </a:p>
          <a:p>
            <a:pPr lvl="1"/>
            <a:endParaRPr lang="en-CA" sz="2400" dirty="0"/>
          </a:p>
          <a:p>
            <a:pPr lvl="1"/>
            <a:r>
              <a:rPr lang="en-CA" sz="2400" dirty="0"/>
              <a:t>It can also be directed towards others with whom the individual associates, such as family members and friends, or the public at large.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19</a:t>
            </a:fld>
            <a:endParaRPr lang="en-CA"/>
          </a:p>
        </p:txBody>
      </p:sp>
    </p:spTree>
    <p:extLst>
      <p:ext uri="{BB962C8B-B14F-4D97-AF65-F5344CB8AC3E}">
        <p14:creationId xmlns:p14="http://schemas.microsoft.com/office/powerpoint/2010/main" val="356892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normAutofit/>
          </a:bodyPr>
          <a:lstStyle/>
          <a:p>
            <a:r>
              <a:rPr lang="en-CA" sz="2800" dirty="0" smtClean="0"/>
              <a:t>Mental Illness</a:t>
            </a:r>
          </a:p>
          <a:p>
            <a:r>
              <a:rPr lang="en-CA" sz="2800" dirty="0" smtClean="0"/>
              <a:t>Mental Health Legislation</a:t>
            </a:r>
          </a:p>
          <a:p>
            <a:r>
              <a:rPr lang="en-CA" sz="2800" dirty="0" smtClean="0"/>
              <a:t>Community Treatment Orders (CTOs)</a:t>
            </a:r>
          </a:p>
          <a:p>
            <a:r>
              <a:rPr lang="en-CA" sz="2800" dirty="0" smtClean="0"/>
              <a:t>PhD Study Results and Implications </a:t>
            </a:r>
          </a:p>
          <a:p>
            <a:pPr lvl="1"/>
            <a:r>
              <a:rPr lang="en-CA" sz="2800" dirty="0" smtClean="0"/>
              <a:t>Links to </a:t>
            </a:r>
            <a:r>
              <a:rPr lang="en-CA" sz="2800" dirty="0" smtClean="0"/>
              <a:t>literature</a:t>
            </a:r>
          </a:p>
          <a:p>
            <a:r>
              <a:rPr lang="en-CA" sz="2800" dirty="0" smtClean="0"/>
              <a:t>Future Considerations</a:t>
            </a:r>
          </a:p>
          <a:p>
            <a:r>
              <a:rPr lang="en-CA" sz="2800" dirty="0" smtClean="0"/>
              <a:t>Concluding Remarks</a:t>
            </a:r>
            <a:endParaRPr lang="en-CA" sz="2800" dirty="0" smtClean="0"/>
          </a:p>
          <a:p>
            <a:pPr marL="114300" indent="0">
              <a:buNone/>
            </a:pPr>
            <a:endParaRPr lang="en-CA" sz="2800" dirty="0" smtClean="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a:t>
            </a:fld>
            <a:endParaRPr lang="en-CA"/>
          </a:p>
        </p:txBody>
      </p:sp>
    </p:spTree>
    <p:extLst>
      <p:ext uri="{BB962C8B-B14F-4D97-AF65-F5344CB8AC3E}">
        <p14:creationId xmlns:p14="http://schemas.microsoft.com/office/powerpoint/2010/main" val="3120184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620000" cy="504056"/>
          </a:xfrm>
        </p:spPr>
        <p:txBody>
          <a:bodyPr/>
          <a:lstStyle/>
          <a:p>
            <a:r>
              <a:rPr lang="en-CA" sz="3600" dirty="0"/>
              <a:t>Study Results and Supporting Literature </a:t>
            </a:r>
          </a:p>
        </p:txBody>
      </p:sp>
      <p:sp>
        <p:nvSpPr>
          <p:cNvPr id="3" name="Content Placeholder 2"/>
          <p:cNvSpPr>
            <a:spLocks noGrp="1"/>
          </p:cNvSpPr>
          <p:nvPr>
            <p:ph idx="1"/>
          </p:nvPr>
        </p:nvSpPr>
        <p:spPr>
          <a:xfrm>
            <a:off x="0" y="836712"/>
            <a:ext cx="8316416" cy="5904656"/>
          </a:xfrm>
        </p:spPr>
        <p:txBody>
          <a:bodyPr>
            <a:normAutofit/>
          </a:bodyPr>
          <a:lstStyle/>
          <a:p>
            <a:r>
              <a:rPr lang="en-CA" sz="2400" b="1" i="1" dirty="0"/>
              <a:t>No one who had been on a CTO in NL has been discharged from it because they were “better”.</a:t>
            </a:r>
          </a:p>
          <a:p>
            <a:pPr marL="114300" indent="0">
              <a:buNone/>
            </a:pPr>
            <a:endParaRPr lang="en-CA" b="1" dirty="0"/>
          </a:p>
          <a:p>
            <a:r>
              <a:rPr lang="en-CA" dirty="0" smtClean="0"/>
              <a:t>Effectiveness of CTOs is challenged </a:t>
            </a:r>
            <a:r>
              <a:rPr lang="en-CA" dirty="0"/>
              <a:t>in the literature</a:t>
            </a:r>
          </a:p>
          <a:p>
            <a:pPr lvl="1"/>
            <a:r>
              <a:rPr lang="en-CA" dirty="0"/>
              <a:t>There is inconsistent evidence regarding the success of CTOs </a:t>
            </a:r>
            <a:r>
              <a:rPr lang="en-CA" sz="1400" dirty="0"/>
              <a:t>(Dawson, Romans, Gibbs &amp; Ratter, 2003; Mullen, Dawson &amp; Gibbs, 2006). </a:t>
            </a:r>
            <a:endParaRPr lang="en-CA" sz="1400" dirty="0" smtClean="0"/>
          </a:p>
          <a:p>
            <a:pPr lvl="1"/>
            <a:endParaRPr lang="en-CA" sz="1400" dirty="0"/>
          </a:p>
          <a:p>
            <a:pPr lvl="1"/>
            <a:r>
              <a:rPr lang="en-CA" dirty="0"/>
              <a:t>Randomized Controlled Trials- few conducted to date</a:t>
            </a:r>
          </a:p>
          <a:p>
            <a:pPr lvl="2"/>
            <a:r>
              <a:rPr lang="en-CA" dirty="0"/>
              <a:t>Swartz et al. (2001)- 1st  RCT</a:t>
            </a:r>
          </a:p>
          <a:p>
            <a:pPr lvl="3"/>
            <a:r>
              <a:rPr lang="en-CA" dirty="0"/>
              <a:t>Found that mandatory outpatient treatment contributed to reductions in hospitalizations, lengths of stay, victimization, and violent behavior </a:t>
            </a:r>
          </a:p>
          <a:p>
            <a:pPr lvl="2"/>
            <a:r>
              <a:rPr lang="en-CA" dirty="0"/>
              <a:t>Steadman et al. (2001) </a:t>
            </a:r>
          </a:p>
          <a:p>
            <a:pPr lvl="3"/>
            <a:r>
              <a:rPr lang="en-CA" dirty="0"/>
              <a:t>No statistically significant results were found between the two groups. </a:t>
            </a:r>
          </a:p>
          <a:p>
            <a:pPr lvl="2"/>
            <a:r>
              <a:rPr lang="en-CA" dirty="0"/>
              <a:t>Burns et al. (2013) </a:t>
            </a:r>
          </a:p>
          <a:p>
            <a:pPr lvl="3"/>
            <a:r>
              <a:rPr lang="en-CA" dirty="0"/>
              <a:t>Found no significant difference between the two groups in terms of the number of readmissions to hospitals. </a:t>
            </a:r>
          </a:p>
          <a:p>
            <a:pPr lvl="3"/>
            <a:r>
              <a:rPr lang="en-CA" dirty="0"/>
              <a:t>Patients did tend to stay longer on CTOs than on a hospital leave of absence but the amount of self-reported contact with services did not differ</a:t>
            </a:r>
            <a:r>
              <a:rPr lang="en-CA" dirty="0" smtClean="0"/>
              <a:t>.</a:t>
            </a:r>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20</a:t>
            </a:fld>
            <a:endParaRPr lang="en-CA"/>
          </a:p>
        </p:txBody>
      </p:sp>
    </p:spTree>
    <p:extLst>
      <p:ext uri="{BB962C8B-B14F-4D97-AF65-F5344CB8AC3E}">
        <p14:creationId xmlns:p14="http://schemas.microsoft.com/office/powerpoint/2010/main" val="918508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908032" cy="648072"/>
          </a:xfrm>
        </p:spPr>
        <p:txBody>
          <a:bodyPr/>
          <a:lstStyle/>
          <a:p>
            <a:r>
              <a:rPr lang="en-CA" sz="3600" dirty="0"/>
              <a:t>Study Results and Supporting Literature </a:t>
            </a:r>
          </a:p>
        </p:txBody>
      </p:sp>
      <p:sp>
        <p:nvSpPr>
          <p:cNvPr id="3" name="Content Placeholder 2"/>
          <p:cNvSpPr>
            <a:spLocks noGrp="1"/>
          </p:cNvSpPr>
          <p:nvPr>
            <p:ph idx="1"/>
          </p:nvPr>
        </p:nvSpPr>
        <p:spPr>
          <a:xfrm>
            <a:off x="0" y="1268760"/>
            <a:ext cx="8244408" cy="5400600"/>
          </a:xfrm>
        </p:spPr>
        <p:txBody>
          <a:bodyPr>
            <a:normAutofit/>
          </a:bodyPr>
          <a:lstStyle/>
          <a:p>
            <a:r>
              <a:rPr lang="en-CA" sz="2400" b="1" i="1" dirty="0"/>
              <a:t>Differences of opinion among the self-reported experiences of CTOs by family, nurses, physician, and others, who are involved with CTO implementation. </a:t>
            </a:r>
            <a:endParaRPr lang="en-CA" sz="2400" b="1" i="1" dirty="0" smtClean="0"/>
          </a:p>
          <a:p>
            <a:endParaRPr lang="en-CA" sz="2400" b="1" u="sng" dirty="0"/>
          </a:p>
          <a:p>
            <a:pPr lvl="1"/>
            <a:r>
              <a:rPr lang="en-CA" sz="2400" dirty="0"/>
              <a:t>This lack of consensus is reflective </a:t>
            </a:r>
            <a:r>
              <a:rPr lang="en-CA" sz="2400" dirty="0" smtClean="0"/>
              <a:t>of:</a:t>
            </a:r>
            <a:endParaRPr lang="en-CA" sz="2400" dirty="0"/>
          </a:p>
          <a:p>
            <a:pPr lvl="2"/>
            <a:r>
              <a:rPr lang="en-CA" sz="2200" dirty="0"/>
              <a:t>confusion in the process of enacting the legislation </a:t>
            </a:r>
          </a:p>
          <a:p>
            <a:pPr lvl="2"/>
            <a:r>
              <a:rPr lang="en-CA" sz="2200" dirty="0"/>
              <a:t>the expectation that legislation can ensure consistency across the various situations where a CTO may be implemented </a:t>
            </a:r>
          </a:p>
          <a:p>
            <a:pPr lvl="2"/>
            <a:r>
              <a:rPr lang="en-CA" sz="2200" dirty="0"/>
              <a:t>the contradictory goals of legal practices and the practices of nurses and other health care </a:t>
            </a:r>
            <a:r>
              <a:rPr lang="en-CA" sz="2200" dirty="0" smtClean="0"/>
              <a:t>professionals</a:t>
            </a:r>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21</a:t>
            </a:fld>
            <a:endParaRPr lang="en-CA"/>
          </a:p>
        </p:txBody>
      </p:sp>
    </p:spTree>
    <p:extLst>
      <p:ext uri="{BB962C8B-B14F-4D97-AF65-F5344CB8AC3E}">
        <p14:creationId xmlns:p14="http://schemas.microsoft.com/office/powerpoint/2010/main" val="1466212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8058"/>
          </a:xfrm>
        </p:spPr>
        <p:txBody>
          <a:bodyPr/>
          <a:lstStyle/>
          <a:p>
            <a:r>
              <a:rPr lang="en-CA" sz="3600" dirty="0"/>
              <a:t>Study Results and Supporting Literature </a:t>
            </a:r>
          </a:p>
        </p:txBody>
      </p:sp>
      <p:sp>
        <p:nvSpPr>
          <p:cNvPr id="3" name="Content Placeholder 2"/>
          <p:cNvSpPr>
            <a:spLocks noGrp="1"/>
          </p:cNvSpPr>
          <p:nvPr>
            <p:ph idx="1"/>
          </p:nvPr>
        </p:nvSpPr>
        <p:spPr>
          <a:xfrm>
            <a:off x="10034" y="1124744"/>
            <a:ext cx="8450397" cy="5276056"/>
          </a:xfrm>
        </p:spPr>
        <p:txBody>
          <a:bodyPr>
            <a:normAutofit/>
          </a:bodyPr>
          <a:lstStyle/>
          <a:p>
            <a:r>
              <a:rPr lang="en-CA" dirty="0"/>
              <a:t>Based on existing evidence, there is no certainty that invoking a CTO will result in improved outcomes in all patient cases. </a:t>
            </a:r>
            <a:endParaRPr lang="en-CA" dirty="0" smtClean="0"/>
          </a:p>
          <a:p>
            <a:endParaRPr lang="en-CA" b="1" dirty="0"/>
          </a:p>
          <a:p>
            <a:pPr lvl="1"/>
            <a:r>
              <a:rPr lang="en-CA" dirty="0"/>
              <a:t>Considerable variability is evident in the indicators used to denote effectiveness, the patients who are included as participants, and the outcomes that are measured </a:t>
            </a:r>
            <a:r>
              <a:rPr lang="en-CA" sz="1600" dirty="0"/>
              <a:t>(O’Reilly, 2004). </a:t>
            </a:r>
            <a:endParaRPr lang="en-CA" sz="1600" dirty="0" smtClean="0"/>
          </a:p>
          <a:p>
            <a:pPr lvl="1"/>
            <a:endParaRPr lang="en-CA" dirty="0"/>
          </a:p>
          <a:p>
            <a:pPr lvl="1"/>
            <a:r>
              <a:rPr lang="en-CA" dirty="0"/>
              <a:t>Those who do improve and maintain their well-being may do so from enhanced access to community support, more consistent and close follow-up, and improved quality of care; not solely from the treatment being mandated </a:t>
            </a:r>
            <a:r>
              <a:rPr lang="en-CA" sz="1400" dirty="0"/>
              <a:t>(Vaughan, </a:t>
            </a:r>
            <a:r>
              <a:rPr lang="en-CA" sz="1400" dirty="0" err="1"/>
              <a:t>McConaghy</a:t>
            </a:r>
            <a:r>
              <a:rPr lang="en-CA" sz="1400" dirty="0"/>
              <a:t>, Wolf, </a:t>
            </a:r>
            <a:r>
              <a:rPr lang="en-CA" sz="1400" dirty="0" err="1"/>
              <a:t>Myhr</a:t>
            </a:r>
            <a:r>
              <a:rPr lang="en-CA" sz="1400" dirty="0"/>
              <a:t>, &amp; Black, 2000). </a:t>
            </a:r>
            <a:endParaRPr lang="en-CA" sz="1400" dirty="0" smtClean="0"/>
          </a:p>
          <a:p>
            <a:pPr lvl="1"/>
            <a:endParaRPr lang="en-CA" dirty="0"/>
          </a:p>
          <a:p>
            <a:pPr lvl="1"/>
            <a:r>
              <a:rPr lang="en-CA" dirty="0"/>
              <a:t>Regardless of a service being mandated or voluntary, it is the nature, “quality and extent” of the service that is important in their study </a:t>
            </a:r>
            <a:r>
              <a:rPr lang="en-CA" sz="1400" dirty="0"/>
              <a:t>(Romans, Dawson, Mullen, &amp; Gibbs, 2004, p. 840).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22</a:t>
            </a:fld>
            <a:endParaRPr lang="en-CA"/>
          </a:p>
        </p:txBody>
      </p:sp>
    </p:spTree>
    <p:extLst>
      <p:ext uri="{BB962C8B-B14F-4D97-AF65-F5344CB8AC3E}">
        <p14:creationId xmlns:p14="http://schemas.microsoft.com/office/powerpoint/2010/main" val="2132578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r>
              <a:rPr lang="en-CA" sz="3600" dirty="0"/>
              <a:t>Study Results and Supporting Literature </a:t>
            </a:r>
          </a:p>
        </p:txBody>
      </p:sp>
      <p:sp>
        <p:nvSpPr>
          <p:cNvPr id="3" name="Content Placeholder 2"/>
          <p:cNvSpPr>
            <a:spLocks noGrp="1"/>
          </p:cNvSpPr>
          <p:nvPr>
            <p:ph idx="1"/>
          </p:nvPr>
        </p:nvSpPr>
        <p:spPr>
          <a:xfrm>
            <a:off x="179512" y="1052736"/>
            <a:ext cx="7897688" cy="5348064"/>
          </a:xfrm>
        </p:spPr>
        <p:txBody>
          <a:bodyPr>
            <a:normAutofit/>
          </a:bodyPr>
          <a:lstStyle/>
          <a:p>
            <a:r>
              <a:rPr lang="en-CA" sz="2400" b="1" i="1" dirty="0"/>
              <a:t>The rhetoric surrounding the NL CTO legislation being  “rights based” </a:t>
            </a:r>
          </a:p>
          <a:p>
            <a:pPr lvl="1"/>
            <a:r>
              <a:rPr lang="en-CA" sz="2400" dirty="0" smtClean="0"/>
              <a:t>Rights based:</a:t>
            </a:r>
          </a:p>
          <a:p>
            <a:pPr lvl="2"/>
            <a:r>
              <a:rPr lang="en-CA" sz="2000" dirty="0"/>
              <a:t>R</a:t>
            </a:r>
            <a:r>
              <a:rPr lang="en-CA" sz="2000" dirty="0" smtClean="0"/>
              <a:t>eflective </a:t>
            </a:r>
            <a:r>
              <a:rPr lang="en-CA" sz="2000" dirty="0"/>
              <a:t>of valuing the autonomous choices that patients can make in relation to their care. </a:t>
            </a:r>
          </a:p>
          <a:p>
            <a:pPr marL="114300" indent="0">
              <a:buNone/>
            </a:pPr>
            <a:endParaRPr lang="en-CA" dirty="0"/>
          </a:p>
          <a:p>
            <a:r>
              <a:rPr lang="en-CA" dirty="0"/>
              <a:t>However:</a:t>
            </a:r>
          </a:p>
          <a:p>
            <a:pPr lvl="1"/>
            <a:r>
              <a:rPr lang="en-CA" dirty="0"/>
              <a:t>In practice, the legislation is being activated from a utilitarian perspective. </a:t>
            </a:r>
          </a:p>
          <a:p>
            <a:pPr lvl="1"/>
            <a:r>
              <a:rPr lang="en-CA" dirty="0"/>
              <a:t>There is the desire to protect the public from the potential harm of an individual with SMPI living untreated in the community. </a:t>
            </a:r>
          </a:p>
          <a:p>
            <a:pPr lvl="1"/>
            <a:r>
              <a:rPr lang="en-CA" dirty="0"/>
              <a:t>The needs of the many outweigh the needs of the few.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23</a:t>
            </a:fld>
            <a:endParaRPr lang="en-CA"/>
          </a:p>
        </p:txBody>
      </p:sp>
    </p:spTree>
    <p:extLst>
      <p:ext uri="{BB962C8B-B14F-4D97-AF65-F5344CB8AC3E}">
        <p14:creationId xmlns:p14="http://schemas.microsoft.com/office/powerpoint/2010/main" val="4206024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r>
              <a:rPr lang="en-CA" sz="3600" dirty="0"/>
              <a:t>Study Results and Supporting Literature </a:t>
            </a:r>
          </a:p>
        </p:txBody>
      </p:sp>
      <p:sp>
        <p:nvSpPr>
          <p:cNvPr id="3" name="Content Placeholder 2"/>
          <p:cNvSpPr>
            <a:spLocks noGrp="1"/>
          </p:cNvSpPr>
          <p:nvPr>
            <p:ph idx="1"/>
          </p:nvPr>
        </p:nvSpPr>
        <p:spPr>
          <a:xfrm>
            <a:off x="179512" y="1196752"/>
            <a:ext cx="7897688" cy="5400600"/>
          </a:xfrm>
        </p:spPr>
        <p:txBody>
          <a:bodyPr>
            <a:normAutofit/>
          </a:bodyPr>
          <a:lstStyle/>
          <a:p>
            <a:r>
              <a:rPr lang="en-CA" dirty="0"/>
              <a:t>The United Nations’ Declaration of Human Rights </a:t>
            </a:r>
            <a:r>
              <a:rPr lang="en-CA" sz="1600" dirty="0" smtClean="0"/>
              <a:t>(UN, 1948</a:t>
            </a:r>
            <a:r>
              <a:rPr lang="en-CA" sz="1600" dirty="0"/>
              <a:t>).</a:t>
            </a:r>
          </a:p>
          <a:p>
            <a:pPr lvl="1"/>
            <a:r>
              <a:rPr lang="en-CA" dirty="0"/>
              <a:t>Supports the argument against CTOs by identifying people’s right to life, liberty, and security of person (Article 3) without undue interference (Article 12) </a:t>
            </a:r>
            <a:endParaRPr lang="en-CA" dirty="0" smtClean="0"/>
          </a:p>
          <a:p>
            <a:pPr lvl="1"/>
            <a:endParaRPr lang="en-CA" dirty="0"/>
          </a:p>
          <a:p>
            <a:r>
              <a:rPr lang="en-CA" dirty="0" smtClean="0"/>
              <a:t>However:</a:t>
            </a:r>
            <a:endParaRPr lang="en-CA" dirty="0"/>
          </a:p>
          <a:p>
            <a:pPr lvl="1"/>
            <a:r>
              <a:rPr lang="en-CA" dirty="0"/>
              <a:t>Article 25 of the Declaration highlights people’s right to an adequate standard of living that includes health, food, security, and shelter. </a:t>
            </a:r>
            <a:endParaRPr lang="en-CA" dirty="0" smtClean="0"/>
          </a:p>
          <a:p>
            <a:pPr lvl="1"/>
            <a:r>
              <a:rPr lang="en-CA" dirty="0" smtClean="0"/>
              <a:t>This </a:t>
            </a:r>
            <a:r>
              <a:rPr lang="en-CA" dirty="0"/>
              <a:t>paradoxically supports the use of CTOs through facilitating the ability of individuals with SMPI to live in the community regardless of their social and personal circumstances, including illness or disability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24</a:t>
            </a:fld>
            <a:endParaRPr lang="en-CA"/>
          </a:p>
        </p:txBody>
      </p:sp>
    </p:spTree>
    <p:extLst>
      <p:ext uri="{BB962C8B-B14F-4D97-AF65-F5344CB8AC3E}">
        <p14:creationId xmlns:p14="http://schemas.microsoft.com/office/powerpoint/2010/main" val="947140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8058"/>
          </a:xfrm>
        </p:spPr>
        <p:txBody>
          <a:bodyPr/>
          <a:lstStyle/>
          <a:p>
            <a:r>
              <a:rPr lang="en-CA" sz="3600" dirty="0"/>
              <a:t>Study Results and Supporting Literature </a:t>
            </a:r>
          </a:p>
        </p:txBody>
      </p:sp>
      <p:sp>
        <p:nvSpPr>
          <p:cNvPr id="3" name="Content Placeholder 2"/>
          <p:cNvSpPr>
            <a:spLocks noGrp="1"/>
          </p:cNvSpPr>
          <p:nvPr>
            <p:ph idx="1"/>
          </p:nvPr>
        </p:nvSpPr>
        <p:spPr>
          <a:xfrm>
            <a:off x="0" y="836712"/>
            <a:ext cx="8460432" cy="6021288"/>
          </a:xfrm>
        </p:spPr>
        <p:txBody>
          <a:bodyPr>
            <a:normAutofit fontScale="92500" lnSpcReduction="20000"/>
          </a:bodyPr>
          <a:lstStyle/>
          <a:p>
            <a:r>
              <a:rPr lang="en-CA" dirty="0" smtClean="0"/>
              <a:t>UN </a:t>
            </a:r>
            <a:r>
              <a:rPr lang="en-CA" dirty="0"/>
              <a:t>Convention of the Rights of Persons with Disabilities (2007</a:t>
            </a:r>
            <a:r>
              <a:rPr lang="en-CA" dirty="0" smtClean="0"/>
              <a:t>)</a:t>
            </a:r>
          </a:p>
          <a:p>
            <a:endParaRPr lang="en-CA" b="1" dirty="0"/>
          </a:p>
          <a:p>
            <a:pPr lvl="1"/>
            <a:r>
              <a:rPr lang="en-CA" dirty="0"/>
              <a:t>Article 16: individuals with disabilities have a right to be free from exploitation, violence and abuse. </a:t>
            </a:r>
            <a:endParaRPr lang="en-CA" dirty="0" smtClean="0"/>
          </a:p>
          <a:p>
            <a:pPr lvl="2"/>
            <a:r>
              <a:rPr lang="en-CA" dirty="0" smtClean="0"/>
              <a:t>It </a:t>
            </a:r>
            <a:r>
              <a:rPr lang="en-CA" dirty="0"/>
              <a:t>can be argued that many individuals, because of their mental illness, are at an increased risk of being victimized, providing a rationale for enacting means, such as treatment, to reduce their vulnerability to such threats</a:t>
            </a:r>
            <a:r>
              <a:rPr lang="en-CA" dirty="0" smtClean="0"/>
              <a:t>.</a:t>
            </a:r>
          </a:p>
          <a:p>
            <a:pPr lvl="2"/>
            <a:endParaRPr lang="en-CA" dirty="0"/>
          </a:p>
          <a:p>
            <a:pPr lvl="1"/>
            <a:r>
              <a:rPr lang="en-CA" dirty="0" smtClean="0"/>
              <a:t>Articles </a:t>
            </a:r>
            <a:r>
              <a:rPr lang="en-CA" dirty="0"/>
              <a:t>19 and 28 focus on the living situations of individuals, including community inclusion, freedom to choose their living arrangements, and a reasonable standard of living. </a:t>
            </a:r>
            <a:endParaRPr lang="en-CA" dirty="0" smtClean="0"/>
          </a:p>
          <a:p>
            <a:pPr lvl="2"/>
            <a:r>
              <a:rPr lang="en-CA" dirty="0" smtClean="0"/>
              <a:t>CTOs </a:t>
            </a:r>
            <a:r>
              <a:rPr lang="en-CA" dirty="0"/>
              <a:t>infringe upon these liberties in the sense that patients can be directed to live in certain areas where services are available. </a:t>
            </a:r>
            <a:endParaRPr lang="en-CA" dirty="0" smtClean="0"/>
          </a:p>
          <a:p>
            <a:pPr lvl="2"/>
            <a:r>
              <a:rPr lang="en-CA" dirty="0" smtClean="0"/>
              <a:t>While </a:t>
            </a:r>
            <a:r>
              <a:rPr lang="en-CA" dirty="0"/>
              <a:t>the act of forcing someone to move is not desirable, in accessing services and facilitating mental health recovery, the person is more likely to attain and maintain a good living standard. </a:t>
            </a:r>
            <a:endParaRPr lang="en-CA" dirty="0" smtClean="0"/>
          </a:p>
          <a:p>
            <a:pPr lvl="2"/>
            <a:endParaRPr lang="en-CA" dirty="0"/>
          </a:p>
          <a:p>
            <a:pPr lvl="1"/>
            <a:r>
              <a:rPr lang="en-CA" dirty="0"/>
              <a:t>Article 9 focuses on individuals’ ability to live independently and be active participants in their lives. </a:t>
            </a:r>
            <a:endParaRPr lang="en-CA" dirty="0" smtClean="0"/>
          </a:p>
          <a:p>
            <a:pPr lvl="2"/>
            <a:r>
              <a:rPr lang="en-CA" dirty="0" smtClean="0"/>
              <a:t>While </a:t>
            </a:r>
            <a:r>
              <a:rPr lang="en-CA" dirty="0"/>
              <a:t>CTOs can be restrictive in dictating what a person can or cannot do, with whom, when, and under what circumstances, by mandating treatment, CTOs can be a means of ensuring the person accesses treatment that can foster her ability of a person to be a full and active participant in society.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25</a:t>
            </a:fld>
            <a:endParaRPr lang="en-CA"/>
          </a:p>
        </p:txBody>
      </p:sp>
    </p:spTree>
    <p:extLst>
      <p:ext uri="{BB962C8B-B14F-4D97-AF65-F5344CB8AC3E}">
        <p14:creationId xmlns:p14="http://schemas.microsoft.com/office/powerpoint/2010/main" val="2712932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90066"/>
          </a:xfrm>
        </p:spPr>
        <p:txBody>
          <a:bodyPr/>
          <a:lstStyle/>
          <a:p>
            <a:r>
              <a:rPr lang="en-CA" sz="3600" dirty="0"/>
              <a:t>Study Results and Supporting Literature </a:t>
            </a:r>
          </a:p>
        </p:txBody>
      </p:sp>
      <p:sp>
        <p:nvSpPr>
          <p:cNvPr id="3" name="Content Placeholder 2"/>
          <p:cNvSpPr>
            <a:spLocks noGrp="1"/>
          </p:cNvSpPr>
          <p:nvPr>
            <p:ph idx="1"/>
          </p:nvPr>
        </p:nvSpPr>
        <p:spPr>
          <a:xfrm>
            <a:off x="179512" y="1052736"/>
            <a:ext cx="8208912" cy="5616624"/>
          </a:xfrm>
        </p:spPr>
        <p:txBody>
          <a:bodyPr>
            <a:normAutofit/>
          </a:bodyPr>
          <a:lstStyle/>
          <a:p>
            <a:r>
              <a:rPr lang="en-CA" dirty="0"/>
              <a:t>Canadian Charter of Rights and Freedoms (1982</a:t>
            </a:r>
            <a:r>
              <a:rPr lang="en-CA" dirty="0" smtClean="0"/>
              <a:t>)</a:t>
            </a:r>
            <a:endParaRPr lang="en-CA" dirty="0"/>
          </a:p>
          <a:p>
            <a:pPr lvl="1"/>
            <a:r>
              <a:rPr lang="en-CA" dirty="0"/>
              <a:t>Section 1 identifies the Charter as guaranteeing “the rights and freedoms set out in it subject only to such reasonable limits prescribed by law as can be demonstrably justified in a free and democratic society”. </a:t>
            </a:r>
          </a:p>
          <a:p>
            <a:pPr lvl="1"/>
            <a:r>
              <a:rPr lang="en-CA" dirty="0"/>
              <a:t>Section </a:t>
            </a:r>
            <a:r>
              <a:rPr lang="en-CA" dirty="0" smtClean="0"/>
              <a:t>2 identifies </a:t>
            </a:r>
            <a:r>
              <a:rPr lang="en-CA" dirty="0"/>
              <a:t>everyone as having “fundamental freedoms” such as freedom of conscience, thoughts, beliefs, opinions, and association. Any type of involuntary treatment, including CTOs, restricts, in some way, these freedoms. </a:t>
            </a:r>
            <a:endParaRPr lang="en-CA" dirty="0" smtClean="0"/>
          </a:p>
          <a:p>
            <a:pPr lvl="1"/>
            <a:endParaRPr lang="en-CA" dirty="0"/>
          </a:p>
          <a:p>
            <a:pPr lvl="1"/>
            <a:r>
              <a:rPr lang="en-CA" dirty="0"/>
              <a:t>Criticism that CTOs restrict liberty and freedom, however, can be challenged in that “the purpose of CTOs is to restore true liberty and autonomy by treating mental illness that is responsible for interfering with liberty, freedom of thought, and true autonomy” </a:t>
            </a:r>
            <a:r>
              <a:rPr lang="en-CA" sz="1200" dirty="0"/>
              <a:t>(Gray et al., 2008, p. 312-313).</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26</a:t>
            </a:fld>
            <a:endParaRPr lang="en-CA"/>
          </a:p>
        </p:txBody>
      </p:sp>
    </p:spTree>
    <p:extLst>
      <p:ext uri="{BB962C8B-B14F-4D97-AF65-F5344CB8AC3E}">
        <p14:creationId xmlns:p14="http://schemas.microsoft.com/office/powerpoint/2010/main" val="1753981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r>
              <a:rPr lang="en-CA" sz="3600" dirty="0"/>
              <a:t>Study Results and Supporting Literature </a:t>
            </a:r>
          </a:p>
        </p:txBody>
      </p:sp>
      <p:sp>
        <p:nvSpPr>
          <p:cNvPr id="3" name="Content Placeholder 2"/>
          <p:cNvSpPr>
            <a:spLocks noGrp="1"/>
          </p:cNvSpPr>
          <p:nvPr>
            <p:ph idx="1"/>
          </p:nvPr>
        </p:nvSpPr>
        <p:spPr>
          <a:xfrm>
            <a:off x="107504" y="1196752"/>
            <a:ext cx="8064896" cy="5400600"/>
          </a:xfrm>
        </p:spPr>
        <p:txBody>
          <a:bodyPr>
            <a:normAutofit/>
          </a:bodyPr>
          <a:lstStyle/>
          <a:p>
            <a:r>
              <a:rPr lang="en-CA" sz="2400" b="1" i="1" dirty="0"/>
              <a:t>Some patients will not fully or even partially partake in mental health treatment and services, even if compelled. </a:t>
            </a:r>
          </a:p>
          <a:p>
            <a:pPr lvl="1"/>
            <a:r>
              <a:rPr lang="en-CA" dirty="0"/>
              <a:t>There is an “overriding ideology of nursing” as a “caring profession” </a:t>
            </a:r>
            <a:r>
              <a:rPr lang="en-CA" sz="1600" dirty="0"/>
              <a:t>(Clarke, 1991, p. 39). </a:t>
            </a:r>
          </a:p>
          <a:p>
            <a:pPr lvl="1"/>
            <a:r>
              <a:rPr lang="en-CA" dirty="0"/>
              <a:t>Focus on therapeutic relationship and </a:t>
            </a:r>
            <a:r>
              <a:rPr lang="en-CA" dirty="0" smtClean="0"/>
              <a:t>engagement in light of coercion</a:t>
            </a:r>
          </a:p>
          <a:p>
            <a:pPr lvl="1"/>
            <a:endParaRPr lang="en-CA" dirty="0"/>
          </a:p>
          <a:p>
            <a:r>
              <a:rPr lang="en-CA" dirty="0"/>
              <a:t>However:</a:t>
            </a:r>
          </a:p>
          <a:p>
            <a:pPr lvl="1"/>
            <a:r>
              <a:rPr lang="en-CA" dirty="0"/>
              <a:t>Compliance does not equal engagement </a:t>
            </a:r>
          </a:p>
          <a:p>
            <a:pPr lvl="1"/>
            <a:r>
              <a:rPr lang="en-CA" dirty="0"/>
              <a:t>A requirement of engagement is having the opportunity to invest in activities that promote it. </a:t>
            </a:r>
          </a:p>
          <a:p>
            <a:pPr lvl="1"/>
            <a:r>
              <a:rPr lang="en-CA" dirty="0"/>
              <a:t>Where is the time for this in community mental health nursing workloads</a:t>
            </a:r>
            <a:r>
              <a:rPr lang="en-CA" dirty="0" smtClean="0"/>
              <a:t>?</a:t>
            </a:r>
          </a:p>
          <a:p>
            <a:pPr lvl="1"/>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27</a:t>
            </a:fld>
            <a:endParaRPr lang="en-CA"/>
          </a:p>
        </p:txBody>
      </p:sp>
    </p:spTree>
    <p:extLst>
      <p:ext uri="{BB962C8B-B14F-4D97-AF65-F5344CB8AC3E}">
        <p14:creationId xmlns:p14="http://schemas.microsoft.com/office/powerpoint/2010/main" val="1365343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706090"/>
          </a:xfrm>
        </p:spPr>
        <p:txBody>
          <a:bodyPr/>
          <a:lstStyle/>
          <a:p>
            <a:r>
              <a:rPr lang="en-CA" sz="3600" dirty="0"/>
              <a:t>Study Results and Supporting Literature </a:t>
            </a:r>
          </a:p>
        </p:txBody>
      </p:sp>
      <p:sp>
        <p:nvSpPr>
          <p:cNvPr id="3" name="Content Placeholder 2"/>
          <p:cNvSpPr>
            <a:spLocks noGrp="1"/>
          </p:cNvSpPr>
          <p:nvPr>
            <p:ph idx="1"/>
          </p:nvPr>
        </p:nvSpPr>
        <p:spPr>
          <a:xfrm>
            <a:off x="467544" y="1484784"/>
            <a:ext cx="7200800" cy="5184576"/>
          </a:xfrm>
        </p:spPr>
        <p:txBody>
          <a:bodyPr>
            <a:normAutofit/>
          </a:bodyPr>
          <a:lstStyle/>
          <a:p>
            <a:r>
              <a:rPr lang="en-CA" dirty="0"/>
              <a:t>Professional power of the nurse and other health care professionals</a:t>
            </a:r>
          </a:p>
          <a:p>
            <a:pPr lvl="1"/>
            <a:r>
              <a:rPr lang="en-CA" dirty="0"/>
              <a:t>Those who have the knowledge have the </a:t>
            </a:r>
            <a:r>
              <a:rPr lang="en-CA" dirty="0" smtClean="0"/>
              <a:t>power </a:t>
            </a:r>
            <a:r>
              <a:rPr lang="en-CA" sz="1600" dirty="0" smtClean="0"/>
              <a:t>(</a:t>
            </a:r>
            <a:r>
              <a:rPr lang="en-CA" sz="1600" dirty="0"/>
              <a:t>Foucault, 1995). </a:t>
            </a:r>
          </a:p>
          <a:p>
            <a:pPr lvl="1"/>
            <a:r>
              <a:rPr lang="en-CA" dirty="0"/>
              <a:t>Much of the criticism regarding professional power comes from the paternalistic role of the health care professional as the “definers of health/illness and proper treatment” </a:t>
            </a:r>
            <a:r>
              <a:rPr lang="en-CA" sz="1600" dirty="0"/>
              <a:t>(</a:t>
            </a:r>
            <a:r>
              <a:rPr lang="en-CA" sz="1600" dirty="0" err="1"/>
              <a:t>Playle</a:t>
            </a:r>
            <a:r>
              <a:rPr lang="en-CA" sz="1600" dirty="0"/>
              <a:t> &amp; Keeley, 1998, p. 306). </a:t>
            </a:r>
          </a:p>
          <a:p>
            <a:pPr lvl="1"/>
            <a:r>
              <a:rPr lang="en-CA" dirty="0"/>
              <a:t>The professional’s role is to treat while the role of the patient is to comply. </a:t>
            </a:r>
            <a:endParaRPr lang="en-CA" dirty="0" smtClean="0"/>
          </a:p>
          <a:p>
            <a:pPr lvl="1"/>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28</a:t>
            </a:fld>
            <a:endParaRPr lang="en-CA"/>
          </a:p>
        </p:txBody>
      </p:sp>
    </p:spTree>
    <p:extLst>
      <p:ext uri="{BB962C8B-B14F-4D97-AF65-F5344CB8AC3E}">
        <p14:creationId xmlns:p14="http://schemas.microsoft.com/office/powerpoint/2010/main" val="2602395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Study Results and Supporting Literature </a:t>
            </a:r>
            <a:endParaRPr lang="en-US" sz="3600" dirty="0"/>
          </a:p>
        </p:txBody>
      </p:sp>
      <p:sp>
        <p:nvSpPr>
          <p:cNvPr id="3" name="Content Placeholder 2"/>
          <p:cNvSpPr>
            <a:spLocks noGrp="1"/>
          </p:cNvSpPr>
          <p:nvPr>
            <p:ph idx="1"/>
          </p:nvPr>
        </p:nvSpPr>
        <p:spPr>
          <a:xfrm>
            <a:off x="107504" y="1600200"/>
            <a:ext cx="8136904" cy="4800600"/>
          </a:xfrm>
        </p:spPr>
        <p:txBody>
          <a:bodyPr/>
          <a:lstStyle/>
          <a:p>
            <a:pPr lvl="1"/>
            <a:r>
              <a:rPr lang="en-CA" sz="2800" dirty="0"/>
              <a:t>The deleterious effects of coercive care on the therapeutic relationship have been previously explored </a:t>
            </a:r>
            <a:r>
              <a:rPr lang="en-CA" sz="1600" dirty="0"/>
              <a:t>(Sheehan &amp; Burns, 2011; Stroud et al., 2015). </a:t>
            </a:r>
          </a:p>
          <a:p>
            <a:pPr lvl="2"/>
            <a:r>
              <a:rPr lang="en-CA" sz="2400" dirty="0"/>
              <a:t>In my study:</a:t>
            </a:r>
          </a:p>
          <a:p>
            <a:pPr lvl="3"/>
            <a:r>
              <a:rPr lang="en-CA" sz="2000" dirty="0"/>
              <a:t>the nurse and other healthcare informants rationalized such actions as being necessary for the good of the patient. </a:t>
            </a:r>
          </a:p>
          <a:p>
            <a:pPr lvl="2"/>
            <a:r>
              <a:rPr lang="en-CA" sz="2400" dirty="0"/>
              <a:t>Concern that “nurses’ “well intentioned work” is part of the oppressive relations of ruling” </a:t>
            </a:r>
            <a:r>
              <a:rPr lang="en-CA" dirty="0"/>
              <a:t>(Campbell, 2004, p. 39).</a:t>
            </a:r>
          </a:p>
          <a:p>
            <a:endParaRPr lang="en-US"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29</a:t>
            </a:fld>
            <a:endParaRPr lang="en-CA"/>
          </a:p>
        </p:txBody>
      </p:sp>
    </p:spTree>
    <p:extLst>
      <p:ext uri="{BB962C8B-B14F-4D97-AF65-F5344CB8AC3E}">
        <p14:creationId xmlns:p14="http://schemas.microsoft.com/office/powerpoint/2010/main" val="1180075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0026"/>
          </a:xfrm>
        </p:spPr>
        <p:txBody>
          <a:bodyPr/>
          <a:lstStyle/>
          <a:p>
            <a:r>
              <a:rPr lang="en-CA" sz="4000" dirty="0" smtClean="0"/>
              <a:t>Mental Illness: An Overview </a:t>
            </a:r>
            <a:endParaRPr lang="en-CA" sz="4000" dirty="0"/>
          </a:p>
        </p:txBody>
      </p:sp>
      <p:sp>
        <p:nvSpPr>
          <p:cNvPr id="3" name="Content Placeholder 2"/>
          <p:cNvSpPr>
            <a:spLocks noGrp="1"/>
          </p:cNvSpPr>
          <p:nvPr>
            <p:ph idx="1"/>
          </p:nvPr>
        </p:nvSpPr>
        <p:spPr>
          <a:xfrm>
            <a:off x="0" y="908720"/>
            <a:ext cx="8388424" cy="5949280"/>
          </a:xfrm>
        </p:spPr>
        <p:txBody>
          <a:bodyPr>
            <a:noAutofit/>
          </a:bodyPr>
          <a:lstStyle/>
          <a:p>
            <a:r>
              <a:rPr lang="en-CA" sz="2400" b="1" dirty="0"/>
              <a:t>Mental </a:t>
            </a:r>
            <a:r>
              <a:rPr lang="en-CA" sz="2400" b="1" dirty="0" smtClean="0"/>
              <a:t>illness:</a:t>
            </a:r>
          </a:p>
          <a:p>
            <a:pPr lvl="1"/>
            <a:r>
              <a:rPr lang="en-CA" sz="2400" dirty="0"/>
              <a:t>C</a:t>
            </a:r>
            <a:r>
              <a:rPr lang="en-CA" sz="2400" dirty="0" smtClean="0"/>
              <a:t>hanges </a:t>
            </a:r>
            <a:r>
              <a:rPr lang="en-CA" sz="2400" dirty="0"/>
              <a:t>in mood, affect, behavior, and thinking that impact a person’s ability to function in their day to day living </a:t>
            </a:r>
            <a:r>
              <a:rPr lang="en-CA" sz="1600" dirty="0"/>
              <a:t>(Austin, 2015). </a:t>
            </a:r>
            <a:endParaRPr lang="en-CA" sz="1600" dirty="0" smtClean="0"/>
          </a:p>
          <a:p>
            <a:pPr lvl="1"/>
            <a:r>
              <a:rPr lang="en-CA" sz="2400" dirty="0" smtClean="0"/>
              <a:t>Severe </a:t>
            </a:r>
            <a:r>
              <a:rPr lang="en-CA" sz="2400" dirty="0"/>
              <a:t>and persistent mental illnesses (</a:t>
            </a:r>
            <a:r>
              <a:rPr lang="en-CA" sz="2400" dirty="0" smtClean="0"/>
              <a:t>SPMI) (e.g. schizophrenia):</a:t>
            </a:r>
          </a:p>
          <a:p>
            <a:pPr lvl="2"/>
            <a:r>
              <a:rPr lang="en-CA" sz="2000" dirty="0" smtClean="0"/>
              <a:t>chronic </a:t>
            </a:r>
            <a:r>
              <a:rPr lang="en-CA" sz="2000" dirty="0"/>
              <a:t>“brain disorders… that are neither preventable nor curable, but are treatable and manageable with combination of medication, supportive counseling, and community support services, including appropriate education and vocational training”</a:t>
            </a:r>
            <a:r>
              <a:rPr lang="en-CA" sz="1400" dirty="0"/>
              <a:t> (National Alliance on Mental Illness (NAMI), 2006, p. 5). </a:t>
            </a:r>
            <a:endParaRPr lang="en-CA" sz="2400" dirty="0"/>
          </a:p>
          <a:p>
            <a:r>
              <a:rPr lang="en-CA" sz="2400" b="1" dirty="0" smtClean="0"/>
              <a:t>1 in 5 Canadians </a:t>
            </a:r>
            <a:r>
              <a:rPr lang="en-CA" sz="2400" b="1" dirty="0"/>
              <a:t>live with a mental illness or mental health problem each year. </a:t>
            </a:r>
            <a:endParaRPr lang="en-CA" sz="2400" b="1" dirty="0" smtClean="0"/>
          </a:p>
          <a:p>
            <a:pPr lvl="1"/>
            <a:r>
              <a:rPr lang="en-CA" sz="2400" dirty="0" smtClean="0"/>
              <a:t>This = </a:t>
            </a:r>
            <a:r>
              <a:rPr lang="en-CA" sz="2400" b="1" dirty="0" smtClean="0"/>
              <a:t>6.7 </a:t>
            </a:r>
            <a:r>
              <a:rPr lang="en-CA" sz="2400" b="1" dirty="0"/>
              <a:t>million individuals </a:t>
            </a:r>
            <a:r>
              <a:rPr lang="en-CA" sz="2400" b="1" dirty="0" smtClean="0"/>
              <a:t>a year in Canada</a:t>
            </a:r>
          </a:p>
          <a:p>
            <a:pPr lvl="1"/>
            <a:r>
              <a:rPr lang="en-CA" sz="2400" dirty="0" smtClean="0"/>
              <a:t>Greater numbers than other </a:t>
            </a:r>
            <a:r>
              <a:rPr lang="en-CA" sz="2400" dirty="0"/>
              <a:t>illnesses such as type-two diabetes (2.2 million) </a:t>
            </a:r>
            <a:r>
              <a:rPr lang="en-CA" sz="1400" dirty="0"/>
              <a:t>(Mental Health Commission of Canada (MHCC), 2013). </a:t>
            </a:r>
            <a:endParaRPr lang="en-CA" sz="1400" dirty="0" smtClean="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a:t>
            </a:fld>
            <a:endParaRPr lang="en-CA"/>
          </a:p>
        </p:txBody>
      </p:sp>
    </p:spTree>
    <p:extLst>
      <p:ext uri="{BB962C8B-B14F-4D97-AF65-F5344CB8AC3E}">
        <p14:creationId xmlns:p14="http://schemas.microsoft.com/office/powerpoint/2010/main" val="1346291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46050"/>
          </a:xfrm>
        </p:spPr>
        <p:txBody>
          <a:bodyPr/>
          <a:lstStyle/>
          <a:p>
            <a:r>
              <a:rPr lang="en-CA" sz="3600" dirty="0"/>
              <a:t>Study Results and Supporting Literature </a:t>
            </a:r>
          </a:p>
        </p:txBody>
      </p:sp>
      <p:sp>
        <p:nvSpPr>
          <p:cNvPr id="3" name="Content Placeholder 2"/>
          <p:cNvSpPr>
            <a:spLocks noGrp="1"/>
          </p:cNvSpPr>
          <p:nvPr>
            <p:ph idx="1"/>
          </p:nvPr>
        </p:nvSpPr>
        <p:spPr>
          <a:xfrm>
            <a:off x="0" y="836712"/>
            <a:ext cx="8460432" cy="6021288"/>
          </a:xfrm>
        </p:spPr>
        <p:txBody>
          <a:bodyPr>
            <a:noAutofit/>
          </a:bodyPr>
          <a:lstStyle/>
          <a:p>
            <a:r>
              <a:rPr lang="en-CA" sz="2400" b="1" i="1" dirty="0"/>
              <a:t>In many instances, the care of individuals with SPMI is socially organized to fall upon family members to deliver, and in their absence, the care falls apart. </a:t>
            </a:r>
            <a:endParaRPr lang="en-CA" sz="2400" b="1" i="1" dirty="0" smtClean="0"/>
          </a:p>
          <a:p>
            <a:endParaRPr lang="en-CA" sz="2400" b="1" u="sng" dirty="0"/>
          </a:p>
          <a:p>
            <a:pPr lvl="1"/>
            <a:r>
              <a:rPr lang="en-CA" sz="2400" dirty="0"/>
              <a:t>Community mental health nurses have more patients on their caseloads and often struggle in monitoring their patients in the community, or in providing support to the families involved. </a:t>
            </a:r>
          </a:p>
          <a:p>
            <a:endParaRPr lang="en-CA" sz="2400" dirty="0"/>
          </a:p>
          <a:p>
            <a:pPr lvl="1"/>
            <a:r>
              <a:rPr lang="en-CA" sz="2400" dirty="0"/>
              <a:t>Families are pulled into the discursive monitoring of patients’ progress while under the CTO. </a:t>
            </a:r>
          </a:p>
          <a:p>
            <a:pPr lvl="2"/>
            <a:r>
              <a:rPr lang="en-CA" sz="2000" dirty="0"/>
              <a:t>Family members can be listed on the </a:t>
            </a:r>
            <a:r>
              <a:rPr lang="en-CA" sz="2000" dirty="0" smtClean="0"/>
              <a:t>CTO</a:t>
            </a:r>
          </a:p>
          <a:p>
            <a:pPr lvl="2"/>
            <a:endParaRPr lang="en-CA" sz="2000" dirty="0"/>
          </a:p>
          <a:p>
            <a:pPr lvl="1"/>
            <a:r>
              <a:rPr lang="en-CA" sz="2400" dirty="0"/>
              <a:t>Family member = the face of the CTO through attempts to facilitate patient’s compliance. </a:t>
            </a:r>
            <a:endParaRPr lang="en-CA" sz="2400" dirty="0" smtClean="0"/>
          </a:p>
          <a:p>
            <a:pPr lvl="1"/>
            <a:endParaRPr lang="en-CA" sz="2400"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30</a:t>
            </a:fld>
            <a:endParaRPr lang="en-CA"/>
          </a:p>
        </p:txBody>
      </p:sp>
    </p:spTree>
    <p:extLst>
      <p:ext uri="{BB962C8B-B14F-4D97-AF65-F5344CB8AC3E}">
        <p14:creationId xmlns:p14="http://schemas.microsoft.com/office/powerpoint/2010/main" val="66813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4082"/>
          </a:xfrm>
        </p:spPr>
        <p:txBody>
          <a:bodyPr/>
          <a:lstStyle/>
          <a:p>
            <a:r>
              <a:rPr lang="en-CA" sz="3600" dirty="0"/>
              <a:t>Study Results and Supporting Literature </a:t>
            </a:r>
          </a:p>
        </p:txBody>
      </p:sp>
      <p:sp>
        <p:nvSpPr>
          <p:cNvPr id="3" name="Content Placeholder 2"/>
          <p:cNvSpPr>
            <a:spLocks noGrp="1"/>
          </p:cNvSpPr>
          <p:nvPr>
            <p:ph idx="1"/>
          </p:nvPr>
        </p:nvSpPr>
        <p:spPr>
          <a:xfrm>
            <a:off x="323528" y="1268760"/>
            <a:ext cx="7992888" cy="5132040"/>
          </a:xfrm>
        </p:spPr>
        <p:txBody>
          <a:bodyPr>
            <a:normAutofit lnSpcReduction="10000"/>
          </a:bodyPr>
          <a:lstStyle/>
          <a:p>
            <a:r>
              <a:rPr lang="en-CA" sz="2400" dirty="0"/>
              <a:t>While the CTO legislation activates monitoring processes that are seen as reducing safety concerns for the public at large: </a:t>
            </a:r>
          </a:p>
          <a:p>
            <a:pPr lvl="1"/>
            <a:r>
              <a:rPr lang="en-CA" sz="2400" dirty="0"/>
              <a:t>it is the work of </a:t>
            </a:r>
            <a:r>
              <a:rPr lang="en-CA" sz="2400" b="1" dirty="0"/>
              <a:t>the family member</a:t>
            </a:r>
            <a:r>
              <a:rPr lang="en-CA" sz="2400" dirty="0"/>
              <a:t>, including their </a:t>
            </a:r>
            <a:r>
              <a:rPr lang="en-CA" sz="2400" dirty="0" smtClean="0"/>
              <a:t>monitoring efforts , </a:t>
            </a:r>
            <a:r>
              <a:rPr lang="en-CA" sz="2400" dirty="0"/>
              <a:t>that is not being discursively </a:t>
            </a:r>
            <a:r>
              <a:rPr lang="en-CA" sz="2400" dirty="0" smtClean="0"/>
              <a:t>recognized </a:t>
            </a:r>
            <a:endParaRPr lang="en-CA" sz="2400" dirty="0"/>
          </a:p>
          <a:p>
            <a:pPr lvl="1"/>
            <a:r>
              <a:rPr lang="en-CA" sz="2400" dirty="0" smtClean="0"/>
              <a:t>the </a:t>
            </a:r>
            <a:r>
              <a:rPr lang="en-CA" sz="2400" b="1" dirty="0"/>
              <a:t>risk to the family member </a:t>
            </a:r>
            <a:r>
              <a:rPr lang="en-CA" sz="2400" dirty="0"/>
              <a:t>in doing so </a:t>
            </a:r>
            <a:r>
              <a:rPr lang="en-CA" sz="2400" dirty="0" smtClean="0"/>
              <a:t>is not fully acknowledged </a:t>
            </a:r>
            <a:endParaRPr lang="en-CA" sz="2400" dirty="0"/>
          </a:p>
          <a:p>
            <a:endParaRPr lang="en-CA" sz="2400" dirty="0" smtClean="0"/>
          </a:p>
          <a:p>
            <a:r>
              <a:rPr lang="en-CA" sz="2400" dirty="0" smtClean="0"/>
              <a:t>The importance of families in mental health care</a:t>
            </a:r>
          </a:p>
          <a:p>
            <a:pPr lvl="1"/>
            <a:r>
              <a:rPr lang="en-CA" sz="2400" dirty="0" smtClean="0"/>
              <a:t>“families</a:t>
            </a:r>
            <a:r>
              <a:rPr lang="en-CA" sz="2400" dirty="0"/>
              <a:t>, rather than institutions, have become the major providers of the long-term care necessary for those with serious and persistent mental illnesses” (</a:t>
            </a:r>
            <a:r>
              <a:rPr lang="en-CA" sz="2400" dirty="0" err="1"/>
              <a:t>Doornbos</a:t>
            </a:r>
            <a:r>
              <a:rPr lang="en-CA" sz="2400" dirty="0"/>
              <a:t>, 2002, p. 39</a:t>
            </a:r>
            <a:r>
              <a:rPr lang="en-CA" sz="2400" dirty="0" smtClean="0"/>
              <a:t>).</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31</a:t>
            </a:fld>
            <a:endParaRPr lang="en-CA"/>
          </a:p>
        </p:txBody>
      </p:sp>
    </p:spTree>
    <p:extLst>
      <p:ext uri="{BB962C8B-B14F-4D97-AF65-F5344CB8AC3E}">
        <p14:creationId xmlns:p14="http://schemas.microsoft.com/office/powerpoint/2010/main" val="1361239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2034"/>
          </a:xfrm>
        </p:spPr>
        <p:txBody>
          <a:bodyPr/>
          <a:lstStyle/>
          <a:p>
            <a:r>
              <a:rPr lang="en-CA" sz="3200" dirty="0"/>
              <a:t>Study Results and Supporting Literature </a:t>
            </a:r>
          </a:p>
        </p:txBody>
      </p:sp>
      <p:sp>
        <p:nvSpPr>
          <p:cNvPr id="3" name="Content Placeholder 2"/>
          <p:cNvSpPr>
            <a:spLocks noGrp="1"/>
          </p:cNvSpPr>
          <p:nvPr>
            <p:ph idx="1"/>
          </p:nvPr>
        </p:nvSpPr>
        <p:spPr>
          <a:xfrm>
            <a:off x="-180528" y="692696"/>
            <a:ext cx="8496944" cy="5976664"/>
          </a:xfrm>
        </p:spPr>
        <p:txBody>
          <a:bodyPr>
            <a:noAutofit/>
          </a:bodyPr>
          <a:lstStyle/>
          <a:p>
            <a:r>
              <a:rPr lang="en-CA" sz="2800" b="1" i="1" dirty="0" smtClean="0"/>
              <a:t>Confusion in CTO use</a:t>
            </a:r>
          </a:p>
          <a:p>
            <a:pPr lvl="1"/>
            <a:r>
              <a:rPr lang="en-CA" sz="2400" dirty="0"/>
              <a:t>The majority of informants knew of patients who did not “fit” easily in the CTO criteria </a:t>
            </a:r>
            <a:endParaRPr lang="en-CA" sz="2400" dirty="0" smtClean="0"/>
          </a:p>
          <a:p>
            <a:pPr lvl="2"/>
            <a:r>
              <a:rPr lang="en-CA" sz="2000" dirty="0" smtClean="0"/>
              <a:t>E.g. Patients meeting criteria of 3 involuntary admissions in past 2 years </a:t>
            </a:r>
          </a:p>
          <a:p>
            <a:pPr lvl="1"/>
            <a:r>
              <a:rPr lang="en-CA" sz="2400" dirty="0" smtClean="0"/>
              <a:t>Patients signing the CTO form: consent or undertaking?</a:t>
            </a:r>
          </a:p>
          <a:p>
            <a:pPr lvl="3"/>
            <a:r>
              <a:rPr lang="en-CA" sz="2000" dirty="0"/>
              <a:t>A</a:t>
            </a:r>
            <a:r>
              <a:rPr lang="en-CA" sz="2000" dirty="0" smtClean="0"/>
              <a:t>ct </a:t>
            </a:r>
            <a:r>
              <a:rPr lang="en-CA" sz="2000" dirty="0"/>
              <a:t>of signing the CTO form is intended to be a “legal undertaking”. </a:t>
            </a:r>
            <a:endParaRPr lang="en-CA" sz="2000" dirty="0" smtClean="0"/>
          </a:p>
          <a:p>
            <a:pPr lvl="3"/>
            <a:r>
              <a:rPr lang="en-CA" sz="2000" dirty="0" smtClean="0"/>
              <a:t>However</a:t>
            </a:r>
            <a:r>
              <a:rPr lang="en-CA" sz="2000" dirty="0"/>
              <a:t>, </a:t>
            </a:r>
            <a:r>
              <a:rPr lang="en-CA" sz="2000" dirty="0" smtClean="0"/>
              <a:t>initially </a:t>
            </a:r>
            <a:r>
              <a:rPr lang="en-CA" sz="2000" dirty="0"/>
              <a:t>interpreted </a:t>
            </a:r>
            <a:r>
              <a:rPr lang="en-CA" sz="2000" dirty="0" smtClean="0"/>
              <a:t>signing </a:t>
            </a:r>
            <a:r>
              <a:rPr lang="en-CA" sz="2000" dirty="0"/>
              <a:t>the CTO form </a:t>
            </a:r>
            <a:r>
              <a:rPr lang="en-CA" sz="2000" dirty="0" smtClean="0"/>
              <a:t>= consent</a:t>
            </a:r>
            <a:r>
              <a:rPr lang="en-CA" sz="2000" dirty="0"/>
              <a:t>. </a:t>
            </a:r>
            <a:endParaRPr lang="en-CA" sz="2400" dirty="0" smtClean="0"/>
          </a:p>
          <a:p>
            <a:pPr lvl="2"/>
            <a:r>
              <a:rPr lang="en-CA" sz="2400" dirty="0" smtClean="0"/>
              <a:t>Compatibility of criteria and the complex mental health care practice environment</a:t>
            </a:r>
          </a:p>
          <a:p>
            <a:pPr lvl="2"/>
            <a:r>
              <a:rPr lang="en-CA" sz="2400" dirty="0" smtClean="0"/>
              <a:t>Yet:</a:t>
            </a:r>
          </a:p>
          <a:p>
            <a:pPr lvl="3"/>
            <a:r>
              <a:rPr lang="en-CA" sz="2000" dirty="0" smtClean="0"/>
              <a:t>The legislative stipulations and criteria are not (and cannot possibly be) truly reflective of all individuals who have SPMI who need mandated community treatment within their highly individualized and complex contexts. </a:t>
            </a:r>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32</a:t>
            </a:fld>
            <a:endParaRPr lang="en-CA"/>
          </a:p>
        </p:txBody>
      </p:sp>
    </p:spTree>
    <p:extLst>
      <p:ext uri="{BB962C8B-B14F-4D97-AF65-F5344CB8AC3E}">
        <p14:creationId xmlns:p14="http://schemas.microsoft.com/office/powerpoint/2010/main" val="3239333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8058"/>
          </a:xfrm>
        </p:spPr>
        <p:txBody>
          <a:bodyPr/>
          <a:lstStyle/>
          <a:p>
            <a:r>
              <a:rPr lang="en-CA" sz="3600" dirty="0"/>
              <a:t>Study Results and Supporting Literature </a:t>
            </a:r>
          </a:p>
        </p:txBody>
      </p:sp>
      <p:sp>
        <p:nvSpPr>
          <p:cNvPr id="3" name="Content Placeholder 2"/>
          <p:cNvSpPr>
            <a:spLocks noGrp="1"/>
          </p:cNvSpPr>
          <p:nvPr>
            <p:ph idx="1"/>
          </p:nvPr>
        </p:nvSpPr>
        <p:spPr>
          <a:xfrm>
            <a:off x="179512" y="1196752"/>
            <a:ext cx="8208912" cy="5040560"/>
          </a:xfrm>
        </p:spPr>
        <p:txBody>
          <a:bodyPr>
            <a:normAutofit/>
          </a:bodyPr>
          <a:lstStyle/>
          <a:p>
            <a:r>
              <a:rPr lang="en-CA" sz="3200" b="1" i="1" dirty="0"/>
              <a:t>Legislating </a:t>
            </a:r>
            <a:r>
              <a:rPr lang="en-CA" sz="3200" b="1" i="1" dirty="0" smtClean="0"/>
              <a:t>Recovery </a:t>
            </a:r>
          </a:p>
          <a:p>
            <a:r>
              <a:rPr lang="en-CA" sz="2800" dirty="0"/>
              <a:t>R</a:t>
            </a:r>
            <a:r>
              <a:rPr lang="en-CA" sz="2800" dirty="0" smtClean="0"/>
              <a:t>ecovery = a </a:t>
            </a:r>
            <a:r>
              <a:rPr lang="en-CA" sz="2800" dirty="0"/>
              <a:t>journey undertaken by an individual with mental illness. </a:t>
            </a:r>
            <a:endParaRPr lang="en-CA" sz="2800" dirty="0" smtClean="0"/>
          </a:p>
          <a:p>
            <a:pPr lvl="1"/>
            <a:r>
              <a:rPr lang="en-CA" sz="2800" dirty="0" smtClean="0"/>
              <a:t>The </a:t>
            </a:r>
            <a:r>
              <a:rPr lang="en-CA" sz="2800" dirty="0"/>
              <a:t>person, with help from peers, maintaining hope, and using their own personal strength, takes responsibility for their illness. </a:t>
            </a:r>
            <a:endParaRPr lang="en-CA" sz="2800" dirty="0" smtClean="0"/>
          </a:p>
          <a:p>
            <a:pPr lvl="1"/>
            <a:r>
              <a:rPr lang="en-CA" sz="2800" dirty="0"/>
              <a:t>T</a:t>
            </a:r>
            <a:r>
              <a:rPr lang="en-CA" sz="2800" dirty="0" smtClean="0"/>
              <a:t>he </a:t>
            </a:r>
            <a:r>
              <a:rPr lang="en-CA" sz="2800" dirty="0"/>
              <a:t>path on this journey can involve setbacks </a:t>
            </a:r>
            <a:r>
              <a:rPr lang="en-CA" dirty="0" smtClean="0"/>
              <a:t>(</a:t>
            </a:r>
            <a:r>
              <a:rPr lang="en-CA" sz="1800" dirty="0" smtClean="0"/>
              <a:t>CMHA, </a:t>
            </a:r>
            <a:r>
              <a:rPr lang="en-CA" sz="1800" dirty="0"/>
              <a:t>Ontario Division, 2003). </a:t>
            </a:r>
            <a:endParaRPr lang="en-CA" sz="1800" dirty="0" smtClean="0"/>
          </a:p>
          <a:p>
            <a:pPr lvl="1"/>
            <a:r>
              <a:rPr lang="en-CA" sz="2800" dirty="0" smtClean="0"/>
              <a:t>The </a:t>
            </a:r>
            <a:r>
              <a:rPr lang="en-CA" sz="2800" dirty="0"/>
              <a:t>patient and their family </a:t>
            </a:r>
            <a:r>
              <a:rPr lang="en-CA" sz="2800" dirty="0" smtClean="0"/>
              <a:t>= “</a:t>
            </a:r>
            <a:r>
              <a:rPr lang="en-CA" sz="2800" dirty="0"/>
              <a:t>partners” in care provision and decision-making. </a:t>
            </a:r>
            <a:endParaRPr lang="en-CA" sz="2800" dirty="0" smtClean="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33</a:t>
            </a:fld>
            <a:endParaRPr lang="en-CA"/>
          </a:p>
        </p:txBody>
      </p:sp>
    </p:spTree>
    <p:extLst>
      <p:ext uri="{BB962C8B-B14F-4D97-AF65-F5344CB8AC3E}">
        <p14:creationId xmlns:p14="http://schemas.microsoft.com/office/powerpoint/2010/main" val="3862273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Study Results and Supporting Literature </a:t>
            </a:r>
            <a:endParaRPr lang="en-US" sz="3600" dirty="0"/>
          </a:p>
        </p:txBody>
      </p:sp>
      <p:sp>
        <p:nvSpPr>
          <p:cNvPr id="3" name="Content Placeholder 2"/>
          <p:cNvSpPr>
            <a:spLocks noGrp="1"/>
          </p:cNvSpPr>
          <p:nvPr>
            <p:ph idx="1"/>
          </p:nvPr>
        </p:nvSpPr>
        <p:spPr>
          <a:xfrm>
            <a:off x="251520" y="1417638"/>
            <a:ext cx="8208912" cy="4983162"/>
          </a:xfrm>
        </p:spPr>
        <p:txBody>
          <a:bodyPr/>
          <a:lstStyle/>
          <a:p>
            <a:r>
              <a:rPr lang="en-CA" sz="2800" dirty="0"/>
              <a:t>Use of CTOs conflicts with the values of recovery approach in mental health care </a:t>
            </a:r>
          </a:p>
          <a:p>
            <a:pPr lvl="1"/>
            <a:r>
              <a:rPr lang="en-CA" sz="2800" dirty="0"/>
              <a:t>Rhetoric and ideologies of both clash</a:t>
            </a:r>
          </a:p>
          <a:p>
            <a:pPr lvl="2"/>
            <a:r>
              <a:rPr lang="en-CA" sz="2400" dirty="0"/>
              <a:t>CTOs described as “medication orders” </a:t>
            </a:r>
            <a:r>
              <a:rPr lang="en-CA" dirty="0"/>
              <a:t>(Ridley &amp; Hunter, 2013, p. 515). </a:t>
            </a:r>
          </a:p>
          <a:p>
            <a:pPr lvl="2"/>
            <a:r>
              <a:rPr lang="en-CA" sz="2400" dirty="0"/>
              <a:t>Less focus on other needs such as housing and financial support. </a:t>
            </a:r>
          </a:p>
          <a:p>
            <a:pPr lvl="2"/>
            <a:r>
              <a:rPr lang="en-CA" sz="2400" dirty="0"/>
              <a:t>These socioeconomic supports (i.e. housing and financial support) are identified in the </a:t>
            </a:r>
            <a:r>
              <a:rPr lang="en-CA" sz="2400" i="1" dirty="0"/>
              <a:t>Mental Health Care and Treatment Act </a:t>
            </a:r>
            <a:r>
              <a:rPr lang="en-CA" sz="2400" dirty="0"/>
              <a:t>(see §42.a) 	</a:t>
            </a:r>
          </a:p>
          <a:p>
            <a:pPr lvl="3"/>
            <a:r>
              <a:rPr lang="en-CA" sz="2400" dirty="0"/>
              <a:t>not actually implemented in practice.</a:t>
            </a:r>
            <a:r>
              <a:rPr lang="en-CA" sz="1800" dirty="0"/>
              <a:t> </a:t>
            </a:r>
          </a:p>
          <a:p>
            <a:endParaRPr lang="en-US"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34</a:t>
            </a:fld>
            <a:endParaRPr lang="en-CA"/>
          </a:p>
        </p:txBody>
      </p:sp>
    </p:spTree>
    <p:extLst>
      <p:ext uri="{BB962C8B-B14F-4D97-AF65-F5344CB8AC3E}">
        <p14:creationId xmlns:p14="http://schemas.microsoft.com/office/powerpoint/2010/main" val="1729268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620688"/>
          </a:xfrm>
        </p:spPr>
        <p:txBody>
          <a:bodyPr/>
          <a:lstStyle/>
          <a:p>
            <a:r>
              <a:rPr lang="en-CA" sz="3600" dirty="0" smtClean="0"/>
              <a:t>Future Considerations</a:t>
            </a:r>
            <a:endParaRPr lang="en-CA" sz="3600" dirty="0"/>
          </a:p>
        </p:txBody>
      </p:sp>
      <p:sp>
        <p:nvSpPr>
          <p:cNvPr id="3" name="Content Placeholder 2"/>
          <p:cNvSpPr>
            <a:spLocks noGrp="1"/>
          </p:cNvSpPr>
          <p:nvPr>
            <p:ph idx="1"/>
          </p:nvPr>
        </p:nvSpPr>
        <p:spPr>
          <a:xfrm>
            <a:off x="179512" y="764704"/>
            <a:ext cx="8136904" cy="5832648"/>
          </a:xfrm>
        </p:spPr>
        <p:txBody>
          <a:bodyPr>
            <a:normAutofit/>
          </a:bodyPr>
          <a:lstStyle/>
          <a:p>
            <a:r>
              <a:rPr lang="en-CA" dirty="0" smtClean="0"/>
              <a:t>Challenge </a:t>
            </a:r>
            <a:r>
              <a:rPr lang="en-CA" dirty="0"/>
              <a:t>for nurses and other healthcare professionals </a:t>
            </a:r>
            <a:r>
              <a:rPr lang="en-CA" dirty="0" smtClean="0"/>
              <a:t>to deliver care </a:t>
            </a:r>
            <a:r>
              <a:rPr lang="en-CA" dirty="0"/>
              <a:t>in under resourced </a:t>
            </a:r>
            <a:r>
              <a:rPr lang="en-CA" dirty="0" smtClean="0"/>
              <a:t>contexts </a:t>
            </a:r>
          </a:p>
          <a:p>
            <a:pPr lvl="1"/>
            <a:r>
              <a:rPr lang="en-CA" dirty="0"/>
              <a:t>L</a:t>
            </a:r>
            <a:r>
              <a:rPr lang="en-CA" dirty="0" smtClean="0"/>
              <a:t>ack </a:t>
            </a:r>
            <a:r>
              <a:rPr lang="en-CA" dirty="0"/>
              <a:t>of mental health infrastructures make the uptake of </a:t>
            </a:r>
            <a:r>
              <a:rPr lang="en-CA" dirty="0" smtClean="0"/>
              <a:t>legislation difficult</a:t>
            </a:r>
          </a:p>
          <a:p>
            <a:pPr lvl="1"/>
            <a:r>
              <a:rPr lang="en-CA" dirty="0" smtClean="0"/>
              <a:t>If </a:t>
            </a:r>
            <a:r>
              <a:rPr lang="en-CA" dirty="0"/>
              <a:t>CTOs are to continue, then there is a need to consider the distribution of better </a:t>
            </a:r>
            <a:r>
              <a:rPr lang="en-CA" dirty="0" smtClean="0"/>
              <a:t>supports.</a:t>
            </a:r>
          </a:p>
          <a:p>
            <a:pPr lvl="1"/>
            <a:endParaRPr lang="en-CA" dirty="0" smtClean="0"/>
          </a:p>
          <a:p>
            <a:r>
              <a:rPr lang="en-CA" dirty="0" smtClean="0"/>
              <a:t>Need to address the lack </a:t>
            </a:r>
            <a:r>
              <a:rPr lang="en-CA" dirty="0"/>
              <a:t>of community mental health services in </a:t>
            </a:r>
            <a:r>
              <a:rPr lang="en-CA" dirty="0" smtClean="0"/>
              <a:t>NL, and in particular</a:t>
            </a:r>
            <a:r>
              <a:rPr lang="en-CA" dirty="0"/>
              <a:t>, rural and remote areas</a:t>
            </a:r>
            <a:r>
              <a:rPr lang="en-CA" dirty="0" smtClean="0"/>
              <a:t>.</a:t>
            </a:r>
          </a:p>
          <a:p>
            <a:r>
              <a:rPr lang="en-CA" dirty="0" smtClean="0"/>
              <a:t> </a:t>
            </a:r>
          </a:p>
          <a:p>
            <a:r>
              <a:rPr lang="en-CA" dirty="0"/>
              <a:t>P</a:t>
            </a:r>
            <a:r>
              <a:rPr lang="en-CA" dirty="0" smtClean="0"/>
              <a:t>eople </a:t>
            </a:r>
            <a:r>
              <a:rPr lang="en-CA" dirty="0"/>
              <a:t>who provide support and services also need to be supported. </a:t>
            </a:r>
            <a:endParaRPr lang="en-CA" dirty="0" smtClean="0"/>
          </a:p>
          <a:p>
            <a:endParaRPr lang="en-CA" dirty="0" smtClean="0"/>
          </a:p>
          <a:p>
            <a:r>
              <a:rPr lang="en-CA" dirty="0" smtClean="0"/>
              <a:t>The </a:t>
            </a:r>
            <a:r>
              <a:rPr lang="en-CA" dirty="0"/>
              <a:t>terms and conditions of the CTO need to be made clearer </a:t>
            </a:r>
            <a:endParaRPr lang="en-CA" dirty="0" smtClean="0"/>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35</a:t>
            </a:fld>
            <a:endParaRPr lang="en-CA"/>
          </a:p>
        </p:txBody>
      </p:sp>
    </p:spTree>
    <p:extLst>
      <p:ext uri="{BB962C8B-B14F-4D97-AF65-F5344CB8AC3E}">
        <p14:creationId xmlns:p14="http://schemas.microsoft.com/office/powerpoint/2010/main" val="1612278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74042"/>
          </a:xfrm>
        </p:spPr>
        <p:txBody>
          <a:bodyPr/>
          <a:lstStyle/>
          <a:p>
            <a:r>
              <a:rPr lang="en-CA" sz="4000" dirty="0"/>
              <a:t>Future Considerations</a:t>
            </a:r>
          </a:p>
        </p:txBody>
      </p:sp>
      <p:sp>
        <p:nvSpPr>
          <p:cNvPr id="3" name="Content Placeholder 2"/>
          <p:cNvSpPr>
            <a:spLocks noGrp="1"/>
          </p:cNvSpPr>
          <p:nvPr>
            <p:ph idx="1"/>
          </p:nvPr>
        </p:nvSpPr>
        <p:spPr>
          <a:xfrm>
            <a:off x="251520" y="836712"/>
            <a:ext cx="7992888" cy="5616624"/>
          </a:xfrm>
        </p:spPr>
        <p:txBody>
          <a:bodyPr>
            <a:normAutofit lnSpcReduction="10000"/>
          </a:bodyPr>
          <a:lstStyle/>
          <a:p>
            <a:r>
              <a:rPr lang="en-CA" dirty="0"/>
              <a:t>Need to address the rhetoric of the </a:t>
            </a:r>
            <a:r>
              <a:rPr lang="en-CA" dirty="0" smtClean="0"/>
              <a:t>presumable “therapeutic</a:t>
            </a:r>
            <a:r>
              <a:rPr lang="en-CA" dirty="0"/>
              <a:t>” focus that is expected to lead to “recovery</a:t>
            </a:r>
            <a:r>
              <a:rPr lang="en-CA" dirty="0" smtClean="0"/>
              <a:t>”.</a:t>
            </a:r>
          </a:p>
          <a:p>
            <a:endParaRPr lang="en-CA" dirty="0"/>
          </a:p>
          <a:p>
            <a:r>
              <a:rPr lang="en-CA" dirty="0"/>
              <a:t>When the CTO legislation was initiated, there was a demonstrated lack of understanding as to how it was to be implemented in practice. </a:t>
            </a:r>
          </a:p>
          <a:p>
            <a:pPr lvl="1"/>
            <a:r>
              <a:rPr lang="en-CA" dirty="0" smtClean="0"/>
              <a:t>Need </a:t>
            </a:r>
            <a:r>
              <a:rPr lang="en-CA" dirty="0"/>
              <a:t>to ensure that those whose work will be impacted by CTOs are well informed of what is involved. </a:t>
            </a:r>
          </a:p>
          <a:p>
            <a:pPr lvl="1"/>
            <a:r>
              <a:rPr lang="en-CA" dirty="0"/>
              <a:t>This education must be provided within the understanding that healthcare professionals are generally not legal professionals, despite the fact their work is discursively managed by both legal and medical professional ideologies. </a:t>
            </a:r>
            <a:endParaRPr lang="en-CA" dirty="0" smtClean="0"/>
          </a:p>
          <a:p>
            <a:pPr lvl="1"/>
            <a:endParaRPr lang="en-CA" dirty="0"/>
          </a:p>
          <a:p>
            <a:r>
              <a:rPr lang="en-CA" dirty="0"/>
              <a:t>The work of families must be recognized for the challenges it involves. </a:t>
            </a:r>
          </a:p>
          <a:p>
            <a:pPr lvl="1"/>
            <a:r>
              <a:rPr lang="en-CA" dirty="0"/>
              <a:t>Ways to improve the lives of informal caregivers need to be a priority.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36</a:t>
            </a:fld>
            <a:endParaRPr lang="en-CA"/>
          </a:p>
        </p:txBody>
      </p:sp>
    </p:spTree>
    <p:extLst>
      <p:ext uri="{BB962C8B-B14F-4D97-AF65-F5344CB8AC3E}">
        <p14:creationId xmlns:p14="http://schemas.microsoft.com/office/powerpoint/2010/main" val="15691978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Concluding remarks…</a:t>
            </a:r>
            <a:endParaRPr lang="en-CA" dirty="0"/>
          </a:p>
        </p:txBody>
      </p:sp>
      <p:sp>
        <p:nvSpPr>
          <p:cNvPr id="3" name="Content Placeholder 2"/>
          <p:cNvSpPr>
            <a:spLocks noGrp="1"/>
          </p:cNvSpPr>
          <p:nvPr>
            <p:ph idx="1"/>
          </p:nvPr>
        </p:nvSpPr>
        <p:spPr>
          <a:xfrm>
            <a:off x="323528" y="1412776"/>
            <a:ext cx="7753672" cy="4988024"/>
          </a:xfrm>
        </p:spPr>
        <p:txBody>
          <a:bodyPr>
            <a:normAutofit/>
          </a:bodyPr>
          <a:lstStyle/>
          <a:p>
            <a:r>
              <a:rPr lang="en-CA" sz="2400" dirty="0" smtClean="0"/>
              <a:t>Use of CTOs is not a “front line” consideration in the NL legislative context</a:t>
            </a:r>
          </a:p>
          <a:p>
            <a:pPr lvl="1"/>
            <a:r>
              <a:rPr lang="en-CA" sz="2400" dirty="0" smtClean="0"/>
              <a:t>Affects a small portion of the population</a:t>
            </a:r>
          </a:p>
          <a:p>
            <a:pPr lvl="1"/>
            <a:r>
              <a:rPr lang="en-CA" sz="2400" dirty="0" smtClean="0"/>
              <a:t>However, it is a resource intensive population</a:t>
            </a:r>
          </a:p>
          <a:p>
            <a:pPr lvl="1"/>
            <a:endParaRPr lang="en-CA" sz="2400" dirty="0" smtClean="0"/>
          </a:p>
          <a:p>
            <a:r>
              <a:rPr lang="en-CA" sz="2400" dirty="0" smtClean="0"/>
              <a:t>Issues surrounding CTOs are a magnified account of what is happening in mental health</a:t>
            </a:r>
          </a:p>
          <a:p>
            <a:endParaRPr lang="en-CA" sz="2400" dirty="0" smtClean="0"/>
          </a:p>
          <a:p>
            <a:r>
              <a:rPr lang="en-CA" sz="2400" dirty="0" smtClean="0"/>
              <a:t>Issues surrounding CTOs cannot be ignored for those directly affected by SPMI and other mental health concerns.</a:t>
            </a:r>
            <a:endParaRPr lang="en-CA" sz="2400"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37</a:t>
            </a:fld>
            <a:endParaRPr lang="en-CA"/>
          </a:p>
        </p:txBody>
      </p:sp>
    </p:spTree>
    <p:extLst>
      <p:ext uri="{BB962C8B-B14F-4D97-AF65-F5344CB8AC3E}">
        <p14:creationId xmlns:p14="http://schemas.microsoft.com/office/powerpoint/2010/main" val="18571788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1700808"/>
            <a:ext cx="7543800" cy="2593975"/>
          </a:xfrm>
        </p:spPr>
        <p:txBody>
          <a:bodyPr/>
          <a:lstStyle/>
          <a:p>
            <a:r>
              <a:rPr lang="en-US" sz="4800" dirty="0" smtClean="0"/>
              <a:t>Thank you</a:t>
            </a:r>
            <a:r>
              <a:rPr lang="en-US" dirty="0" smtClean="0"/>
              <a:t/>
            </a:r>
            <a:br>
              <a:rPr lang="en-US" dirty="0" smtClean="0"/>
            </a:br>
            <a:r>
              <a:rPr lang="en-US" dirty="0"/>
              <a:t/>
            </a:r>
            <a:br>
              <a:rPr lang="en-US" dirty="0"/>
            </a:br>
            <a:r>
              <a:rPr lang="en-US" sz="4800" dirty="0" smtClean="0"/>
              <a:t>Questions?</a:t>
            </a:r>
            <a:endParaRPr lang="en-US" sz="48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028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74042"/>
          </a:xfrm>
        </p:spPr>
        <p:txBody>
          <a:bodyPr/>
          <a:lstStyle/>
          <a:p>
            <a:r>
              <a:rPr lang="en-CA" sz="3600" dirty="0"/>
              <a:t>Mental Illness: An Overview </a:t>
            </a:r>
          </a:p>
        </p:txBody>
      </p:sp>
      <p:sp>
        <p:nvSpPr>
          <p:cNvPr id="3" name="Content Placeholder 2"/>
          <p:cNvSpPr>
            <a:spLocks noGrp="1"/>
          </p:cNvSpPr>
          <p:nvPr>
            <p:ph idx="1"/>
          </p:nvPr>
        </p:nvSpPr>
        <p:spPr>
          <a:xfrm>
            <a:off x="323528" y="980728"/>
            <a:ext cx="8208912" cy="5877272"/>
          </a:xfrm>
        </p:spPr>
        <p:txBody>
          <a:bodyPr>
            <a:normAutofit/>
          </a:bodyPr>
          <a:lstStyle/>
          <a:p>
            <a:r>
              <a:rPr lang="en-CA" sz="2400" b="1" dirty="0"/>
              <a:t>Statistics Canada (2012) reported that for 2009 to </a:t>
            </a:r>
            <a:r>
              <a:rPr lang="en-CA" sz="2400" b="1" dirty="0" smtClean="0"/>
              <a:t>2010:</a:t>
            </a:r>
            <a:endParaRPr lang="en-CA" sz="2400" b="1" dirty="0"/>
          </a:p>
          <a:p>
            <a:pPr lvl="1"/>
            <a:r>
              <a:rPr lang="en-CA" sz="2400" b="1" dirty="0"/>
              <a:t>25.5%</a:t>
            </a:r>
            <a:r>
              <a:rPr lang="en-CA" sz="2400" dirty="0"/>
              <a:t> of all hospital stays involved a patient with a mental illness as a primary or secondary diagnosis. </a:t>
            </a:r>
          </a:p>
          <a:p>
            <a:pPr lvl="2"/>
            <a:r>
              <a:rPr lang="en-CA" sz="2000" dirty="0"/>
              <a:t>these hospital stays were attributed to less than </a:t>
            </a:r>
            <a:r>
              <a:rPr lang="en-CA" sz="2000" b="1" dirty="0" smtClean="0"/>
              <a:t>1%</a:t>
            </a:r>
            <a:r>
              <a:rPr lang="en-CA" sz="2000" dirty="0" smtClean="0"/>
              <a:t> of </a:t>
            </a:r>
            <a:r>
              <a:rPr lang="en-CA" sz="2000" dirty="0"/>
              <a:t>the total population</a:t>
            </a:r>
            <a:r>
              <a:rPr lang="en-CA" sz="2000" dirty="0" smtClean="0"/>
              <a:t>.</a:t>
            </a:r>
          </a:p>
          <a:p>
            <a:pPr lvl="2"/>
            <a:r>
              <a:rPr lang="en-CA" sz="2000" dirty="0" smtClean="0"/>
              <a:t> </a:t>
            </a:r>
            <a:endParaRPr lang="en-CA" sz="2000" dirty="0"/>
          </a:p>
          <a:p>
            <a:r>
              <a:rPr lang="en-CA" sz="2400" b="1" dirty="0" smtClean="0"/>
              <a:t>30 Day Readmission rates:</a:t>
            </a:r>
            <a:endParaRPr lang="en-CA" sz="2400" b="1" dirty="0"/>
          </a:p>
          <a:p>
            <a:pPr lvl="1"/>
            <a:r>
              <a:rPr lang="en-CA" sz="2400" dirty="0"/>
              <a:t>11.5% </a:t>
            </a:r>
            <a:r>
              <a:rPr lang="en-CA" sz="2400" dirty="0" smtClean="0"/>
              <a:t>in Canada </a:t>
            </a:r>
            <a:r>
              <a:rPr lang="en-CA" sz="1400" dirty="0" smtClean="0"/>
              <a:t>(Canadian </a:t>
            </a:r>
            <a:r>
              <a:rPr lang="en-CA" sz="1400" dirty="0"/>
              <a:t>Institute for Health Information (</a:t>
            </a:r>
            <a:r>
              <a:rPr lang="en-CA" sz="1400" dirty="0" smtClean="0"/>
              <a:t>CIHI, 2013a)</a:t>
            </a:r>
          </a:p>
          <a:p>
            <a:pPr lvl="1"/>
            <a:r>
              <a:rPr lang="en-CA" sz="2400" dirty="0" smtClean="0"/>
              <a:t>11.2% NL </a:t>
            </a:r>
            <a:r>
              <a:rPr lang="en-CA" sz="1400" dirty="0" smtClean="0"/>
              <a:t>(CIHI, 2013b). </a:t>
            </a:r>
          </a:p>
          <a:p>
            <a:pPr lvl="1"/>
            <a:endParaRPr lang="en-CA" sz="1400" dirty="0" smtClean="0"/>
          </a:p>
          <a:p>
            <a:r>
              <a:rPr lang="en-CA" sz="2400" b="1" dirty="0" smtClean="0"/>
              <a:t>The rates of frequent hospitalization (3+ admissions in one year):</a:t>
            </a:r>
          </a:p>
          <a:p>
            <a:pPr lvl="1"/>
            <a:r>
              <a:rPr lang="en-CA" sz="2400" dirty="0" smtClean="0"/>
              <a:t>Canada: 11% in 2012-2013. </a:t>
            </a:r>
          </a:p>
          <a:p>
            <a:pPr lvl="1"/>
            <a:r>
              <a:rPr lang="en-CA" sz="2400" dirty="0" smtClean="0"/>
              <a:t>NL: 13.8</a:t>
            </a:r>
            <a:r>
              <a:rPr lang="en-CA" sz="2400" dirty="0"/>
              <a:t>% </a:t>
            </a:r>
            <a:r>
              <a:rPr lang="en-CA" sz="1400" dirty="0"/>
              <a:t>(CIHI, 2015). </a:t>
            </a:r>
            <a:endParaRPr lang="en-CA" sz="2400" dirty="0" smtClean="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4</a:t>
            </a:fld>
            <a:endParaRPr lang="en-CA"/>
          </a:p>
        </p:txBody>
      </p:sp>
    </p:spTree>
    <p:extLst>
      <p:ext uri="{BB962C8B-B14F-4D97-AF65-F5344CB8AC3E}">
        <p14:creationId xmlns:p14="http://schemas.microsoft.com/office/powerpoint/2010/main" val="412786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8058"/>
          </a:xfrm>
        </p:spPr>
        <p:txBody>
          <a:bodyPr/>
          <a:lstStyle/>
          <a:p>
            <a:r>
              <a:rPr lang="en-CA" sz="3600" dirty="0"/>
              <a:t>Mental Illness: An Overview </a:t>
            </a:r>
          </a:p>
        </p:txBody>
      </p:sp>
      <p:sp>
        <p:nvSpPr>
          <p:cNvPr id="3" name="Content Placeholder 2"/>
          <p:cNvSpPr>
            <a:spLocks noGrp="1"/>
          </p:cNvSpPr>
          <p:nvPr>
            <p:ph idx="1"/>
          </p:nvPr>
        </p:nvSpPr>
        <p:spPr>
          <a:xfrm>
            <a:off x="179512" y="1196752"/>
            <a:ext cx="8136904" cy="5204048"/>
          </a:xfrm>
        </p:spPr>
        <p:txBody>
          <a:bodyPr>
            <a:noAutofit/>
          </a:bodyPr>
          <a:lstStyle/>
          <a:p>
            <a:r>
              <a:rPr lang="en-CA" sz="2800" b="1" dirty="0"/>
              <a:t>The economic burden of mental illness is also increasing. </a:t>
            </a:r>
          </a:p>
          <a:p>
            <a:pPr lvl="1"/>
            <a:r>
              <a:rPr lang="en-CA" sz="2800" dirty="0"/>
              <a:t>In 1993 = $7.331 billion (Health Canada (2002) </a:t>
            </a:r>
          </a:p>
          <a:p>
            <a:pPr lvl="1"/>
            <a:r>
              <a:rPr lang="en-CA" sz="2800" dirty="0"/>
              <a:t>More recent estimates </a:t>
            </a:r>
            <a:r>
              <a:rPr lang="en-CA" sz="2800" b="1" dirty="0"/>
              <a:t>= $51 billion per year. </a:t>
            </a:r>
          </a:p>
          <a:p>
            <a:pPr lvl="2"/>
            <a:r>
              <a:rPr lang="en-CA" sz="2400" dirty="0"/>
              <a:t>This includes costs in health care, lowered productivity, and quality of life (MHCC, </a:t>
            </a:r>
            <a:r>
              <a:rPr lang="en-CA" sz="2400" dirty="0" err="1"/>
              <a:t>n.d.</a:t>
            </a:r>
            <a:r>
              <a:rPr lang="en-CA" sz="2400" dirty="0"/>
              <a:t>; Lim, Jacobs, </a:t>
            </a:r>
            <a:r>
              <a:rPr lang="en-CA" sz="2400" dirty="0" err="1"/>
              <a:t>Ohinmaa</a:t>
            </a:r>
            <a:r>
              <a:rPr lang="en-CA" sz="2400" dirty="0"/>
              <a:t>, </a:t>
            </a:r>
            <a:r>
              <a:rPr lang="en-CA" sz="2400" dirty="0" err="1"/>
              <a:t>Schopflocher</a:t>
            </a:r>
            <a:r>
              <a:rPr lang="en-CA" sz="2400" dirty="0"/>
              <a:t>, &amp; Dewa, 2008). </a:t>
            </a:r>
          </a:p>
          <a:p>
            <a:endParaRPr lang="en-CA" sz="2800" dirty="0"/>
          </a:p>
          <a:p>
            <a:pPr lvl="1"/>
            <a:r>
              <a:rPr lang="en-CA" sz="2800" dirty="0"/>
              <a:t>This staggering amount represents </a:t>
            </a:r>
            <a:r>
              <a:rPr lang="en-CA" sz="2800" b="1" dirty="0"/>
              <a:t>2.8% </a:t>
            </a:r>
            <a:r>
              <a:rPr lang="en-CA" sz="2800" dirty="0"/>
              <a:t>of Canada’s gross domestic product (GDP) in 2011 (MHCC, </a:t>
            </a:r>
            <a:r>
              <a:rPr lang="en-CA" sz="2800" dirty="0" err="1"/>
              <a:t>n.d.</a:t>
            </a:r>
            <a:r>
              <a:rPr lang="en-CA" sz="2800" dirty="0"/>
              <a:t>). 	</a:t>
            </a:r>
          </a:p>
          <a:p>
            <a:endParaRPr lang="en-CA" sz="2400"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5</a:t>
            </a:fld>
            <a:endParaRPr lang="en-CA"/>
          </a:p>
        </p:txBody>
      </p:sp>
    </p:spTree>
    <p:extLst>
      <p:ext uri="{BB962C8B-B14F-4D97-AF65-F5344CB8AC3E}">
        <p14:creationId xmlns:p14="http://schemas.microsoft.com/office/powerpoint/2010/main" val="352689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90066"/>
          </a:xfrm>
        </p:spPr>
        <p:txBody>
          <a:bodyPr/>
          <a:lstStyle/>
          <a:p>
            <a:r>
              <a:rPr lang="en-CA" dirty="0"/>
              <a:t>Mental Health Legislation </a:t>
            </a:r>
          </a:p>
        </p:txBody>
      </p:sp>
      <p:sp>
        <p:nvSpPr>
          <p:cNvPr id="3" name="Content Placeholder 2"/>
          <p:cNvSpPr>
            <a:spLocks noGrp="1"/>
          </p:cNvSpPr>
          <p:nvPr>
            <p:ph idx="1"/>
          </p:nvPr>
        </p:nvSpPr>
        <p:spPr>
          <a:xfrm>
            <a:off x="323528" y="1196752"/>
            <a:ext cx="7704856" cy="5472608"/>
          </a:xfrm>
        </p:spPr>
        <p:txBody>
          <a:bodyPr>
            <a:normAutofit/>
          </a:bodyPr>
          <a:lstStyle/>
          <a:p>
            <a:r>
              <a:rPr lang="en-CA" sz="2400" b="1" dirty="0" smtClean="0"/>
              <a:t>Purpose of mental </a:t>
            </a:r>
            <a:r>
              <a:rPr lang="en-CA" sz="2400" b="1" dirty="0"/>
              <a:t>h</a:t>
            </a:r>
            <a:r>
              <a:rPr lang="en-CA" sz="2400" b="1" dirty="0" smtClean="0"/>
              <a:t>ealth </a:t>
            </a:r>
            <a:r>
              <a:rPr lang="en-CA" sz="2400" b="1" dirty="0"/>
              <a:t>l</a:t>
            </a:r>
            <a:r>
              <a:rPr lang="en-CA" sz="2400" b="1" dirty="0" smtClean="0"/>
              <a:t>egislation:</a:t>
            </a:r>
            <a:endParaRPr lang="en-CA" sz="2400" b="1" dirty="0"/>
          </a:p>
          <a:p>
            <a:pPr lvl="1"/>
            <a:r>
              <a:rPr lang="en-CA" sz="2400" dirty="0"/>
              <a:t>To protect, promote, and improve the lives and mental wellbeing of citizens” </a:t>
            </a:r>
            <a:r>
              <a:rPr lang="en-CA" sz="1800" dirty="0"/>
              <a:t>(WHO, 2005, p. 1</a:t>
            </a:r>
            <a:r>
              <a:rPr lang="en-CA" sz="1800" dirty="0" smtClean="0"/>
              <a:t>)</a:t>
            </a:r>
          </a:p>
          <a:p>
            <a:pPr lvl="1"/>
            <a:endParaRPr lang="en-CA" sz="2400" dirty="0"/>
          </a:p>
          <a:p>
            <a:pPr lvl="1"/>
            <a:endParaRPr lang="en-CA" sz="2400" dirty="0"/>
          </a:p>
          <a:p>
            <a:r>
              <a:rPr lang="en-CA" sz="2400" b="1" dirty="0" smtClean="0"/>
              <a:t>Mental </a:t>
            </a:r>
            <a:r>
              <a:rPr lang="en-CA" sz="2400" b="1" dirty="0"/>
              <a:t>health law involves three types of legislation: </a:t>
            </a:r>
          </a:p>
          <a:p>
            <a:pPr lvl="1"/>
            <a:r>
              <a:rPr lang="en-CA" sz="2400" dirty="0"/>
              <a:t>T</a:t>
            </a:r>
            <a:r>
              <a:rPr lang="en-CA" sz="2400" dirty="0" smtClean="0"/>
              <a:t>he </a:t>
            </a:r>
            <a:r>
              <a:rPr lang="en-CA" sz="2400" dirty="0"/>
              <a:t>mental health act of each province and </a:t>
            </a:r>
            <a:r>
              <a:rPr lang="en-CA" sz="2400" dirty="0" smtClean="0"/>
              <a:t>territory</a:t>
            </a:r>
            <a:endParaRPr lang="en-CA" sz="2400" dirty="0"/>
          </a:p>
          <a:p>
            <a:pPr lvl="1"/>
            <a:r>
              <a:rPr lang="en-CA" sz="2400" dirty="0" smtClean="0"/>
              <a:t>The </a:t>
            </a:r>
            <a:r>
              <a:rPr lang="en-CA" sz="2400" dirty="0"/>
              <a:t>federal Criminal Code of Canada (Government of Canada, 1985b</a:t>
            </a:r>
            <a:r>
              <a:rPr lang="en-CA" sz="2400" dirty="0" smtClean="0"/>
              <a:t>)</a:t>
            </a:r>
          </a:p>
          <a:p>
            <a:pPr lvl="1"/>
            <a:r>
              <a:rPr lang="en-CA" sz="2400" dirty="0"/>
              <a:t>P</a:t>
            </a:r>
            <a:r>
              <a:rPr lang="en-CA" sz="2400" dirty="0" smtClean="0"/>
              <a:t>rovincial </a:t>
            </a:r>
            <a:r>
              <a:rPr lang="en-CA" sz="2400" dirty="0"/>
              <a:t>and territorial consent to treatment, adult guardianship, and adult protection legislation </a:t>
            </a:r>
            <a:r>
              <a:rPr lang="en-CA" sz="1800" dirty="0" smtClean="0"/>
              <a:t>(Gray</a:t>
            </a:r>
            <a:r>
              <a:rPr lang="en-CA" sz="1800" dirty="0"/>
              <a:t>, Shone &amp; Liddle, 2008). </a:t>
            </a:r>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6</a:t>
            </a:fld>
            <a:endParaRPr lang="en-CA"/>
          </a:p>
        </p:txBody>
      </p:sp>
    </p:spTree>
    <p:extLst>
      <p:ext uri="{BB962C8B-B14F-4D97-AF65-F5344CB8AC3E}">
        <p14:creationId xmlns:p14="http://schemas.microsoft.com/office/powerpoint/2010/main" val="2237217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a:t>Mental Health Legislation </a:t>
            </a:r>
          </a:p>
        </p:txBody>
      </p:sp>
      <p:sp>
        <p:nvSpPr>
          <p:cNvPr id="3" name="Content Placeholder 2"/>
          <p:cNvSpPr>
            <a:spLocks noGrp="1"/>
          </p:cNvSpPr>
          <p:nvPr>
            <p:ph idx="1"/>
          </p:nvPr>
        </p:nvSpPr>
        <p:spPr>
          <a:xfrm>
            <a:off x="251520" y="1417638"/>
            <a:ext cx="8064896" cy="4939754"/>
          </a:xfrm>
        </p:spPr>
        <p:txBody>
          <a:bodyPr>
            <a:normAutofit/>
          </a:bodyPr>
          <a:lstStyle/>
          <a:p>
            <a:r>
              <a:rPr lang="en-CA" sz="2800" b="1" dirty="0"/>
              <a:t>Mental </a:t>
            </a:r>
            <a:r>
              <a:rPr lang="en-CA" sz="2800" b="1" dirty="0" smtClean="0"/>
              <a:t>health </a:t>
            </a:r>
            <a:r>
              <a:rPr lang="en-CA" sz="2800" b="1" dirty="0"/>
              <a:t>acts generally address the following: </a:t>
            </a:r>
          </a:p>
          <a:p>
            <a:pPr lvl="1"/>
            <a:r>
              <a:rPr lang="en-CA" sz="2800" dirty="0"/>
              <a:t>voluntary admission procedures and criteria; </a:t>
            </a:r>
          </a:p>
          <a:p>
            <a:pPr lvl="1"/>
            <a:r>
              <a:rPr lang="en-CA" sz="2800" dirty="0"/>
              <a:t>involuntary admission procedures and </a:t>
            </a:r>
            <a:r>
              <a:rPr lang="en-CA" sz="2800" dirty="0" smtClean="0"/>
              <a:t>criteria;</a:t>
            </a:r>
          </a:p>
          <a:p>
            <a:pPr lvl="1"/>
            <a:r>
              <a:rPr lang="en-CA" sz="2800" dirty="0" smtClean="0"/>
              <a:t>treatment </a:t>
            </a:r>
            <a:r>
              <a:rPr lang="en-CA" sz="2800" dirty="0"/>
              <a:t>authorization and refusal; </a:t>
            </a:r>
          </a:p>
          <a:p>
            <a:pPr lvl="1"/>
            <a:r>
              <a:rPr lang="en-CA" sz="2800" dirty="0"/>
              <a:t>rights and safeguards; </a:t>
            </a:r>
          </a:p>
          <a:p>
            <a:pPr lvl="1"/>
            <a:r>
              <a:rPr lang="en-CA" sz="2800" dirty="0"/>
              <a:t>assisted community treatment (including leave and CTOs); </a:t>
            </a:r>
          </a:p>
          <a:p>
            <a:pPr lvl="1"/>
            <a:r>
              <a:rPr lang="en-CA" sz="2800" dirty="0"/>
              <a:t>mandated services; and other provisions such as confidentiality and restraint</a:t>
            </a:r>
            <a:r>
              <a:rPr lang="en-CA" dirty="0"/>
              <a:t> (Gray et al., 2008, pp. 19-20). </a:t>
            </a:r>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7</a:t>
            </a:fld>
            <a:endParaRPr lang="en-CA"/>
          </a:p>
        </p:txBody>
      </p:sp>
    </p:spTree>
    <p:extLst>
      <p:ext uri="{BB962C8B-B14F-4D97-AF65-F5344CB8AC3E}">
        <p14:creationId xmlns:p14="http://schemas.microsoft.com/office/powerpoint/2010/main" val="76784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74042"/>
          </a:xfrm>
        </p:spPr>
        <p:txBody>
          <a:bodyPr/>
          <a:lstStyle/>
          <a:p>
            <a:r>
              <a:rPr lang="en-CA" sz="3600" dirty="0"/>
              <a:t>Mental Health Legislation </a:t>
            </a:r>
          </a:p>
        </p:txBody>
      </p:sp>
      <p:sp>
        <p:nvSpPr>
          <p:cNvPr id="3" name="Content Placeholder 2"/>
          <p:cNvSpPr>
            <a:spLocks noGrp="1"/>
          </p:cNvSpPr>
          <p:nvPr>
            <p:ph idx="1"/>
          </p:nvPr>
        </p:nvSpPr>
        <p:spPr>
          <a:xfrm>
            <a:off x="179512" y="836712"/>
            <a:ext cx="8136904" cy="5904656"/>
          </a:xfrm>
        </p:spPr>
        <p:txBody>
          <a:bodyPr>
            <a:noAutofit/>
          </a:bodyPr>
          <a:lstStyle/>
          <a:p>
            <a:r>
              <a:rPr lang="en-CA" sz="2400" b="1" dirty="0" smtClean="0"/>
              <a:t>CTOs </a:t>
            </a:r>
            <a:r>
              <a:rPr lang="en-CA" sz="2400" b="1" dirty="0"/>
              <a:t>are a form of mandatory outpatient treatment (MOT). </a:t>
            </a:r>
            <a:endParaRPr lang="en-CA" sz="2400" b="1" dirty="0" smtClean="0"/>
          </a:p>
          <a:p>
            <a:pPr marL="114300" indent="0">
              <a:buNone/>
            </a:pPr>
            <a:endParaRPr lang="en-CA" sz="2400" dirty="0" smtClean="0"/>
          </a:p>
          <a:p>
            <a:pPr lvl="1"/>
            <a:r>
              <a:rPr lang="en-CA" sz="2400" dirty="0" smtClean="0"/>
              <a:t>MOT </a:t>
            </a:r>
            <a:r>
              <a:rPr lang="en-CA" sz="2400" dirty="0"/>
              <a:t>involves “legal provisions that require individuals with a mental illness to comply with a treatment plan while living in the community” </a:t>
            </a:r>
            <a:r>
              <a:rPr lang="en-CA" sz="1800" dirty="0" smtClean="0"/>
              <a:t>(</a:t>
            </a:r>
            <a:r>
              <a:rPr lang="en-CA" sz="1800" dirty="0"/>
              <a:t>O’Reilly, Brooks, </a:t>
            </a:r>
            <a:r>
              <a:rPr lang="en-CA" sz="1800" dirty="0" err="1"/>
              <a:t>Chaimowitz</a:t>
            </a:r>
            <a:r>
              <a:rPr lang="en-CA" sz="1800" dirty="0"/>
              <a:t> et al., 2003, p.1). </a:t>
            </a:r>
            <a:endParaRPr lang="en-CA" sz="1800" dirty="0" smtClean="0"/>
          </a:p>
          <a:p>
            <a:pPr lvl="1"/>
            <a:endParaRPr lang="en-CA" sz="2400" dirty="0" smtClean="0"/>
          </a:p>
          <a:p>
            <a:pPr lvl="1"/>
            <a:r>
              <a:rPr lang="en-CA" sz="2400" dirty="0" smtClean="0"/>
              <a:t>Therefore, in legally mandating mental health care, a CTO is not treatment in and of itself </a:t>
            </a:r>
            <a:r>
              <a:rPr lang="en-CA" dirty="0" smtClean="0"/>
              <a:t>(</a:t>
            </a:r>
            <a:r>
              <a:rPr lang="en-CA" sz="1800" dirty="0"/>
              <a:t>Canadian Mental Health Association (CMHA), 2012). </a:t>
            </a:r>
            <a:endParaRPr lang="en-CA" sz="1800" dirty="0" smtClean="0"/>
          </a:p>
          <a:p>
            <a:pPr lvl="1"/>
            <a:endParaRPr lang="en-CA" sz="2400" dirty="0" smtClean="0"/>
          </a:p>
          <a:p>
            <a:r>
              <a:rPr lang="en-CA" sz="2400" b="1" dirty="0" smtClean="0"/>
              <a:t>These </a:t>
            </a:r>
            <a:r>
              <a:rPr lang="en-CA" sz="2400" b="1" dirty="0"/>
              <a:t>laws often have dubious origins</a:t>
            </a:r>
          </a:p>
          <a:p>
            <a:pPr lvl="1"/>
            <a:r>
              <a:rPr lang="en-CA" sz="2400" dirty="0"/>
              <a:t>Often named after people who were killed by a person with mental illness</a:t>
            </a:r>
          </a:p>
          <a:p>
            <a:endParaRPr lang="en-CA" sz="2400"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8</a:t>
            </a:fld>
            <a:endParaRPr lang="en-CA"/>
          </a:p>
        </p:txBody>
      </p:sp>
    </p:spTree>
    <p:extLst>
      <p:ext uri="{BB962C8B-B14F-4D97-AF65-F5344CB8AC3E}">
        <p14:creationId xmlns:p14="http://schemas.microsoft.com/office/powerpoint/2010/main" val="362577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74042"/>
          </a:xfrm>
        </p:spPr>
        <p:txBody>
          <a:bodyPr/>
          <a:lstStyle/>
          <a:p>
            <a:r>
              <a:rPr lang="en-CA" sz="4000" dirty="0"/>
              <a:t>Mental Health Legislation </a:t>
            </a:r>
          </a:p>
        </p:txBody>
      </p:sp>
      <p:sp>
        <p:nvSpPr>
          <p:cNvPr id="3" name="Content Placeholder 2"/>
          <p:cNvSpPr>
            <a:spLocks noGrp="1"/>
          </p:cNvSpPr>
          <p:nvPr>
            <p:ph idx="1"/>
          </p:nvPr>
        </p:nvSpPr>
        <p:spPr>
          <a:xfrm>
            <a:off x="0" y="836712"/>
            <a:ext cx="8388424" cy="5760640"/>
          </a:xfrm>
        </p:spPr>
        <p:txBody>
          <a:bodyPr>
            <a:normAutofit fontScale="92500"/>
          </a:bodyPr>
          <a:lstStyle/>
          <a:p>
            <a:r>
              <a:rPr lang="en-CA" sz="2400" b="1" dirty="0" smtClean="0"/>
              <a:t>A CTO </a:t>
            </a:r>
            <a:r>
              <a:rPr lang="en-CA" sz="2400" b="1" dirty="0"/>
              <a:t>may be enacted under a variety of </a:t>
            </a:r>
            <a:r>
              <a:rPr lang="en-CA" sz="2400" b="1" dirty="0" smtClean="0"/>
              <a:t>conditions.</a:t>
            </a:r>
            <a:endParaRPr lang="en-CA" sz="2400" b="1" dirty="0"/>
          </a:p>
          <a:p>
            <a:pPr lvl="1"/>
            <a:r>
              <a:rPr lang="en-CA" sz="2400" dirty="0"/>
              <a:t>S</a:t>
            </a:r>
            <a:r>
              <a:rPr lang="en-CA" sz="2400" dirty="0" smtClean="0"/>
              <a:t>ituations </a:t>
            </a:r>
            <a:r>
              <a:rPr lang="en-CA" sz="2400" dirty="0"/>
              <a:t>in which persons with SPMI frequently become mentally unwell to the point of posing a safety risk to themselves or others, often due to treatment non-adherence, and who therefore require frequent readmission to treatment facilities </a:t>
            </a:r>
            <a:endParaRPr lang="en-CA" sz="2400" dirty="0" smtClean="0"/>
          </a:p>
          <a:p>
            <a:pPr lvl="1"/>
            <a:r>
              <a:rPr lang="en-CA" sz="1600" dirty="0" smtClean="0"/>
              <a:t>(</a:t>
            </a:r>
            <a:r>
              <a:rPr lang="en-CA" sz="1600" dirty="0"/>
              <a:t>Centre for Addiction and Mental Health (CAMH) &amp; CMHA, 2005; </a:t>
            </a:r>
            <a:r>
              <a:rPr lang="en-CA" sz="1600" dirty="0" err="1"/>
              <a:t>Elfstrom</a:t>
            </a:r>
            <a:r>
              <a:rPr lang="en-CA" sz="1600" dirty="0"/>
              <a:t>, 2002; </a:t>
            </a:r>
            <a:r>
              <a:rPr lang="en-CA" sz="1600" dirty="0" err="1"/>
              <a:t>Heffern</a:t>
            </a:r>
            <a:r>
              <a:rPr lang="en-CA" sz="1600" dirty="0"/>
              <a:t> &amp; Austin, 1999; Jobling, 2014; </a:t>
            </a:r>
            <a:r>
              <a:rPr lang="en-CA" sz="1600" dirty="0" err="1"/>
              <a:t>Munetz</a:t>
            </a:r>
            <a:r>
              <a:rPr lang="en-CA" sz="1600" dirty="0"/>
              <a:t>, </a:t>
            </a:r>
            <a:r>
              <a:rPr lang="en-CA" sz="1600" dirty="0" err="1"/>
              <a:t>Galon</a:t>
            </a:r>
            <a:r>
              <a:rPr lang="en-CA" sz="1600" dirty="0"/>
              <a:t> &amp; </a:t>
            </a:r>
            <a:r>
              <a:rPr lang="en-CA" sz="1600" dirty="0" err="1"/>
              <a:t>Frese</a:t>
            </a:r>
            <a:r>
              <a:rPr lang="en-CA" sz="1600" dirty="0"/>
              <a:t>, 2003; </a:t>
            </a:r>
            <a:r>
              <a:rPr lang="en-CA" sz="1600" dirty="0" err="1"/>
              <a:t>Trueman</a:t>
            </a:r>
            <a:r>
              <a:rPr lang="en-CA" sz="1600" dirty="0"/>
              <a:t>, 2003). </a:t>
            </a:r>
            <a:endParaRPr lang="en-CA" sz="1600" dirty="0" smtClean="0"/>
          </a:p>
          <a:p>
            <a:pPr lvl="1"/>
            <a:endParaRPr lang="en-CA" sz="2400" dirty="0"/>
          </a:p>
          <a:p>
            <a:r>
              <a:rPr lang="en-CA" sz="2400" b="1" dirty="0"/>
              <a:t>Other reasons given for </a:t>
            </a:r>
            <a:r>
              <a:rPr lang="en-CA" sz="2400" b="1" dirty="0" smtClean="0"/>
              <a:t>CTO laws </a:t>
            </a:r>
            <a:r>
              <a:rPr lang="en-CA" sz="2400" b="1" dirty="0"/>
              <a:t>include: </a:t>
            </a:r>
          </a:p>
          <a:p>
            <a:pPr lvl="1"/>
            <a:r>
              <a:rPr lang="en-CA" sz="2400" dirty="0"/>
              <a:t>assisting with integration into the community; </a:t>
            </a:r>
          </a:p>
          <a:p>
            <a:pPr lvl="1"/>
            <a:r>
              <a:rPr lang="en-CA" sz="2400" dirty="0"/>
              <a:t>decreasing admissions and length of hospital stays and thereby reducing costs and making hospital beds available to others; </a:t>
            </a:r>
          </a:p>
          <a:p>
            <a:pPr lvl="1"/>
            <a:r>
              <a:rPr lang="en-CA" sz="2400" dirty="0"/>
              <a:t>improving prognosis by decreasing periods of untreated psychosis; </a:t>
            </a:r>
          </a:p>
          <a:p>
            <a:pPr lvl="1"/>
            <a:r>
              <a:rPr lang="en-CA" sz="2400" dirty="0"/>
              <a:t>decreasing traumatic aspects of hospitalization (Gray et al., 2008, p. 270), and concerns regarding public safety (Jobling). </a:t>
            </a:r>
            <a:endParaRPr lang="en-CA" sz="2400" dirty="0" smtClean="0"/>
          </a:p>
          <a:p>
            <a:pPr lvl="1"/>
            <a:endParaRPr lang="en-CA" dirty="0"/>
          </a:p>
          <a:p>
            <a:endParaRPr lang="en-CA" dirty="0"/>
          </a:p>
        </p:txBody>
      </p:sp>
      <p:sp>
        <p:nvSpPr>
          <p:cNvPr id="4" name="Footer Placeholder 3"/>
          <p:cNvSpPr>
            <a:spLocks noGrp="1"/>
          </p:cNvSpPr>
          <p:nvPr>
            <p:ph type="ftr" sz="quarter" idx="11"/>
          </p:nvPr>
        </p:nvSpPr>
        <p:spPr/>
        <p:txBody>
          <a:bodyPr/>
          <a:lstStyle/>
          <a:p>
            <a:r>
              <a:rPr lang="en-CA" smtClean="0"/>
              <a:t>Nicole Snow 2016 </a:t>
            </a:r>
            <a:endParaRPr lang="en-CA"/>
          </a:p>
        </p:txBody>
      </p:sp>
      <p:sp>
        <p:nvSpPr>
          <p:cNvPr id="5" name="Slide Number Placeholder 4"/>
          <p:cNvSpPr>
            <a:spLocks noGrp="1"/>
          </p:cNvSpPr>
          <p:nvPr>
            <p:ph type="sldNum" sz="quarter" idx="12"/>
          </p:nvPr>
        </p:nvSpPr>
        <p:spPr/>
        <p:txBody>
          <a:bodyPr/>
          <a:lstStyle/>
          <a:p>
            <a:fld id="{ACFB2233-4793-4FCE-9927-B790D7E85462}" type="slidenum">
              <a:rPr lang="en-CA" smtClean="0"/>
              <a:t>9</a:t>
            </a:fld>
            <a:endParaRPr lang="en-CA"/>
          </a:p>
        </p:txBody>
      </p:sp>
    </p:spTree>
    <p:extLst>
      <p:ext uri="{BB962C8B-B14F-4D97-AF65-F5344CB8AC3E}">
        <p14:creationId xmlns:p14="http://schemas.microsoft.com/office/powerpoint/2010/main" val="3270175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1160</TotalTime>
  <Words>4393</Words>
  <Application>Microsoft Office PowerPoint</Application>
  <PresentationFormat>On-screen Show (4:3)</PresentationFormat>
  <Paragraphs>439</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Adjacency</vt:lpstr>
      <vt:lpstr>Community Treatment Orders in Newfoundland and Labrador: Who is Protected?</vt:lpstr>
      <vt:lpstr>Overview</vt:lpstr>
      <vt:lpstr>Mental Illness: An Overview </vt:lpstr>
      <vt:lpstr>Mental Illness: An Overview </vt:lpstr>
      <vt:lpstr>Mental Illness: An Overview </vt:lpstr>
      <vt:lpstr>Mental Health Legislation </vt:lpstr>
      <vt:lpstr>Mental Health Legislation </vt:lpstr>
      <vt:lpstr>Mental Health Legislation </vt:lpstr>
      <vt:lpstr>Mental Health Legislation </vt:lpstr>
      <vt:lpstr>Mental Health Legislation </vt:lpstr>
      <vt:lpstr>Mental Health Legislation </vt:lpstr>
      <vt:lpstr>Mental Health Legislation </vt:lpstr>
      <vt:lpstr>Mental Health Legislation </vt:lpstr>
      <vt:lpstr>Mental Health Legislation </vt:lpstr>
      <vt:lpstr>Mental Health Legislation </vt:lpstr>
      <vt:lpstr>Mental Health Legislation</vt:lpstr>
      <vt:lpstr>PhD 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Study Results and Supporting Literature </vt:lpstr>
      <vt:lpstr>Future Considerations</vt:lpstr>
      <vt:lpstr>Future Considerations</vt:lpstr>
      <vt:lpstr>Concluding remarks…</vt:lpstr>
      <vt:lpstr>Thank you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Treatment Orders in Newfoundland and Labrador: Who is Protected?</dc:title>
  <dc:creator>Snow, Nicole</dc:creator>
  <cp:lastModifiedBy>Snow, Nicole</cp:lastModifiedBy>
  <cp:revision>68</cp:revision>
  <cp:lastPrinted>2016-05-06T13:14:22Z</cp:lastPrinted>
  <dcterms:created xsi:type="dcterms:W3CDTF">2016-04-29T15:01:34Z</dcterms:created>
  <dcterms:modified xsi:type="dcterms:W3CDTF">2016-05-06T13:17:38Z</dcterms:modified>
</cp:coreProperties>
</file>