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507" r:id="rId3"/>
    <p:sldId id="50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CC66"/>
    <a:srgbClr val="3399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3959" autoAdjust="0"/>
  </p:normalViewPr>
  <p:slideViewPr>
    <p:cSldViewPr>
      <p:cViewPr>
        <p:scale>
          <a:sx n="70" d="100"/>
          <a:sy n="70" d="100"/>
        </p:scale>
        <p:origin x="-3462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8D61B-E244-4944-8DD6-307995665066}" type="datetimeFigureOut">
              <a:rPr lang="en-CA" smtClean="0"/>
              <a:t>29/02/2016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5CB2-74B5-4263-92B4-9D419057C6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73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F5CB2-74B5-4263-92B4-9D419057C6F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1787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C9FE-8AA7-429D-AE37-078143C5EC19}" type="datetime1">
              <a:rPr lang="en-CA" smtClean="0"/>
              <a:t>29/02/2016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37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852F-4DDA-4DCF-801B-FF4319B93A8B}" type="datetime1">
              <a:rPr lang="en-CA" smtClean="0"/>
              <a:t>29/02/2016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881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FA26-7CD7-4B3A-9113-E6A6F8ED28BA}" type="datetime1">
              <a:rPr lang="en-CA" smtClean="0"/>
              <a:t>29/02/2016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999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5F15-38A4-46D8-B0C3-B5529F125BDD}" type="datetime1">
              <a:rPr lang="en-CA" smtClean="0"/>
              <a:t>29/02/2016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807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66509-A1F9-449A-A673-2D9896344731}" type="datetime1">
              <a:rPr lang="en-CA" smtClean="0"/>
              <a:t>29/02/2016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53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45D00-4FD6-45E1-A352-37BD376B4AB3}" type="datetime1">
              <a:rPr lang="en-CA" smtClean="0"/>
              <a:t>29/02/2016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68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E27B-3AC9-448E-9832-2E8575EC1F7E}" type="datetime1">
              <a:rPr lang="en-CA" smtClean="0"/>
              <a:t>29/02/2016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099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8C72F-9BE5-4BCE-9096-C1B4A503E24D}" type="datetime1">
              <a:rPr lang="en-CA" smtClean="0"/>
              <a:t>29/02/2016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678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5DB5-4CFD-421E-9C8F-CF35F7CB57E3}" type="datetime1">
              <a:rPr lang="en-CA" smtClean="0"/>
              <a:t>29/02/2016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119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7628-284C-4F9A-9B20-706F4B6E6ECD}" type="datetime1">
              <a:rPr lang="en-CA" smtClean="0"/>
              <a:t>29/02/2016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96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6ED8F-80B7-468C-B650-8936EDE2BB0C}" type="datetime1">
              <a:rPr lang="en-CA" smtClean="0"/>
              <a:t>29/02/2016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349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E922-E255-4160-9736-3159FB081D6A}" type="datetime1">
              <a:rPr lang="en-CA" smtClean="0"/>
              <a:t>29/02/2016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2603-DA5C-43E6-8516-43570F0BAE8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327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Canadian University</a:t>
            </a:r>
            <a:br>
              <a:rPr lang="en-CA" dirty="0" smtClean="0"/>
            </a:br>
            <a:r>
              <a:rPr lang="en-CA" dirty="0" smtClean="0"/>
              <a:t>Business Model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r>
              <a:rPr lang="en-CA" dirty="0" smtClean="0"/>
              <a:t>Richard J. Marceau</a:t>
            </a:r>
          </a:p>
          <a:p>
            <a:endParaRPr lang="en-CA" sz="1800" dirty="0" smtClean="0"/>
          </a:p>
          <a:p>
            <a:r>
              <a:rPr lang="en-CA" sz="1800" dirty="0" smtClean="0"/>
              <a:t>Rev. 2016-02-29</a:t>
            </a: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020396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Universities 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Have governance structures which resemble those of nations</a:t>
            </a:r>
          </a:p>
          <a:p>
            <a:r>
              <a:rPr lang="en-CA" dirty="0"/>
              <a:t>O</a:t>
            </a:r>
            <a:r>
              <a:rPr lang="en-CA" dirty="0" smtClean="0"/>
              <a:t>ffer the value proposition of a business</a:t>
            </a:r>
            <a:endParaRPr lang="en-CA" dirty="0"/>
          </a:p>
          <a:p>
            <a:r>
              <a:rPr lang="en-CA" dirty="0"/>
              <a:t>Have multiple stakeholders, with different expectations …</a:t>
            </a:r>
          </a:p>
          <a:p>
            <a:r>
              <a:rPr lang="en-CA" dirty="0" smtClean="0"/>
              <a:t>When businesses want to partner, it’s important to understand each other’s business model!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6944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62672" y="2635072"/>
            <a:ext cx="1172056" cy="57204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/>
              <a:t>1</a:t>
            </a:r>
            <a:endParaRPr lang="en-CA" sz="800" dirty="0"/>
          </a:p>
          <a:p>
            <a:r>
              <a:rPr lang="en-CA" sz="1000" b="1" dirty="0" smtClean="0"/>
              <a:t>Student Recruitment </a:t>
            </a:r>
            <a:endParaRPr lang="en-CA" sz="1000" b="1" dirty="0"/>
          </a:p>
        </p:txBody>
      </p:sp>
      <p:sp>
        <p:nvSpPr>
          <p:cNvPr id="12" name="Rectangle 11"/>
          <p:cNvSpPr/>
          <p:nvPr/>
        </p:nvSpPr>
        <p:spPr>
          <a:xfrm>
            <a:off x="2962672" y="1794064"/>
            <a:ext cx="1172056" cy="585652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2</a:t>
            </a:r>
            <a:r>
              <a:rPr lang="en-CA" sz="1000" dirty="0" smtClean="0">
                <a:solidFill>
                  <a:schemeClr val="bg1"/>
                </a:solidFill>
              </a:rPr>
              <a:t/>
            </a:r>
            <a:br>
              <a:rPr lang="en-CA" sz="1000" dirty="0" smtClean="0">
                <a:solidFill>
                  <a:schemeClr val="bg1"/>
                </a:solidFill>
              </a:rPr>
            </a:br>
            <a:r>
              <a:rPr lang="en-CA" sz="1000" b="1" dirty="0" smtClean="0">
                <a:solidFill>
                  <a:schemeClr val="bg1"/>
                </a:solidFill>
              </a:rPr>
              <a:t>Funding:</a:t>
            </a:r>
            <a:endParaRPr lang="en-CA" sz="1000" b="1" dirty="0">
              <a:solidFill>
                <a:schemeClr val="bg1"/>
              </a:solidFill>
            </a:endParaRPr>
          </a:p>
          <a:p>
            <a:r>
              <a:rPr lang="en-CA" sz="1000" b="1" dirty="0" smtClean="0">
                <a:solidFill>
                  <a:schemeClr val="bg1"/>
                </a:solidFill>
              </a:rPr>
              <a:t>Capital, Operating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30624" y="904632"/>
            <a:ext cx="1188132" cy="457384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24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Advocacy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63072" y="909320"/>
            <a:ext cx="1008112" cy="452696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21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Alumni Relations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66928" y="904632"/>
            <a:ext cx="1080120" cy="462072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22</a:t>
            </a:r>
            <a:r>
              <a:rPr lang="en-CA" sz="1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Advancement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78488" y="904632"/>
            <a:ext cx="1063732" cy="462072"/>
          </a:xfrm>
          <a:prstGeom prst="rect">
            <a:avLst/>
          </a:prstGeom>
          <a:solidFill>
            <a:srgbClr val="00B0F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23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Campus Services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38936" y="120600"/>
            <a:ext cx="1008112" cy="496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6 </a:t>
            </a:r>
            <a:r>
              <a:rPr lang="en-CA" sz="1000" b="1" dirty="0" smtClean="0">
                <a:solidFill>
                  <a:schemeClr val="bg1"/>
                </a:solidFill>
              </a:rPr>
              <a:t>Industry, Government, Society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42992" y="2995548"/>
            <a:ext cx="1188132" cy="566232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/>
              <a:t>8</a:t>
            </a:r>
            <a:r>
              <a:rPr lang="en-CA" sz="1000" dirty="0" smtClean="0"/>
              <a:t/>
            </a:r>
            <a:br>
              <a:rPr lang="en-CA" sz="1000" dirty="0" smtClean="0"/>
            </a:br>
            <a:r>
              <a:rPr lang="en-CA" sz="1000" b="1" dirty="0" smtClean="0"/>
              <a:t>Intellectual Property</a:t>
            </a:r>
            <a:endParaRPr lang="en-CA" sz="1000" b="1" dirty="0"/>
          </a:p>
        </p:txBody>
      </p:sp>
      <p:sp>
        <p:nvSpPr>
          <p:cNvPr id="20" name="Rectangle 19"/>
          <p:cNvSpPr/>
          <p:nvPr/>
        </p:nvSpPr>
        <p:spPr>
          <a:xfrm>
            <a:off x="7355160" y="2636520"/>
            <a:ext cx="1152128" cy="570592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/>
              <a:t>7</a:t>
            </a:r>
          </a:p>
          <a:p>
            <a:r>
              <a:rPr lang="en-CA" sz="1000" b="1" dirty="0" smtClean="0"/>
              <a:t>Reputation</a:t>
            </a:r>
            <a:endParaRPr lang="en-CA" sz="1000" b="1" dirty="0"/>
          </a:p>
        </p:txBody>
      </p:sp>
      <p:sp>
        <p:nvSpPr>
          <p:cNvPr id="21" name="Rectangle 20"/>
          <p:cNvSpPr/>
          <p:nvPr/>
        </p:nvSpPr>
        <p:spPr>
          <a:xfrm>
            <a:off x="7355160" y="1764040"/>
            <a:ext cx="1152128" cy="61567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/>
              <a:t>5</a:t>
            </a:r>
          </a:p>
          <a:p>
            <a:r>
              <a:rPr lang="en-CA" sz="1000" b="1" dirty="0" smtClean="0"/>
              <a:t>Highly  Qualified Personnel</a:t>
            </a:r>
            <a:endParaRPr lang="en-CA" sz="1000" b="1" dirty="0"/>
          </a:p>
        </p:txBody>
      </p:sp>
      <p:sp>
        <p:nvSpPr>
          <p:cNvPr id="23" name="Rectangle 22"/>
          <p:cNvSpPr/>
          <p:nvPr/>
        </p:nvSpPr>
        <p:spPr>
          <a:xfrm>
            <a:off x="5933452" y="5377184"/>
            <a:ext cx="1097672" cy="491440"/>
          </a:xfrm>
          <a:prstGeom prst="rect">
            <a:avLst/>
          </a:prstGeom>
          <a:solidFill>
            <a:srgbClr val="00CC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9</a:t>
            </a:r>
            <a:r>
              <a:rPr lang="en-CA" sz="1000" dirty="0" smtClean="0">
                <a:solidFill>
                  <a:schemeClr val="bg1"/>
                </a:solidFill>
              </a:rPr>
              <a:t> </a:t>
            </a:r>
            <a:br>
              <a:rPr lang="en-CA" sz="1000" dirty="0" smtClean="0">
                <a:solidFill>
                  <a:schemeClr val="bg1"/>
                </a:solidFill>
              </a:rPr>
            </a:br>
            <a:r>
              <a:rPr lang="en-CA" sz="1000" b="1" dirty="0" smtClean="0">
                <a:solidFill>
                  <a:schemeClr val="bg1"/>
                </a:solidFill>
              </a:rPr>
              <a:t>IP Management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0788" y="5943540"/>
            <a:ext cx="1144714" cy="491440"/>
          </a:xfrm>
          <a:prstGeom prst="rect">
            <a:avLst/>
          </a:prstGeom>
          <a:solidFill>
            <a:srgbClr val="00CC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16</a:t>
            </a:r>
            <a:r>
              <a:rPr lang="en-CA" sz="1000" dirty="0" smtClean="0">
                <a:solidFill>
                  <a:schemeClr val="bg1"/>
                </a:solidFill>
              </a:rPr>
              <a:t/>
            </a:r>
            <a:br>
              <a:rPr lang="en-CA" sz="1000" dirty="0" smtClean="0">
                <a:solidFill>
                  <a:schemeClr val="bg1"/>
                </a:solidFill>
              </a:rPr>
            </a:br>
            <a:r>
              <a:rPr lang="en-CA" sz="1000" b="1" dirty="0" smtClean="0">
                <a:solidFill>
                  <a:schemeClr val="bg1"/>
                </a:solidFill>
              </a:rPr>
              <a:t>Innovation: Sale, License, Spinoff?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4441" y="5233168"/>
            <a:ext cx="1183912" cy="432048"/>
          </a:xfrm>
          <a:prstGeom prst="rect">
            <a:avLst/>
          </a:prstGeom>
          <a:solidFill>
            <a:srgbClr val="00CC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17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Implementation of Innovation Strat.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74441" y="4335294"/>
            <a:ext cx="1131062" cy="432048"/>
          </a:xfrm>
          <a:prstGeom prst="rect">
            <a:avLst/>
          </a:prstGeom>
          <a:solidFill>
            <a:srgbClr val="00CC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18</a:t>
            </a:r>
            <a:r>
              <a:rPr lang="en-CA" sz="1000" dirty="0" smtClean="0">
                <a:solidFill>
                  <a:schemeClr val="bg1"/>
                </a:solidFill>
              </a:rPr>
              <a:t/>
            </a:r>
            <a:br>
              <a:rPr lang="en-CA" sz="1000" dirty="0" smtClean="0">
                <a:solidFill>
                  <a:schemeClr val="bg1"/>
                </a:solidFill>
              </a:rPr>
            </a:br>
            <a:r>
              <a:rPr lang="en-CA" sz="1000" b="1" dirty="0" smtClean="0">
                <a:solidFill>
                  <a:schemeClr val="bg1"/>
                </a:solidFill>
              </a:rPr>
              <a:t>Innovation Revenue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4440" y="3750848"/>
            <a:ext cx="1152128" cy="501272"/>
          </a:xfrm>
          <a:prstGeom prst="rect">
            <a:avLst/>
          </a:prstGeom>
          <a:solidFill>
            <a:srgbClr val="7030A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19</a:t>
            </a:r>
            <a:r>
              <a:rPr lang="en-CA" sz="1000" dirty="0" smtClean="0">
                <a:solidFill>
                  <a:schemeClr val="bg1"/>
                </a:solidFill>
              </a:rPr>
              <a:t/>
            </a:r>
            <a:br>
              <a:rPr lang="en-CA" sz="1000" dirty="0" smtClean="0">
                <a:solidFill>
                  <a:schemeClr val="bg1"/>
                </a:solidFill>
              </a:rPr>
            </a:br>
            <a:r>
              <a:rPr lang="en-CA" sz="1000" b="1" dirty="0" smtClean="0">
                <a:solidFill>
                  <a:schemeClr val="bg1"/>
                </a:solidFill>
              </a:rPr>
              <a:t>Research Partnership</a:t>
            </a:r>
            <a:endParaRPr lang="en-CA" sz="10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1854" y="3278664"/>
            <a:ext cx="1152128" cy="442336"/>
          </a:xfrm>
          <a:prstGeom prst="rect">
            <a:avLst/>
          </a:prstGeom>
          <a:solidFill>
            <a:srgbClr val="7030A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20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Service Agreement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4440" y="2304791"/>
            <a:ext cx="1183913" cy="776916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tx1"/>
                </a:solidFill>
              </a:rPr>
              <a:t>14</a:t>
            </a:r>
          </a:p>
          <a:p>
            <a:r>
              <a:rPr lang="en-CA" sz="1000" b="1" dirty="0" smtClean="0">
                <a:solidFill>
                  <a:schemeClr val="tx1"/>
                </a:solidFill>
              </a:rPr>
              <a:t>Evolution of Industry and the Economy </a:t>
            </a:r>
            <a:endParaRPr lang="en-CA" sz="1000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32252" y="5987032"/>
            <a:ext cx="1008112" cy="55083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10</a:t>
            </a:r>
            <a:r>
              <a:rPr lang="en-CA" sz="1000" dirty="0" smtClean="0">
                <a:solidFill>
                  <a:schemeClr val="bg1"/>
                </a:solidFill>
              </a:rPr>
              <a:t/>
            </a:r>
            <a:br>
              <a:rPr lang="en-CA" sz="1000" dirty="0" smtClean="0">
                <a:solidFill>
                  <a:schemeClr val="bg1"/>
                </a:solidFill>
              </a:rPr>
            </a:br>
            <a:r>
              <a:rPr lang="en-CA" sz="1000" b="1" dirty="0" smtClean="0">
                <a:solidFill>
                  <a:schemeClr val="bg1"/>
                </a:solidFill>
              </a:rPr>
              <a:t>Scholarly Activity and Production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14700" y="5377184"/>
            <a:ext cx="100811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11</a:t>
            </a:r>
            <a:r>
              <a:rPr lang="en-CA" sz="1000" dirty="0" smtClean="0">
                <a:solidFill>
                  <a:schemeClr val="bg1"/>
                </a:solidFill>
              </a:rPr>
              <a:t/>
            </a:r>
            <a:br>
              <a:rPr lang="en-CA" sz="1000" dirty="0" smtClean="0">
                <a:solidFill>
                  <a:schemeClr val="bg1"/>
                </a:solidFill>
              </a:rPr>
            </a:br>
            <a:r>
              <a:rPr lang="en-CA" sz="1000" b="1" dirty="0" smtClean="0">
                <a:solidFill>
                  <a:schemeClr val="bg1"/>
                </a:solidFill>
              </a:rPr>
              <a:t>Grant Requests</a:t>
            </a:r>
            <a:endParaRPr lang="en-CA" sz="1000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790764" y="4628028"/>
            <a:ext cx="100811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12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Operating Grants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620634" y="4628028"/>
            <a:ext cx="100811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12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Equipment Grants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90764" y="3865016"/>
            <a:ext cx="100811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13 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Student Financial </a:t>
            </a:r>
            <a:r>
              <a:rPr lang="en-CA" sz="1000" b="1" dirty="0" err="1" smtClean="0">
                <a:solidFill>
                  <a:schemeClr val="bg1"/>
                </a:solidFill>
              </a:rPr>
              <a:t>Assis</a:t>
            </a:r>
            <a:r>
              <a:rPr lang="en-CA" sz="1000" b="1" dirty="0" smtClean="0">
                <a:solidFill>
                  <a:schemeClr val="bg1"/>
                </a:solidFill>
              </a:rPr>
              <a:t>.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602632" y="3865016"/>
            <a:ext cx="100811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13</a:t>
            </a:r>
            <a:r>
              <a:rPr lang="en-CA" sz="1000" dirty="0" smtClean="0">
                <a:solidFill>
                  <a:schemeClr val="bg1"/>
                </a:solidFill>
              </a:rPr>
              <a:t> </a:t>
            </a:r>
            <a:br>
              <a:rPr lang="en-CA" sz="1000" dirty="0" smtClean="0">
                <a:solidFill>
                  <a:schemeClr val="bg1"/>
                </a:solidFill>
              </a:rPr>
            </a:br>
            <a:r>
              <a:rPr lang="en-CA" sz="1000" b="1" dirty="0" smtClean="0">
                <a:solidFill>
                  <a:schemeClr val="bg1"/>
                </a:solidFill>
              </a:rPr>
              <a:t>Research Infrastructure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02832" y="1799927"/>
            <a:ext cx="1198984" cy="585652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3</a:t>
            </a:r>
            <a:r>
              <a:rPr lang="en-CA" sz="1000" dirty="0" smtClean="0">
                <a:solidFill>
                  <a:schemeClr val="bg1"/>
                </a:solidFill>
              </a:rPr>
              <a:t> </a:t>
            </a:r>
            <a:br>
              <a:rPr lang="en-CA" sz="1000" dirty="0" smtClean="0">
                <a:solidFill>
                  <a:schemeClr val="bg1"/>
                </a:solidFill>
              </a:rPr>
            </a:br>
            <a:r>
              <a:rPr lang="en-CA" sz="1000" b="1" dirty="0" smtClean="0">
                <a:solidFill>
                  <a:schemeClr val="bg1"/>
                </a:solidFill>
              </a:rPr>
              <a:t>Learning </a:t>
            </a:r>
            <a:r>
              <a:rPr lang="en-CA" sz="1000" b="1" dirty="0" err="1" smtClean="0">
                <a:solidFill>
                  <a:schemeClr val="bg1"/>
                </a:solidFill>
              </a:rPr>
              <a:t>Infrastr</a:t>
            </a:r>
            <a:r>
              <a:rPr lang="en-CA" sz="1000" b="1" dirty="0" smtClean="0">
                <a:solidFill>
                  <a:schemeClr val="bg1"/>
                </a:solidFill>
              </a:rPr>
              <a:t>., Governance, Admin, Finance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42992" y="1776783"/>
            <a:ext cx="1275570" cy="602933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>
                <a:solidFill>
                  <a:schemeClr val="bg1"/>
                </a:solidFill>
              </a:rPr>
              <a:t>4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Programs,</a:t>
            </a:r>
          </a:p>
          <a:p>
            <a:r>
              <a:rPr lang="en-CA" sz="1000" b="1" dirty="0" smtClean="0">
                <a:solidFill>
                  <a:schemeClr val="bg1"/>
                </a:solidFill>
              </a:rPr>
              <a:t>Learning Strategies, Retention Strategies</a:t>
            </a: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55160" y="4554056"/>
            <a:ext cx="1188132" cy="1139408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800" dirty="0" smtClean="0"/>
              <a:t>15</a:t>
            </a:r>
          </a:p>
          <a:p>
            <a:r>
              <a:rPr lang="en-CA" sz="1000" b="1" dirty="0" smtClean="0"/>
              <a:t>Evolution of</a:t>
            </a:r>
            <a:r>
              <a:rPr lang="en-CA" sz="1000" b="1" dirty="0"/>
              <a:t> </a:t>
            </a:r>
            <a:r>
              <a:rPr lang="en-CA" sz="1000" b="1" dirty="0" smtClean="0"/>
              <a:t>Society</a:t>
            </a:r>
            <a:endParaRPr lang="en-CA" sz="1000" b="1" dirty="0"/>
          </a:p>
        </p:txBody>
      </p:sp>
      <p:sp>
        <p:nvSpPr>
          <p:cNvPr id="40" name="Rectangle 39"/>
          <p:cNvSpPr/>
          <p:nvPr/>
        </p:nvSpPr>
        <p:spPr>
          <a:xfrm>
            <a:off x="2602632" y="1629984"/>
            <a:ext cx="6120680" cy="2163024"/>
          </a:xfrm>
          <a:prstGeom prst="rect">
            <a:avLst/>
          </a:prstGeom>
          <a:noFill/>
          <a:ln w="19050">
            <a:solidFill>
              <a:srgbClr val="FF0000"/>
            </a:solidFill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54305" y="3345943"/>
            <a:ext cx="1308667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rgbClr val="FF0000"/>
                </a:solidFill>
              </a:rPr>
              <a:t>Core Business</a:t>
            </a:r>
            <a:endParaRPr lang="en-CA" sz="1400" b="1" dirty="0">
              <a:solidFill>
                <a:srgbClr val="FF0000"/>
              </a:solidFill>
            </a:endParaRPr>
          </a:p>
        </p:txBody>
      </p:sp>
      <p:cxnSp>
        <p:nvCxnSpPr>
          <p:cNvPr id="61" name="Straight Arrow Connector 60"/>
          <p:cNvCxnSpPr>
            <a:stCxn id="4" idx="0"/>
            <a:endCxn id="12" idx="2"/>
          </p:cNvCxnSpPr>
          <p:nvPr/>
        </p:nvCxnSpPr>
        <p:spPr>
          <a:xfrm flipV="1">
            <a:off x="3548700" y="2379716"/>
            <a:ext cx="0" cy="255356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4134728" y="2136824"/>
            <a:ext cx="268104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5601816" y="2132744"/>
            <a:ext cx="268104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7118562" y="2136824"/>
            <a:ext cx="268104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4042792" y="1344736"/>
            <a:ext cx="0" cy="449412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7499176" y="1344736"/>
            <a:ext cx="0" cy="419304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endCxn id="12" idx="0"/>
          </p:cNvCxnSpPr>
          <p:nvPr/>
        </p:nvCxnSpPr>
        <p:spPr>
          <a:xfrm>
            <a:off x="3548700" y="1366704"/>
            <a:ext cx="0" cy="42736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4834880" y="1372567"/>
            <a:ext cx="0" cy="42736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410944" y="1341330"/>
            <a:ext cx="0" cy="47515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714362" y="1372567"/>
            <a:ext cx="0" cy="42736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802771" y="616600"/>
            <a:ext cx="0" cy="29272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702587" y="2385579"/>
            <a:ext cx="1" cy="61534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15" idx="1"/>
            <a:endCxn id="16" idx="3"/>
          </p:cNvCxnSpPr>
          <p:nvPr/>
        </p:nvCxnSpPr>
        <p:spPr>
          <a:xfrm flipH="1">
            <a:off x="6347048" y="1135668"/>
            <a:ext cx="216024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V="1">
            <a:off x="7859216" y="368600"/>
            <a:ext cx="0" cy="139544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333100" y="368600"/>
            <a:ext cx="1526116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V="1">
            <a:off x="8795320" y="184552"/>
            <a:ext cx="0" cy="590874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6347048" y="192608"/>
            <a:ext cx="2448272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347048" y="552648"/>
            <a:ext cx="232225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8543292" y="552648"/>
            <a:ext cx="0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669306" y="552648"/>
            <a:ext cx="0" cy="244827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H="1">
            <a:off x="8507288" y="3000920"/>
            <a:ext cx="162018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V="1">
            <a:off x="7931224" y="3213420"/>
            <a:ext cx="0" cy="1346944"/>
          </a:xfrm>
          <a:prstGeom prst="straightConnector1">
            <a:avLst/>
          </a:prstGeom>
          <a:ln w="63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6923112" y="2568872"/>
            <a:ext cx="187220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/>
          <p:nvPr/>
        </p:nvCxnSpPr>
        <p:spPr>
          <a:xfrm flipV="1">
            <a:off x="6923112" y="2385579"/>
            <a:ext cx="0" cy="173005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>
            <a:off x="4134728" y="2856904"/>
            <a:ext cx="3220432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4134728" y="2711496"/>
            <a:ext cx="206830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V="1">
            <a:off x="6203032" y="2385579"/>
            <a:ext cx="0" cy="325917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>
            <a:off x="3548700" y="480640"/>
            <a:ext cx="17902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Arrow Connector 154"/>
          <p:cNvCxnSpPr/>
          <p:nvPr/>
        </p:nvCxnSpPr>
        <p:spPr>
          <a:xfrm>
            <a:off x="3548700" y="480640"/>
            <a:ext cx="0" cy="42868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18" idx="1"/>
          </p:cNvCxnSpPr>
          <p:nvPr/>
        </p:nvCxnSpPr>
        <p:spPr>
          <a:xfrm>
            <a:off x="1433145" y="368600"/>
            <a:ext cx="3905791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6203032" y="1341330"/>
            <a:ext cx="0" cy="42736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>
            <a:off x="1433145" y="376640"/>
            <a:ext cx="0" cy="1936191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2058353" y="2712888"/>
            <a:ext cx="904319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H="1">
            <a:off x="2058353" y="2856904"/>
            <a:ext cx="904319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 flipV="1">
            <a:off x="3394720" y="3207112"/>
            <a:ext cx="0" cy="65790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V="1">
            <a:off x="4062720" y="3213420"/>
            <a:ext cx="0" cy="65159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V="1">
            <a:off x="2818656" y="3000920"/>
            <a:ext cx="0" cy="864097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2058353" y="3000920"/>
            <a:ext cx="760303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>
            <a:stCxn id="29" idx="1"/>
          </p:cNvCxnSpPr>
          <p:nvPr/>
        </p:nvCxnSpPr>
        <p:spPr>
          <a:xfrm flipH="1">
            <a:off x="514400" y="2693249"/>
            <a:ext cx="36004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endCxn id="27" idx="1"/>
          </p:cNvCxnSpPr>
          <p:nvPr/>
        </p:nvCxnSpPr>
        <p:spPr>
          <a:xfrm>
            <a:off x="514400" y="3998865"/>
            <a:ext cx="360040" cy="261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>
            <a:endCxn id="28" idx="1"/>
          </p:cNvCxnSpPr>
          <p:nvPr/>
        </p:nvCxnSpPr>
        <p:spPr>
          <a:xfrm>
            <a:off x="514400" y="3499832"/>
            <a:ext cx="367454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>
            <a:stCxn id="25" idx="1"/>
          </p:cNvCxnSpPr>
          <p:nvPr/>
        </p:nvCxnSpPr>
        <p:spPr>
          <a:xfrm flipH="1">
            <a:off x="298376" y="5449192"/>
            <a:ext cx="57606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flipV="1">
            <a:off x="298376" y="2548538"/>
            <a:ext cx="0" cy="290065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298376" y="2548537"/>
            <a:ext cx="562412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 flipV="1">
            <a:off x="1018456" y="4767342"/>
            <a:ext cx="0" cy="46582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>
            <a:off x="519882" y="2695868"/>
            <a:ext cx="0" cy="130561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2005503" y="4441080"/>
            <a:ext cx="2047253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/>
          <p:nvPr/>
        </p:nvCxnSpPr>
        <p:spPr>
          <a:xfrm>
            <a:off x="4042792" y="4441080"/>
            <a:ext cx="9964" cy="17517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Arrow Connector 239"/>
          <p:cNvCxnSpPr/>
          <p:nvPr/>
        </p:nvCxnSpPr>
        <p:spPr>
          <a:xfrm flipV="1">
            <a:off x="3394720" y="4297064"/>
            <a:ext cx="0" cy="33096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>
            <a:off x="3024147" y="4441080"/>
            <a:ext cx="0" cy="18694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7508177" y="3213420"/>
            <a:ext cx="0" cy="44233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Arrow Connector 245"/>
          <p:cNvCxnSpPr/>
          <p:nvPr/>
        </p:nvCxnSpPr>
        <p:spPr>
          <a:xfrm flipH="1">
            <a:off x="2033982" y="3655756"/>
            <a:ext cx="5474195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2314600" y="3655756"/>
            <a:ext cx="0" cy="3791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H="1">
            <a:off x="2058353" y="4034868"/>
            <a:ext cx="256247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>
            <a:stCxn id="28" idx="3"/>
          </p:cNvCxnSpPr>
          <p:nvPr/>
        </p:nvCxnSpPr>
        <p:spPr>
          <a:xfrm>
            <a:off x="2033982" y="3499832"/>
            <a:ext cx="40452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/>
          <p:nvPr/>
        </p:nvCxnSpPr>
        <p:spPr>
          <a:xfrm>
            <a:off x="2438504" y="3499832"/>
            <a:ext cx="0" cy="94124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2026568" y="4153048"/>
            <a:ext cx="41193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/>
          <p:nvPr/>
        </p:nvCxnSpPr>
        <p:spPr>
          <a:xfrm flipV="1">
            <a:off x="4039614" y="5057992"/>
            <a:ext cx="0" cy="31919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>
            <a:stCxn id="30" idx="0"/>
          </p:cNvCxnSpPr>
          <p:nvPr/>
        </p:nvCxnSpPr>
        <p:spPr>
          <a:xfrm flipV="1">
            <a:off x="3736308" y="5809232"/>
            <a:ext cx="0" cy="17780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 flipH="1">
            <a:off x="3978488" y="6746392"/>
            <a:ext cx="2724099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Arrow Connector 266"/>
          <p:cNvCxnSpPr/>
          <p:nvPr/>
        </p:nvCxnSpPr>
        <p:spPr>
          <a:xfrm flipV="1">
            <a:off x="1666528" y="6434980"/>
            <a:ext cx="0" cy="31035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/>
          <p:nvPr/>
        </p:nvCxnSpPr>
        <p:spPr>
          <a:xfrm flipV="1">
            <a:off x="1666528" y="5665216"/>
            <a:ext cx="0" cy="278324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/>
          <p:nvPr/>
        </p:nvCxnSpPr>
        <p:spPr>
          <a:xfrm flipV="1">
            <a:off x="3978488" y="6499616"/>
            <a:ext cx="0" cy="24572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>
            <a:off x="4254498" y="6093296"/>
            <a:ext cx="369472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>
            <a:endCxn id="39" idx="2"/>
          </p:cNvCxnSpPr>
          <p:nvPr/>
        </p:nvCxnSpPr>
        <p:spPr>
          <a:xfrm flipV="1">
            <a:off x="7949226" y="5693464"/>
            <a:ext cx="0" cy="39983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6702587" y="5868624"/>
            <a:ext cx="0" cy="876712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/>
          <p:nvPr/>
        </p:nvCxnSpPr>
        <p:spPr>
          <a:xfrm flipV="1">
            <a:off x="4481436" y="4300118"/>
            <a:ext cx="0" cy="332976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Arrow Connector 306"/>
          <p:cNvCxnSpPr/>
          <p:nvPr/>
        </p:nvCxnSpPr>
        <p:spPr>
          <a:xfrm flipV="1">
            <a:off x="3394720" y="5057992"/>
            <a:ext cx="0" cy="319192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66528" y="6746392"/>
            <a:ext cx="230810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058353" y="5305176"/>
            <a:ext cx="5296807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6702588" y="3560571"/>
            <a:ext cx="0" cy="1816613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H="1">
            <a:off x="4135602" y="2856904"/>
            <a:ext cx="3220432" cy="0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32333" y="6645308"/>
            <a:ext cx="1314784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700" i="1" dirty="0" smtClean="0"/>
              <a:t>Richard J. Marceau 2015-01-06</a:t>
            </a:r>
            <a:endParaRPr lang="en-CA" sz="700" i="1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7949226" y="6093296"/>
            <a:ext cx="846094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2603-DA5C-43E6-8516-43570F0BAE8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05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1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2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3" fill="hold">
                      <p:stCondLst>
                        <p:cond delay="indefinite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3" fill="hold">
                      <p:stCondLst>
                        <p:cond delay="indefinite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>
                      <p:stCondLst>
                        <p:cond delay="indefinite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5" fill="hold">
                      <p:stCondLst>
                        <p:cond delay="indefinite"/>
                      </p:stCondLst>
                      <p:childTnLst>
                        <p:par>
                          <p:cTn id="506" fill="hold">
                            <p:stCondLst>
                              <p:cond delay="0"/>
                            </p:stCondLst>
                            <p:childTnLst>
                              <p:par>
                                <p:cTn id="5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1" fill="hold">
                      <p:stCondLst>
                        <p:cond delay="indefinite"/>
                      </p:stCondLst>
                      <p:childTnLst>
                        <p:par>
                          <p:cTn id="512" fill="hold">
                            <p:stCondLst>
                              <p:cond delay="0"/>
                            </p:stCondLst>
                            <p:childTnLst>
                              <p:par>
                                <p:cTn id="5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7" fill="hold">
                      <p:stCondLst>
                        <p:cond delay="indefinite"/>
                      </p:stCondLst>
                      <p:childTnLst>
                        <p:par>
                          <p:cTn id="528" fill="hold">
                            <p:stCondLst>
                              <p:cond delay="0"/>
                            </p:stCondLst>
                            <p:childTnLst>
                              <p:par>
                                <p:cTn id="5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13231</TotalTime>
  <Words>134</Words>
  <Application>Microsoft Office PowerPoint</Application>
  <PresentationFormat>On-screen Show (4:3)</PresentationFormat>
  <Paragraphs>58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Canadian University Business Model</vt:lpstr>
      <vt:lpstr>Universities …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rmarceau@mun.ca</dc:creator>
  <cp:lastModifiedBy>Clair, Michael</cp:lastModifiedBy>
  <cp:revision>585</cp:revision>
  <dcterms:created xsi:type="dcterms:W3CDTF">2013-08-06T14:42:31Z</dcterms:created>
  <dcterms:modified xsi:type="dcterms:W3CDTF">2016-02-29T16:05:38Z</dcterms:modified>
</cp:coreProperties>
</file>