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9" r:id="rId2"/>
    <p:sldId id="258" r:id="rId3"/>
    <p:sldId id="266" r:id="rId4"/>
    <p:sldId id="267" r:id="rId5"/>
    <p:sldId id="287" r:id="rId6"/>
    <p:sldId id="260" r:id="rId7"/>
    <p:sldId id="261" r:id="rId8"/>
    <p:sldId id="262" r:id="rId9"/>
    <p:sldId id="285" r:id="rId10"/>
    <p:sldId id="268" r:id="rId11"/>
    <p:sldId id="286" r:id="rId12"/>
    <p:sldId id="263" r:id="rId13"/>
    <p:sldId id="265" r:id="rId14"/>
    <p:sldId id="264" r:id="rId15"/>
    <p:sldId id="256" r:id="rId16"/>
    <p:sldId id="289" r:id="rId17"/>
    <p:sldId id="272" r:id="rId18"/>
    <p:sldId id="271" r:id="rId19"/>
    <p:sldId id="273" r:id="rId20"/>
    <p:sldId id="269" r:id="rId21"/>
    <p:sldId id="270" r:id="rId22"/>
    <p:sldId id="274" r:id="rId23"/>
    <p:sldId id="288" r:id="rId24"/>
    <p:sldId id="276" r:id="rId25"/>
    <p:sldId id="275" r:id="rId26"/>
    <p:sldId id="277" r:id="rId27"/>
    <p:sldId id="278" r:id="rId28"/>
    <p:sldId id="279" r:id="rId29"/>
    <p:sldId id="280" r:id="rId30"/>
    <p:sldId id="281" r:id="rId31"/>
    <p:sldId id="283" r:id="rId32"/>
    <p:sldId id="282" r:id="rId33"/>
    <p:sldId id="284"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94668" autoAdjust="0"/>
  </p:normalViewPr>
  <p:slideViewPr>
    <p:cSldViewPr snapToGrid="0">
      <p:cViewPr>
        <p:scale>
          <a:sx n="80" d="100"/>
          <a:sy n="80" d="100"/>
        </p:scale>
        <p:origin x="-91" y="-139"/>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262C08-B9A1-43AF-B193-23D2C7ED2C38}" type="datetimeFigureOut">
              <a:rPr lang="en-US" smtClean="0"/>
              <a:t>2/16/2016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002832-68D8-4410-8DBF-062AA5FCCC54}" type="slidenum">
              <a:rPr lang="en-US" smtClean="0"/>
              <a:t>‹#›</a:t>
            </a:fld>
            <a:endParaRPr lang="en-US"/>
          </a:p>
        </p:txBody>
      </p:sp>
    </p:spTree>
    <p:extLst>
      <p:ext uri="{BB962C8B-B14F-4D97-AF65-F5344CB8AC3E}">
        <p14:creationId xmlns:p14="http://schemas.microsoft.com/office/powerpoint/2010/main" val="1470706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DED385-1F4E-4B22-9CF9-7985A3D087DD}" type="slidenum">
              <a:rPr lang="en-CA" altLang="en-US"/>
              <a:pPr/>
              <a:t>24</a:t>
            </a:fld>
            <a:endParaRPr lang="en-CA" alt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en-CA" altLang="en-US"/>
              <a:t>This guy has done lots of studies – it’s worth it to Google him. Monsanto hates him (need I say more?!)</a:t>
            </a:r>
          </a:p>
        </p:txBody>
      </p:sp>
    </p:spTree>
    <p:extLst>
      <p:ext uri="{BB962C8B-B14F-4D97-AF65-F5344CB8AC3E}">
        <p14:creationId xmlns:p14="http://schemas.microsoft.com/office/powerpoint/2010/main" val="2553206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A8F97BB-F8AB-4D07-A251-DE41D7644535}" type="datetimeFigureOut">
              <a:rPr lang="en-US" smtClean="0"/>
              <a:t>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65D97-4C74-4A05-8C89-CADA2DA10B98}" type="slidenum">
              <a:rPr lang="en-US" smtClean="0"/>
              <a:t>‹#›</a:t>
            </a:fld>
            <a:endParaRPr lang="en-US"/>
          </a:p>
        </p:txBody>
      </p:sp>
    </p:spTree>
    <p:extLst>
      <p:ext uri="{BB962C8B-B14F-4D97-AF65-F5344CB8AC3E}">
        <p14:creationId xmlns:p14="http://schemas.microsoft.com/office/powerpoint/2010/main" val="1384752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8F97BB-F8AB-4D07-A251-DE41D7644535}" type="datetimeFigureOut">
              <a:rPr lang="en-US" smtClean="0"/>
              <a:t>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65D97-4C74-4A05-8C89-CADA2DA10B98}" type="slidenum">
              <a:rPr lang="en-US" smtClean="0"/>
              <a:t>‹#›</a:t>
            </a:fld>
            <a:endParaRPr lang="en-US"/>
          </a:p>
        </p:txBody>
      </p:sp>
    </p:spTree>
    <p:extLst>
      <p:ext uri="{BB962C8B-B14F-4D97-AF65-F5344CB8AC3E}">
        <p14:creationId xmlns:p14="http://schemas.microsoft.com/office/powerpoint/2010/main" val="2177564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8F97BB-F8AB-4D07-A251-DE41D7644535}" type="datetimeFigureOut">
              <a:rPr lang="en-US" smtClean="0"/>
              <a:t>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65D97-4C74-4A05-8C89-CADA2DA10B98}" type="slidenum">
              <a:rPr lang="en-US" smtClean="0"/>
              <a:t>‹#›</a:t>
            </a:fld>
            <a:endParaRPr lang="en-US"/>
          </a:p>
        </p:txBody>
      </p:sp>
    </p:spTree>
    <p:extLst>
      <p:ext uri="{BB962C8B-B14F-4D97-AF65-F5344CB8AC3E}">
        <p14:creationId xmlns:p14="http://schemas.microsoft.com/office/powerpoint/2010/main" val="50746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8F97BB-F8AB-4D07-A251-DE41D7644535}" type="datetimeFigureOut">
              <a:rPr lang="en-US" smtClean="0"/>
              <a:t>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65D97-4C74-4A05-8C89-CADA2DA10B98}" type="slidenum">
              <a:rPr lang="en-US" smtClean="0"/>
              <a:t>‹#›</a:t>
            </a:fld>
            <a:endParaRPr lang="en-US"/>
          </a:p>
        </p:txBody>
      </p:sp>
    </p:spTree>
    <p:extLst>
      <p:ext uri="{BB962C8B-B14F-4D97-AF65-F5344CB8AC3E}">
        <p14:creationId xmlns:p14="http://schemas.microsoft.com/office/powerpoint/2010/main" val="2338075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A8F97BB-F8AB-4D07-A251-DE41D7644535}" type="datetimeFigureOut">
              <a:rPr lang="en-US" smtClean="0"/>
              <a:t>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65D97-4C74-4A05-8C89-CADA2DA10B98}" type="slidenum">
              <a:rPr lang="en-US" smtClean="0"/>
              <a:t>‹#›</a:t>
            </a:fld>
            <a:endParaRPr lang="en-US"/>
          </a:p>
        </p:txBody>
      </p:sp>
    </p:spTree>
    <p:extLst>
      <p:ext uri="{BB962C8B-B14F-4D97-AF65-F5344CB8AC3E}">
        <p14:creationId xmlns:p14="http://schemas.microsoft.com/office/powerpoint/2010/main" val="374065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A8F97BB-F8AB-4D07-A251-DE41D7644535}" type="datetimeFigureOut">
              <a:rPr lang="en-US" smtClean="0"/>
              <a:t>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65D97-4C74-4A05-8C89-CADA2DA10B98}" type="slidenum">
              <a:rPr lang="en-US" smtClean="0"/>
              <a:t>‹#›</a:t>
            </a:fld>
            <a:endParaRPr lang="en-US"/>
          </a:p>
        </p:txBody>
      </p:sp>
    </p:spTree>
    <p:extLst>
      <p:ext uri="{BB962C8B-B14F-4D97-AF65-F5344CB8AC3E}">
        <p14:creationId xmlns:p14="http://schemas.microsoft.com/office/powerpoint/2010/main" val="1820731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A8F97BB-F8AB-4D07-A251-DE41D7644535}" type="datetimeFigureOut">
              <a:rPr lang="en-US" smtClean="0"/>
              <a:t>2/16/2016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65D97-4C74-4A05-8C89-CADA2DA10B98}" type="slidenum">
              <a:rPr lang="en-US" smtClean="0"/>
              <a:t>‹#›</a:t>
            </a:fld>
            <a:endParaRPr lang="en-US"/>
          </a:p>
        </p:txBody>
      </p:sp>
    </p:spTree>
    <p:extLst>
      <p:ext uri="{BB962C8B-B14F-4D97-AF65-F5344CB8AC3E}">
        <p14:creationId xmlns:p14="http://schemas.microsoft.com/office/powerpoint/2010/main" val="2979086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A8F97BB-F8AB-4D07-A251-DE41D7644535}" type="datetimeFigureOut">
              <a:rPr lang="en-US" smtClean="0"/>
              <a:t>2/16/2016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65D97-4C74-4A05-8C89-CADA2DA10B98}" type="slidenum">
              <a:rPr lang="en-US" smtClean="0"/>
              <a:t>‹#›</a:t>
            </a:fld>
            <a:endParaRPr lang="en-US"/>
          </a:p>
        </p:txBody>
      </p:sp>
    </p:spTree>
    <p:extLst>
      <p:ext uri="{BB962C8B-B14F-4D97-AF65-F5344CB8AC3E}">
        <p14:creationId xmlns:p14="http://schemas.microsoft.com/office/powerpoint/2010/main" val="192930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8F97BB-F8AB-4D07-A251-DE41D7644535}" type="datetimeFigureOut">
              <a:rPr lang="en-US" smtClean="0"/>
              <a:t>2/16/2016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65D97-4C74-4A05-8C89-CADA2DA10B98}" type="slidenum">
              <a:rPr lang="en-US" smtClean="0"/>
              <a:t>‹#›</a:t>
            </a:fld>
            <a:endParaRPr lang="en-US"/>
          </a:p>
        </p:txBody>
      </p:sp>
    </p:spTree>
    <p:extLst>
      <p:ext uri="{BB962C8B-B14F-4D97-AF65-F5344CB8AC3E}">
        <p14:creationId xmlns:p14="http://schemas.microsoft.com/office/powerpoint/2010/main" val="284373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A8F97BB-F8AB-4D07-A251-DE41D7644535}" type="datetimeFigureOut">
              <a:rPr lang="en-US" smtClean="0"/>
              <a:t>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65D97-4C74-4A05-8C89-CADA2DA10B98}" type="slidenum">
              <a:rPr lang="en-US" smtClean="0"/>
              <a:t>‹#›</a:t>
            </a:fld>
            <a:endParaRPr lang="en-US"/>
          </a:p>
        </p:txBody>
      </p:sp>
    </p:spTree>
    <p:extLst>
      <p:ext uri="{BB962C8B-B14F-4D97-AF65-F5344CB8AC3E}">
        <p14:creationId xmlns:p14="http://schemas.microsoft.com/office/powerpoint/2010/main" val="4005126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A8F97BB-F8AB-4D07-A251-DE41D7644535}" type="datetimeFigureOut">
              <a:rPr lang="en-US" smtClean="0"/>
              <a:t>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65D97-4C74-4A05-8C89-CADA2DA10B98}" type="slidenum">
              <a:rPr lang="en-US" smtClean="0"/>
              <a:t>‹#›</a:t>
            </a:fld>
            <a:endParaRPr lang="en-US"/>
          </a:p>
        </p:txBody>
      </p:sp>
    </p:spTree>
    <p:extLst>
      <p:ext uri="{BB962C8B-B14F-4D97-AF65-F5344CB8AC3E}">
        <p14:creationId xmlns:p14="http://schemas.microsoft.com/office/powerpoint/2010/main" val="112659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8F97BB-F8AB-4D07-A251-DE41D7644535}" type="datetimeFigureOut">
              <a:rPr lang="en-US" smtClean="0"/>
              <a:t>2/16/2016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865D97-4C74-4A05-8C89-CADA2DA10B98}" type="slidenum">
              <a:rPr lang="en-US" smtClean="0"/>
              <a:t>‹#›</a:t>
            </a:fld>
            <a:endParaRPr lang="en-US"/>
          </a:p>
        </p:txBody>
      </p:sp>
    </p:spTree>
    <p:extLst>
      <p:ext uri="{BB962C8B-B14F-4D97-AF65-F5344CB8AC3E}">
        <p14:creationId xmlns:p14="http://schemas.microsoft.com/office/powerpoint/2010/main" val="739255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hc-sc.gc.ca/cps-spc/pest/index-eng.php" TargetMode="Externa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3" Type="http://schemas.openxmlformats.org/officeDocument/2006/relationships/image" Target="../media/image16.jpeg"/><Relationship Id="rId18" Type="http://schemas.openxmlformats.org/officeDocument/2006/relationships/hyperlink" Target="http://www.dowagro.com/ca" TargetMode="External"/><Relationship Id="rId26" Type="http://schemas.openxmlformats.org/officeDocument/2006/relationships/hyperlink" Target="http://www.fpgenetics.ca/" TargetMode="External"/><Relationship Id="rId39" Type="http://schemas.openxmlformats.org/officeDocument/2006/relationships/image" Target="../media/image29.png"/><Relationship Id="rId21" Type="http://schemas.openxmlformats.org/officeDocument/2006/relationships/image" Target="../media/image20.jpeg"/><Relationship Id="rId34" Type="http://schemas.openxmlformats.org/officeDocument/2006/relationships/hyperlink" Target="http://www.nufarm.com/CA/Home" TargetMode="External"/><Relationship Id="rId42" Type="http://schemas.openxmlformats.org/officeDocument/2006/relationships/hyperlink" Target="http://www.pos.ca/" TargetMode="External"/><Relationship Id="rId47" Type="http://schemas.openxmlformats.org/officeDocument/2006/relationships/image" Target="../media/image33.jpeg"/><Relationship Id="rId50" Type="http://schemas.openxmlformats.org/officeDocument/2006/relationships/hyperlink" Target="http://www.secan.com/" TargetMode="External"/><Relationship Id="rId55" Type="http://schemas.openxmlformats.org/officeDocument/2006/relationships/image" Target="../media/image37.png"/><Relationship Id="rId63" Type="http://schemas.openxmlformats.org/officeDocument/2006/relationships/image" Target="../media/image41.png"/><Relationship Id="rId7" Type="http://schemas.openxmlformats.org/officeDocument/2006/relationships/image" Target="../media/image13.jpeg"/><Relationship Id="rId2" Type="http://schemas.openxmlformats.org/officeDocument/2006/relationships/hyperlink" Target="http://www.arysta-na.com/" TargetMode="External"/><Relationship Id="rId16" Type="http://schemas.openxmlformats.org/officeDocument/2006/relationships/hyperlink" Target="http://www.cpsagu.ca/Pages/default.aspx" TargetMode="External"/><Relationship Id="rId20" Type="http://schemas.openxmlformats.org/officeDocument/2006/relationships/hyperlink" Target="http://www2.dupont.com/DuPont_Home/en_CA/index.html" TargetMode="External"/><Relationship Id="rId29" Type="http://schemas.openxmlformats.org/officeDocument/2006/relationships/image" Target="../media/image24.jpeg"/><Relationship Id="rId41" Type="http://schemas.openxmlformats.org/officeDocument/2006/relationships/image" Target="../media/image30.jpeg"/><Relationship Id="rId54" Type="http://schemas.openxmlformats.org/officeDocument/2006/relationships/hyperlink" Target="http://www.synagri.ca/" TargetMode="External"/><Relationship Id="rId62" Type="http://schemas.openxmlformats.org/officeDocument/2006/relationships/hyperlink" Target="http://www.adama.com/canada/en" TargetMode="External"/><Relationship Id="rId1" Type="http://schemas.openxmlformats.org/officeDocument/2006/relationships/slideLayout" Target="../slideLayouts/slideLayout7.xml"/><Relationship Id="rId6" Type="http://schemas.openxmlformats.org/officeDocument/2006/relationships/hyperlink" Target="http://www.bayercropscience.ca/" TargetMode="External"/><Relationship Id="rId11" Type="http://schemas.openxmlformats.org/officeDocument/2006/relationships/image" Target="../media/image15.jpeg"/><Relationship Id="rId24" Type="http://schemas.openxmlformats.org/officeDocument/2006/relationships/hyperlink" Target="http://www.engageagro.com/" TargetMode="External"/><Relationship Id="rId32" Type="http://schemas.openxmlformats.org/officeDocument/2006/relationships/hyperlink" Target="http://www.novasource.com/" TargetMode="External"/><Relationship Id="rId37" Type="http://schemas.openxmlformats.org/officeDocument/2006/relationships/image" Target="../media/image28.png"/><Relationship Id="rId40" Type="http://schemas.openxmlformats.org/officeDocument/2006/relationships/hyperlink" Target="http://www.plantprod.com/" TargetMode="External"/><Relationship Id="rId45" Type="http://schemas.openxmlformats.org/officeDocument/2006/relationships/image" Target="../media/image32.jpeg"/><Relationship Id="rId53" Type="http://schemas.openxmlformats.org/officeDocument/2006/relationships/image" Target="../media/image36.jpeg"/><Relationship Id="rId58" Type="http://schemas.openxmlformats.org/officeDocument/2006/relationships/hyperlink" Target="http://www.univarcanada.com/" TargetMode="External"/><Relationship Id="rId5" Type="http://schemas.openxmlformats.org/officeDocument/2006/relationships/image" Target="../media/image12.png"/><Relationship Id="rId15" Type="http://schemas.openxmlformats.org/officeDocument/2006/relationships/image" Target="../media/image17.jpeg"/><Relationship Id="rId23" Type="http://schemas.openxmlformats.org/officeDocument/2006/relationships/image" Target="../media/image21.png"/><Relationship Id="rId28" Type="http://schemas.openxmlformats.org/officeDocument/2006/relationships/hyperlink" Target="http://www.monsanto.ca/" TargetMode="External"/><Relationship Id="rId36" Type="http://schemas.openxmlformats.org/officeDocument/2006/relationships/hyperlink" Target="http://www.okspecialtyfruits.com/" TargetMode="External"/><Relationship Id="rId49" Type="http://schemas.openxmlformats.org/officeDocument/2006/relationships/image" Target="../media/image34.jpeg"/><Relationship Id="rId57" Type="http://schemas.openxmlformats.org/officeDocument/2006/relationships/image" Target="../media/image38.jpeg"/><Relationship Id="rId61" Type="http://schemas.openxmlformats.org/officeDocument/2006/relationships/image" Target="../media/image40.jpeg"/><Relationship Id="rId10" Type="http://schemas.openxmlformats.org/officeDocument/2006/relationships/hyperlink" Target="http://www.cargill.com/" TargetMode="External"/><Relationship Id="rId19" Type="http://schemas.openxmlformats.org/officeDocument/2006/relationships/image" Target="../media/image19.png"/><Relationship Id="rId31" Type="http://schemas.openxmlformats.org/officeDocument/2006/relationships/image" Target="../media/image25.jpeg"/><Relationship Id="rId44" Type="http://schemas.openxmlformats.org/officeDocument/2006/relationships/hyperlink" Target="http://www.premiertech.com/" TargetMode="External"/><Relationship Id="rId52" Type="http://schemas.openxmlformats.org/officeDocument/2006/relationships/hyperlink" Target="http://www.syngenta.ca/" TargetMode="External"/><Relationship Id="rId60" Type="http://schemas.openxmlformats.org/officeDocument/2006/relationships/hyperlink" Target="http://www.valent.com/" TargetMode="External"/><Relationship Id="rId4" Type="http://schemas.openxmlformats.org/officeDocument/2006/relationships/hyperlink" Target="http://www2.basf.us/basf-canada/index_e.shtm" TargetMode="External"/><Relationship Id="rId9" Type="http://schemas.openxmlformats.org/officeDocument/2006/relationships/image" Target="../media/image14.jpeg"/><Relationship Id="rId14" Type="http://schemas.openxmlformats.org/officeDocument/2006/relationships/hyperlink" Target="https://www.coopconnection.ca/" TargetMode="External"/><Relationship Id="rId22" Type="http://schemas.openxmlformats.org/officeDocument/2006/relationships/hyperlink" Target="http://www.pioneer.com/" TargetMode="External"/><Relationship Id="rId27" Type="http://schemas.openxmlformats.org/officeDocument/2006/relationships/image" Target="../media/image23.png"/><Relationship Id="rId30" Type="http://schemas.openxmlformats.org/officeDocument/2006/relationships/hyperlink" Target="http://www.bartlett.ca/BartlettWeb.nsf" TargetMode="External"/><Relationship Id="rId35" Type="http://schemas.openxmlformats.org/officeDocument/2006/relationships/image" Target="../media/image27.jpeg"/><Relationship Id="rId43" Type="http://schemas.openxmlformats.org/officeDocument/2006/relationships/image" Target="../media/image31.gif"/><Relationship Id="rId48" Type="http://schemas.openxmlformats.org/officeDocument/2006/relationships/hyperlink" Target="http://www.scottscanada.ca/" TargetMode="External"/><Relationship Id="rId56" Type="http://schemas.openxmlformats.org/officeDocument/2006/relationships/hyperlink" Target="http://www.ufa.com/" TargetMode="External"/><Relationship Id="rId8" Type="http://schemas.openxmlformats.org/officeDocument/2006/relationships/hyperlink" Target="http://www.canterra.com/" TargetMode="External"/><Relationship Id="rId51" Type="http://schemas.openxmlformats.org/officeDocument/2006/relationships/image" Target="../media/image35.gif"/><Relationship Id="rId3" Type="http://schemas.openxmlformats.org/officeDocument/2006/relationships/image" Target="../media/image11.png"/><Relationship Id="rId12" Type="http://schemas.openxmlformats.org/officeDocument/2006/relationships/hyperlink" Target="http://www.chemtura.com/" TargetMode="External"/><Relationship Id="rId17" Type="http://schemas.openxmlformats.org/officeDocument/2006/relationships/image" Target="../media/image18.png"/><Relationship Id="rId25" Type="http://schemas.openxmlformats.org/officeDocument/2006/relationships/image" Target="../media/image22.jpeg"/><Relationship Id="rId33" Type="http://schemas.openxmlformats.org/officeDocument/2006/relationships/image" Target="../media/image26.jpeg"/><Relationship Id="rId38" Type="http://schemas.openxmlformats.org/officeDocument/2006/relationships/hyperlink" Target="http://lubricants.petro-canada.ca/default.aspx" TargetMode="External"/><Relationship Id="rId46" Type="http://schemas.openxmlformats.org/officeDocument/2006/relationships/hyperlink" Target="http://www.jri.ca/" TargetMode="External"/><Relationship Id="rId59" Type="http://schemas.openxmlformats.org/officeDocument/2006/relationships/image" Target="../media/image39.jpe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1.xml"/><Relationship Id="rId1" Type="http://schemas.openxmlformats.org/officeDocument/2006/relationships/video" Target="https://www.youtube.com/embed/cOdZm9nUzJ8"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cience.sciencemag.org/content/336/6079/348.abstract#aff-1" TargetMode="External"/><Relationship Id="rId2" Type="http://schemas.openxmlformats.org/officeDocument/2006/relationships/image" Target="../media/image46.jpeg"/><Relationship Id="rId1" Type="http://schemas.openxmlformats.org/officeDocument/2006/relationships/slideLayout" Target="../slideLayouts/slideLayout7.xml"/><Relationship Id="rId4" Type="http://schemas.openxmlformats.org/officeDocument/2006/relationships/hyperlink" Target="http://science.sciencemag.org/content/336/6079/348.abstract#aff-2"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phys.org/news/2015-02-neonicotinoid-insecticides-impair-bee-brains.html#jCp"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3059" y="469460"/>
            <a:ext cx="6921908" cy="2123658"/>
          </a:xfrm>
          <a:prstGeom prst="rect">
            <a:avLst/>
          </a:prstGeom>
          <a:noFill/>
        </p:spPr>
        <p:txBody>
          <a:bodyPr wrap="square" rtlCol="0">
            <a:spAutoFit/>
          </a:bodyPr>
          <a:lstStyle/>
          <a:p>
            <a:pPr algn="ctr"/>
            <a:r>
              <a:rPr lang="en-CA" sz="3600" b="1" i="1" u="sng" dirty="0" smtClean="0"/>
              <a:t>Pesticides</a:t>
            </a:r>
            <a:r>
              <a:rPr lang="en-CA" sz="3200" b="1" dirty="0" smtClean="0"/>
              <a:t> – how we control their use (or don’t)</a:t>
            </a:r>
          </a:p>
          <a:p>
            <a:pPr algn="ctr"/>
            <a:r>
              <a:rPr lang="en-CA" sz="3200" b="1" dirty="0" smtClean="0"/>
              <a:t>and why that matters to human and ecosystem health</a:t>
            </a:r>
            <a:endParaRPr lang="en-US" sz="3200" b="1" dirty="0"/>
          </a:p>
        </p:txBody>
      </p:sp>
      <p:sp>
        <p:nvSpPr>
          <p:cNvPr id="3" name="TextBox 2"/>
          <p:cNvSpPr txBox="1"/>
          <p:nvPr/>
        </p:nvSpPr>
        <p:spPr>
          <a:xfrm>
            <a:off x="1479755" y="5132439"/>
            <a:ext cx="5948516" cy="1200329"/>
          </a:xfrm>
          <a:prstGeom prst="rect">
            <a:avLst/>
          </a:prstGeom>
          <a:noFill/>
        </p:spPr>
        <p:txBody>
          <a:bodyPr wrap="square" rtlCol="0">
            <a:spAutoFit/>
          </a:bodyPr>
          <a:lstStyle/>
          <a:p>
            <a:pPr algn="ctr"/>
            <a:r>
              <a:rPr lang="en-CA" dirty="0" smtClean="0"/>
              <a:t>Warren Bell BA MD CM CCFP FCFP</a:t>
            </a:r>
          </a:p>
          <a:p>
            <a:pPr algn="ctr"/>
            <a:r>
              <a:rPr lang="en-CA" dirty="0" smtClean="0"/>
              <a:t>Past Founding President</a:t>
            </a:r>
          </a:p>
          <a:p>
            <a:pPr algn="ctr"/>
            <a:r>
              <a:rPr lang="en-CA" dirty="0" smtClean="0"/>
              <a:t>Canadian Association of Physicians for the Environment</a:t>
            </a:r>
          </a:p>
          <a:p>
            <a:pPr algn="ctr"/>
            <a:r>
              <a:rPr lang="en-CA" dirty="0" smtClean="0"/>
              <a:t>Salmon Arm, BC</a:t>
            </a:r>
            <a:endParaRPr lang="en-US" dirty="0"/>
          </a:p>
        </p:txBody>
      </p:sp>
      <p:sp>
        <p:nvSpPr>
          <p:cNvPr id="4" name="TextBox 3"/>
          <p:cNvSpPr txBox="1"/>
          <p:nvPr/>
        </p:nvSpPr>
        <p:spPr>
          <a:xfrm>
            <a:off x="2015613" y="3667432"/>
            <a:ext cx="4876800" cy="646331"/>
          </a:xfrm>
          <a:prstGeom prst="rect">
            <a:avLst/>
          </a:prstGeom>
          <a:noFill/>
        </p:spPr>
        <p:txBody>
          <a:bodyPr wrap="square" rtlCol="0">
            <a:spAutoFit/>
          </a:bodyPr>
          <a:lstStyle/>
          <a:p>
            <a:pPr algn="ctr"/>
            <a:r>
              <a:rPr lang="en-CA" dirty="0" smtClean="0"/>
              <a:t>Harris Centre, Memorial University of </a:t>
            </a:r>
            <a:r>
              <a:rPr lang="en-CA" dirty="0" err="1" smtClean="0"/>
              <a:t>Nfld</a:t>
            </a:r>
            <a:endParaRPr lang="en-CA" dirty="0" smtClean="0"/>
          </a:p>
          <a:p>
            <a:pPr algn="ctr"/>
            <a:r>
              <a:rPr lang="en-CA" dirty="0" smtClean="0"/>
              <a:t>Feb.12/16</a:t>
            </a:r>
            <a:endParaRPr lang="en-US" dirty="0"/>
          </a:p>
        </p:txBody>
      </p:sp>
    </p:spTree>
    <p:extLst>
      <p:ext uri="{BB962C8B-B14F-4D97-AF65-F5344CB8AC3E}">
        <p14:creationId xmlns:p14="http://schemas.microsoft.com/office/powerpoint/2010/main" val="1054061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692082" y="2056686"/>
            <a:ext cx="6686410"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The Health Canada </a:t>
            </a:r>
            <a:r>
              <a:rPr kumimoji="0" lang="en-US" altLang="en-US" sz="1800" b="0" i="0" u="none" strike="noStrike" cap="none" normalizeH="0" baseline="0" dirty="0" smtClean="0">
                <a:ln>
                  <a:noFill/>
                </a:ln>
                <a:solidFill>
                  <a:schemeClr val="tx1"/>
                </a:solidFill>
                <a:effectLst/>
                <a:latin typeface="Arial" panose="020B0604020202020204" pitchFamily="34" charset="0"/>
                <a:hlinkClick r:id="rId2"/>
              </a:rPr>
              <a:t>Pest Management Regulatory Agency</a:t>
            </a:r>
            <a:r>
              <a:rPr kumimoji="0" lang="en-US" altLang="en-US" sz="1800" b="0" i="0" u="none" strike="noStrike" cap="none" normalizeH="0" baseline="0" dirty="0" smtClean="0">
                <a:ln>
                  <a:noFill/>
                </a:ln>
                <a:solidFill>
                  <a:schemeClr val="tx1"/>
                </a:solidFill>
                <a:effectLst/>
                <a:latin typeface="Arial" panose="020B0604020202020204" pitchFamily="34" charset="0"/>
              </a:rPr>
              <a:t> (PMRA) is responsible for pesticide regulation in Canada. Created in 1995, this branch of Health Canada consolidates the resources and responsibilities for pest management regulation.</a:t>
            </a:r>
          </a:p>
          <a:p>
            <a:pPr lvl="0" defTabSz="914400" eaLnBrk="0" fontAlgn="base" hangingPunct="0">
              <a:spcBef>
                <a:spcPct val="0"/>
              </a:spcBef>
              <a:spcAft>
                <a:spcPct val="0"/>
              </a:spcAf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lvl="0" defTabSz="914400" eaLnBrk="0" fontAlgn="base" hangingPunct="0">
              <a:spcBef>
                <a:spcPct val="0"/>
              </a:spcBef>
              <a:spcAft>
                <a:spcPct val="0"/>
              </a:spcAft>
            </a:pPr>
            <a:r>
              <a:rPr kumimoji="0" lang="en-US" altLang="en-US" sz="1800" b="0" i="0" u="none" strike="noStrike" cap="none" normalizeH="0" baseline="0" dirty="0" smtClean="0">
                <a:ln>
                  <a:noFill/>
                </a:ln>
                <a:solidFill>
                  <a:schemeClr val="tx1"/>
                </a:solidFill>
                <a:effectLst/>
                <a:latin typeface="Arial" panose="020B0604020202020204" pitchFamily="34" charset="0"/>
              </a:rPr>
              <a:t>Pesticides are </a:t>
            </a:r>
            <a:r>
              <a:rPr kumimoji="0" lang="en-US" altLang="en-US" sz="1800" b="1" i="1" u="none" strike="noStrike" cap="none" normalizeH="0" baseline="0" dirty="0" smtClean="0">
                <a:ln>
                  <a:noFill/>
                </a:ln>
                <a:solidFill>
                  <a:srgbClr val="FF0000"/>
                </a:solidFill>
                <a:effectLst/>
                <a:latin typeface="Arial" panose="020B0604020202020204" pitchFamily="34" charset="0"/>
              </a:rPr>
              <a:t>stringently</a:t>
            </a:r>
            <a:r>
              <a:rPr kumimoji="0" lang="en-US" altLang="en-US" sz="1800" b="0" i="0" u="none" strike="noStrike" cap="none" normalizeH="0" baseline="0" dirty="0" smtClean="0">
                <a:ln>
                  <a:noFill/>
                </a:ln>
                <a:solidFill>
                  <a:schemeClr val="tx1"/>
                </a:solidFill>
                <a:effectLst/>
                <a:latin typeface="Arial" panose="020B0604020202020204" pitchFamily="34" charset="0"/>
              </a:rPr>
              <a:t> </a:t>
            </a:r>
            <a:r>
              <a:rPr lang="en-US" altLang="en-US" dirty="0" smtClean="0">
                <a:latin typeface="Arial" panose="020B0604020202020204" pitchFamily="34" charset="0"/>
              </a:rPr>
              <a:t>regulated </a:t>
            </a:r>
            <a:r>
              <a:rPr lang="en-US" altLang="en-US" dirty="0">
                <a:latin typeface="Arial" panose="020B0604020202020204" pitchFamily="34" charset="0"/>
              </a:rPr>
              <a:t>in Canada to ensure they pose </a:t>
            </a:r>
            <a:r>
              <a:rPr lang="en-US" altLang="en-US" b="1" i="1" dirty="0">
                <a:solidFill>
                  <a:srgbClr val="FF0000"/>
                </a:solidFill>
                <a:latin typeface="Arial" panose="020B0604020202020204" pitchFamily="34" charset="0"/>
              </a:rPr>
              <a:t>minimal risk </a:t>
            </a:r>
            <a:r>
              <a:rPr lang="en-US" altLang="en-US" dirty="0">
                <a:latin typeface="Arial" panose="020B0604020202020204" pitchFamily="34" charset="0"/>
              </a:rPr>
              <a:t>to human health and the environment. Under authority of the </a:t>
            </a:r>
            <a:r>
              <a:rPr lang="en-US" altLang="en-US" i="1" dirty="0">
                <a:latin typeface="Arial" panose="020B0604020202020204" pitchFamily="34" charset="0"/>
              </a:rPr>
              <a:t>Pest Control Products Act</a:t>
            </a:r>
            <a:r>
              <a:rPr lang="en-US" altLang="en-US" dirty="0">
                <a:latin typeface="Arial" panose="020B0604020202020204" pitchFamily="34" charset="0"/>
              </a:rPr>
              <a:t>, Health Canada</a:t>
            </a:r>
            <a:r>
              <a:rPr lang="en-US" altLang="en-US" dirty="0" smtClean="0">
                <a:latin typeface="Arial" panose="020B0604020202020204" pitchFamily="34" charset="0"/>
              </a:rPr>
              <a:t>:</a:t>
            </a:r>
          </a:p>
          <a:p>
            <a:pPr lvl="0" defTabSz="914400" eaLnBrk="0" fontAlgn="base" hangingPunct="0">
              <a:spcBef>
                <a:spcPct val="0"/>
              </a:spcBef>
              <a:spcAft>
                <a:spcPct val="0"/>
              </a:spcAft>
            </a:pPr>
            <a:endParaRPr lang="en-US" altLang="en-US" dirty="0">
              <a:latin typeface="Arial" panose="020B0604020202020204" pitchFamily="34" charset="0"/>
            </a:endParaRPr>
          </a:p>
          <a:p>
            <a:pPr lvl="0" defTabSz="914400" eaLnBrk="0" fontAlgn="base" hangingPunct="0">
              <a:spcBef>
                <a:spcPct val="0"/>
              </a:spcBef>
              <a:spcAft>
                <a:spcPct val="0"/>
              </a:spcAft>
              <a:buFontTx/>
              <a:buChar char="•"/>
            </a:pPr>
            <a:r>
              <a:rPr lang="en-US" altLang="en-US" dirty="0">
                <a:latin typeface="Arial" panose="020B0604020202020204" pitchFamily="34" charset="0"/>
              </a:rPr>
              <a:t>registers pesticides after a </a:t>
            </a:r>
            <a:r>
              <a:rPr lang="en-US" altLang="en-US" b="1" i="1" dirty="0">
                <a:solidFill>
                  <a:srgbClr val="FF0000"/>
                </a:solidFill>
                <a:latin typeface="Arial" panose="020B0604020202020204" pitchFamily="34" charset="0"/>
              </a:rPr>
              <a:t>stringent, science-based </a:t>
            </a:r>
            <a:r>
              <a:rPr lang="en-US" altLang="en-US" dirty="0">
                <a:latin typeface="Arial" panose="020B0604020202020204" pitchFamily="34" charset="0"/>
              </a:rPr>
              <a:t>evaluation that </a:t>
            </a:r>
            <a:r>
              <a:rPr lang="en-US" altLang="en-US" b="1" i="1" dirty="0">
                <a:solidFill>
                  <a:srgbClr val="FF0000"/>
                </a:solidFill>
                <a:latin typeface="Arial" panose="020B0604020202020204" pitchFamily="34" charset="0"/>
              </a:rPr>
              <a:t>ensures</a:t>
            </a:r>
            <a:r>
              <a:rPr lang="en-US" altLang="en-US" dirty="0">
                <a:latin typeface="Arial" panose="020B0604020202020204" pitchFamily="34" charset="0"/>
              </a:rPr>
              <a:t> any risks are acceptable; </a:t>
            </a:r>
            <a:endParaRPr lang="en-US" altLang="en-US" dirty="0" smtClean="0">
              <a:latin typeface="Arial" panose="020B0604020202020204" pitchFamily="34" charset="0"/>
            </a:endParaRPr>
          </a:p>
          <a:p>
            <a:pPr lvl="0" defTabSz="914400" eaLnBrk="0" fontAlgn="base" hangingPunct="0">
              <a:spcBef>
                <a:spcPct val="0"/>
              </a:spcBef>
              <a:spcAft>
                <a:spcPct val="0"/>
              </a:spcAft>
              <a:buFontTx/>
              <a:buChar char="•"/>
            </a:pPr>
            <a:endParaRPr lang="en-US" altLang="en-US" dirty="0">
              <a:latin typeface="Arial" panose="020B0604020202020204" pitchFamily="34" charset="0"/>
            </a:endParaRPr>
          </a:p>
          <a:p>
            <a:pPr lvl="0" defTabSz="914400" eaLnBrk="0" fontAlgn="base" hangingPunct="0">
              <a:spcBef>
                <a:spcPct val="0"/>
              </a:spcBef>
              <a:spcAft>
                <a:spcPct val="0"/>
              </a:spcAft>
              <a:buFontTx/>
              <a:buChar char="•"/>
            </a:pPr>
            <a:r>
              <a:rPr lang="en-US" altLang="en-US" b="1" i="1" dirty="0">
                <a:solidFill>
                  <a:srgbClr val="FF0000"/>
                </a:solidFill>
                <a:latin typeface="Arial" panose="020B0604020202020204" pitchFamily="34" charset="0"/>
              </a:rPr>
              <a:t>re-evaluates</a:t>
            </a:r>
            <a:r>
              <a:rPr lang="en-US" altLang="en-US" dirty="0">
                <a:latin typeface="Arial" panose="020B0604020202020204" pitchFamily="34" charset="0"/>
              </a:rPr>
              <a:t> the pesticides currently on the market on a 15-year cycle to </a:t>
            </a:r>
            <a:r>
              <a:rPr lang="en-US" altLang="en-US" b="1" i="1" dirty="0">
                <a:solidFill>
                  <a:srgbClr val="FF0000"/>
                </a:solidFill>
                <a:latin typeface="Arial" panose="020B0604020202020204" pitchFamily="34" charset="0"/>
              </a:rPr>
              <a:t>ensure</a:t>
            </a:r>
            <a:r>
              <a:rPr lang="en-US" altLang="en-US" dirty="0">
                <a:latin typeface="Arial" panose="020B0604020202020204" pitchFamily="34" charset="0"/>
              </a:rPr>
              <a:t> the products meet current scientific standards; and </a:t>
            </a:r>
            <a:endParaRPr lang="en-US" altLang="en-US" dirty="0" smtClean="0">
              <a:latin typeface="Arial" panose="020B0604020202020204" pitchFamily="34" charset="0"/>
            </a:endParaRPr>
          </a:p>
          <a:p>
            <a:pPr lvl="0" defTabSz="914400" eaLnBrk="0" fontAlgn="base" hangingPunct="0">
              <a:spcBef>
                <a:spcPct val="0"/>
              </a:spcBef>
              <a:spcAft>
                <a:spcPct val="0"/>
              </a:spcAft>
              <a:buFontTx/>
              <a:buChar char="•"/>
            </a:pPr>
            <a:endParaRPr lang="en-US" altLang="en-US" dirty="0">
              <a:latin typeface="Arial" panose="020B0604020202020204" pitchFamily="34" charset="0"/>
            </a:endParaRPr>
          </a:p>
          <a:p>
            <a:pPr lvl="0" defTabSz="914400" eaLnBrk="0" fontAlgn="base" hangingPunct="0">
              <a:spcBef>
                <a:spcPct val="0"/>
              </a:spcBef>
              <a:spcAft>
                <a:spcPct val="0"/>
              </a:spcAft>
              <a:buFontTx/>
              <a:buChar char="•"/>
            </a:pPr>
            <a:r>
              <a:rPr lang="en-US" altLang="en-US" dirty="0">
                <a:latin typeface="Arial" panose="020B0604020202020204" pitchFamily="34" charset="0"/>
              </a:rPr>
              <a:t>promotes </a:t>
            </a:r>
            <a:r>
              <a:rPr lang="en-US" altLang="en-US" b="1" i="1" dirty="0">
                <a:solidFill>
                  <a:srgbClr val="FF0000"/>
                </a:solidFill>
                <a:latin typeface="Arial" panose="020B0604020202020204" pitchFamily="34" charset="0"/>
              </a:rPr>
              <a:t>sustainable</a:t>
            </a:r>
            <a:r>
              <a:rPr lang="en-US" altLang="en-US" dirty="0">
                <a:latin typeface="Arial" panose="020B0604020202020204" pitchFamily="34" charset="0"/>
              </a:rPr>
              <a:t> pest management.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29" name="Picture 5" descr="http://www.ontariohopgrowersassociation.ca/wp-content/uploads/2014/04/splas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233" y="287030"/>
            <a:ext cx="2266950" cy="128587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www.etechpestcontrol.ca/Page_Images/Health-Canada-Flag-Im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5287" y="449250"/>
            <a:ext cx="3692276" cy="983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504771" y="5497551"/>
            <a:ext cx="1550019" cy="523220"/>
          </a:xfrm>
          <a:prstGeom prst="rect">
            <a:avLst/>
          </a:prstGeom>
          <a:noFill/>
          <a:ln w="57150">
            <a:solidFill>
              <a:schemeClr val="tx1"/>
            </a:solidFill>
          </a:ln>
        </p:spPr>
        <p:txBody>
          <a:bodyPr wrap="square" rtlCol="0">
            <a:spAutoFit/>
          </a:bodyPr>
          <a:lstStyle/>
          <a:p>
            <a:pPr algn="ctr"/>
            <a:r>
              <a:rPr lang="en-CA" sz="2800" b="1" i="1" dirty="0" smtClean="0"/>
              <a:t>~$50M</a:t>
            </a:r>
            <a:endParaRPr lang="en-US" sz="2800" b="1" i="1" dirty="0"/>
          </a:p>
        </p:txBody>
      </p:sp>
    </p:spTree>
    <p:extLst>
      <p:ext uri="{BB962C8B-B14F-4D97-AF65-F5344CB8AC3E}">
        <p14:creationId xmlns:p14="http://schemas.microsoft.com/office/powerpoint/2010/main" val="344741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animEffect transition="in" filter="fade">
                                      <p:cBhvr>
                                        <p:cTn id="7" dur="500"/>
                                        <p:tgtEl>
                                          <p:spTgt spid="10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41982" y="2633869"/>
            <a:ext cx="2763079" cy="830997"/>
          </a:xfrm>
          <a:prstGeom prst="rect">
            <a:avLst/>
          </a:prstGeom>
          <a:noFill/>
        </p:spPr>
        <p:txBody>
          <a:bodyPr wrap="square" rtlCol="0">
            <a:spAutoFit/>
          </a:bodyPr>
          <a:lstStyle/>
          <a:p>
            <a:pPr algn="ctr"/>
            <a:r>
              <a:rPr lang="en-CA" sz="4800" b="1" dirty="0" smtClean="0"/>
              <a:t>Player #1</a:t>
            </a:r>
            <a:endParaRPr lang="en-US" sz="4800" b="1" dirty="0"/>
          </a:p>
        </p:txBody>
      </p:sp>
    </p:spTree>
    <p:extLst>
      <p:ext uri="{BB962C8B-B14F-4D97-AF65-F5344CB8AC3E}">
        <p14:creationId xmlns:p14="http://schemas.microsoft.com/office/powerpoint/2010/main" val="2256935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usask.ca/research-groups/stuartsmyth/agri-food-innovation-chair/Croplifehor2.25in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6814" y="183986"/>
            <a:ext cx="5373338" cy="220465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www.croplife.ca/wp-content/uploads/2014/02/HBHC-logo-3-265x3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188" y="1884784"/>
            <a:ext cx="1524778" cy="1726164"/>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www.croplife.ca/wp-content/uploads/2015/11/Annual-report-cover-E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9900" y="2856721"/>
            <a:ext cx="2463303" cy="3194925"/>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500743" y="3980985"/>
            <a:ext cx="4691743" cy="2598378"/>
            <a:chOff x="500743" y="3980985"/>
            <a:chExt cx="4691743" cy="2598378"/>
          </a:xfrm>
        </p:grpSpPr>
        <p:pic>
          <p:nvPicPr>
            <p:cNvPr id="1025" name="Picture 1" descr="Tomatoes (treated and untreat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743" y="4454183"/>
              <a:ext cx="4691743" cy="21251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46410" y="4014439"/>
              <a:ext cx="2029522" cy="369332"/>
            </a:xfrm>
            <a:prstGeom prst="rect">
              <a:avLst/>
            </a:prstGeom>
            <a:noFill/>
          </p:spPr>
          <p:txBody>
            <a:bodyPr wrap="square" rtlCol="0">
              <a:spAutoFit/>
            </a:bodyPr>
            <a:lstStyle/>
            <a:p>
              <a:pPr algn="ctr"/>
              <a:r>
                <a:rPr lang="en-CA" b="1" i="1" dirty="0" smtClean="0">
                  <a:solidFill>
                    <a:schemeClr val="accent6"/>
                  </a:solidFill>
                </a:rPr>
                <a:t>Pesticides! </a:t>
              </a:r>
              <a:endParaRPr lang="en-US" b="1" i="1" dirty="0">
                <a:solidFill>
                  <a:schemeClr val="accent6"/>
                </a:solidFill>
              </a:endParaRPr>
            </a:p>
          </p:txBody>
        </p:sp>
        <p:sp>
          <p:nvSpPr>
            <p:cNvPr id="3" name="TextBox 2"/>
            <p:cNvSpPr txBox="1"/>
            <p:nvPr/>
          </p:nvSpPr>
          <p:spPr>
            <a:xfrm>
              <a:off x="2910468" y="3980985"/>
              <a:ext cx="2096430" cy="369332"/>
            </a:xfrm>
            <a:prstGeom prst="rect">
              <a:avLst/>
            </a:prstGeom>
            <a:noFill/>
          </p:spPr>
          <p:txBody>
            <a:bodyPr wrap="square" rtlCol="0">
              <a:spAutoFit/>
            </a:bodyPr>
            <a:lstStyle/>
            <a:p>
              <a:pPr algn="ctr"/>
              <a:r>
                <a:rPr lang="en-CA" b="1" i="1" dirty="0" smtClean="0">
                  <a:solidFill>
                    <a:srgbClr val="FF0000"/>
                  </a:solidFill>
                </a:rPr>
                <a:t>No pesticides!</a:t>
              </a:r>
              <a:endParaRPr lang="en-US" b="1" i="1" dirty="0">
                <a:solidFill>
                  <a:srgbClr val="FF0000"/>
                </a:solidFill>
              </a:endParaRPr>
            </a:p>
          </p:txBody>
        </p:sp>
      </p:grpSp>
      <p:sp>
        <p:nvSpPr>
          <p:cNvPr id="5" name="TextBox 4"/>
          <p:cNvSpPr txBox="1"/>
          <p:nvPr/>
        </p:nvSpPr>
        <p:spPr>
          <a:xfrm rot="21042586">
            <a:off x="6556917" y="3836020"/>
            <a:ext cx="1906859" cy="379141"/>
          </a:xfrm>
          <a:prstGeom prst="rect">
            <a:avLst/>
          </a:prstGeom>
          <a:noFill/>
        </p:spPr>
        <p:txBody>
          <a:bodyPr wrap="square" rtlCol="0">
            <a:spAutoFit/>
          </a:bodyPr>
          <a:lstStyle/>
          <a:p>
            <a:r>
              <a:rPr lang="en-CA" b="1" i="1" dirty="0" smtClean="0">
                <a:solidFill>
                  <a:srgbClr val="FF0000"/>
                </a:solidFill>
              </a:rPr>
              <a:t>No financial info</a:t>
            </a:r>
            <a:endParaRPr lang="en-US" b="1" i="1" dirty="0">
              <a:solidFill>
                <a:srgbClr val="FF0000"/>
              </a:solidFill>
            </a:endParaRPr>
          </a:p>
        </p:txBody>
      </p:sp>
    </p:spTree>
    <p:extLst>
      <p:ext uri="{BB962C8B-B14F-4D97-AF65-F5344CB8AC3E}">
        <p14:creationId xmlns:p14="http://schemas.microsoft.com/office/powerpoint/2010/main" val="406355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fade">
                                      <p:cBhvr>
                                        <p:cTn id="7" dur="500"/>
                                        <p:tgtEl>
                                          <p:spTgt spid="112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68"/>
                                        </p:tgtEl>
                                        <p:attrNameLst>
                                          <p:attrName>style.visibility</p:attrName>
                                        </p:attrNameLst>
                                      </p:cBhvr>
                                      <p:to>
                                        <p:strVal val="visible"/>
                                      </p:to>
                                    </p:set>
                                    <p:animEffect transition="in" filter="fade">
                                      <p:cBhvr>
                                        <p:cTn id="12" dur="500"/>
                                        <p:tgtEl>
                                          <p:spTgt spid="1126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Arysta LifeScience">
            <a:hlinkClick r:id="rId2" tooltip="Arysta LifeScienc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2455" y="4615252"/>
            <a:ext cx="1128713" cy="501337"/>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BASF">
            <a:hlinkClick r:id="rId4" tooltip="BASF"/>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073" y="204037"/>
            <a:ext cx="1891739" cy="605025"/>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5" descr="Bayer CropScience">
            <a:hlinkClick r:id="rId6" tooltip="Bayer CropScienc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988" y="1811338"/>
            <a:ext cx="17145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Canterra Seeds">
            <a:hlinkClick r:id="rId8" tooltip="Canterra Seeds"/>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8586" y="1911535"/>
            <a:ext cx="17145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2295" name="Picture 7" descr="Cargill">
            <a:hlinkClick r:id="rId10" tooltip="Cargill"/>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32417" y="5857641"/>
            <a:ext cx="2100787" cy="933683"/>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Chemtura AgroSolutions">
            <a:hlinkClick r:id="rId12" tooltip="Chemtura AgroSolutions"/>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0384" y="2502784"/>
            <a:ext cx="17145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2297" name="Picture 9" descr="Co-op">
            <a:hlinkClick r:id="rId14" tooltip="Co-op"/>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63760" y="889139"/>
            <a:ext cx="17145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Crop Production Services (CPS)">
            <a:hlinkClick r:id="rId16" tooltip="Crop Production Services (CPS)"/>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041607" y="972875"/>
            <a:ext cx="17145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2299" name="Picture 11" descr="Dow AgroSciences">
            <a:hlinkClick r:id="rId18" tooltip="Dow AgroSciences"/>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517064" y="-9255"/>
            <a:ext cx="2382966" cy="1059096"/>
          </a:xfrm>
          <a:prstGeom prst="rect">
            <a:avLst/>
          </a:prstGeom>
          <a:noFill/>
          <a:extLst>
            <a:ext uri="{909E8E84-426E-40DD-AFC4-6F175D3DCCD1}">
              <a14:hiddenFill xmlns:a14="http://schemas.microsoft.com/office/drawing/2010/main">
                <a:solidFill>
                  <a:srgbClr val="FFFFFF"/>
                </a:solidFill>
              </a14:hiddenFill>
            </a:ext>
          </a:extLst>
        </p:spPr>
      </p:pic>
      <p:pic>
        <p:nvPicPr>
          <p:cNvPr id="12300" name="Picture 12" descr="Du Pont">
            <a:hlinkClick r:id="rId20" tooltip="Du Pon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823958" y="33269"/>
            <a:ext cx="2305147" cy="1024510"/>
          </a:xfrm>
          <a:prstGeom prst="rect">
            <a:avLst/>
          </a:prstGeom>
          <a:noFill/>
          <a:extLst>
            <a:ext uri="{909E8E84-426E-40DD-AFC4-6F175D3DCCD1}">
              <a14:hiddenFill xmlns:a14="http://schemas.microsoft.com/office/drawing/2010/main">
                <a:solidFill>
                  <a:srgbClr val="FFFFFF"/>
                </a:solidFill>
              </a14:hiddenFill>
            </a:ext>
          </a:extLst>
        </p:spPr>
      </p:pic>
      <p:pic>
        <p:nvPicPr>
          <p:cNvPr id="12301" name="Picture 13" descr="Du Pont Pioneer">
            <a:hlinkClick r:id="rId22" tooltip="Du Pont Pioneer"/>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857500" y="1688391"/>
            <a:ext cx="17145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12302" name="Picture 14" descr="Engage Agro">
            <a:hlinkClick r:id="rId24" tooltip="Engage Agro"/>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90384" y="1012210"/>
            <a:ext cx="17145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2304" name="Picture 16" descr="FP Genetics">
            <a:hlinkClick r:id="rId26" tooltip="FP Genetics"/>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124124" y="5886207"/>
            <a:ext cx="17145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2308" name="Picture 20" descr="Monsanto">
            <a:hlinkClick r:id="rId28" tooltip="Monsanto"/>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9389" y="5449040"/>
            <a:ext cx="2769948" cy="1231088"/>
          </a:xfrm>
          <a:prstGeom prst="rect">
            <a:avLst/>
          </a:prstGeom>
          <a:noFill/>
          <a:extLst>
            <a:ext uri="{909E8E84-426E-40DD-AFC4-6F175D3DCCD1}">
              <a14:hiddenFill xmlns:a14="http://schemas.microsoft.com/office/drawing/2010/main">
                <a:solidFill>
                  <a:srgbClr val="FFFFFF"/>
                </a:solidFill>
              </a14:hiddenFill>
            </a:ext>
          </a:extLst>
        </p:spPr>
      </p:pic>
      <p:pic>
        <p:nvPicPr>
          <p:cNvPr id="12309" name="Picture 21" descr="N.M. Bartlett Inc.">
            <a:hlinkClick r:id="rId30" tooltip="N.M. Bartlett Inc."/>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839337" y="5115190"/>
            <a:ext cx="17145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2310" name="Picture 22" descr="NovaSource">
            <a:hlinkClick r:id="rId32" tooltip="NovaSource"/>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991469" y="5918128"/>
            <a:ext cx="17145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2311" name="Picture 23" descr="Nufarm">
            <a:hlinkClick r:id="rId34" tooltip="Nufarm"/>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7143600" y="5172939"/>
            <a:ext cx="17145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2312" name="Picture 24" descr="Okanagan Specialty Fruits">
            <a:hlinkClick r:id="rId36" tooltip="Okanagan Specialty Fruits"/>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7142504" y="4175121"/>
            <a:ext cx="19050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12313" name="Picture 25" descr="Petro-Canada Lubricants Inc.">
            <a:hlinkClick r:id="rId38" tooltip="Petro-Canada Lubricants Inc."/>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2743935" y="4301784"/>
            <a:ext cx="17145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2314" name="Picture 26" descr="Plant Products">
            <a:hlinkClick r:id="rId40" tooltip="Plant Products"/>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380718" y="4327812"/>
            <a:ext cx="17145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2315" name="Picture 27" descr="POS">
            <a:hlinkClick r:id="rId42" tooltip="POS"/>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484887" y="3312300"/>
            <a:ext cx="17145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2316" name="Picture 28" descr="Premier Tech">
            <a:hlinkClick r:id="rId44" tooltip="Premier Tech"/>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2786063" y="3439028"/>
            <a:ext cx="17145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2317" name="Picture 29" descr="Richardson">
            <a:hlinkClick r:id="rId46" tooltip="Richardson"/>
          </p:cNvPr>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5018429" y="3660841"/>
            <a:ext cx="17145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2318" name="Picture 30" descr="Scotts">
            <a:hlinkClick r:id="rId48" tooltip="Scotts"/>
          </p:cNvPr>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7186005" y="3113653"/>
            <a:ext cx="17145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2319" name="Picture 31" descr="SeCan">
            <a:hlinkClick r:id="rId50" tooltip="SeCan"/>
          </p:cNvPr>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5097486" y="2870528"/>
            <a:ext cx="17145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2320" name="Picture 32" descr="Sygenta">
            <a:hlinkClick r:id="rId52" tooltip="Sygenta"/>
          </p:cNvPr>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2743935" y="2620548"/>
            <a:ext cx="17145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2321" name="Picture 33" descr="Synagri">
            <a:hlinkClick r:id="rId54" tooltip="Synagri"/>
          </p:cNvPr>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7237754" y="2086078"/>
            <a:ext cx="17145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2322" name="Picture 34" descr="UFA">
            <a:hlinkClick r:id="rId56" tooltip="UFA"/>
          </p:cNvPr>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4937136" y="1085750"/>
            <a:ext cx="17145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2323" name="Picture 35" descr="Univar">
            <a:hlinkClick r:id="rId58" tooltip="Univar"/>
          </p:cNvPr>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4929284" y="2028367"/>
            <a:ext cx="17145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2324" name="Picture 36" descr="Valent">
            <a:hlinkClick r:id="rId60" tooltip="Valent"/>
          </p:cNvPr>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2436965" y="182535"/>
            <a:ext cx="17145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Adama Canada">
            <a:hlinkClick r:id="rId62" tooltip="Adama Canada"/>
          </p:cNvPr>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8431213" y="-3735388"/>
            <a:ext cx="17145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450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44749" y="2370527"/>
            <a:ext cx="3681858" cy="4487473"/>
          </a:xfrm>
          <a:prstGeom prst="rect">
            <a:avLst/>
          </a:prstGeom>
        </p:spPr>
      </p:pic>
      <p:pic>
        <p:nvPicPr>
          <p:cNvPr id="5" name="Picture 4"/>
          <p:cNvPicPr>
            <a:picLocks noChangeAspect="1"/>
          </p:cNvPicPr>
          <p:nvPr/>
        </p:nvPicPr>
        <p:blipFill>
          <a:blip r:embed="rId3"/>
          <a:stretch>
            <a:fillRect/>
          </a:stretch>
        </p:blipFill>
        <p:spPr>
          <a:xfrm>
            <a:off x="84905" y="87086"/>
            <a:ext cx="4959844" cy="4194852"/>
          </a:xfrm>
          <a:prstGeom prst="rect">
            <a:avLst/>
          </a:prstGeom>
        </p:spPr>
      </p:pic>
    </p:spTree>
    <p:extLst>
      <p:ext uri="{BB962C8B-B14F-4D97-AF65-F5344CB8AC3E}">
        <p14:creationId xmlns:p14="http://schemas.microsoft.com/office/powerpoint/2010/main" val="374028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7477" y="1022556"/>
            <a:ext cx="7772400" cy="1405858"/>
          </a:xfrm>
        </p:spPr>
        <p:txBody>
          <a:bodyPr>
            <a:normAutofit fontScale="90000"/>
          </a:bodyPr>
          <a:lstStyle/>
          <a:p>
            <a:r>
              <a:rPr lang="en-CA" sz="3600" dirty="0" smtClean="0"/>
              <a:t>Commissioner of the Environment and Sustainable Development, Judy </a:t>
            </a:r>
            <a:r>
              <a:rPr lang="en-CA" sz="3600" dirty="0" err="1" smtClean="0"/>
              <a:t>Gelfand</a:t>
            </a:r>
            <a:r>
              <a:rPr lang="en-CA" sz="3600" dirty="0" smtClean="0"/>
              <a:t> – part of the Office of the Auditor General of Canada</a:t>
            </a:r>
            <a:endParaRPr lang="en-US" sz="3600" dirty="0"/>
          </a:p>
        </p:txBody>
      </p:sp>
      <p:pic>
        <p:nvPicPr>
          <p:cNvPr id="4" name="cOdZm9nUzJ8"/>
          <p:cNvPicPr>
            <a:picLocks noRot="1" noChangeAspect="1"/>
          </p:cNvPicPr>
          <p:nvPr>
            <a:videoFile r:link="rId1"/>
          </p:nvPr>
        </p:nvPicPr>
        <p:blipFill>
          <a:blip r:embed="rId3"/>
          <a:stretch>
            <a:fillRect/>
          </a:stretch>
        </p:blipFill>
        <p:spPr>
          <a:xfrm>
            <a:off x="2187676" y="2565912"/>
            <a:ext cx="4572000" cy="3195791"/>
          </a:xfrm>
          <a:prstGeom prst="rect">
            <a:avLst/>
          </a:prstGeom>
        </p:spPr>
      </p:pic>
      <p:sp>
        <p:nvSpPr>
          <p:cNvPr id="6" name="TextBox 5"/>
          <p:cNvSpPr txBox="1"/>
          <p:nvPr/>
        </p:nvSpPr>
        <p:spPr>
          <a:xfrm>
            <a:off x="2743198" y="5899201"/>
            <a:ext cx="3460955" cy="383459"/>
          </a:xfrm>
          <a:prstGeom prst="rect">
            <a:avLst/>
          </a:prstGeom>
          <a:noFill/>
        </p:spPr>
        <p:txBody>
          <a:bodyPr wrap="square" rtlCol="0">
            <a:spAutoFit/>
          </a:bodyPr>
          <a:lstStyle/>
          <a:p>
            <a:pPr algn="ctr"/>
            <a:r>
              <a:rPr lang="en-CA" dirty="0" smtClean="0"/>
              <a:t>January 26, 2016</a:t>
            </a:r>
            <a:endParaRPr lang="en-US" dirty="0"/>
          </a:p>
        </p:txBody>
      </p:sp>
      <p:sp>
        <p:nvSpPr>
          <p:cNvPr id="7" name="TextBox 6"/>
          <p:cNvSpPr txBox="1"/>
          <p:nvPr/>
        </p:nvSpPr>
        <p:spPr>
          <a:xfrm>
            <a:off x="1317520" y="6282660"/>
            <a:ext cx="6312309" cy="369332"/>
          </a:xfrm>
          <a:prstGeom prst="rect">
            <a:avLst/>
          </a:prstGeom>
          <a:noFill/>
        </p:spPr>
        <p:txBody>
          <a:bodyPr wrap="square" rtlCol="0">
            <a:spAutoFit/>
          </a:bodyPr>
          <a:lstStyle/>
          <a:p>
            <a:r>
              <a:rPr lang="en-US"/>
              <a:t>http://www.oag-bvg.gc.ca/internet/English/att__e_41031.html</a:t>
            </a:r>
          </a:p>
        </p:txBody>
      </p:sp>
    </p:spTree>
    <p:extLst>
      <p:ext uri="{BB962C8B-B14F-4D97-AF65-F5344CB8AC3E}">
        <p14:creationId xmlns:p14="http://schemas.microsoft.com/office/powerpoint/2010/main" val="4103658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7765" y="1818861"/>
            <a:ext cx="5347253" cy="3693319"/>
          </a:xfrm>
          <a:prstGeom prst="rect">
            <a:avLst/>
          </a:prstGeom>
          <a:noFill/>
        </p:spPr>
        <p:txBody>
          <a:bodyPr wrap="square" rtlCol="0">
            <a:spAutoFit/>
          </a:bodyPr>
          <a:lstStyle/>
          <a:p>
            <a:r>
              <a:rPr lang="en-US" b="1" dirty="0">
                <a:solidFill>
                  <a:schemeClr val="accent2"/>
                </a:solidFill>
              </a:rPr>
              <a:t>6.0 Proposed Special Review Decision for </a:t>
            </a:r>
            <a:r>
              <a:rPr lang="en-US" b="1" dirty="0" smtClean="0">
                <a:solidFill>
                  <a:schemeClr val="accent2"/>
                </a:solidFill>
              </a:rPr>
              <a:t>Atrazine</a:t>
            </a:r>
          </a:p>
          <a:p>
            <a:endParaRPr lang="en-US" b="1" dirty="0">
              <a:solidFill>
                <a:schemeClr val="accent2"/>
              </a:solidFill>
            </a:endParaRPr>
          </a:p>
          <a:p>
            <a:r>
              <a:rPr lang="en-US" dirty="0"/>
              <a:t>Evaluation of available relevant scientific information related to the aspect of concern, indicates that atrazine and its chlorinated transformation products </a:t>
            </a:r>
            <a:r>
              <a:rPr lang="en-US" b="1" i="1" dirty="0">
                <a:solidFill>
                  <a:srgbClr val="FF0000"/>
                </a:solidFill>
              </a:rPr>
              <a:t>do not pose unacceptable risks to human health and the environment, with respect to drinking water</a:t>
            </a:r>
            <a:r>
              <a:rPr lang="en-US" dirty="0"/>
              <a:t>, taking into account the current conditions of use. On this basis, the PMRA, under the authority of the </a:t>
            </a:r>
            <a:r>
              <a:rPr lang="en-US" i="1" dirty="0"/>
              <a:t>Pest Control Products Act</a:t>
            </a:r>
            <a:r>
              <a:rPr lang="en-US" dirty="0"/>
              <a:t>, is proposing to confirm the current registration of pest control products containing atrazine for sale and use in Canada. </a:t>
            </a:r>
          </a:p>
          <a:p>
            <a:endParaRPr lang="en-US" dirty="0"/>
          </a:p>
        </p:txBody>
      </p:sp>
      <p:sp>
        <p:nvSpPr>
          <p:cNvPr id="3" name="TextBox 2"/>
          <p:cNvSpPr txBox="1"/>
          <p:nvPr/>
        </p:nvSpPr>
        <p:spPr>
          <a:xfrm>
            <a:off x="1997765" y="447260"/>
            <a:ext cx="4671392" cy="523220"/>
          </a:xfrm>
          <a:prstGeom prst="rect">
            <a:avLst/>
          </a:prstGeom>
          <a:noFill/>
        </p:spPr>
        <p:txBody>
          <a:bodyPr wrap="square" rtlCol="0">
            <a:spAutoFit/>
          </a:bodyPr>
          <a:lstStyle/>
          <a:p>
            <a:pPr algn="ctr"/>
            <a:r>
              <a:rPr lang="en-CA" sz="2800" b="1" dirty="0" smtClean="0"/>
              <a:t>A classic PMRA story</a:t>
            </a:r>
            <a:endParaRPr lang="en-US" sz="2800" b="1" dirty="0"/>
          </a:p>
        </p:txBody>
      </p:sp>
      <p:sp>
        <p:nvSpPr>
          <p:cNvPr id="4" name="TextBox 3"/>
          <p:cNvSpPr txBox="1"/>
          <p:nvPr/>
        </p:nvSpPr>
        <p:spPr>
          <a:xfrm rot="20748118">
            <a:off x="6520069" y="864703"/>
            <a:ext cx="2057400" cy="369332"/>
          </a:xfrm>
          <a:prstGeom prst="rect">
            <a:avLst/>
          </a:prstGeom>
          <a:noFill/>
        </p:spPr>
        <p:txBody>
          <a:bodyPr wrap="square" rtlCol="0">
            <a:spAutoFit/>
          </a:bodyPr>
          <a:lstStyle/>
          <a:p>
            <a:r>
              <a:rPr lang="en-CA" dirty="0" smtClean="0"/>
              <a:t>Decision pending….</a:t>
            </a:r>
            <a:endParaRPr lang="en-US" dirty="0"/>
          </a:p>
        </p:txBody>
      </p:sp>
    </p:spTree>
    <p:extLst>
      <p:ext uri="{BB962C8B-B14F-4D97-AF65-F5344CB8AC3E}">
        <p14:creationId xmlns:p14="http://schemas.microsoft.com/office/powerpoint/2010/main" val="2266676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2594" y="1720645"/>
            <a:ext cx="4483509" cy="646331"/>
          </a:xfrm>
          <a:prstGeom prst="rect">
            <a:avLst/>
          </a:prstGeom>
          <a:noFill/>
        </p:spPr>
        <p:txBody>
          <a:bodyPr wrap="square" rtlCol="0">
            <a:spAutoFit/>
          </a:bodyPr>
          <a:lstStyle/>
          <a:p>
            <a:r>
              <a:rPr lang="en-CA" dirty="0" smtClean="0"/>
              <a:t>Let’s take a real-life example, and see how it plays out….</a:t>
            </a:r>
            <a:endParaRPr lang="en-US" dirty="0"/>
          </a:p>
        </p:txBody>
      </p:sp>
      <p:sp>
        <p:nvSpPr>
          <p:cNvPr id="3" name="TextBox 2"/>
          <p:cNvSpPr txBox="1"/>
          <p:nvPr/>
        </p:nvSpPr>
        <p:spPr>
          <a:xfrm>
            <a:off x="2349909" y="3205317"/>
            <a:ext cx="4168878" cy="1077218"/>
          </a:xfrm>
          <a:prstGeom prst="rect">
            <a:avLst/>
          </a:prstGeom>
          <a:noFill/>
        </p:spPr>
        <p:txBody>
          <a:bodyPr wrap="square" rtlCol="0">
            <a:spAutoFit/>
          </a:bodyPr>
          <a:lstStyle/>
          <a:p>
            <a:pPr algn="ctr"/>
            <a:r>
              <a:rPr lang="en-CA" sz="4400" b="1" dirty="0" smtClean="0"/>
              <a:t>Neonicotinoids</a:t>
            </a:r>
          </a:p>
          <a:p>
            <a:pPr algn="ctr"/>
            <a:r>
              <a:rPr lang="en-CA" sz="2000" b="1" dirty="0" smtClean="0"/>
              <a:t>(insecticides)</a:t>
            </a:r>
            <a:endParaRPr lang="en-US" sz="2000" b="1" dirty="0"/>
          </a:p>
        </p:txBody>
      </p:sp>
      <p:pic>
        <p:nvPicPr>
          <p:cNvPr id="5" name="Picture 2" descr="https://utopiayouarestandinginit.files.wordpress.com/2015/03/bees.jpg?w=6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6103" y="3205317"/>
            <a:ext cx="2262758" cy="3499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39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9031" y="3460957"/>
            <a:ext cx="6469626" cy="1200329"/>
          </a:xfrm>
          <a:prstGeom prst="rect">
            <a:avLst/>
          </a:prstGeom>
          <a:noFill/>
        </p:spPr>
        <p:txBody>
          <a:bodyPr wrap="square" rtlCol="0">
            <a:spAutoFit/>
          </a:bodyPr>
          <a:lstStyle/>
          <a:p>
            <a:r>
              <a:rPr lang="en-US" dirty="0" smtClean="0"/>
              <a:t>“There </a:t>
            </a:r>
            <a:r>
              <a:rPr lang="en-US" dirty="0"/>
              <a:t>are four companies that have come together to fund the studies including Syngenta, Bayer, Valiant and Mitsui. </a:t>
            </a:r>
            <a:r>
              <a:rPr lang="en-US" dirty="0" err="1"/>
              <a:t>AgInfomatics</a:t>
            </a:r>
            <a:r>
              <a:rPr lang="en-US" dirty="0"/>
              <a:t> is doing the research and then it will be given to the companies who will they give the research to the regulatory agencies</a:t>
            </a:r>
            <a:r>
              <a:rPr lang="en-US" dirty="0" smtClean="0"/>
              <a:t>.” </a:t>
            </a:r>
            <a:endParaRPr lang="en-US" dirty="0"/>
          </a:p>
        </p:txBody>
      </p:sp>
      <p:pic>
        <p:nvPicPr>
          <p:cNvPr id="3074" name="Picture 2" descr="http://agwired.com/wp-content/uploads/2014/10/AW-logo-500-colo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227" y="679553"/>
            <a:ext cx="4762500" cy="9334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86115" y="2311374"/>
            <a:ext cx="4955458" cy="646331"/>
          </a:xfrm>
          <a:prstGeom prst="rect">
            <a:avLst/>
          </a:prstGeom>
          <a:noFill/>
        </p:spPr>
        <p:txBody>
          <a:bodyPr wrap="square" rtlCol="0">
            <a:spAutoFit/>
          </a:bodyPr>
          <a:lstStyle/>
          <a:p>
            <a:r>
              <a:rPr lang="en-US" b="1" dirty="0" smtClean="0"/>
              <a:t>“</a:t>
            </a:r>
            <a:r>
              <a:rPr lang="en-US" b="1" u="sng" dirty="0" err="1" smtClean="0"/>
              <a:t>AgInfomatics</a:t>
            </a:r>
            <a:r>
              <a:rPr lang="en-US" b="1" u="sng" dirty="0" smtClean="0"/>
              <a:t> Identifying </a:t>
            </a:r>
            <a:r>
              <a:rPr lang="en-US" b="1" u="sng" dirty="0"/>
              <a:t>the Benefits of </a:t>
            </a:r>
            <a:r>
              <a:rPr lang="en-US" b="1" u="sng" dirty="0" smtClean="0"/>
              <a:t>Insecticides</a:t>
            </a:r>
            <a:r>
              <a:rPr lang="en-US" b="1" dirty="0" smtClean="0"/>
              <a:t>” (neonicotinoids in particular)</a:t>
            </a:r>
            <a:endParaRPr lang="en-US" dirty="0"/>
          </a:p>
        </p:txBody>
      </p:sp>
      <p:sp>
        <p:nvSpPr>
          <p:cNvPr id="4" name="TextBox 3"/>
          <p:cNvSpPr txBox="1"/>
          <p:nvPr/>
        </p:nvSpPr>
        <p:spPr>
          <a:xfrm>
            <a:off x="511277" y="4925962"/>
            <a:ext cx="8042787" cy="1323439"/>
          </a:xfrm>
          <a:prstGeom prst="rect">
            <a:avLst/>
          </a:prstGeom>
          <a:noFill/>
        </p:spPr>
        <p:txBody>
          <a:bodyPr wrap="square" rtlCol="0">
            <a:spAutoFit/>
          </a:bodyPr>
          <a:lstStyle/>
          <a:p>
            <a:r>
              <a:rPr lang="en-US" sz="1600" dirty="0" smtClean="0"/>
              <a:t>“[</a:t>
            </a:r>
            <a:r>
              <a:rPr lang="en-US" sz="1600" dirty="0" err="1" smtClean="0"/>
              <a:t>Aginfomatics</a:t>
            </a:r>
            <a:r>
              <a:rPr lang="en-US" sz="1600" dirty="0" smtClean="0"/>
              <a:t>] </a:t>
            </a:r>
            <a:r>
              <a:rPr lang="en-US" sz="1600" dirty="0"/>
              <a:t>are focusing on two agencies. In the United States its the Environmental Protection Agency (EPA) and in Canada it is the Pesticide Management Regulatory Authority,” explained </a:t>
            </a:r>
            <a:r>
              <a:rPr lang="en-US" sz="1600" dirty="0" smtClean="0"/>
              <a:t>[an </a:t>
            </a:r>
            <a:r>
              <a:rPr lang="en-US" sz="1600" dirty="0" err="1" smtClean="0"/>
              <a:t>Aginfomatics</a:t>
            </a:r>
            <a:r>
              <a:rPr lang="en-US" sz="1600" dirty="0" smtClean="0"/>
              <a:t> spokesperson]. </a:t>
            </a:r>
            <a:r>
              <a:rPr lang="en-US" sz="1600" dirty="0"/>
              <a:t>“They are looking at neonicotinoids now as part of a registration process and they realize we </a:t>
            </a:r>
            <a:r>
              <a:rPr lang="en-US" sz="1600" b="1" i="1" u="sng" dirty="0">
                <a:solidFill>
                  <a:srgbClr val="FF0000"/>
                </a:solidFill>
              </a:rPr>
              <a:t>just don’t have good data on the benefits; how important these insecticides are</a:t>
            </a:r>
            <a:r>
              <a:rPr lang="en-US" sz="1600" dirty="0" smtClean="0"/>
              <a:t>.” [emphasis added]</a:t>
            </a:r>
            <a:endParaRPr lang="en-US" sz="1600" dirty="0"/>
          </a:p>
        </p:txBody>
      </p:sp>
    </p:spTree>
    <p:extLst>
      <p:ext uri="{BB962C8B-B14F-4D97-AF65-F5344CB8AC3E}">
        <p14:creationId xmlns:p14="http://schemas.microsoft.com/office/powerpoint/2010/main" val="204813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84207" y="2445859"/>
            <a:ext cx="5712542" cy="1477328"/>
          </a:xfrm>
          <a:prstGeom prst="rect">
            <a:avLst/>
          </a:prstGeom>
          <a:noFill/>
        </p:spPr>
        <p:txBody>
          <a:bodyPr wrap="square" rtlCol="0">
            <a:spAutoFit/>
          </a:bodyPr>
          <a:lstStyle/>
          <a:p>
            <a:r>
              <a:rPr lang="en-US" dirty="0"/>
              <a:t>In 2012, 2013 and 2014, reported incidents related to planting of treated corn and soybean seed were limited to intense corn-growing regions of southern Ontario, with fewer incidents in corn growing regions of Quebec and Manitoba </a:t>
            </a:r>
          </a:p>
        </p:txBody>
      </p:sp>
      <p:sp>
        <p:nvSpPr>
          <p:cNvPr id="3" name="TextBox 2"/>
          <p:cNvSpPr txBox="1"/>
          <p:nvPr/>
        </p:nvSpPr>
        <p:spPr>
          <a:xfrm>
            <a:off x="570271" y="4277032"/>
            <a:ext cx="6037006" cy="1200329"/>
          </a:xfrm>
          <a:prstGeom prst="rect">
            <a:avLst/>
          </a:prstGeom>
          <a:noFill/>
        </p:spPr>
        <p:txBody>
          <a:bodyPr wrap="square" rtlCol="0">
            <a:spAutoFit/>
          </a:bodyPr>
          <a:lstStyle/>
          <a:p>
            <a:r>
              <a:rPr lang="en-US" dirty="0" smtClean="0"/>
              <a:t>Based on a thorough evaluation, Health Canada's PMRA concluded that neonicotinoids present in dust generated during planting of treated corn and soybean seeds contributed to the reported bee mortalities in 2012 and 2013. </a:t>
            </a:r>
            <a:endParaRPr lang="en-US" dirty="0"/>
          </a:p>
        </p:txBody>
      </p:sp>
      <p:sp>
        <p:nvSpPr>
          <p:cNvPr id="4" name="TextBox 3"/>
          <p:cNvSpPr txBox="1"/>
          <p:nvPr/>
        </p:nvSpPr>
        <p:spPr>
          <a:xfrm>
            <a:off x="1032387" y="1799528"/>
            <a:ext cx="5112774" cy="646331"/>
          </a:xfrm>
          <a:prstGeom prst="rect">
            <a:avLst/>
          </a:prstGeom>
          <a:noFill/>
        </p:spPr>
        <p:txBody>
          <a:bodyPr wrap="square" rtlCol="0">
            <a:spAutoFit/>
          </a:bodyPr>
          <a:lstStyle/>
          <a:p>
            <a:r>
              <a:rPr lang="en-US" b="1" dirty="0"/>
              <a:t>Update on Neonicotinoid Pesticides and Bee Health</a:t>
            </a:r>
          </a:p>
          <a:p>
            <a:endParaRPr lang="en-US" dirty="0"/>
          </a:p>
        </p:txBody>
      </p:sp>
      <p:pic>
        <p:nvPicPr>
          <p:cNvPr id="5122" name="Picture 2" descr="http://www.ontariohopgrowersassociation.ca/wp-content/uploads/2014/04/splas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401" y="244510"/>
            <a:ext cx="2266950" cy="128587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etechpestcontrol.ca/Page_Images/Health-Canada-Flag-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0620" y="440187"/>
            <a:ext cx="3283901" cy="874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673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40310" y="1691148"/>
            <a:ext cx="5584722" cy="1641987"/>
          </a:xfrm>
          <a:prstGeom prst="rect">
            <a:avLst/>
          </a:prstGeom>
          <a:noFill/>
        </p:spPr>
        <p:txBody>
          <a:bodyPr wrap="square" rtlCol="0">
            <a:spAutoFit/>
          </a:bodyPr>
          <a:lstStyle/>
          <a:p>
            <a:endParaRPr lang="en-US" dirty="0"/>
          </a:p>
        </p:txBody>
      </p:sp>
      <p:sp>
        <p:nvSpPr>
          <p:cNvPr id="3" name="TextBox 2"/>
          <p:cNvSpPr txBox="1"/>
          <p:nvPr/>
        </p:nvSpPr>
        <p:spPr>
          <a:xfrm>
            <a:off x="383458" y="3881234"/>
            <a:ext cx="8288594" cy="2246769"/>
          </a:xfrm>
          <a:prstGeom prst="rect">
            <a:avLst/>
          </a:prstGeom>
          <a:noFill/>
        </p:spPr>
        <p:txBody>
          <a:bodyPr wrap="square" rtlCol="0">
            <a:spAutoFit/>
          </a:bodyPr>
          <a:lstStyle/>
          <a:p>
            <a:r>
              <a:rPr lang="en-US" sz="2800" dirty="0"/>
              <a:t>The </a:t>
            </a:r>
            <a:r>
              <a:rPr lang="en-US" sz="2800" b="1" u="sng" dirty="0" smtClean="0"/>
              <a:t>mission</a:t>
            </a:r>
            <a:r>
              <a:rPr lang="en-US" sz="2800" dirty="0" smtClean="0"/>
              <a:t> </a:t>
            </a:r>
            <a:r>
              <a:rPr lang="en-US" sz="2800" dirty="0"/>
              <a:t>of the Harris Centre is to encourage informed public policy and regional development in Newfoundland and Labrador by supporting communication and collaboration between Memorial University and the people of this province.</a:t>
            </a:r>
          </a:p>
        </p:txBody>
      </p:sp>
      <p:sp>
        <p:nvSpPr>
          <p:cNvPr id="4" name="TextBox 3"/>
          <p:cNvSpPr txBox="1"/>
          <p:nvPr/>
        </p:nvSpPr>
        <p:spPr>
          <a:xfrm>
            <a:off x="383458" y="747252"/>
            <a:ext cx="8288594" cy="2677656"/>
          </a:xfrm>
          <a:prstGeom prst="rect">
            <a:avLst/>
          </a:prstGeom>
          <a:noFill/>
        </p:spPr>
        <p:txBody>
          <a:bodyPr wrap="square" rtlCol="0">
            <a:spAutoFit/>
          </a:bodyPr>
          <a:lstStyle/>
          <a:p>
            <a:r>
              <a:rPr lang="en-US" sz="2800" dirty="0"/>
              <a:t>The Harris Centre’s </a:t>
            </a:r>
            <a:r>
              <a:rPr lang="en-US" sz="2800" b="1" u="sng" dirty="0"/>
              <a:t>vision</a:t>
            </a:r>
            <a:r>
              <a:rPr lang="en-US" sz="2800" dirty="0"/>
              <a:t> for Newfoundland and Labrador is of a vibrant democracy with informed citizens actively engaged in realizing a prosperous and sustainable society which values individual and collective responsibility for decision-making and development, true to our unique culture and identity.</a:t>
            </a:r>
          </a:p>
        </p:txBody>
      </p:sp>
    </p:spTree>
    <p:extLst>
      <p:ext uri="{BB962C8B-B14F-4D97-AF65-F5344CB8AC3E}">
        <p14:creationId xmlns:p14="http://schemas.microsoft.com/office/powerpoint/2010/main" val="373097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http://www.research4life.org/wp-content/uploads/2014/07/Science_Logo_For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246" y="95096"/>
            <a:ext cx="3714750" cy="20193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73677" y="1720645"/>
            <a:ext cx="4041058" cy="2031325"/>
          </a:xfrm>
          <a:prstGeom prst="rect">
            <a:avLst/>
          </a:prstGeom>
          <a:noFill/>
        </p:spPr>
        <p:txBody>
          <a:bodyPr wrap="square" rtlCol="0">
            <a:spAutoFit/>
          </a:bodyPr>
          <a:lstStyle/>
          <a:p>
            <a:r>
              <a:rPr lang="en-US" b="1" dirty="0"/>
              <a:t>A Common Pesticide Decreases Foraging Success and Survival in Honey Bees</a:t>
            </a:r>
          </a:p>
          <a:p>
            <a:r>
              <a:rPr lang="en-US" dirty="0" err="1"/>
              <a:t>Mickaël</a:t>
            </a:r>
            <a:r>
              <a:rPr lang="en-US" dirty="0"/>
              <a:t> </a:t>
            </a:r>
            <a:r>
              <a:rPr lang="en-US" dirty="0" smtClean="0"/>
              <a:t>Henry</a:t>
            </a:r>
            <a:r>
              <a:rPr lang="en-US" baseline="30000" dirty="0" smtClean="0">
                <a:hlinkClick r:id="rId3"/>
              </a:rPr>
              <a:t>1</a:t>
            </a:r>
            <a:r>
              <a:rPr lang="en-US" dirty="0" smtClean="0"/>
              <a:t>,</a:t>
            </a:r>
            <a:r>
              <a:rPr lang="en-US" baseline="30000" dirty="0" smtClean="0">
                <a:hlinkClick r:id="rId4"/>
              </a:rPr>
              <a:t>2</a:t>
            </a:r>
            <a:r>
              <a:rPr lang="en-US" dirty="0" smtClean="0"/>
              <a:t> et al</a:t>
            </a:r>
          </a:p>
          <a:p>
            <a:r>
              <a:rPr lang="en-US" i="1" dirty="0" smtClean="0"/>
              <a:t>Science</a:t>
            </a:r>
            <a:r>
              <a:rPr lang="en-US" i="1" dirty="0"/>
              <a:t> </a:t>
            </a:r>
            <a:r>
              <a:rPr lang="en-US" dirty="0"/>
              <a:t> 20 Apr 2012:</a:t>
            </a:r>
            <a:br>
              <a:rPr lang="en-US" dirty="0"/>
            </a:br>
            <a:r>
              <a:rPr lang="en-US" dirty="0"/>
              <a:t>Vol. 336, Issue 6079, pp. 348-350</a:t>
            </a:r>
            <a:br>
              <a:rPr lang="en-US" dirty="0"/>
            </a:br>
            <a:r>
              <a:rPr lang="en-US" dirty="0"/>
              <a:t>DOI: 10.1126/science.1215039 </a:t>
            </a:r>
          </a:p>
          <a:p>
            <a:endParaRPr lang="en-US" dirty="0"/>
          </a:p>
        </p:txBody>
      </p:sp>
      <p:sp>
        <p:nvSpPr>
          <p:cNvPr id="5" name="TextBox 4"/>
          <p:cNvSpPr txBox="1"/>
          <p:nvPr/>
        </p:nvSpPr>
        <p:spPr>
          <a:xfrm>
            <a:off x="904567" y="3932904"/>
            <a:ext cx="6990735" cy="2585323"/>
          </a:xfrm>
          <a:prstGeom prst="rect">
            <a:avLst/>
          </a:prstGeom>
          <a:noFill/>
        </p:spPr>
        <p:txBody>
          <a:bodyPr wrap="square" rtlCol="0">
            <a:spAutoFit/>
          </a:bodyPr>
          <a:lstStyle/>
          <a:p>
            <a:r>
              <a:rPr lang="en-US" b="1" dirty="0"/>
              <a:t>Abstract</a:t>
            </a:r>
          </a:p>
          <a:p>
            <a:r>
              <a:rPr lang="en-US" dirty="0"/>
              <a:t>Nonlethal exposure of honey bees to </a:t>
            </a:r>
            <a:r>
              <a:rPr lang="en-US" dirty="0" err="1"/>
              <a:t>thiamethoxam</a:t>
            </a:r>
            <a:r>
              <a:rPr lang="en-US" dirty="0"/>
              <a:t> (neonicotinoid systemic pesticide) causes high mortality due to homing failure at levels that could put a colony at risk of collapse. Simulated exposure events on free-ranging foragers labeled with a radio-frequency identification tag suggest that homing is impaired by </a:t>
            </a:r>
            <a:r>
              <a:rPr lang="en-US" dirty="0" err="1"/>
              <a:t>thiamethoxam</a:t>
            </a:r>
            <a:r>
              <a:rPr lang="en-US" dirty="0"/>
              <a:t> intoxication. These experiments offer new insights into the consequences of common neonicotinoid pesticides used worldwide.</a:t>
            </a:r>
          </a:p>
          <a:p>
            <a:endParaRPr lang="en-US" dirty="0"/>
          </a:p>
        </p:txBody>
      </p:sp>
    </p:spTree>
    <p:extLst>
      <p:ext uri="{BB962C8B-B14F-4D97-AF65-F5344CB8AC3E}">
        <p14:creationId xmlns:p14="http://schemas.microsoft.com/office/powerpoint/2010/main" val="3360226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4735" y="1936954"/>
            <a:ext cx="7020232" cy="2862322"/>
          </a:xfrm>
          <a:prstGeom prst="rect">
            <a:avLst/>
          </a:prstGeom>
          <a:noFill/>
        </p:spPr>
        <p:txBody>
          <a:bodyPr wrap="square" rtlCol="0">
            <a:spAutoFit/>
          </a:bodyPr>
          <a:lstStyle/>
          <a:p>
            <a:r>
              <a:rPr lang="en-US" b="1" dirty="0"/>
              <a:t>Researchers confirm that neonicotinoid insecticides impair bee's brains</a:t>
            </a:r>
          </a:p>
          <a:p>
            <a:r>
              <a:rPr lang="en-US" b="1" dirty="0"/>
              <a:t>February 5, 2015 </a:t>
            </a:r>
            <a:endParaRPr lang="en-US" b="1" dirty="0" smtClean="0"/>
          </a:p>
          <a:p>
            <a:r>
              <a:rPr lang="en-US" dirty="0"/>
              <a:t/>
            </a:r>
            <a:br>
              <a:rPr lang="en-US" dirty="0"/>
            </a:br>
            <a:r>
              <a:rPr lang="en-US" dirty="0"/>
              <a:t>Research at the Universities of St Andrews and Dundee has confirmed that levels of neonicotinoid insecticides accepted to exist in agriculture cause both impairment of bumblebees' brain cells and subsequent poor performance by bee colonies</a:t>
            </a:r>
            <a:br>
              <a:rPr lang="en-US" dirty="0"/>
            </a:br>
            <a:r>
              <a:rPr lang="en-US" dirty="0"/>
              <a:t/>
            </a:r>
            <a:br>
              <a:rPr lang="en-US" dirty="0"/>
            </a:br>
            <a:r>
              <a:rPr lang="en-US" dirty="0"/>
              <a:t>Read more at: </a:t>
            </a:r>
            <a:r>
              <a:rPr lang="en-US" dirty="0">
                <a:hlinkClick r:id="rId2"/>
              </a:rPr>
              <a:t>http://</a:t>
            </a:r>
            <a:r>
              <a:rPr lang="en-US" dirty="0" smtClean="0">
                <a:hlinkClick r:id="rId2"/>
              </a:rPr>
              <a:t>phys.org/news/2015-02-neonicotinoid-insecticides-impair-bee-brains.html#jCp</a:t>
            </a:r>
            <a:endParaRPr lang="en-US" dirty="0"/>
          </a:p>
        </p:txBody>
      </p:sp>
    </p:spTree>
    <p:extLst>
      <p:ext uri="{BB962C8B-B14F-4D97-AF65-F5344CB8AC3E}">
        <p14:creationId xmlns:p14="http://schemas.microsoft.com/office/powerpoint/2010/main" val="2727203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19819" y="438735"/>
            <a:ext cx="4159045" cy="1200329"/>
          </a:xfrm>
          <a:prstGeom prst="rect">
            <a:avLst/>
          </a:prstGeom>
          <a:noFill/>
        </p:spPr>
        <p:txBody>
          <a:bodyPr wrap="square" rtlCol="0">
            <a:spAutoFit/>
          </a:bodyPr>
          <a:lstStyle/>
          <a:p>
            <a:pPr algn="ctr"/>
            <a:r>
              <a:rPr lang="en-CA" sz="4400" b="1" dirty="0" smtClean="0"/>
              <a:t>Roundup </a:t>
            </a:r>
            <a:r>
              <a:rPr lang="en-CA" sz="2400" b="1" dirty="0" smtClean="0"/>
              <a:t>(glyphosate)</a:t>
            </a:r>
          </a:p>
          <a:p>
            <a:pPr algn="ctr"/>
            <a:r>
              <a:rPr lang="en-CA" sz="2800" b="1" dirty="0" smtClean="0"/>
              <a:t>(a herbicide)</a:t>
            </a:r>
            <a:endParaRPr lang="en-US" sz="2800" b="1" dirty="0"/>
          </a:p>
        </p:txBody>
      </p:sp>
      <p:sp>
        <p:nvSpPr>
          <p:cNvPr id="3" name="TextBox 2"/>
          <p:cNvSpPr txBox="1"/>
          <p:nvPr/>
        </p:nvSpPr>
        <p:spPr>
          <a:xfrm>
            <a:off x="789219" y="438735"/>
            <a:ext cx="2556387" cy="523220"/>
          </a:xfrm>
          <a:prstGeom prst="rect">
            <a:avLst/>
          </a:prstGeom>
          <a:noFill/>
        </p:spPr>
        <p:txBody>
          <a:bodyPr wrap="square" rtlCol="0">
            <a:spAutoFit/>
          </a:bodyPr>
          <a:lstStyle/>
          <a:p>
            <a:r>
              <a:rPr lang="en-CA" sz="2800" dirty="0" smtClean="0"/>
              <a:t>Finally</a:t>
            </a:r>
            <a:r>
              <a:rPr lang="en-CA" dirty="0" smtClean="0"/>
              <a:t>….</a:t>
            </a:r>
            <a:endParaRPr lang="en-US" dirty="0"/>
          </a:p>
        </p:txBody>
      </p:sp>
      <p:sp>
        <p:nvSpPr>
          <p:cNvPr id="4" name="TextBox 3"/>
          <p:cNvSpPr txBox="1"/>
          <p:nvPr/>
        </p:nvSpPr>
        <p:spPr>
          <a:xfrm>
            <a:off x="1387873" y="5423958"/>
            <a:ext cx="6518342" cy="1200329"/>
          </a:xfrm>
          <a:prstGeom prst="rect">
            <a:avLst/>
          </a:prstGeom>
          <a:noFill/>
        </p:spPr>
        <p:txBody>
          <a:bodyPr wrap="square" rtlCol="0">
            <a:spAutoFit/>
          </a:bodyPr>
          <a:lstStyle/>
          <a:p>
            <a:r>
              <a:rPr lang="en-CA" dirty="0" smtClean="0"/>
              <a:t>Glyphosate-containing products are the most widely sold pesticides in the world – 718,600 tonnes in 2012 – sprayed on 65 million hectares of GM “Roundup Ready” crops in the US alone, especially since the introduction of these glyphosate-resistant plants.</a:t>
            </a:r>
            <a:endParaRPr lang="en-US" dirty="0"/>
          </a:p>
        </p:txBody>
      </p:sp>
      <p:pic>
        <p:nvPicPr>
          <p:cNvPr id="1026" name="Picture 2" descr="http://www.countercurrents.org/roundu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6729" y="1942356"/>
            <a:ext cx="5853848" cy="3292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841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1239" y="2286000"/>
            <a:ext cx="6456556" cy="2308324"/>
          </a:xfrm>
          <a:prstGeom prst="rect">
            <a:avLst/>
          </a:prstGeom>
          <a:noFill/>
          <a:ln w="57150">
            <a:solidFill>
              <a:srgbClr val="FF0000"/>
            </a:solidFill>
          </a:ln>
        </p:spPr>
        <p:txBody>
          <a:bodyPr wrap="square" rtlCol="0">
            <a:spAutoFit/>
          </a:bodyPr>
          <a:lstStyle/>
          <a:p>
            <a:pPr algn="ctr"/>
            <a:r>
              <a:rPr lang="en-CA" sz="3600" b="1" dirty="0" smtClean="0"/>
              <a:t>Friends of the Earth found glyphosate residues in the urine of 44% of individuals tested, from 18 European countries.</a:t>
            </a:r>
            <a:endParaRPr lang="en-US" sz="3600" b="1" dirty="0"/>
          </a:p>
        </p:txBody>
      </p:sp>
    </p:spTree>
    <p:extLst>
      <p:ext uri="{BB962C8B-B14F-4D97-AF65-F5344CB8AC3E}">
        <p14:creationId xmlns:p14="http://schemas.microsoft.com/office/powerpoint/2010/main" val="2094126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746524" y="828448"/>
            <a:ext cx="4279490" cy="5882068"/>
            <a:chOff x="4746524" y="828448"/>
            <a:chExt cx="4279490" cy="5882068"/>
          </a:xfrm>
        </p:grpSpPr>
        <p:pic>
          <p:nvPicPr>
            <p:cNvPr id="43010" name="Picture 2" descr="Relyea article on Roundup and fro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6524" y="828448"/>
              <a:ext cx="4279490" cy="5882068"/>
            </a:xfrm>
            <a:prstGeom prst="rect">
              <a:avLst/>
            </a:prstGeom>
            <a:noFill/>
            <a:extLst>
              <a:ext uri="{909E8E84-426E-40DD-AFC4-6F175D3DCCD1}">
                <a14:hiddenFill xmlns:a14="http://schemas.microsoft.com/office/drawing/2010/main">
                  <a:solidFill>
                    <a:srgbClr val="FFFFFF"/>
                  </a:solidFill>
                </a14:hiddenFill>
              </a:ext>
            </a:extLst>
          </p:spPr>
        </p:pic>
        <p:sp>
          <p:nvSpPr>
            <p:cNvPr id="43011" name="Text Box 3"/>
            <p:cNvSpPr txBox="1">
              <a:spLocks noChangeArrowheads="1"/>
            </p:cNvSpPr>
            <p:nvPr/>
          </p:nvSpPr>
          <p:spPr bwMode="auto">
            <a:xfrm>
              <a:off x="7471082" y="5877642"/>
              <a:ext cx="792163" cy="423863"/>
            </a:xfrm>
            <a:prstGeom prst="rect">
              <a:avLst/>
            </a:prstGeom>
            <a:noFill/>
            <a:ln w="571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CA" altLang="en-US" dirty="0"/>
                <a:t>2005</a:t>
              </a:r>
            </a:p>
          </p:txBody>
        </p:sp>
      </p:grpSp>
      <p:sp>
        <p:nvSpPr>
          <p:cNvPr id="3" name="TextBox 2"/>
          <p:cNvSpPr txBox="1"/>
          <p:nvPr/>
        </p:nvSpPr>
        <p:spPr>
          <a:xfrm>
            <a:off x="234232" y="1770701"/>
            <a:ext cx="4042800" cy="4247317"/>
          </a:xfrm>
          <a:prstGeom prst="rect">
            <a:avLst/>
          </a:prstGeom>
          <a:noFill/>
        </p:spPr>
        <p:txBody>
          <a:bodyPr wrap="square" rtlCol="0">
            <a:spAutoFit/>
          </a:bodyPr>
          <a:lstStyle/>
          <a:p>
            <a:r>
              <a:rPr lang="en-US" dirty="0"/>
              <a:t>“Certain glyphosate formulations include a surfactant composed of POEA compounds. At high enough concentrations, POEA is toxic to aquatic organisms but is </a:t>
            </a:r>
            <a:r>
              <a:rPr lang="en-US" b="1" i="1" dirty="0">
                <a:solidFill>
                  <a:srgbClr val="FF0000"/>
                </a:solidFill>
              </a:rPr>
              <a:t>not expected to persist </a:t>
            </a:r>
            <a:r>
              <a:rPr lang="en-US" dirty="0"/>
              <a:t>in the environment. While, in general, glyphosate formulations that contain POEA are more toxic to freshwater and marine/estuarine organisms than formulations that do not contain POEA, they </a:t>
            </a:r>
            <a:r>
              <a:rPr lang="en-US" b="1" i="1" dirty="0">
                <a:solidFill>
                  <a:srgbClr val="FF0000"/>
                </a:solidFill>
              </a:rPr>
              <a:t>do not pose an unacceptable risk </a:t>
            </a:r>
            <a:r>
              <a:rPr lang="en-US" dirty="0"/>
              <a:t>to the environment when used as directed on the label</a:t>
            </a:r>
            <a:r>
              <a:rPr lang="en-US" dirty="0" smtClean="0"/>
              <a:t>. …glyphosate </a:t>
            </a:r>
            <a:r>
              <a:rPr lang="en-US" dirty="0"/>
              <a:t>formulations </a:t>
            </a:r>
            <a:r>
              <a:rPr lang="en-US" b="1" i="1" dirty="0">
                <a:solidFill>
                  <a:srgbClr val="FF0000"/>
                </a:solidFill>
              </a:rPr>
              <a:t>pose a negligible risk </a:t>
            </a:r>
            <a:r>
              <a:rPr lang="en-US" dirty="0"/>
              <a:t>to freshwater fish and </a:t>
            </a:r>
            <a:r>
              <a:rPr lang="en-US" b="1" i="1" dirty="0" smtClean="0">
                <a:solidFill>
                  <a:srgbClr val="FF0000"/>
                </a:solidFill>
              </a:rPr>
              <a:t>amphibians</a:t>
            </a:r>
            <a:r>
              <a:rPr lang="en-US" dirty="0" smtClean="0"/>
              <a:t>….”</a:t>
            </a:r>
            <a:endParaRPr lang="en-US" dirty="0"/>
          </a:p>
        </p:txBody>
      </p:sp>
      <p:sp>
        <p:nvSpPr>
          <p:cNvPr id="4" name="TextBox 3"/>
          <p:cNvSpPr txBox="1"/>
          <p:nvPr/>
        </p:nvSpPr>
        <p:spPr>
          <a:xfrm>
            <a:off x="3687097" y="108155"/>
            <a:ext cx="5024284" cy="646331"/>
          </a:xfrm>
          <a:prstGeom prst="rect">
            <a:avLst/>
          </a:prstGeom>
          <a:noFill/>
        </p:spPr>
        <p:txBody>
          <a:bodyPr wrap="square" rtlCol="0">
            <a:spAutoFit/>
          </a:bodyPr>
          <a:lstStyle/>
          <a:p>
            <a:pPr algn="ctr"/>
            <a:r>
              <a:rPr lang="en-CA" sz="3600" b="1" dirty="0" smtClean="0"/>
              <a:t>The environment</a:t>
            </a:r>
            <a:endParaRPr lang="en-US" sz="3600" b="1" dirty="0"/>
          </a:p>
        </p:txBody>
      </p:sp>
      <p:grpSp>
        <p:nvGrpSpPr>
          <p:cNvPr id="7" name="Group 6"/>
          <p:cNvGrpSpPr/>
          <p:nvPr/>
        </p:nvGrpSpPr>
        <p:grpSpPr>
          <a:xfrm>
            <a:off x="234233" y="108155"/>
            <a:ext cx="3930263" cy="1464751"/>
            <a:chOff x="234233" y="108155"/>
            <a:chExt cx="3930263" cy="1464751"/>
          </a:xfrm>
        </p:grpSpPr>
        <p:pic>
          <p:nvPicPr>
            <p:cNvPr id="6" name="Picture 5" descr="http://www.ontariohopgrowersassociation.ca/wp-content/uploads/2014/04/splas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233" y="287030"/>
              <a:ext cx="2266950" cy="12858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743200" y="108155"/>
              <a:ext cx="1421296" cy="1323439"/>
            </a:xfrm>
            <a:prstGeom prst="rect">
              <a:avLst/>
            </a:prstGeom>
            <a:noFill/>
          </p:spPr>
          <p:txBody>
            <a:bodyPr wrap="square" rtlCol="0">
              <a:spAutoFit/>
            </a:bodyPr>
            <a:lstStyle/>
            <a:p>
              <a:r>
                <a:rPr lang="en-US" sz="1600" b="1" dirty="0"/>
                <a:t>Proposed Re-evaluation Decision PRVD2015-01, </a:t>
              </a:r>
              <a:r>
                <a:rPr lang="en-US" sz="1600" b="1" dirty="0" smtClean="0"/>
                <a:t>Glyphosate</a:t>
              </a:r>
              <a:endParaRPr lang="en-US" dirty="0"/>
            </a:p>
          </p:txBody>
        </p:sp>
      </p:grpSp>
    </p:spTree>
    <p:extLst>
      <p:ext uri="{BB962C8B-B14F-4D97-AF65-F5344CB8AC3E}">
        <p14:creationId xmlns:p14="http://schemas.microsoft.com/office/powerpoint/2010/main" val="96215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45393" y="186813"/>
            <a:ext cx="3077497" cy="646331"/>
          </a:xfrm>
          <a:prstGeom prst="rect">
            <a:avLst/>
          </a:prstGeom>
          <a:noFill/>
        </p:spPr>
        <p:txBody>
          <a:bodyPr wrap="square" rtlCol="0">
            <a:spAutoFit/>
          </a:bodyPr>
          <a:lstStyle/>
          <a:p>
            <a:pPr algn="ctr"/>
            <a:r>
              <a:rPr lang="en-CA" sz="3600" b="1" dirty="0" smtClean="0"/>
              <a:t>Mammals</a:t>
            </a:r>
            <a:endParaRPr lang="en-US" sz="3600" b="1" dirty="0"/>
          </a:p>
        </p:txBody>
      </p:sp>
      <p:pic>
        <p:nvPicPr>
          <p:cNvPr id="3" name="Picture 5" descr="http://www.enviro2b.com/wp-content/uploads/2012/09/Gilles-Eric-S%C3%A9ralin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49" y="2913346"/>
            <a:ext cx="4614863" cy="368935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7"/>
          <p:cNvSpPr txBox="1">
            <a:spLocks noChangeArrowheads="1"/>
          </p:cNvSpPr>
          <p:nvPr/>
        </p:nvSpPr>
        <p:spPr bwMode="auto">
          <a:xfrm>
            <a:off x="323850" y="5516563"/>
            <a:ext cx="3384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CA" altLang="en-US" b="1" dirty="0">
                <a:solidFill>
                  <a:schemeClr val="bg1"/>
                </a:solidFill>
                <a:latin typeface="Arial" panose="020B0604020202020204" pitchFamily="34" charset="0"/>
              </a:rPr>
              <a:t>Gilles-Eric </a:t>
            </a:r>
            <a:r>
              <a:rPr lang="en-CA" altLang="en-US" b="1" dirty="0" err="1">
                <a:solidFill>
                  <a:schemeClr val="bg1"/>
                </a:solidFill>
                <a:latin typeface="Arial" panose="020B0604020202020204" pitchFamily="34" charset="0"/>
              </a:rPr>
              <a:t>Séralini</a:t>
            </a:r>
            <a:r>
              <a:rPr lang="en-CA" altLang="en-US" dirty="0">
                <a:solidFill>
                  <a:schemeClr val="bg1"/>
                </a:solidFill>
                <a:latin typeface="Arial" panose="020B0604020202020204" pitchFamily="34" charset="0"/>
              </a:rPr>
              <a:t> </a:t>
            </a:r>
          </a:p>
        </p:txBody>
      </p:sp>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8542" y="2910008"/>
            <a:ext cx="4955458" cy="3947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http://www.ontariohopgrowersassociation.ca/wp-content/uploads/2014/04/splas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49" y="46563"/>
            <a:ext cx="1771548" cy="100487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016125" y="64172"/>
            <a:ext cx="3862161" cy="2893100"/>
          </a:xfrm>
          <a:prstGeom prst="rect">
            <a:avLst/>
          </a:prstGeom>
          <a:noFill/>
        </p:spPr>
        <p:txBody>
          <a:bodyPr wrap="square" rtlCol="0">
            <a:spAutoFit/>
          </a:bodyPr>
          <a:lstStyle/>
          <a:p>
            <a:r>
              <a:rPr lang="en-US" sz="1400" dirty="0" smtClean="0"/>
              <a:t>“Short </a:t>
            </a:r>
            <a:r>
              <a:rPr lang="en-US" sz="1400" dirty="0"/>
              <a:t>and long term (lifetime) animal toxicity </a:t>
            </a:r>
            <a:r>
              <a:rPr lang="en-US" sz="1400" dirty="0" smtClean="0"/>
              <a:t>tests…were </a:t>
            </a:r>
            <a:r>
              <a:rPr lang="en-US" sz="1400" dirty="0"/>
              <a:t>assessed for the potential of glyphosate to cause neurotoxicity, </a:t>
            </a:r>
            <a:r>
              <a:rPr lang="en-US" sz="1400" dirty="0" err="1"/>
              <a:t>immunotoxicity</a:t>
            </a:r>
            <a:r>
              <a:rPr lang="en-US" sz="1400" dirty="0"/>
              <a:t>, chronic toxicity, cancer, reproductive and developmental toxicity, and various other effects. The most sensitive endpoints used for risk assessment included clinical signs of toxicity and developmental effects. There was no indication that the young were more sensitive than the adult animal. The risk assessment approach ensures that the level of exposure to humans is well below the lowest dose at which these effects occurred in animal tests</a:t>
            </a:r>
            <a:r>
              <a:rPr lang="en-US" sz="1400" dirty="0" smtClean="0"/>
              <a:t>.”</a:t>
            </a:r>
            <a:endParaRPr lang="en-US" sz="1400" dirty="0"/>
          </a:p>
        </p:txBody>
      </p:sp>
      <p:sp>
        <p:nvSpPr>
          <p:cNvPr id="8" name="TextBox 7"/>
          <p:cNvSpPr txBox="1"/>
          <p:nvPr/>
        </p:nvSpPr>
        <p:spPr>
          <a:xfrm>
            <a:off x="228600" y="1272209"/>
            <a:ext cx="1540565" cy="1754326"/>
          </a:xfrm>
          <a:prstGeom prst="rect">
            <a:avLst/>
          </a:prstGeom>
          <a:noFill/>
        </p:spPr>
        <p:txBody>
          <a:bodyPr wrap="square" rtlCol="0">
            <a:spAutoFit/>
          </a:bodyPr>
          <a:lstStyle/>
          <a:p>
            <a:r>
              <a:rPr lang="en-US" b="1" dirty="0"/>
              <a:t>Proposed Re-evaluation Decision PRVD2015-01, Glyphosate</a:t>
            </a:r>
          </a:p>
          <a:p>
            <a:endParaRPr lang="en-US" dirty="0"/>
          </a:p>
        </p:txBody>
      </p:sp>
    </p:spTree>
    <p:extLst>
      <p:ext uri="{BB962C8B-B14F-4D97-AF65-F5344CB8AC3E}">
        <p14:creationId xmlns:p14="http://schemas.microsoft.com/office/powerpoint/2010/main" val="125386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199" y="722298"/>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altLang="en-US" b="1" dirty="0" smtClean="0"/>
              <a:t>What </a:t>
            </a:r>
            <a:r>
              <a:rPr lang="en-CA" altLang="en-US" b="1" dirty="0" err="1" smtClean="0"/>
              <a:t>Séralini</a:t>
            </a:r>
            <a:r>
              <a:rPr lang="en-CA" altLang="en-US" b="1" dirty="0" smtClean="0"/>
              <a:t> found</a:t>
            </a:r>
            <a:endParaRPr lang="en-CA" altLang="en-US" sz="2000" b="1" dirty="0"/>
          </a:p>
        </p:txBody>
      </p:sp>
      <p:sp>
        <p:nvSpPr>
          <p:cNvPr id="3" name="Rectangle 3"/>
          <p:cNvSpPr txBox="1">
            <a:spLocks noChangeArrowheads="1"/>
          </p:cNvSpPr>
          <p:nvPr/>
        </p:nvSpPr>
        <p:spPr>
          <a:xfrm>
            <a:off x="354012" y="1865298"/>
            <a:ext cx="8435975" cy="42556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CA" altLang="en-US" sz="2000" dirty="0" smtClean="0"/>
              <a:t>Gilles-Eric </a:t>
            </a:r>
            <a:r>
              <a:rPr lang="en-CA" altLang="en-US" sz="2000" dirty="0" err="1" smtClean="0"/>
              <a:t>Séralini</a:t>
            </a:r>
            <a:r>
              <a:rPr lang="en-CA" altLang="en-US" sz="2000" dirty="0" smtClean="0"/>
              <a:t> tested Sprague-Dawley rats in a replication of a pivotal Monsanto experiment, but with a lifetime exposure (2 years) instead of a shorter duration</a:t>
            </a:r>
          </a:p>
          <a:p>
            <a:pPr>
              <a:lnSpc>
                <a:spcPct val="80000"/>
              </a:lnSpc>
            </a:pPr>
            <a:r>
              <a:rPr lang="en-CA" altLang="en-US" sz="2000" dirty="0" smtClean="0"/>
              <a:t>Study published August, 2012 after secret research program</a:t>
            </a:r>
          </a:p>
          <a:p>
            <a:pPr>
              <a:lnSpc>
                <a:spcPct val="80000"/>
              </a:lnSpc>
            </a:pPr>
            <a:r>
              <a:rPr lang="en-CA" altLang="en-US" sz="2000" dirty="0" smtClean="0"/>
              <a:t>Showed significantly increased tumour formation and </a:t>
            </a:r>
            <a:r>
              <a:rPr lang="en-CA" altLang="en-US" sz="2000" b="1" i="1" dirty="0" smtClean="0">
                <a:solidFill>
                  <a:srgbClr val="FF0000"/>
                </a:solidFill>
              </a:rPr>
              <a:t>widespread kidney disease</a:t>
            </a:r>
            <a:r>
              <a:rPr lang="en-CA" altLang="en-US" sz="2000" dirty="0" smtClean="0"/>
              <a:t> in rats exposed to GM corn (and Roundup alone) vs control</a:t>
            </a:r>
          </a:p>
          <a:p>
            <a:pPr>
              <a:lnSpc>
                <a:spcPct val="80000"/>
              </a:lnSpc>
            </a:pPr>
            <a:r>
              <a:rPr lang="en-CA" altLang="en-US" sz="2000" dirty="0" smtClean="0"/>
              <a:t>Study withdrawn in Nov/13 after firestorm of industry-led criticism – and after </a:t>
            </a:r>
            <a:r>
              <a:rPr lang="en-CA" altLang="en-US" sz="2000" b="1" i="1" dirty="0" smtClean="0">
                <a:solidFill>
                  <a:srgbClr val="FF0000"/>
                </a:solidFill>
              </a:rPr>
              <a:t>a veteran Monsanto executive joined editorial board of journal </a:t>
            </a:r>
          </a:p>
          <a:p>
            <a:pPr>
              <a:lnSpc>
                <a:spcPct val="80000"/>
              </a:lnSpc>
            </a:pPr>
            <a:r>
              <a:rPr lang="en-CA" altLang="en-US" sz="2000" dirty="0" smtClean="0"/>
              <a:t>International outcry from global scientific community – not related to GM experiment, but to lack of grounds for withdrawal (no fraud, methodology satisfactory – just “inconclusive” – which authors had clearly acknowledged)</a:t>
            </a:r>
          </a:p>
          <a:p>
            <a:pPr>
              <a:lnSpc>
                <a:spcPct val="80000"/>
              </a:lnSpc>
            </a:pPr>
            <a:r>
              <a:rPr lang="en-CA" altLang="en-US" sz="2000" dirty="0" smtClean="0"/>
              <a:t>Study republished in 2014 (although 4-5 offers, </a:t>
            </a:r>
            <a:r>
              <a:rPr lang="en-CA" altLang="en-US" sz="2000" dirty="0" err="1" smtClean="0"/>
              <a:t>Seralini</a:t>
            </a:r>
            <a:r>
              <a:rPr lang="en-CA" altLang="en-US" sz="2000" dirty="0" smtClean="0"/>
              <a:t> et al chose journal with open access) with expanded background information</a:t>
            </a:r>
            <a:endParaRPr lang="en-CA" altLang="en-US" sz="2000" dirty="0"/>
          </a:p>
        </p:txBody>
      </p:sp>
    </p:spTree>
    <p:extLst>
      <p:ext uri="{BB962C8B-B14F-4D97-AF65-F5344CB8AC3E}">
        <p14:creationId xmlns:p14="http://schemas.microsoft.com/office/powerpoint/2010/main" val="356636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86812"/>
            <a:ext cx="5705384" cy="2593356"/>
          </a:xfrm>
          <a:prstGeom prst="rect">
            <a:avLst/>
          </a:prstGeom>
        </p:spPr>
      </p:pic>
      <p:pic>
        <p:nvPicPr>
          <p:cNvPr id="3" name="Picture 2"/>
          <p:cNvPicPr>
            <a:picLocks noChangeAspect="1"/>
          </p:cNvPicPr>
          <p:nvPr/>
        </p:nvPicPr>
        <p:blipFill>
          <a:blip r:embed="rId3"/>
          <a:stretch>
            <a:fillRect/>
          </a:stretch>
        </p:blipFill>
        <p:spPr>
          <a:xfrm>
            <a:off x="332413" y="2887541"/>
            <a:ext cx="7500853" cy="480524"/>
          </a:xfrm>
          <a:prstGeom prst="rect">
            <a:avLst/>
          </a:prstGeom>
          <a:ln w="38100">
            <a:solidFill>
              <a:srgbClr val="FF0000"/>
            </a:solidFill>
          </a:ln>
        </p:spPr>
      </p:pic>
      <p:sp>
        <p:nvSpPr>
          <p:cNvPr id="4" name="TextBox 3"/>
          <p:cNvSpPr txBox="1"/>
          <p:nvPr/>
        </p:nvSpPr>
        <p:spPr>
          <a:xfrm>
            <a:off x="6360583" y="186812"/>
            <a:ext cx="2615381" cy="646331"/>
          </a:xfrm>
          <a:prstGeom prst="rect">
            <a:avLst/>
          </a:prstGeom>
          <a:noFill/>
        </p:spPr>
        <p:txBody>
          <a:bodyPr wrap="square" rtlCol="0">
            <a:spAutoFit/>
          </a:bodyPr>
          <a:lstStyle/>
          <a:p>
            <a:pPr algn="ctr"/>
            <a:r>
              <a:rPr lang="en-CA" sz="3600" b="1" dirty="0" smtClean="0"/>
              <a:t>Humans</a:t>
            </a:r>
            <a:endParaRPr lang="en-US" sz="3600" b="1" dirty="0"/>
          </a:p>
        </p:txBody>
      </p:sp>
      <p:sp>
        <p:nvSpPr>
          <p:cNvPr id="13" name="TextBox 12"/>
          <p:cNvSpPr txBox="1"/>
          <p:nvPr/>
        </p:nvSpPr>
        <p:spPr>
          <a:xfrm>
            <a:off x="3450826" y="4826675"/>
            <a:ext cx="5525138" cy="2031325"/>
          </a:xfrm>
          <a:prstGeom prst="rect">
            <a:avLst/>
          </a:prstGeom>
          <a:noFill/>
        </p:spPr>
        <p:txBody>
          <a:bodyPr wrap="square" rtlCol="0">
            <a:spAutoFit/>
          </a:bodyPr>
          <a:lstStyle/>
          <a:p>
            <a:r>
              <a:rPr lang="en-US" dirty="0" smtClean="0"/>
              <a:t>“The </a:t>
            </a:r>
            <a:r>
              <a:rPr lang="en-US" dirty="0"/>
              <a:t>World Health Organization's (WHO) International Agency for Research on Cancer (IARC) recently assigned a hazard classification for glyphosate as "probably carcinogenic to humans". It is important to note that a hazard classification is not a health risk assessment. The level of human exposure, which determines the actual risk, was not taken into account by WHO (IARC). </a:t>
            </a:r>
            <a:r>
              <a:rPr lang="en-US" dirty="0" smtClean="0"/>
              <a:t>“</a:t>
            </a:r>
            <a:endParaRPr lang="en-US" dirty="0"/>
          </a:p>
        </p:txBody>
      </p:sp>
      <p:pic>
        <p:nvPicPr>
          <p:cNvPr id="14" name="Picture 13" descr="http://www.ontariohopgrowersassociation.ca/wp-content/uploads/2014/04/splas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413" y="5037260"/>
            <a:ext cx="2489446" cy="141208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190461" y="4453768"/>
            <a:ext cx="5953539" cy="646331"/>
          </a:xfrm>
          <a:prstGeom prst="rect">
            <a:avLst/>
          </a:prstGeom>
          <a:noFill/>
        </p:spPr>
        <p:txBody>
          <a:bodyPr wrap="square" rtlCol="0">
            <a:spAutoFit/>
          </a:bodyPr>
          <a:lstStyle/>
          <a:p>
            <a:r>
              <a:rPr lang="en-US" b="1" dirty="0"/>
              <a:t>Proposed Re-evaluation Decision PRVD2015-01, Glyphosate</a:t>
            </a:r>
          </a:p>
          <a:p>
            <a:endParaRPr lang="en-US" dirty="0"/>
          </a:p>
        </p:txBody>
      </p:sp>
    </p:spTree>
    <p:extLst>
      <p:ext uri="{BB962C8B-B14F-4D97-AF65-F5344CB8AC3E}">
        <p14:creationId xmlns:p14="http://schemas.microsoft.com/office/powerpoint/2010/main" val="409388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6635"/>
            <a:ext cx="9144000" cy="5715000"/>
          </a:xfrm>
          <a:prstGeom prst="rect">
            <a:avLst/>
          </a:prstGeom>
        </p:spPr>
      </p:pic>
      <p:sp>
        <p:nvSpPr>
          <p:cNvPr id="3" name="TextBox 2"/>
          <p:cNvSpPr txBox="1"/>
          <p:nvPr/>
        </p:nvSpPr>
        <p:spPr>
          <a:xfrm>
            <a:off x="6331086" y="68826"/>
            <a:ext cx="2615381" cy="646331"/>
          </a:xfrm>
          <a:prstGeom prst="rect">
            <a:avLst/>
          </a:prstGeom>
          <a:noFill/>
        </p:spPr>
        <p:txBody>
          <a:bodyPr wrap="square" rtlCol="0">
            <a:spAutoFit/>
          </a:bodyPr>
          <a:lstStyle/>
          <a:p>
            <a:pPr algn="ctr"/>
            <a:r>
              <a:rPr lang="en-CA" sz="3600" b="1" dirty="0" smtClean="0"/>
              <a:t>Humans</a:t>
            </a:r>
            <a:endParaRPr lang="en-US" sz="3600" b="1" dirty="0"/>
          </a:p>
        </p:txBody>
      </p:sp>
    </p:spTree>
    <p:extLst>
      <p:ext uri="{BB962C8B-B14F-4D97-AF65-F5344CB8AC3E}">
        <p14:creationId xmlns:p14="http://schemas.microsoft.com/office/powerpoint/2010/main" val="517943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9655"/>
            <a:ext cx="9144000" cy="5715000"/>
          </a:xfrm>
          <a:prstGeom prst="rect">
            <a:avLst/>
          </a:prstGeom>
        </p:spPr>
      </p:pic>
      <p:sp>
        <p:nvSpPr>
          <p:cNvPr id="3" name="TextBox 2"/>
          <p:cNvSpPr txBox="1"/>
          <p:nvPr/>
        </p:nvSpPr>
        <p:spPr>
          <a:xfrm>
            <a:off x="6528619" y="33324"/>
            <a:ext cx="2615381" cy="646331"/>
          </a:xfrm>
          <a:prstGeom prst="rect">
            <a:avLst/>
          </a:prstGeom>
          <a:noFill/>
        </p:spPr>
        <p:txBody>
          <a:bodyPr wrap="square" rtlCol="0">
            <a:spAutoFit/>
          </a:bodyPr>
          <a:lstStyle/>
          <a:p>
            <a:pPr algn="ctr"/>
            <a:r>
              <a:rPr lang="en-CA" sz="3600" b="1" dirty="0" smtClean="0"/>
              <a:t>Humans</a:t>
            </a:r>
            <a:endParaRPr lang="en-US" sz="3600" b="1" dirty="0"/>
          </a:p>
        </p:txBody>
      </p:sp>
    </p:spTree>
    <p:extLst>
      <p:ext uri="{BB962C8B-B14F-4D97-AF65-F5344CB8AC3E}">
        <p14:creationId xmlns:p14="http://schemas.microsoft.com/office/powerpoint/2010/main" val="2394562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40310" y="1691148"/>
            <a:ext cx="5584722" cy="1641987"/>
          </a:xfrm>
          <a:prstGeom prst="rect">
            <a:avLst/>
          </a:prstGeom>
          <a:noFill/>
        </p:spPr>
        <p:txBody>
          <a:bodyPr wrap="square" rtlCol="0">
            <a:spAutoFit/>
          </a:bodyPr>
          <a:lstStyle/>
          <a:p>
            <a:endParaRPr lang="en-US" dirty="0"/>
          </a:p>
        </p:txBody>
      </p:sp>
      <p:sp>
        <p:nvSpPr>
          <p:cNvPr id="3" name="TextBox 2"/>
          <p:cNvSpPr txBox="1"/>
          <p:nvPr/>
        </p:nvSpPr>
        <p:spPr>
          <a:xfrm>
            <a:off x="383458" y="3881234"/>
            <a:ext cx="8288594" cy="2246769"/>
          </a:xfrm>
          <a:prstGeom prst="rect">
            <a:avLst/>
          </a:prstGeom>
          <a:noFill/>
        </p:spPr>
        <p:txBody>
          <a:bodyPr wrap="square" rtlCol="0">
            <a:spAutoFit/>
          </a:bodyPr>
          <a:lstStyle/>
          <a:p>
            <a:r>
              <a:rPr lang="en-US" sz="2800" dirty="0"/>
              <a:t>The </a:t>
            </a:r>
            <a:r>
              <a:rPr lang="en-US" sz="2800" b="1" u="sng" dirty="0" smtClean="0"/>
              <a:t>mission</a:t>
            </a:r>
            <a:r>
              <a:rPr lang="en-US" sz="2800" dirty="0" smtClean="0"/>
              <a:t> </a:t>
            </a:r>
            <a:r>
              <a:rPr lang="en-US" sz="2800" dirty="0"/>
              <a:t>of the Harris Centre is to encourage informed public policy and regional development in Newfoundland and Labrador by supporting communication and collaboration between Memorial University and the people of this province.</a:t>
            </a:r>
          </a:p>
        </p:txBody>
      </p:sp>
      <p:sp>
        <p:nvSpPr>
          <p:cNvPr id="4" name="TextBox 3"/>
          <p:cNvSpPr txBox="1"/>
          <p:nvPr/>
        </p:nvSpPr>
        <p:spPr>
          <a:xfrm>
            <a:off x="383458" y="747252"/>
            <a:ext cx="8288594" cy="2677656"/>
          </a:xfrm>
          <a:prstGeom prst="rect">
            <a:avLst/>
          </a:prstGeom>
          <a:noFill/>
        </p:spPr>
        <p:txBody>
          <a:bodyPr wrap="square" rtlCol="0">
            <a:spAutoFit/>
          </a:bodyPr>
          <a:lstStyle/>
          <a:p>
            <a:r>
              <a:rPr lang="en-US" sz="2800" dirty="0"/>
              <a:t>The Harris Centre’s </a:t>
            </a:r>
            <a:r>
              <a:rPr lang="en-US" sz="2800" b="1" u="sng" dirty="0"/>
              <a:t>vision</a:t>
            </a:r>
            <a:r>
              <a:rPr lang="en-US" sz="2800" dirty="0"/>
              <a:t> for Newfoundland and Labrador is of a </a:t>
            </a:r>
            <a:r>
              <a:rPr lang="en-US" sz="2800" b="1" i="1" u="sng" dirty="0">
                <a:solidFill>
                  <a:srgbClr val="FF0000"/>
                </a:solidFill>
              </a:rPr>
              <a:t>vibrant democracy with informed citizens actively engaged </a:t>
            </a:r>
            <a:r>
              <a:rPr lang="en-US" sz="2800" dirty="0"/>
              <a:t>in realizing a prosperous and sustainable society which values individual and collective responsibility for decision-making and development, true to our unique culture and identity.</a:t>
            </a:r>
          </a:p>
        </p:txBody>
      </p:sp>
    </p:spTree>
    <p:extLst>
      <p:ext uri="{BB962C8B-B14F-4D97-AF65-F5344CB8AC3E}">
        <p14:creationId xmlns:p14="http://schemas.microsoft.com/office/powerpoint/2010/main" val="15950253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9828" y="1218972"/>
            <a:ext cx="6487886" cy="1477328"/>
          </a:xfrm>
          <a:prstGeom prst="rect">
            <a:avLst/>
          </a:prstGeom>
          <a:noFill/>
        </p:spPr>
        <p:txBody>
          <a:bodyPr wrap="square" rtlCol="0">
            <a:spAutoFit/>
          </a:bodyPr>
          <a:lstStyle/>
          <a:p>
            <a:r>
              <a:rPr lang="en-US" b="1" dirty="0" err="1"/>
              <a:t>Sublethal</a:t>
            </a:r>
            <a:r>
              <a:rPr lang="en-US" b="1" dirty="0"/>
              <a:t> Exposure to Commercial Formulations of the Herbicides </a:t>
            </a:r>
            <a:r>
              <a:rPr lang="en-US" b="1" dirty="0" err="1"/>
              <a:t>Dicamba</a:t>
            </a:r>
            <a:r>
              <a:rPr lang="en-US" b="1" dirty="0"/>
              <a:t>, 2,4-Dichlorophenoxyacetic Acid, and Glyphosate Cause Changes in Antibiotic Susceptibility in Escherichia coli and Salmonella </a:t>
            </a:r>
            <a:r>
              <a:rPr lang="en-US" b="1" dirty="0" err="1"/>
              <a:t>enterica</a:t>
            </a:r>
            <a:r>
              <a:rPr lang="en-US" b="1" dirty="0"/>
              <a:t> </a:t>
            </a:r>
            <a:r>
              <a:rPr lang="en-US" b="1" dirty="0" err="1"/>
              <a:t>serovar</a:t>
            </a:r>
            <a:r>
              <a:rPr lang="en-US" b="1" dirty="0"/>
              <a:t> Typhimurium </a:t>
            </a:r>
          </a:p>
          <a:p>
            <a:endParaRPr lang="en-US" dirty="0"/>
          </a:p>
        </p:txBody>
      </p:sp>
      <p:sp>
        <p:nvSpPr>
          <p:cNvPr id="3" name="TextBox 2"/>
          <p:cNvSpPr txBox="1"/>
          <p:nvPr/>
        </p:nvSpPr>
        <p:spPr>
          <a:xfrm>
            <a:off x="217714" y="2755259"/>
            <a:ext cx="5072743" cy="1200329"/>
          </a:xfrm>
          <a:prstGeom prst="rect">
            <a:avLst/>
          </a:prstGeom>
          <a:noFill/>
        </p:spPr>
        <p:txBody>
          <a:bodyPr wrap="square" rtlCol="0">
            <a:spAutoFit/>
          </a:bodyPr>
          <a:lstStyle/>
          <a:p>
            <a:r>
              <a:rPr lang="en-US" dirty="0" smtClean="0"/>
              <a:t>“Herbicide </a:t>
            </a:r>
            <a:r>
              <a:rPr lang="en-US" dirty="0"/>
              <a:t>concentrations needed to invoke the maximal response were above current food maximum residue levels but within application levels for all herbicides</a:t>
            </a:r>
            <a:r>
              <a:rPr lang="en-US" dirty="0" smtClean="0"/>
              <a:t>.”</a:t>
            </a:r>
            <a:endParaRPr lang="en-US" dirty="0"/>
          </a:p>
        </p:txBody>
      </p:sp>
      <p:sp>
        <p:nvSpPr>
          <p:cNvPr id="4" name="TextBox 3"/>
          <p:cNvSpPr txBox="1"/>
          <p:nvPr/>
        </p:nvSpPr>
        <p:spPr>
          <a:xfrm>
            <a:off x="3907972" y="4354285"/>
            <a:ext cx="4604657" cy="1200329"/>
          </a:xfrm>
          <a:prstGeom prst="rect">
            <a:avLst/>
          </a:prstGeom>
          <a:noFill/>
        </p:spPr>
        <p:txBody>
          <a:bodyPr wrap="square" rtlCol="0">
            <a:spAutoFit/>
          </a:bodyPr>
          <a:lstStyle/>
          <a:p>
            <a:r>
              <a:rPr lang="en-US" dirty="0" smtClean="0"/>
              <a:t>“The </a:t>
            </a:r>
            <a:r>
              <a:rPr lang="en-US" dirty="0"/>
              <a:t>magnitude of the induced response may undermine antibiotic therapy and substantially increase the probability of spontaneous mutation to higher levels of resistance</a:t>
            </a:r>
            <a:r>
              <a:rPr lang="en-US" dirty="0" smtClean="0"/>
              <a:t>.” </a:t>
            </a:r>
            <a:endParaRPr lang="en-US" dirty="0"/>
          </a:p>
        </p:txBody>
      </p:sp>
      <p:sp>
        <p:nvSpPr>
          <p:cNvPr id="5" name="TextBox 4"/>
          <p:cNvSpPr txBox="1"/>
          <p:nvPr/>
        </p:nvSpPr>
        <p:spPr>
          <a:xfrm>
            <a:off x="2220685" y="5953311"/>
            <a:ext cx="4746172" cy="369332"/>
          </a:xfrm>
          <a:prstGeom prst="rect">
            <a:avLst/>
          </a:prstGeom>
          <a:noFill/>
          <a:ln w="19050">
            <a:solidFill>
              <a:schemeClr val="tx1"/>
            </a:solidFill>
          </a:ln>
        </p:spPr>
        <p:txBody>
          <a:bodyPr wrap="square" rtlCol="0">
            <a:spAutoFit/>
          </a:bodyPr>
          <a:lstStyle/>
          <a:p>
            <a:pPr algn="ctr"/>
            <a:r>
              <a:rPr lang="en-US" b="1" i="1" dirty="0"/>
              <a:t>http://mbio.asm.org/content/6/2/e00009-15</a:t>
            </a:r>
          </a:p>
        </p:txBody>
      </p:sp>
      <p:sp>
        <p:nvSpPr>
          <p:cNvPr id="6" name="TextBox 5"/>
          <p:cNvSpPr txBox="1"/>
          <p:nvPr/>
        </p:nvSpPr>
        <p:spPr>
          <a:xfrm>
            <a:off x="6360583" y="186812"/>
            <a:ext cx="2615381" cy="646331"/>
          </a:xfrm>
          <a:prstGeom prst="rect">
            <a:avLst/>
          </a:prstGeom>
          <a:noFill/>
        </p:spPr>
        <p:txBody>
          <a:bodyPr wrap="square" rtlCol="0">
            <a:spAutoFit/>
          </a:bodyPr>
          <a:lstStyle/>
          <a:p>
            <a:pPr algn="ctr"/>
            <a:r>
              <a:rPr lang="en-CA" sz="3600" b="1" dirty="0" smtClean="0"/>
              <a:t>Humans</a:t>
            </a:r>
            <a:endParaRPr lang="en-US" sz="3600" b="1" dirty="0"/>
          </a:p>
        </p:txBody>
      </p:sp>
    </p:spTree>
    <p:extLst>
      <p:ext uri="{BB962C8B-B14F-4D97-AF65-F5344CB8AC3E}">
        <p14:creationId xmlns:p14="http://schemas.microsoft.com/office/powerpoint/2010/main" val="42142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77961" y="462116"/>
            <a:ext cx="5270090" cy="1200329"/>
          </a:xfrm>
          <a:prstGeom prst="rect">
            <a:avLst/>
          </a:prstGeom>
          <a:noFill/>
        </p:spPr>
        <p:txBody>
          <a:bodyPr wrap="square" rtlCol="0">
            <a:spAutoFit/>
          </a:bodyPr>
          <a:lstStyle/>
          <a:p>
            <a:pPr algn="ctr"/>
            <a:r>
              <a:rPr lang="en-CA" sz="3600" b="1" dirty="0" smtClean="0"/>
              <a:t>A few final comments about the PMRA</a:t>
            </a:r>
            <a:endParaRPr lang="en-US" sz="3600" b="1" dirty="0"/>
          </a:p>
        </p:txBody>
      </p:sp>
      <p:sp>
        <p:nvSpPr>
          <p:cNvPr id="3" name="TextBox 2"/>
          <p:cNvSpPr txBox="1"/>
          <p:nvPr/>
        </p:nvSpPr>
        <p:spPr>
          <a:xfrm>
            <a:off x="1386348" y="1946787"/>
            <a:ext cx="6646607" cy="4524315"/>
          </a:xfrm>
          <a:prstGeom prst="rect">
            <a:avLst/>
          </a:prstGeom>
          <a:noFill/>
        </p:spPr>
        <p:txBody>
          <a:bodyPr wrap="square" rtlCol="0">
            <a:spAutoFit/>
          </a:bodyPr>
          <a:lstStyle/>
          <a:p>
            <a:pPr marL="342900" indent="-342900">
              <a:buAutoNum type="arabicPeriod"/>
            </a:pPr>
            <a:r>
              <a:rPr lang="en-CA" dirty="0" smtClean="0"/>
              <a:t>Roughly 30% of PMRA revenue comes from industry (so-called “cost recovery”)</a:t>
            </a:r>
          </a:p>
          <a:p>
            <a:pPr marL="342900" indent="-342900">
              <a:buAutoNum type="arabicPeriod"/>
            </a:pPr>
            <a:r>
              <a:rPr lang="en-CA" dirty="0" smtClean="0"/>
              <a:t>Most research reviewed by the PMRA comes from industry – federal science labs were closed two decades ago</a:t>
            </a:r>
          </a:p>
          <a:p>
            <a:pPr marL="342900" indent="-342900">
              <a:buAutoNum type="arabicPeriod"/>
            </a:pPr>
            <a:r>
              <a:rPr lang="en-CA" dirty="0" smtClean="0"/>
              <a:t>No full preparations are analyzed – only “active” ingredients are tested</a:t>
            </a:r>
          </a:p>
          <a:p>
            <a:pPr marL="342900" indent="-342900">
              <a:buAutoNum type="arabicPeriod"/>
            </a:pPr>
            <a:r>
              <a:rPr lang="en-CA" dirty="0" smtClean="0"/>
              <a:t>Canadian law forbids disclosure of all other ingredients – formerly called “</a:t>
            </a:r>
            <a:r>
              <a:rPr lang="en-CA" dirty="0" err="1" smtClean="0"/>
              <a:t>inerts</a:t>
            </a:r>
            <a:r>
              <a:rPr lang="en-CA" dirty="0" smtClean="0"/>
              <a:t>”, now called “</a:t>
            </a:r>
            <a:r>
              <a:rPr lang="en-CA" dirty="0" err="1" smtClean="0"/>
              <a:t>formulants</a:t>
            </a:r>
            <a:r>
              <a:rPr lang="en-CA" dirty="0" smtClean="0"/>
              <a:t>”</a:t>
            </a:r>
          </a:p>
          <a:p>
            <a:pPr marL="342900" indent="-342900">
              <a:buAutoNum type="arabicPeriod"/>
            </a:pPr>
            <a:r>
              <a:rPr lang="en-CA" dirty="0" smtClean="0"/>
              <a:t>No active ingredients are tested in combination</a:t>
            </a:r>
          </a:p>
          <a:p>
            <a:pPr marL="342900" indent="-342900">
              <a:buAutoNum type="arabicPeriod"/>
            </a:pPr>
            <a:r>
              <a:rPr lang="en-CA" dirty="0" smtClean="0"/>
              <a:t>No pesticides are tested in combination with other common chemicals (e.g. personal care products, detergents, solvents, flame retardants, medications, </a:t>
            </a:r>
            <a:r>
              <a:rPr lang="en-CA" dirty="0" err="1" smtClean="0"/>
              <a:t>etc</a:t>
            </a:r>
            <a:r>
              <a:rPr lang="en-CA" dirty="0" smtClean="0"/>
              <a:t>), even though, on average, the human body contains traces of 40-60 industrial chemicals. </a:t>
            </a:r>
          </a:p>
          <a:p>
            <a:pPr marL="342900" indent="-342900">
              <a:buAutoNum type="arabicPeriod"/>
            </a:pPr>
            <a:r>
              <a:rPr lang="en-CA" b="1" dirty="0" smtClean="0">
                <a:solidFill>
                  <a:srgbClr val="FF0000"/>
                </a:solidFill>
              </a:rPr>
              <a:t>Even though the PMRA approves a product, provinces and municipalities have the right, in law, to enact legislation to protect the health of their citizens.</a:t>
            </a:r>
            <a:endParaRPr lang="en-US" b="1" dirty="0">
              <a:solidFill>
                <a:srgbClr val="FF0000"/>
              </a:solidFill>
            </a:endParaRPr>
          </a:p>
        </p:txBody>
      </p:sp>
    </p:spTree>
    <p:extLst>
      <p:ext uri="{BB962C8B-B14F-4D97-AF65-F5344CB8AC3E}">
        <p14:creationId xmlns:p14="http://schemas.microsoft.com/office/powerpoint/2010/main" val="299682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5716" y="599768"/>
            <a:ext cx="4208207" cy="646331"/>
          </a:xfrm>
          <a:prstGeom prst="rect">
            <a:avLst/>
          </a:prstGeom>
          <a:noFill/>
        </p:spPr>
        <p:txBody>
          <a:bodyPr wrap="square" rtlCol="0">
            <a:spAutoFit/>
          </a:bodyPr>
          <a:lstStyle/>
          <a:p>
            <a:r>
              <a:rPr lang="en-CA" sz="3600" b="1" dirty="0" smtClean="0"/>
              <a:t>Takeaways</a:t>
            </a:r>
            <a:r>
              <a:rPr lang="en-CA" sz="3600" dirty="0" smtClean="0"/>
              <a:t>…</a:t>
            </a:r>
            <a:endParaRPr lang="en-US" sz="3600" dirty="0"/>
          </a:p>
        </p:txBody>
      </p:sp>
      <p:sp>
        <p:nvSpPr>
          <p:cNvPr id="3" name="TextBox 2"/>
          <p:cNvSpPr txBox="1"/>
          <p:nvPr/>
        </p:nvSpPr>
        <p:spPr>
          <a:xfrm>
            <a:off x="1730477" y="1661652"/>
            <a:ext cx="5517815" cy="4801314"/>
          </a:xfrm>
          <a:prstGeom prst="rect">
            <a:avLst/>
          </a:prstGeom>
          <a:noFill/>
        </p:spPr>
        <p:txBody>
          <a:bodyPr wrap="square" rtlCol="0">
            <a:spAutoFit/>
          </a:bodyPr>
          <a:lstStyle/>
          <a:p>
            <a:pPr marL="342900" indent="-342900">
              <a:buAutoNum type="arabicPeriod"/>
            </a:pPr>
            <a:r>
              <a:rPr lang="en-CA" dirty="0" smtClean="0"/>
              <a:t>Pesticide regulation in Canada is porous, and tends to favour industry priorities </a:t>
            </a:r>
          </a:p>
          <a:p>
            <a:pPr marL="342900" indent="-342900">
              <a:buAutoNum type="arabicPeriod"/>
            </a:pPr>
            <a:r>
              <a:rPr lang="en-CA" dirty="0" smtClean="0"/>
              <a:t>Health testing for humans and the ecosystem is grossly </a:t>
            </a:r>
            <a:r>
              <a:rPr lang="en-CA" b="1" i="1" u="sng" dirty="0" smtClean="0"/>
              <a:t>incomplete</a:t>
            </a:r>
            <a:r>
              <a:rPr lang="en-CA" dirty="0" smtClean="0"/>
              <a:t>, and much past research is </a:t>
            </a:r>
            <a:r>
              <a:rPr lang="en-CA" b="1" i="1" u="sng" dirty="0" smtClean="0"/>
              <a:t>industry-sponsored</a:t>
            </a:r>
          </a:p>
          <a:p>
            <a:pPr marL="342900" indent="-342900">
              <a:buAutoNum type="arabicPeriod"/>
            </a:pPr>
            <a:r>
              <a:rPr lang="en-CA" dirty="0" smtClean="0"/>
              <a:t>New evidence, long overdue, overwhelmingly identifies </a:t>
            </a:r>
            <a:r>
              <a:rPr lang="en-CA" b="1" i="1" u="sng" dirty="0" smtClean="0"/>
              <a:t>new</a:t>
            </a:r>
            <a:r>
              <a:rPr lang="en-CA" dirty="0" smtClean="0"/>
              <a:t> hazards rather than dismissing previous ones.</a:t>
            </a:r>
          </a:p>
          <a:p>
            <a:pPr marL="342900" indent="-342900">
              <a:buAutoNum type="arabicPeriod"/>
            </a:pPr>
            <a:r>
              <a:rPr lang="en-CA" dirty="0" smtClean="0"/>
              <a:t>New policy </a:t>
            </a:r>
            <a:r>
              <a:rPr lang="en-CA" b="1" i="1" u="sng" dirty="0" smtClean="0"/>
              <a:t>must</a:t>
            </a:r>
            <a:r>
              <a:rPr lang="en-CA" dirty="0" smtClean="0"/>
              <a:t> be based on </a:t>
            </a:r>
            <a:r>
              <a:rPr lang="en-CA" b="1" i="1" u="sng" dirty="0" smtClean="0"/>
              <a:t>independent</a:t>
            </a:r>
            <a:r>
              <a:rPr lang="en-CA" dirty="0" smtClean="0"/>
              <a:t> research, not sponsored studies.</a:t>
            </a:r>
          </a:p>
          <a:p>
            <a:pPr marL="342900" indent="-342900">
              <a:buAutoNum type="arabicPeriod"/>
            </a:pPr>
            <a:r>
              <a:rPr lang="en-CA" dirty="0" smtClean="0"/>
              <a:t>Policy-makers must expect and plan for </a:t>
            </a:r>
            <a:r>
              <a:rPr lang="en-CA" b="1" i="1" u="sng" dirty="0" smtClean="0"/>
              <a:t>sharp resistance from industry</a:t>
            </a:r>
            <a:r>
              <a:rPr lang="en-CA" dirty="0" smtClean="0"/>
              <a:t> if they are to make headway in reducing the mostly long-term dangers posed by pesticides.</a:t>
            </a:r>
          </a:p>
          <a:p>
            <a:pPr marL="342900" indent="-342900">
              <a:buAutoNum type="arabicPeriod"/>
            </a:pPr>
            <a:r>
              <a:rPr lang="en-CA" dirty="0" smtClean="0"/>
              <a:t>Collaboration with and buy-in by </a:t>
            </a:r>
            <a:r>
              <a:rPr lang="en-CA" b="1" i="1" u="sng" dirty="0" smtClean="0"/>
              <a:t>“civil society” organizations</a:t>
            </a:r>
            <a:r>
              <a:rPr lang="en-CA" dirty="0" smtClean="0"/>
              <a:t> affords a way to accelerate the process of policy change.</a:t>
            </a:r>
            <a:endParaRPr lang="en-US" dirty="0"/>
          </a:p>
        </p:txBody>
      </p:sp>
    </p:spTree>
    <p:extLst>
      <p:ext uri="{BB962C8B-B14F-4D97-AF65-F5344CB8AC3E}">
        <p14:creationId xmlns:p14="http://schemas.microsoft.com/office/powerpoint/2010/main" val="335811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hww.ca/kaboom/images/issues-and-topics/_images/environment-canad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2673219" y="3912416"/>
            <a:ext cx="4376057" cy="1200329"/>
            <a:chOff x="2673219" y="3912416"/>
            <a:chExt cx="4376057" cy="1200329"/>
          </a:xfrm>
        </p:grpSpPr>
        <p:sp>
          <p:nvSpPr>
            <p:cNvPr id="3" name="TextBox 2"/>
            <p:cNvSpPr txBox="1"/>
            <p:nvPr/>
          </p:nvSpPr>
          <p:spPr>
            <a:xfrm>
              <a:off x="2673219" y="3912416"/>
              <a:ext cx="4376057" cy="830997"/>
            </a:xfrm>
            <a:prstGeom prst="rect">
              <a:avLst/>
            </a:prstGeom>
            <a:noFill/>
          </p:spPr>
          <p:txBody>
            <a:bodyPr wrap="square" rtlCol="0">
              <a:spAutoFit/>
            </a:bodyPr>
            <a:lstStyle/>
            <a:p>
              <a:pPr algn="ctr"/>
              <a:r>
                <a:rPr lang="en-US" sz="4800" dirty="0" smtClean="0"/>
                <a:t>www.cape.ca</a:t>
              </a:r>
              <a:r>
                <a:rPr lang="en-US" sz="4800" dirty="0"/>
                <a:t>/</a:t>
              </a:r>
            </a:p>
          </p:txBody>
        </p:sp>
        <p:sp>
          <p:nvSpPr>
            <p:cNvPr id="2" name="Rectangle 1"/>
            <p:cNvSpPr/>
            <p:nvPr/>
          </p:nvSpPr>
          <p:spPr>
            <a:xfrm>
              <a:off x="2818572" y="4743413"/>
              <a:ext cx="4085349" cy="369332"/>
            </a:xfrm>
            <a:prstGeom prst="rect">
              <a:avLst/>
            </a:prstGeom>
          </p:spPr>
          <p:txBody>
            <a:bodyPr wrap="none">
              <a:spAutoFit/>
            </a:bodyPr>
            <a:lstStyle/>
            <a:p>
              <a:r>
                <a:rPr lang="en-US" dirty="0"/>
                <a:t>https://www.facebook.com/capedoctors/</a:t>
              </a:r>
            </a:p>
          </p:txBody>
        </p:sp>
      </p:grpSp>
      <p:sp>
        <p:nvSpPr>
          <p:cNvPr id="4" name="TextBox 3"/>
          <p:cNvSpPr txBox="1"/>
          <p:nvPr/>
        </p:nvSpPr>
        <p:spPr>
          <a:xfrm>
            <a:off x="124151" y="2259494"/>
            <a:ext cx="5027712" cy="1200329"/>
          </a:xfrm>
          <a:prstGeom prst="rect">
            <a:avLst/>
          </a:prstGeom>
          <a:noFill/>
        </p:spPr>
        <p:txBody>
          <a:bodyPr wrap="square" rtlCol="0">
            <a:spAutoFit/>
          </a:bodyPr>
          <a:lstStyle/>
          <a:p>
            <a:r>
              <a:rPr lang="en-CA" dirty="0">
                <a:solidFill>
                  <a:schemeClr val="bg1"/>
                </a:solidFill>
              </a:rPr>
              <a:t>The </a:t>
            </a:r>
            <a:r>
              <a:rPr lang="en-CA" dirty="0" smtClean="0">
                <a:solidFill>
                  <a:schemeClr val="bg1"/>
                </a:solidFill>
              </a:rPr>
              <a:t>health </a:t>
            </a:r>
            <a:r>
              <a:rPr lang="en-CA" dirty="0">
                <a:solidFill>
                  <a:schemeClr val="bg1"/>
                </a:solidFill>
              </a:rPr>
              <a:t>of </a:t>
            </a:r>
            <a:r>
              <a:rPr lang="en-CA" dirty="0" smtClean="0">
                <a:solidFill>
                  <a:schemeClr val="bg1"/>
                </a:solidFill>
              </a:rPr>
              <a:t>citizens </a:t>
            </a:r>
            <a:r>
              <a:rPr lang="en-CA" dirty="0">
                <a:solidFill>
                  <a:schemeClr val="bg1"/>
                </a:solidFill>
              </a:rPr>
              <a:t>of Newfoundland and Labrador </a:t>
            </a:r>
            <a:r>
              <a:rPr lang="en-CA" dirty="0" smtClean="0">
                <a:solidFill>
                  <a:schemeClr val="bg1"/>
                </a:solidFill>
              </a:rPr>
              <a:t>will be  secure, </a:t>
            </a:r>
            <a:r>
              <a:rPr lang="en-CA" dirty="0">
                <a:solidFill>
                  <a:schemeClr val="bg1"/>
                </a:solidFill>
              </a:rPr>
              <a:t>if new polices </a:t>
            </a:r>
            <a:r>
              <a:rPr lang="en-CA" dirty="0" smtClean="0">
                <a:solidFill>
                  <a:schemeClr val="bg1"/>
                </a:solidFill>
              </a:rPr>
              <a:t>incorporate </a:t>
            </a:r>
            <a:r>
              <a:rPr lang="en-CA" dirty="0">
                <a:solidFill>
                  <a:schemeClr val="bg1"/>
                </a:solidFill>
              </a:rPr>
              <a:t>the protection of human and ecosystem health as essential guiding principles</a:t>
            </a:r>
            <a:r>
              <a:rPr lang="en-CA" dirty="0" smtClean="0">
                <a:solidFill>
                  <a:schemeClr val="bg1"/>
                </a:solidFill>
              </a:rPr>
              <a:t>.</a:t>
            </a:r>
            <a:endParaRPr lang="en-US" dirty="0"/>
          </a:p>
        </p:txBody>
      </p:sp>
    </p:spTree>
    <p:extLst>
      <p:ext uri="{BB962C8B-B14F-4D97-AF65-F5344CB8AC3E}">
        <p14:creationId xmlns:p14="http://schemas.microsoft.com/office/powerpoint/2010/main" val="289658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5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40310" y="1691148"/>
            <a:ext cx="5584722" cy="1641987"/>
          </a:xfrm>
          <a:prstGeom prst="rect">
            <a:avLst/>
          </a:prstGeom>
          <a:noFill/>
        </p:spPr>
        <p:txBody>
          <a:bodyPr wrap="square" rtlCol="0">
            <a:spAutoFit/>
          </a:bodyPr>
          <a:lstStyle/>
          <a:p>
            <a:endParaRPr lang="en-US" dirty="0"/>
          </a:p>
        </p:txBody>
      </p:sp>
      <p:sp>
        <p:nvSpPr>
          <p:cNvPr id="3" name="TextBox 2"/>
          <p:cNvSpPr txBox="1"/>
          <p:nvPr/>
        </p:nvSpPr>
        <p:spPr>
          <a:xfrm>
            <a:off x="383458" y="3881234"/>
            <a:ext cx="8288594" cy="2246769"/>
          </a:xfrm>
          <a:prstGeom prst="rect">
            <a:avLst/>
          </a:prstGeom>
          <a:noFill/>
        </p:spPr>
        <p:txBody>
          <a:bodyPr wrap="square" rtlCol="0">
            <a:spAutoFit/>
          </a:bodyPr>
          <a:lstStyle/>
          <a:p>
            <a:r>
              <a:rPr lang="en-US" sz="2800" dirty="0"/>
              <a:t>The Mission of the Harris Centre is to encourage </a:t>
            </a:r>
            <a:r>
              <a:rPr lang="en-US" sz="2800" b="1" i="1" u="sng" dirty="0">
                <a:solidFill>
                  <a:srgbClr val="FF0000"/>
                </a:solidFill>
              </a:rPr>
              <a:t>informed public policy </a:t>
            </a:r>
            <a:r>
              <a:rPr lang="en-US" sz="2800" dirty="0"/>
              <a:t>and regional development in Newfoundland and Labrador by supporting communication and collaboration between Memorial University and the people of this province.</a:t>
            </a:r>
          </a:p>
        </p:txBody>
      </p:sp>
      <p:sp>
        <p:nvSpPr>
          <p:cNvPr id="4" name="TextBox 3"/>
          <p:cNvSpPr txBox="1"/>
          <p:nvPr/>
        </p:nvSpPr>
        <p:spPr>
          <a:xfrm>
            <a:off x="383458" y="747252"/>
            <a:ext cx="8288594" cy="2677656"/>
          </a:xfrm>
          <a:prstGeom prst="rect">
            <a:avLst/>
          </a:prstGeom>
          <a:noFill/>
        </p:spPr>
        <p:txBody>
          <a:bodyPr wrap="square" rtlCol="0">
            <a:spAutoFit/>
          </a:bodyPr>
          <a:lstStyle/>
          <a:p>
            <a:r>
              <a:rPr lang="en-US" sz="2800" dirty="0"/>
              <a:t>The Harris Centre’s vision for Newfoundland and Labrador is of a </a:t>
            </a:r>
            <a:r>
              <a:rPr lang="en-US" sz="2800" b="1" i="1" u="sng" dirty="0">
                <a:solidFill>
                  <a:srgbClr val="FF0000"/>
                </a:solidFill>
              </a:rPr>
              <a:t>vibrant democracy with informed citizens actively engaged </a:t>
            </a:r>
            <a:r>
              <a:rPr lang="en-US" sz="2800" dirty="0"/>
              <a:t>in realizing a prosperous and sustainable society which values individual and collective responsibility for decision-making and development, true to our unique culture and identity.</a:t>
            </a:r>
          </a:p>
        </p:txBody>
      </p:sp>
    </p:spTree>
    <p:extLst>
      <p:ext uri="{BB962C8B-B14F-4D97-AF65-F5344CB8AC3E}">
        <p14:creationId xmlns:p14="http://schemas.microsoft.com/office/powerpoint/2010/main" val="4071954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76294" y="2720898"/>
            <a:ext cx="3992136" cy="830997"/>
          </a:xfrm>
          <a:prstGeom prst="rect">
            <a:avLst/>
          </a:prstGeom>
          <a:noFill/>
        </p:spPr>
        <p:txBody>
          <a:bodyPr wrap="square" rtlCol="0">
            <a:spAutoFit/>
          </a:bodyPr>
          <a:lstStyle/>
          <a:p>
            <a:pPr algn="ctr"/>
            <a:r>
              <a:rPr lang="en-CA" sz="4800" b="1" dirty="0" smtClean="0"/>
              <a:t>Player #3</a:t>
            </a:r>
            <a:endParaRPr lang="en-US" sz="4800" b="1" dirty="0"/>
          </a:p>
        </p:txBody>
      </p:sp>
    </p:spTree>
    <p:extLst>
      <p:ext uri="{BB962C8B-B14F-4D97-AF65-F5344CB8AC3E}">
        <p14:creationId xmlns:p14="http://schemas.microsoft.com/office/powerpoint/2010/main" val="2737840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1/1f/Cape.logo.bi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7666" y="1400928"/>
            <a:ext cx="6168820" cy="39130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98471" y="5631366"/>
            <a:ext cx="7393259" cy="461665"/>
          </a:xfrm>
          <a:prstGeom prst="rect">
            <a:avLst/>
          </a:prstGeom>
          <a:noFill/>
        </p:spPr>
        <p:txBody>
          <a:bodyPr wrap="square" rtlCol="0">
            <a:spAutoFit/>
          </a:bodyPr>
          <a:lstStyle/>
          <a:p>
            <a:r>
              <a:rPr lang="en-CA" sz="2400" b="1" dirty="0" smtClean="0"/>
              <a:t>Canadian Association of Physicians for the Environment</a:t>
            </a:r>
            <a:endParaRPr lang="en-US" sz="2400" b="1" dirty="0"/>
          </a:p>
        </p:txBody>
      </p:sp>
    </p:spTree>
    <p:extLst>
      <p:ext uri="{BB962C8B-B14F-4D97-AF65-F5344CB8AC3E}">
        <p14:creationId xmlns:p14="http://schemas.microsoft.com/office/powerpoint/2010/main" val="1237515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3497" y="729344"/>
            <a:ext cx="6117773" cy="954107"/>
          </a:xfrm>
          <a:prstGeom prst="rect">
            <a:avLst/>
          </a:prstGeom>
          <a:noFill/>
        </p:spPr>
        <p:txBody>
          <a:bodyPr wrap="square" rtlCol="0">
            <a:spAutoFit/>
          </a:bodyPr>
          <a:lstStyle/>
          <a:p>
            <a:pPr algn="ctr"/>
            <a:r>
              <a:rPr lang="en-US" sz="2800" b="1" dirty="0"/>
              <a:t>CAPE works to protect human health </a:t>
            </a:r>
            <a:endParaRPr lang="en-US" sz="2800" b="1" dirty="0" smtClean="0"/>
          </a:p>
          <a:p>
            <a:pPr algn="ctr"/>
            <a:r>
              <a:rPr lang="en-US" sz="2800" b="1" dirty="0" smtClean="0"/>
              <a:t>by </a:t>
            </a:r>
            <a:r>
              <a:rPr lang="en-US" sz="2800" b="1" dirty="0"/>
              <a:t>protecting the </a:t>
            </a:r>
            <a:r>
              <a:rPr lang="en-US" sz="2800" b="1" dirty="0" smtClean="0"/>
              <a:t>planet</a:t>
            </a:r>
            <a:endParaRPr lang="en-US" sz="2800" dirty="0"/>
          </a:p>
        </p:txBody>
      </p:sp>
      <p:sp>
        <p:nvSpPr>
          <p:cNvPr id="6" name="TextBox 5"/>
          <p:cNvSpPr txBox="1"/>
          <p:nvPr/>
        </p:nvSpPr>
        <p:spPr>
          <a:xfrm>
            <a:off x="1643740" y="2155370"/>
            <a:ext cx="5497286" cy="4247317"/>
          </a:xfrm>
          <a:prstGeom prst="rect">
            <a:avLst/>
          </a:prstGeom>
          <a:noFill/>
        </p:spPr>
        <p:txBody>
          <a:bodyPr wrap="square" rtlCol="0">
            <a:spAutoFit/>
          </a:bodyPr>
          <a:lstStyle/>
          <a:p>
            <a:pPr marL="285750" lvl="0" indent="-285750">
              <a:buFont typeface="Arial" panose="020B0604020202020204" pitchFamily="34" charset="0"/>
              <a:buChar char="•"/>
            </a:pPr>
            <a:r>
              <a:rPr lang="en-US" altLang="en-US" dirty="0" smtClean="0"/>
              <a:t>We </a:t>
            </a:r>
            <a:r>
              <a:rPr lang="en-US" altLang="en-US" dirty="0"/>
              <a:t>seek to </a:t>
            </a:r>
            <a:r>
              <a:rPr lang="en-US" altLang="en-US" b="1" i="1" u="sng" dirty="0"/>
              <a:t>better understand </a:t>
            </a:r>
            <a:r>
              <a:rPr lang="en-US" altLang="en-US" dirty="0"/>
              <a:t>how environmental degradation affects human health and to be a resource to others</a:t>
            </a:r>
            <a:r>
              <a:rPr lang="en-US" altLang="en-US" dirty="0" smtClean="0"/>
              <a:t>.</a:t>
            </a:r>
          </a:p>
          <a:p>
            <a:pPr lvl="0"/>
            <a:r>
              <a:rPr lang="en-US" altLang="en-US" dirty="0" smtClean="0">
                <a:latin typeface="Arial" panose="020B0604020202020204" pitchFamily="34" charset="0"/>
              </a:rPr>
              <a:t> </a:t>
            </a:r>
          </a:p>
          <a:p>
            <a:pPr marL="285750" lvl="0" indent="-285750">
              <a:buFont typeface="Arial" panose="020B0604020202020204" pitchFamily="34" charset="0"/>
              <a:buChar char="•"/>
            </a:pPr>
            <a:r>
              <a:rPr lang="en-US" dirty="0" smtClean="0"/>
              <a:t>We </a:t>
            </a:r>
            <a:r>
              <a:rPr lang="en-US" b="1" i="1" u="sng" dirty="0"/>
              <a:t>educate</a:t>
            </a:r>
            <a:r>
              <a:rPr lang="en-US" dirty="0"/>
              <a:t> our members, other physicians and health professionals, the public, and policy-makers about environmental health </a:t>
            </a:r>
            <a:r>
              <a:rPr lang="en-US" dirty="0" smtClean="0"/>
              <a:t>issues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We </a:t>
            </a:r>
            <a:r>
              <a:rPr lang="en-US" b="1" i="1" u="sng" dirty="0"/>
              <a:t>take actions </a:t>
            </a:r>
            <a:r>
              <a:rPr lang="en-US" dirty="0"/>
              <a:t>that will contribute to the protection and promotion of human health by addressing issues of environmental </a:t>
            </a:r>
            <a:r>
              <a:rPr lang="en-US" dirty="0" smtClean="0"/>
              <a:t>degradation</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We </a:t>
            </a:r>
            <a:r>
              <a:rPr lang="en-US" b="1" i="1" u="sng" dirty="0"/>
              <a:t>collaborate</a:t>
            </a:r>
            <a:r>
              <a:rPr lang="en-US" dirty="0"/>
              <a:t> with other organizations, nationally and internationally, that share our concerns and values.</a:t>
            </a:r>
          </a:p>
        </p:txBody>
      </p:sp>
    </p:spTree>
    <p:extLst>
      <p:ext uri="{BB962C8B-B14F-4D97-AF65-F5344CB8AC3E}">
        <p14:creationId xmlns:p14="http://schemas.microsoft.com/office/powerpoint/2010/main" val="26218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utopiayouarestandinginit.files.wordpress.com/2015/03/bees.jpg?w=6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5179" y="315183"/>
            <a:ext cx="2857500" cy="44196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cape.ca/wp-content/uploads/2013/08/pesticide_featured_im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629" y="962141"/>
            <a:ext cx="2422913" cy="377264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touchofgardening.files.wordpress.com/2013/03/cape-poster-very-best.jpg?w=563&amp;h=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0118" y="1480457"/>
            <a:ext cx="2772914" cy="504996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14039" y="315183"/>
            <a:ext cx="4661210" cy="461665"/>
          </a:xfrm>
          <a:prstGeom prst="rect">
            <a:avLst/>
          </a:prstGeom>
          <a:noFill/>
        </p:spPr>
        <p:txBody>
          <a:bodyPr wrap="square" rtlCol="0">
            <a:spAutoFit/>
          </a:bodyPr>
          <a:lstStyle/>
          <a:p>
            <a:pPr algn="ctr"/>
            <a:r>
              <a:rPr lang="en-CA" sz="2400" b="1" dirty="0" smtClean="0"/>
              <a:t>CAPE and pesticides</a:t>
            </a:r>
            <a:endParaRPr lang="en-US" sz="2400" b="1" dirty="0"/>
          </a:p>
        </p:txBody>
      </p:sp>
      <p:sp>
        <p:nvSpPr>
          <p:cNvPr id="3" name="TextBox 2"/>
          <p:cNvSpPr txBox="1"/>
          <p:nvPr/>
        </p:nvSpPr>
        <p:spPr>
          <a:xfrm>
            <a:off x="6668429" y="5285678"/>
            <a:ext cx="1237786" cy="523220"/>
          </a:xfrm>
          <a:prstGeom prst="rect">
            <a:avLst/>
          </a:prstGeom>
          <a:noFill/>
          <a:ln w="57150">
            <a:solidFill>
              <a:schemeClr val="tx1"/>
            </a:solidFill>
          </a:ln>
        </p:spPr>
        <p:txBody>
          <a:bodyPr wrap="square" rtlCol="0">
            <a:spAutoFit/>
          </a:bodyPr>
          <a:lstStyle/>
          <a:p>
            <a:pPr algn="ctr"/>
            <a:r>
              <a:rPr lang="en-CA" sz="2800" b="1" i="1" dirty="0" smtClean="0"/>
              <a:t>$150K</a:t>
            </a:r>
            <a:endParaRPr lang="en-US" sz="2800" b="1" i="1" dirty="0"/>
          </a:p>
        </p:txBody>
      </p:sp>
    </p:spTree>
    <p:extLst>
      <p:ext uri="{BB962C8B-B14F-4D97-AF65-F5344CB8AC3E}">
        <p14:creationId xmlns:p14="http://schemas.microsoft.com/office/powerpoint/2010/main" val="212522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5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2"/>
                                        </p:tgtEl>
                                        <p:attrNameLst>
                                          <p:attrName>style.visibility</p:attrName>
                                        </p:attrNameLst>
                                      </p:cBhvr>
                                      <p:to>
                                        <p:strVal val="visible"/>
                                      </p:to>
                                    </p:set>
                                    <p:animEffect transition="in" filter="fade">
                                      <p:cBhvr>
                                        <p:cTn id="12" dur="500"/>
                                        <p:tgtEl>
                                          <p:spTgt spid="410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fade">
                                      <p:cBhvr>
                                        <p:cTn id="17" dur="500"/>
                                        <p:tgtEl>
                                          <p:spTgt spid="409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7887" y="2643809"/>
            <a:ext cx="4740966" cy="830997"/>
          </a:xfrm>
          <a:prstGeom prst="rect">
            <a:avLst/>
          </a:prstGeom>
          <a:noFill/>
        </p:spPr>
        <p:txBody>
          <a:bodyPr wrap="square" rtlCol="0">
            <a:spAutoFit/>
          </a:bodyPr>
          <a:lstStyle/>
          <a:p>
            <a:pPr algn="ctr"/>
            <a:r>
              <a:rPr lang="en-CA" sz="4800" b="1" dirty="0" smtClean="0"/>
              <a:t>Player #2</a:t>
            </a:r>
            <a:endParaRPr lang="en-US" sz="4800" b="1" dirty="0"/>
          </a:p>
        </p:txBody>
      </p:sp>
    </p:spTree>
    <p:extLst>
      <p:ext uri="{BB962C8B-B14F-4D97-AF65-F5344CB8AC3E}">
        <p14:creationId xmlns:p14="http://schemas.microsoft.com/office/powerpoint/2010/main" val="20709822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498</TotalTime>
  <Words>1869</Words>
  <Application>Microsoft Office PowerPoint</Application>
  <PresentationFormat>On-screen Show (4:3)</PresentationFormat>
  <Paragraphs>117</Paragraphs>
  <Slides>33</Slides>
  <Notes>1</Notes>
  <HiddenSlides>0</HiddenSlides>
  <MMClips>1</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Commissioner of the Environment and Sustainable Development, Judy Gelfand – part of the Office of the Auditor General of Canada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Warren Bell</dc:creator>
  <cp:lastModifiedBy>McVeigh, Jennifer</cp:lastModifiedBy>
  <cp:revision>36</cp:revision>
  <dcterms:created xsi:type="dcterms:W3CDTF">2016-01-31T00:43:48Z</dcterms:created>
  <dcterms:modified xsi:type="dcterms:W3CDTF">2016-02-16T18:11:16Z</dcterms:modified>
</cp:coreProperties>
</file>