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62" y="-41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805B6-8E43-47F0-8BF6-62DBEB4BBD7F}" type="datetimeFigureOut">
              <a:rPr lang="en-CA" smtClean="0"/>
              <a:t>16/02/2016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02D9B-CF9E-4C85-9108-41BDA9C7AB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30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02D9B-CF9E-4C85-9108-41BDA9C7AB8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12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Pesticides and human health: old and emerging issues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8861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CA" dirty="0" smtClean="0"/>
              <a:t>Dr. </a:t>
            </a:r>
            <a:r>
              <a:rPr lang="en-CA" dirty="0" err="1" smtClean="0"/>
              <a:t>Atanu</a:t>
            </a:r>
            <a:r>
              <a:rPr lang="en-CA" dirty="0" smtClean="0"/>
              <a:t> Sarkar </a:t>
            </a:r>
            <a:r>
              <a:rPr lang="en-CA" sz="1600" dirty="0" smtClean="0"/>
              <a:t>MBBS, PhD, MES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2400" dirty="0" smtClean="0"/>
              <a:t>Assistant Professor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2400" dirty="0" smtClean="0"/>
              <a:t>(Environmental and Occupational Health)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2400" dirty="0" smtClean="0"/>
              <a:t>Division of Community Health and Humanities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2400" dirty="0" smtClean="0"/>
              <a:t>Faculty of Medicine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2400" dirty="0" smtClean="0"/>
              <a:t>Memorial University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CA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CA" sz="2400" dirty="0" smtClean="0"/>
              <a:t>Synergy session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2400" dirty="0" smtClean="0"/>
              <a:t>Organized by Harris Centre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2400" dirty="0" smtClean="0"/>
              <a:t>12</a:t>
            </a:r>
            <a:r>
              <a:rPr lang="en-CA" sz="2400" baseline="30000" dirty="0" smtClean="0"/>
              <a:t>th</a:t>
            </a:r>
            <a:r>
              <a:rPr lang="en-CA" sz="2400" dirty="0" smtClean="0"/>
              <a:t> Feb, 2016</a:t>
            </a:r>
            <a:endParaRPr lang="en-CA" sz="2400" dirty="0"/>
          </a:p>
        </p:txBody>
      </p:sp>
      <p:pic>
        <p:nvPicPr>
          <p:cNvPr id="1026" name="Picture 2" descr="https://harriscentre.myreviewroom.com/media/assets/reviewrooms/HarrisCentre/HCenter-logo%28hori%29RBG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94606"/>
            <a:ext cx="35052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8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CA" b="1" dirty="0"/>
              <a:t>Living in safer place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1"/>
            <a:ext cx="9144000" cy="586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46138"/>
            <a:ext cx="9144000" cy="601186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-4689"/>
            <a:ext cx="9143999" cy="87305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CA" b="1" dirty="0"/>
              <a:t>Living in safer place</a:t>
            </a:r>
          </a:p>
        </p:txBody>
      </p:sp>
    </p:spTree>
    <p:extLst>
      <p:ext uri="{BB962C8B-B14F-4D97-AF65-F5344CB8AC3E}">
        <p14:creationId xmlns:p14="http://schemas.microsoft.com/office/powerpoint/2010/main" val="16149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CA" b="1" dirty="0"/>
              <a:t>Banned </a:t>
            </a:r>
            <a:r>
              <a:rPr lang="en-CA" b="1" dirty="0" smtClean="0"/>
              <a:t>– safe forever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4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CA" dirty="0"/>
              <a:t>Observations indicate ancestral exposure to DDT can promote obesity and associated </a:t>
            </a:r>
            <a:r>
              <a:rPr lang="en-CA" dirty="0" smtClean="0"/>
              <a:t>disease trans-generationally</a:t>
            </a:r>
            <a:r>
              <a:rPr lang="en-CA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CA" b="1" dirty="0"/>
              <a:t>Banned </a:t>
            </a:r>
            <a:r>
              <a:rPr lang="en-CA" b="1" dirty="0" smtClean="0"/>
              <a:t>– safe forever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51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EFSA vs independent scienti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922977">
            <a:off x="457200" y="61317"/>
            <a:ext cx="2209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9600" dirty="0" smtClean="0">
                <a:solidFill>
                  <a:srgbClr val="FF0000"/>
                </a:solidFill>
              </a:rPr>
              <a:t>?</a:t>
            </a:r>
            <a:endParaRPr lang="en-CA" sz="3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7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819399"/>
          </a:xfrm>
        </p:spPr>
        <p:txBody>
          <a:bodyPr>
            <a:normAutofit/>
          </a:bodyPr>
          <a:lstStyle/>
          <a:p>
            <a:r>
              <a:rPr lang="en-CA" b="1" dirty="0" smtClean="0"/>
              <a:t>Systematic </a:t>
            </a:r>
            <a:r>
              <a:rPr lang="en-CA" b="1" dirty="0"/>
              <a:t>Review of Pesticide </a:t>
            </a:r>
            <a:r>
              <a:rPr lang="en-CA" b="1" dirty="0" smtClean="0"/>
              <a:t>Health </a:t>
            </a:r>
            <a:r>
              <a:rPr lang="en-CA" b="1" dirty="0"/>
              <a:t>Effects </a:t>
            </a:r>
            <a:r>
              <a:rPr lang="en-CA" b="1" dirty="0" smtClean="0"/>
              <a:t>(2012) – Ontario College of Family Physicians</a:t>
            </a:r>
            <a:br>
              <a:rPr lang="en-CA" b="1" dirty="0" smtClean="0"/>
            </a:br>
            <a:r>
              <a:rPr lang="en-CA" sz="3600" i="1" dirty="0" smtClean="0"/>
              <a:t>(based </a:t>
            </a:r>
            <a:r>
              <a:rPr lang="en-CA" sz="3600" i="1" dirty="0"/>
              <a:t>on 142 studies since 2003)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Some excerpts 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29431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CA" b="1" dirty="0"/>
              <a:t>Reproductive health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839200" cy="2362200"/>
          </a:xfrm>
        </p:spPr>
        <p:txBody>
          <a:bodyPr/>
          <a:lstStyle/>
          <a:p>
            <a:r>
              <a:rPr lang="en-CA" dirty="0" smtClean="0"/>
              <a:t>Fetal growth retardation</a:t>
            </a:r>
          </a:p>
          <a:p>
            <a:r>
              <a:rPr lang="en-CA" dirty="0" smtClean="0"/>
              <a:t>Low birth weight, preterm birth</a:t>
            </a:r>
          </a:p>
          <a:p>
            <a:r>
              <a:rPr lang="en-CA" dirty="0" smtClean="0"/>
              <a:t>Congenital anomalies (h</a:t>
            </a:r>
            <a:r>
              <a:rPr lang="pt-BR" dirty="0" smtClean="0"/>
              <a:t>ypospadias</a:t>
            </a:r>
            <a:r>
              <a:rPr lang="pt-BR" dirty="0"/>
              <a:t>, neural tube </a:t>
            </a:r>
            <a:r>
              <a:rPr lang="pt-BR" dirty="0" smtClean="0"/>
              <a:t>defects</a:t>
            </a:r>
            <a:r>
              <a:rPr lang="pt-BR" dirty="0"/>
              <a:t>, and congenital </a:t>
            </a:r>
            <a:r>
              <a:rPr lang="pt-BR" dirty="0" smtClean="0"/>
              <a:t>diaphragmatic hernia)</a:t>
            </a:r>
            <a:endParaRPr lang="pt-BR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05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Neurodevelopmental/behavioral health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r>
              <a:rPr lang="en-CA" dirty="0" smtClean="0"/>
              <a:t>Affecting reflexes</a:t>
            </a:r>
          </a:p>
          <a:p>
            <a:r>
              <a:rPr lang="en-CA" dirty="0" smtClean="0"/>
              <a:t>Mental development and Psychomotor development</a:t>
            </a:r>
            <a:endParaRPr lang="en-CA" dirty="0"/>
          </a:p>
          <a:p>
            <a:r>
              <a:rPr lang="en-CA" dirty="0"/>
              <a:t>Attention deficit hyperactivity disorder (ADHD), low IQ, </a:t>
            </a:r>
            <a:r>
              <a:rPr lang="en-CA" dirty="0" smtClean="0"/>
              <a:t>autism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439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CA" b="1" dirty="0" smtClean="0"/>
              <a:t>Respiratory health outcomes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59363"/>
          </a:xfrm>
        </p:spPr>
        <p:txBody>
          <a:bodyPr/>
          <a:lstStyle/>
          <a:p>
            <a:r>
              <a:rPr lang="en-CA" dirty="0" smtClean="0"/>
              <a:t>Atopic asthma (occupational, domestic and environmental)</a:t>
            </a:r>
          </a:p>
          <a:p>
            <a:r>
              <a:rPr lang="en-CA" dirty="0" smtClean="0"/>
              <a:t>Chronic bronchitis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14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CA" b="1" dirty="0" smtClean="0"/>
              <a:t>Emerging issues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7649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CA" b="1" dirty="0" smtClean="0"/>
              <a:t>Busting Myth – No Worries</a:t>
            </a:r>
            <a:endParaRPr lang="en-CA" b="1" dirty="0"/>
          </a:p>
        </p:txBody>
      </p:sp>
      <p:pic>
        <p:nvPicPr>
          <p:cNvPr id="1028" name="Picture 4" descr="http://30.media.tumblr.com/tumblr_l8geoxmMh91qa4w2fo1_5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5638800" cy="304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CA" sz="4000" b="1" dirty="0" smtClean="0">
                <a:solidFill>
                  <a:schemeClr val="bg1"/>
                </a:solidFill>
              </a:rPr>
              <a:t>Low dose exposure</a:t>
            </a:r>
          </a:p>
          <a:p>
            <a:pPr>
              <a:lnSpc>
                <a:spcPct val="150000"/>
              </a:lnSpc>
            </a:pPr>
            <a:r>
              <a:rPr lang="en-CA" sz="4000" b="1" dirty="0" smtClean="0">
                <a:solidFill>
                  <a:schemeClr val="bg1"/>
                </a:solidFill>
              </a:rPr>
              <a:t>Living in safer place</a:t>
            </a:r>
          </a:p>
          <a:p>
            <a:pPr>
              <a:lnSpc>
                <a:spcPct val="150000"/>
              </a:lnSpc>
            </a:pPr>
            <a:r>
              <a:rPr lang="en-CA" sz="4000" b="1" dirty="0" smtClean="0">
                <a:solidFill>
                  <a:schemeClr val="bg1"/>
                </a:solidFill>
              </a:rPr>
              <a:t>Banned – safe forever</a:t>
            </a:r>
          </a:p>
        </p:txBody>
      </p:sp>
    </p:spTree>
    <p:extLst>
      <p:ext uri="{BB962C8B-B14F-4D97-AF65-F5344CB8AC3E}">
        <p14:creationId xmlns:p14="http://schemas.microsoft.com/office/powerpoint/2010/main" val="276675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38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CA" b="1" dirty="0"/>
              <a:t>Low dose </a:t>
            </a:r>
            <a:r>
              <a:rPr lang="en-CA" b="1" dirty="0" smtClean="0"/>
              <a:t>exposure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35563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3820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3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/>
          </a:bodyPr>
          <a:lstStyle/>
          <a:p>
            <a:r>
              <a:rPr lang="en-CA" dirty="0" smtClean="0"/>
              <a:t>Glyphosate </a:t>
            </a:r>
            <a:r>
              <a:rPr lang="en-CA" dirty="0"/>
              <a:t>acceptable </a:t>
            </a:r>
            <a:r>
              <a:rPr lang="en-CA" dirty="0" smtClean="0"/>
              <a:t>daily intake </a:t>
            </a:r>
            <a:r>
              <a:rPr lang="en-CA" dirty="0"/>
              <a:t>(ADI), which is currently set at 0.3 mg/kg </a:t>
            </a:r>
            <a:r>
              <a:rPr lang="en-CA" dirty="0" smtClean="0"/>
              <a:t>body weight /day within </a:t>
            </a:r>
            <a:r>
              <a:rPr lang="en-CA" dirty="0"/>
              <a:t>the European Union and 1.75 mg/kg body weight </a:t>
            </a:r>
            <a:r>
              <a:rPr lang="en-CA" dirty="0" smtClean="0"/>
              <a:t>/</a:t>
            </a:r>
            <a:r>
              <a:rPr lang="en-CA" dirty="0"/>
              <a:t>day </a:t>
            </a:r>
            <a:r>
              <a:rPr lang="en-CA" dirty="0" smtClean="0"/>
              <a:t>in the </a:t>
            </a:r>
            <a:r>
              <a:rPr lang="en-CA" dirty="0"/>
              <a:t>USA based on </a:t>
            </a:r>
            <a:r>
              <a:rPr lang="en-CA" dirty="0" err="1" smtClean="0"/>
              <a:t>hepato</a:t>
            </a:r>
            <a:r>
              <a:rPr lang="en-CA" dirty="0" smtClean="0"/>
              <a:t>-renal </a:t>
            </a:r>
            <a:r>
              <a:rPr lang="en-CA" dirty="0"/>
              <a:t>toxicity </a:t>
            </a:r>
            <a:r>
              <a:rPr lang="en-CA" dirty="0" smtClean="0"/>
              <a:t>measurements after </a:t>
            </a:r>
            <a:r>
              <a:rPr lang="en-CA" dirty="0"/>
              <a:t>chronic exposure in </a:t>
            </a:r>
            <a:r>
              <a:rPr lang="en-CA" dirty="0" smtClean="0"/>
              <a:t>rats</a:t>
            </a:r>
          </a:p>
          <a:p>
            <a:r>
              <a:rPr lang="en-CA" dirty="0" smtClean="0"/>
              <a:t>Current study </a:t>
            </a:r>
            <a:r>
              <a:rPr lang="en-CA" dirty="0"/>
              <a:t>4 ng/kg body weight </a:t>
            </a:r>
            <a:r>
              <a:rPr lang="en-CA" dirty="0" smtClean="0"/>
              <a:t>/</a:t>
            </a:r>
            <a:r>
              <a:rPr lang="en-CA" dirty="0"/>
              <a:t>day of </a:t>
            </a:r>
            <a:r>
              <a:rPr lang="en-CA" dirty="0" smtClean="0"/>
              <a:t>glyphosate</a:t>
            </a:r>
          </a:p>
          <a:p>
            <a:r>
              <a:rPr lang="en-CA" dirty="0" smtClean="0"/>
              <a:t>1 mg = 1000000 ng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62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CA" b="1" dirty="0"/>
              <a:t>Low dose </a:t>
            </a:r>
            <a:r>
              <a:rPr lang="en-CA" b="1" dirty="0" smtClean="0"/>
              <a:t>exposure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62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238</Words>
  <Application>Microsoft Office PowerPoint</Application>
  <PresentationFormat>On-screen Show (4:3)</PresentationFormat>
  <Paragraphs>41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Pesticides and human health: old and emerging issues </vt:lpstr>
      <vt:lpstr>Systematic Review of Pesticide Health Effects (2012) – Ontario College of Family Physicians (based on 142 studies since 2003)</vt:lpstr>
      <vt:lpstr>Reproductive health outcomes</vt:lpstr>
      <vt:lpstr>Neurodevelopmental/behavioral health</vt:lpstr>
      <vt:lpstr>Respiratory health outcomes</vt:lpstr>
      <vt:lpstr>Emerging issues</vt:lpstr>
      <vt:lpstr>Busting Myth – No Worries</vt:lpstr>
      <vt:lpstr>Low dose exposure</vt:lpstr>
      <vt:lpstr>Low dose exposure</vt:lpstr>
      <vt:lpstr>Living in safer place</vt:lpstr>
      <vt:lpstr>Living in safer place</vt:lpstr>
      <vt:lpstr>Banned – safe forever</vt:lpstr>
      <vt:lpstr>Banned – safe forever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Sarkar, Atanu</dc:creator>
  <cp:lastModifiedBy>McVeigh, Jennifer</cp:lastModifiedBy>
  <cp:revision>31</cp:revision>
  <dcterms:created xsi:type="dcterms:W3CDTF">2006-08-16T00:00:00Z</dcterms:created>
  <dcterms:modified xsi:type="dcterms:W3CDTF">2016-02-16T18:02:40Z</dcterms:modified>
</cp:coreProperties>
</file>