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5" r:id="rId2"/>
    <p:sldId id="286" r:id="rId3"/>
    <p:sldId id="287" r:id="rId4"/>
    <p:sldId id="288" r:id="rId5"/>
    <p:sldId id="289" r:id="rId6"/>
  </p:sldIdLst>
  <p:sldSz cx="13003213" cy="9747250"/>
  <p:notesSz cx="6858000" cy="9144000"/>
  <p:defaultTextStyle>
    <a:defPPr>
      <a:defRPr lang="en-US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1298575" indent="-38417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2598738" indent="-76993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99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62633"/>
    <a:srgbClr val="63666A"/>
    <a:srgbClr val="322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1" autoAdjust="0"/>
    <p:restoredTop sz="94624"/>
  </p:normalViewPr>
  <p:slideViewPr>
    <p:cSldViewPr snapToGrid="0" snapToObjects="1">
      <p:cViewPr varScale="1">
        <p:scale>
          <a:sx n="83" d="100"/>
          <a:sy n="83" d="100"/>
        </p:scale>
        <p:origin x="1914" y="90"/>
      </p:cViewPr>
      <p:guideLst>
        <p:guide orient="horz" pos="1699"/>
        <p:guide pos="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07EC-26AC-7045-89FE-93F3FE101121}" type="datetime1">
              <a:rPr lang="en-CA" smtClean="0"/>
              <a:t>2017-12-12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7F26-260C-9347-AA87-8873A37F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3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0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DBF02D-9CC5-244C-83BE-68A724A7F599}" type="datetime1">
              <a:rPr lang="en-CA" smtClean="0"/>
              <a:t>2017-12-12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0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697F9-5F25-954B-A091-84751AF87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1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9857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59873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250006" algn="l" defTabSz="6500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0007" algn="l" defTabSz="6500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0009" algn="l" defTabSz="6500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0010" algn="l" defTabSz="65000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31" y="764492"/>
            <a:ext cx="11591894" cy="25375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9600"/>
              </a:lnSpc>
              <a:defRPr sz="11000" b="1" cap="all" baseline="0">
                <a:solidFill>
                  <a:schemeClr val="accent4">
                    <a:lumMod val="25000"/>
                    <a:lumOff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3251199"/>
            <a:ext cx="11591895" cy="2353732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ts val="9600"/>
              </a:lnSpc>
              <a:buNone/>
              <a:defRPr sz="11000" b="1" i="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31" y="6032430"/>
            <a:ext cx="9145980" cy="846453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ts val="2800"/>
              </a:lnSpc>
              <a:buNone/>
              <a:defRPr sz="2400" b="0" i="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7632" y="8607425"/>
            <a:ext cx="1176052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- small - footer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martArt Placeholder 2"/>
          <p:cNvSpPr>
            <a:spLocks noGrp="1"/>
          </p:cNvSpPr>
          <p:nvPr>
            <p:ph type="dgm" sz="quarter" idx="20"/>
          </p:nvPr>
        </p:nvSpPr>
        <p:spPr>
          <a:xfrm>
            <a:off x="762022" y="2940050"/>
            <a:ext cx="11574441" cy="580883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7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- small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martArt Placeholder 2"/>
          <p:cNvSpPr>
            <a:spLocks noGrp="1"/>
          </p:cNvSpPr>
          <p:nvPr>
            <p:ph type="dgm" sz="quarter" idx="20"/>
          </p:nvPr>
        </p:nvSpPr>
        <p:spPr>
          <a:xfrm>
            <a:off x="762022" y="2940051"/>
            <a:ext cx="11574441" cy="616161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Lar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20"/>
          </p:nvPr>
        </p:nvSpPr>
        <p:spPr>
          <a:xfrm>
            <a:off x="863600" y="739551"/>
            <a:ext cx="11472862" cy="830285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6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 + One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6833433" y="2940049"/>
            <a:ext cx="5520492" cy="549839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sz="2800" b="1" i="0" cap="none" spc="-7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0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spc="-70">
                <a:solidFill>
                  <a:srgbClr val="504C4C"/>
                </a:solidFill>
                <a:latin typeface="Arial"/>
                <a:cs typeface="Arial"/>
              </a:defRPr>
            </a:lvl2pPr>
            <a:lvl3pPr marL="982663" indent="-271463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92000"/>
              <a:buFont typeface="Arial"/>
              <a:buChar char="•"/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3pPr>
            <a:lvl4pPr marL="1338263" indent="-2540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4pPr>
            <a:lvl5pPr marL="1795463" indent="-3556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marL="0" marR="0" lvl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3604" y="2940051"/>
            <a:ext cx="5560610" cy="54879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42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3604" y="2940051"/>
            <a:ext cx="5560610" cy="54879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775853" y="2940051"/>
            <a:ext cx="5560610" cy="54879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42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s + caption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82687" y="2928937"/>
            <a:ext cx="2620081" cy="2603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759353" y="6056604"/>
            <a:ext cx="2692510" cy="237143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3759353" y="3160999"/>
            <a:ext cx="2692510" cy="237143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9646042" y="6056604"/>
            <a:ext cx="2692510" cy="237143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646042" y="3178461"/>
            <a:ext cx="2692510" cy="237143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82687" y="5821893"/>
            <a:ext cx="2620081" cy="2603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788305" y="2928937"/>
            <a:ext cx="2620081" cy="2603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788305" y="5821893"/>
            <a:ext cx="2620081" cy="2603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16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+ caption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93238" y="4013195"/>
            <a:ext cx="3386836" cy="333610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80175" y="4013195"/>
            <a:ext cx="3386836" cy="333610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949627" y="4013195"/>
            <a:ext cx="3386836" cy="333610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893269" y="7484763"/>
            <a:ext cx="3386805" cy="9432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5080206" y="7484763"/>
            <a:ext cx="3386805" cy="9432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949658" y="7484763"/>
            <a:ext cx="3386805" cy="9432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1800" b="0" i="0" kern="1200" cap="all" spc="30" baseline="0">
                <a:solidFill>
                  <a:srgbClr val="504C4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62030" y="2934912"/>
            <a:ext cx="11574433" cy="781425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2800" b="1" i="0" cap="none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65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- no foot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31" y="761993"/>
            <a:ext cx="10245082" cy="6671734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6000"/>
              </a:lnSpc>
              <a:defRPr sz="66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29" y="7569193"/>
            <a:ext cx="10245084" cy="1693333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4200" b="1" i="0" cap="all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8351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- footer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31" y="778926"/>
            <a:ext cx="10245082" cy="4758268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5740393"/>
            <a:ext cx="10245084" cy="1693333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7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643468"/>
            <a:ext cx="11574434" cy="609600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rgbClr val="6C042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62030" y="1475318"/>
            <a:ext cx="11574434" cy="609600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2030" y="2307169"/>
            <a:ext cx="11574434" cy="609600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2030" y="3136902"/>
            <a:ext cx="11574434" cy="609600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62030" y="3949703"/>
            <a:ext cx="11574434" cy="609600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27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+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84662" y="133047"/>
            <a:ext cx="13184458" cy="970038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30" y="745063"/>
            <a:ext cx="11574433" cy="84417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1589239"/>
            <a:ext cx="11574434" cy="781425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ts val="5500"/>
              </a:lnSpc>
              <a:buNone/>
              <a:defRPr sz="5500" b="1" i="0" cap="all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9647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+ Midd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18539" y="-135467"/>
            <a:ext cx="13259339" cy="100076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30" y="4097863"/>
            <a:ext cx="11574433" cy="84417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4942039"/>
            <a:ext cx="11574434" cy="781425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ts val="5500"/>
              </a:lnSpc>
              <a:buNone/>
              <a:defRPr sz="55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3259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+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52407" y="-118533"/>
            <a:ext cx="13293207" cy="10058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30" y="7247463"/>
            <a:ext cx="11574433" cy="84417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8091639"/>
            <a:ext cx="11574434" cy="781425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ts val="5500"/>
              </a:lnSpc>
              <a:buNone/>
              <a:defRPr sz="55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3259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- no footer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31" y="761993"/>
            <a:ext cx="10245082" cy="6671734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6000"/>
              </a:lnSpc>
              <a:defRPr sz="6600" b="1" cap="all" spc="-11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29" y="7603059"/>
            <a:ext cx="10245084" cy="1693333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4200" b="1" i="0" cap="all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13032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- footer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31" y="761993"/>
            <a:ext cx="10245082" cy="4758268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5723460"/>
            <a:ext cx="10245084" cy="1693333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ct val="100000"/>
              </a:lnSpc>
              <a:buNone/>
              <a:defRPr sz="3600" b="1" i="0" cap="all" baseline="0">
                <a:solidFill>
                  <a:srgbClr val="A6AAA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7632" y="8607425"/>
            <a:ext cx="1176052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24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31" y="781425"/>
            <a:ext cx="11752212" cy="25375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9600"/>
              </a:lnSpc>
              <a:defRPr sz="11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30" y="3268132"/>
            <a:ext cx="11752213" cy="2353732"/>
          </a:xfrm>
          <a:prstGeom prst="rect">
            <a:avLst/>
          </a:prstGeom>
        </p:spPr>
        <p:txBody>
          <a:bodyPr vert="horz" tIns="0"/>
          <a:lstStyle>
            <a:lvl1pPr marL="0" indent="0" algn="l">
              <a:lnSpc>
                <a:spcPts val="9600"/>
              </a:lnSpc>
              <a:buNone/>
              <a:defRPr sz="11000" b="1" i="0" cap="all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31" y="6049363"/>
            <a:ext cx="9145980" cy="846453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ts val="2800"/>
              </a:lnSpc>
              <a:buNone/>
              <a:defRPr sz="2400" b="0" i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732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5"/>
          </p:nvPr>
        </p:nvSpPr>
        <p:spPr>
          <a:xfrm>
            <a:off x="762032" y="2940049"/>
            <a:ext cx="11591893" cy="549839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sz="2800" b="1" i="0" cap="none" spc="-70">
                <a:solidFill>
                  <a:schemeClr val="accent4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0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spc="-70">
                <a:solidFill>
                  <a:srgbClr val="504C4C"/>
                </a:solidFill>
                <a:latin typeface="Arial"/>
                <a:cs typeface="Arial"/>
              </a:defRPr>
            </a:lvl2pPr>
            <a:lvl3pPr marL="982663" indent="-271463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92000"/>
              <a:buFont typeface="Arial"/>
              <a:buChar char="•"/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3pPr>
            <a:lvl4pPr marL="1338263" indent="-2540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4pPr>
            <a:lvl5pPr marL="1795463" indent="-3556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marL="0" marR="0" lvl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02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30" y="761992"/>
            <a:ext cx="11718345" cy="1642006"/>
          </a:xfrm>
          <a:prstGeom prst="rect">
            <a:avLst/>
          </a:prstGeom>
        </p:spPr>
        <p:txBody>
          <a:bodyPr bIns="0" anchor="t" anchorCtr="0"/>
          <a:lstStyle>
            <a:lvl1pPr algn="l">
              <a:lnSpc>
                <a:spcPts val="5500"/>
              </a:lnSpc>
              <a:defRPr sz="5500" b="1" cap="all" spc="-110" baseline="0">
                <a:solidFill>
                  <a:srgbClr val="6C04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7729" y="8607425"/>
            <a:ext cx="1215857" cy="7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>
          <a:xfrm>
            <a:off x="762030" y="2940049"/>
            <a:ext cx="5520492" cy="549839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sz="2800" b="1" i="0" cap="none" spc="-70">
                <a:solidFill>
                  <a:srgbClr val="868686"/>
                </a:solidFill>
                <a:latin typeface="Arial"/>
                <a:cs typeface="Arial"/>
              </a:defRPr>
            </a:lvl1pPr>
            <a:lvl2pPr marL="0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spc="-70">
                <a:solidFill>
                  <a:srgbClr val="504C4C"/>
                </a:solidFill>
                <a:latin typeface="Arial"/>
                <a:cs typeface="Arial"/>
              </a:defRPr>
            </a:lvl2pPr>
            <a:lvl3pPr marL="982663" indent="-271463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92000"/>
              <a:buFont typeface="Arial"/>
              <a:buChar char="•"/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3pPr>
            <a:lvl4pPr marL="1338263" indent="-2540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4pPr>
            <a:lvl5pPr marL="1795463" indent="-3556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marL="0" marR="0" lvl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1"/>
          </p:nvPr>
        </p:nvSpPr>
        <p:spPr>
          <a:xfrm>
            <a:off x="6833433" y="2940049"/>
            <a:ext cx="5520492" cy="549839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sz="2800" b="1" i="0" cap="none" spc="-70">
                <a:solidFill>
                  <a:srgbClr val="868686"/>
                </a:solidFill>
                <a:latin typeface="Arial"/>
                <a:cs typeface="Arial"/>
              </a:defRPr>
            </a:lvl1pPr>
            <a:lvl2pPr marL="0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spc="-70">
                <a:solidFill>
                  <a:srgbClr val="504C4C"/>
                </a:solidFill>
                <a:latin typeface="Arial"/>
                <a:cs typeface="Arial"/>
              </a:defRPr>
            </a:lvl2pPr>
            <a:lvl3pPr marL="982663" indent="-271463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92000"/>
              <a:buFont typeface="Arial"/>
              <a:buChar char="•"/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3pPr>
            <a:lvl4pPr marL="1338263" indent="-2540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4pPr>
            <a:lvl5pPr marL="1795463" indent="-3556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defRPr sz="2800" spc="-70">
                <a:solidFill>
                  <a:srgbClr val="504C4C"/>
                </a:solidFill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marL="0" marR="0" lvl="0" indent="0" algn="l" defTabSz="649288" rtl="0" eaLnBrk="1" fontAlgn="base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4322" y="8926286"/>
            <a:ext cx="98636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81063" y="9012777"/>
            <a:ext cx="7684265" cy="39050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ct val="150000"/>
              </a:lnSpc>
              <a:buNone/>
              <a:defRPr sz="1200" b="0" i="0" cap="all" spc="10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65328" y="9025334"/>
            <a:ext cx="2182677" cy="4626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 i="0" kern="0" cap="none" spc="50" baseline="0">
                <a:solidFill>
                  <a:srgbClr val="363837"/>
                </a:solidFill>
              </a:defRPr>
            </a:lvl1pPr>
          </a:lstStyle>
          <a:p>
            <a:pPr lvl="0"/>
            <a:r>
              <a:rPr lang="en-US" dirty="0" err="1" smtClean="0"/>
              <a:t>www.mun.ca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6" r:id="rId2"/>
    <p:sldLayoutId id="2147483737" r:id="rId3"/>
    <p:sldLayoutId id="2147483738" r:id="rId4"/>
    <p:sldLayoutId id="2147483739" r:id="rId5"/>
    <p:sldLayoutId id="2147483741" r:id="rId6"/>
    <p:sldLayoutId id="2147483752" r:id="rId7"/>
    <p:sldLayoutId id="2147483742" r:id="rId8"/>
    <p:sldLayoutId id="2147483743" r:id="rId9"/>
    <p:sldLayoutId id="2147483758" r:id="rId10"/>
    <p:sldLayoutId id="2147483759" r:id="rId11"/>
    <p:sldLayoutId id="2147483760" r:id="rId12"/>
    <p:sldLayoutId id="2147483748" r:id="rId13"/>
    <p:sldLayoutId id="2147483749" r:id="rId14"/>
    <p:sldLayoutId id="2147483746" r:id="rId15"/>
    <p:sldLayoutId id="2147483747" r:id="rId16"/>
    <p:sldLayoutId id="2147483750" r:id="rId17"/>
    <p:sldLayoutId id="2147483751" r:id="rId18"/>
    <p:sldLayoutId id="2147483753" r:id="rId19"/>
  </p:sldLayoutIdLst>
  <p:timing>
    <p:tnLst>
      <p:par>
        <p:cTn id="1" dur="indefinite" restart="never" nodeType="tmRoot"/>
      </p:par>
    </p:tnLst>
  </p:timing>
  <p:hf hdr="0"/>
  <p:txStyles>
    <p:titleStyle>
      <a:lvl1pPr algn="ctr" defTabSz="649288" rtl="0" fontAlgn="base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649288" rtl="0" eaLnBrk="1" fontAlgn="base" hangingPunct="1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649288" rtl="0" eaLnBrk="1" fontAlgn="base" hangingPunct="1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649288" rtl="0" eaLnBrk="1" fontAlgn="base" hangingPunct="1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649288" rtl="0" eaLnBrk="1" fontAlgn="base" hangingPunct="1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87363" indent="-487363" algn="l" defTabSz="649288" rtl="0" fontAlgn="base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5688" indent="-404813" algn="l" defTabSz="649288" rtl="0" fontAlgn="base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24013" indent="-323850" algn="l" defTabSz="649288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74888" indent="-323850" algn="l" defTabSz="649288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24175" indent="-323850" algn="l" defTabSz="649288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5007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008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009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011" indent="-325001" algn="l" defTabSz="65000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01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02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04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005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006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007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009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010" algn="l" defTabSz="65000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Moment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Working Alone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81063" y="9012238"/>
            <a:ext cx="7683500" cy="390525"/>
          </a:xfrm>
        </p:spPr>
        <p:txBody>
          <a:bodyPr/>
          <a:lstStyle/>
          <a:p>
            <a:r>
              <a:rPr lang="en-US" dirty="0" smtClean="0"/>
              <a:t>Officer of the chief Risk officer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564563" y="9024938"/>
            <a:ext cx="2182812" cy="463550"/>
          </a:xfrm>
        </p:spPr>
        <p:txBody>
          <a:bodyPr/>
          <a:lstStyle/>
          <a:p>
            <a:r>
              <a:rPr lang="en-US" smtClean="0"/>
              <a:t>www.mun.ca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Working Alone?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20800" y="2251514"/>
            <a:ext cx="56557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NL OHS </a:t>
            </a:r>
            <a:r>
              <a:rPr lang="en-US" sz="2800" dirty="0" err="1" smtClean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Regs</a:t>
            </a:r>
            <a:r>
              <a:rPr lang="en-US" sz="2800" dirty="0" smtClean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, </a:t>
            </a:r>
            <a:r>
              <a:rPr lang="en-US" sz="2800" dirty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Section 15 defines working alone or in isolation as circumstances where assistance would not be readily available to the worker:</a:t>
            </a:r>
            <a:endParaRPr lang="en-US" sz="2800" dirty="0">
              <a:solidFill>
                <a:schemeClr val="accent4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indent="457200">
              <a:spcAft>
                <a:spcPts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(a) in case of an emergency; or</a:t>
            </a:r>
            <a:endParaRPr lang="en-US" sz="2800" dirty="0">
              <a:solidFill>
                <a:schemeClr val="accent4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indent="457200">
              <a:spcAft>
                <a:spcPts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(b) in case the worker is injured or in ill health.</a:t>
            </a:r>
            <a:endParaRPr lang="en-US" sz="2800" dirty="0">
              <a:solidFill>
                <a:schemeClr val="accent4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 </a:t>
            </a:r>
            <a:endParaRPr lang="en-US" sz="2800" dirty="0">
              <a:solidFill>
                <a:schemeClr val="accent4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accent4"/>
                </a:solidFill>
                <a:latin typeface="Arial" charset="0"/>
                <a:ea typeface="Times New Roman" charset="0"/>
                <a:cs typeface="Arial" charset="0"/>
              </a:rPr>
              <a:t>In general, employees should not work alone in any situation involving the use of hazardous materials, high voltage, confined spaces, or other high hazard activities. </a:t>
            </a:r>
            <a:endParaRPr lang="en-US" sz="2800" dirty="0" smtClean="0">
              <a:solidFill>
                <a:schemeClr val="accent4"/>
              </a:solidFill>
              <a:latin typeface="Arial" charset="0"/>
              <a:ea typeface="Times New Roman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3" y="2895601"/>
            <a:ext cx="5401020" cy="40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New MUN Safe Feature 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8"/>
          </p:nvPr>
        </p:nvSpPr>
        <p:spPr>
          <a:xfrm>
            <a:off x="762030" y="1719980"/>
            <a:ext cx="6146770" cy="6558844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Available to all MUN Safe Users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Communication Tool that will enable any person to schedule automated check in times with their choice of emergency contact.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Uses the push notifications on your phone to alert the individual to check in.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Calls the emergency contact with an automated phone message within 5 minutes, if the person fails to check in.  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91" y="1560359"/>
            <a:ext cx="3989609" cy="6878086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Office of the Chief Risk officer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9200" y="4507089"/>
            <a:ext cx="1168400" cy="1233311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b="6430"/>
          <a:stretch>
            <a:fillRect/>
          </a:stretch>
        </p:blipFill>
        <p:spPr>
          <a:xfrm>
            <a:off x="893763" y="2100263"/>
            <a:ext cx="3386137" cy="5248275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3901"/>
          <a:stretch>
            <a:fillRect/>
          </a:stretch>
        </p:blipFill>
        <p:spPr>
          <a:xfrm>
            <a:off x="5080000" y="2100263"/>
            <a:ext cx="3200400" cy="5248275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1722"/>
          <a:stretch>
            <a:fillRect/>
          </a:stretch>
        </p:blipFill>
        <p:spPr>
          <a:xfrm>
            <a:off x="8950325" y="2100263"/>
            <a:ext cx="3055938" cy="5248275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TIP: Ensure that your contact is aware that you are working alone and ready to respond in an emergency.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Tip: Keep your phone with you at all times! You must respond in 5 minute of the push notification. 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Tip: In an Emergency situation </a:t>
            </a:r>
            <a:r>
              <a:rPr lang="mr-IN" dirty="0" smtClean="0"/>
              <a:t>–</a:t>
            </a:r>
            <a:r>
              <a:rPr lang="en-US" dirty="0" smtClean="0"/>
              <a:t> Dial CEP or 911 directly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762030" y="209506"/>
            <a:ext cx="11574433" cy="781425"/>
          </a:xfrm>
        </p:spPr>
        <p:txBody>
          <a:bodyPr/>
          <a:lstStyle/>
          <a:p>
            <a:r>
              <a:rPr lang="en-US" sz="4000" dirty="0" smtClean="0"/>
              <a:t>Simply enter the contact information for you and your emergency contact</a:t>
            </a:r>
            <a:r>
              <a:rPr lang="en-US" sz="4000" smtClean="0"/>
              <a:t>, then start </a:t>
            </a:r>
            <a:r>
              <a:rPr lang="en-US" sz="4000" dirty="0" smtClean="0"/>
              <a:t>your session.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half" idx="21"/>
          </p:nvPr>
        </p:nvSpPr>
        <p:spPr>
          <a:xfrm>
            <a:off x="6833433" y="203201"/>
            <a:ext cx="5520492" cy="8551332"/>
          </a:xfrm>
        </p:spPr>
        <p:txBody>
          <a:bodyPr/>
          <a:lstStyle/>
          <a:p>
            <a:r>
              <a:rPr lang="en-US" dirty="0" smtClean="0"/>
              <a:t>You will be notified if your emergency contact has been called.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Office of the Chief Risk Officer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Automated Emergency Voice Call 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99" y="1924639"/>
            <a:ext cx="3823634" cy="6800971"/>
          </a:xfrm>
          <a:prstGeom prst="rect">
            <a:avLst/>
          </a:prstGeom>
        </p:spPr>
      </p:pic>
      <p:pic>
        <p:nvPicPr>
          <p:cNvPr id="2" name="Working alone app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4413" y="44672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ey Corporate 2012">
  <a:themeElements>
    <a:clrScheme name="ClaretWhite">
      <a:dk1>
        <a:srgbClr val="FFFFFE"/>
      </a:dk1>
      <a:lt1>
        <a:srgbClr val="6C0421"/>
      </a:lt1>
      <a:dk2>
        <a:srgbClr val="6C0421"/>
      </a:dk2>
      <a:lt2>
        <a:srgbClr val="FFFFFE"/>
      </a:lt2>
      <a:accent1>
        <a:srgbClr val="6C0421"/>
      </a:accent1>
      <a:accent2>
        <a:srgbClr val="FFFFFE"/>
      </a:accent2>
      <a:accent3>
        <a:srgbClr val="6C706F"/>
      </a:accent3>
      <a:accent4>
        <a:srgbClr val="0D0D0D"/>
      </a:accent4>
      <a:accent5>
        <a:srgbClr val="FFFFFE"/>
      </a:accent5>
      <a:accent6>
        <a:srgbClr val="FFFFFE"/>
      </a:accent6>
      <a:hlink>
        <a:srgbClr val="0D0D0D"/>
      </a:hlink>
      <a:folHlink>
        <a:srgbClr val="0D0D0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Corporate 2012.pot</Template>
  <TotalTime>2378</TotalTime>
  <Words>232</Words>
  <Application>Microsoft Office PowerPoint</Application>
  <PresentationFormat>Custom</PresentationFormat>
  <Paragraphs>29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Grey Corporate 2012</vt:lpstr>
      <vt:lpstr>Safety Moment </vt:lpstr>
      <vt:lpstr>What is Working Alone? </vt:lpstr>
      <vt:lpstr>New MUN Safe Feature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 Baker</dc:creator>
  <cp:lastModifiedBy>Battcock, Barbara</cp:lastModifiedBy>
  <cp:revision>120</cp:revision>
  <cp:lastPrinted>2012-12-19T19:03:42Z</cp:lastPrinted>
  <dcterms:created xsi:type="dcterms:W3CDTF">2012-11-27T14:55:46Z</dcterms:created>
  <dcterms:modified xsi:type="dcterms:W3CDTF">2017-12-12T15:12:58Z</dcterms:modified>
</cp:coreProperties>
</file>