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1" r:id="rId5"/>
    <p:sldId id="260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63" r:id="rId17"/>
    <p:sldId id="264" r:id="rId18"/>
    <p:sldId id="265" r:id="rId19"/>
    <p:sldId id="268" r:id="rId20"/>
    <p:sldId id="282" r:id="rId21"/>
    <p:sldId id="280" r:id="rId2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BAD631E-BAC7-44AE-A205-EED878414F4F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E1E20ADD-F8F1-46AB-AF25-27583311A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93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CFFC-33F1-43B7-8ECA-C59A776CA9B3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A2662-1CB1-4387-8D9B-C00E239B77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31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2662-1CB1-4387-8D9B-C00E239B77E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B2D35CF-0EF6-408F-B1D7-7B74B463736C}" type="datetimeFigureOut">
              <a:rPr lang="en-CA" smtClean="0"/>
              <a:t>2019-01-28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210774D-76AD-4F2B-8415-CD696FACF58F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un.ca/communitygarden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newfoundsander.wordpress.com/berrie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fo-mpo.gc.ca/decisions/fm-2013-gp/atl-015-eng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env.gov.nl.ca/env/wildlif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tatic1.squarespace.com/static/54d9128be4b0de7874ec9a82/56269f77e4b01ff5d3302f67/56269f44e4b01ff5d3302147/1445371716201/RCR_7_Canning-Bottling-Workshop.pdf?format=origina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anl.ca/?s=&amp;categories=0&amp;locations=0&amp;cuisines=94&amp;dir-search=yes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un.ca/botgarden/education/resources/FtG-AG-Pt3-Botany_For_The_Classroom.pd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foodsecurecanada.org/community-networks/food-justic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thinkcanadaorganic.ca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a/Omnivores-Dilemma-Natural-History-Meals/dp/0143038583/ref=sr_1_2?s=books&amp;ie=UTF8&amp;qid=1422364374&amp;sr=1-2" TargetMode="External"/><Relationship Id="rId2" Type="http://schemas.openxmlformats.org/officeDocument/2006/relationships/hyperlink" Target="http://www.amazon.ca/Animal-Vegetable-Miracle-Barbara-Kingsolver/dp/155468188X/ref=sr_1_1?s=books&amp;ie=UTF8&amp;qid=1422364720&amp;sr=1-1&amp;keywords=animal+vegetable+miracl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mazon.ca/Botany-Desire-Plants-Eye-View-World/dp/B006G7YD4U/ref=sr_1_fkmr0_3?s=books&amp;ie=UTF8&amp;qid=1422364849&amp;sr=1-3-fkmr0&amp;keywords=grocery+store+botany" TargetMode="External"/><Relationship Id="rId4" Type="http://schemas.openxmlformats.org/officeDocument/2006/relationships/hyperlink" Target="http://www.amazon.ca/Edible-Plants-Newfoundland-Labrador-Field/dp/0980914493/ref=sr_1_1?s=books&amp;ie=UTF8&amp;qid=1422364767&amp;sr=1-1&amp;keywords=edible+plants+of+newfoundlan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title/tt1421383/" TargetMode="External"/><Relationship Id="rId2" Type="http://schemas.openxmlformats.org/officeDocument/2006/relationships/hyperlink" Target="http://www.foodfirstnl.ca/our-resources/all-around-the-tab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vidsuzuki.org/what-you-can-do/food-and-our-planet/food-and-climate-change/" TargetMode="External"/><Relationship Id="rId5" Type="http://schemas.openxmlformats.org/officeDocument/2006/relationships/hyperlink" Target="http://tvo.org/video/documentaries/to-make-a-farm" TargetMode="External"/><Relationship Id="rId4" Type="http://schemas.openxmlformats.org/officeDocument/2006/relationships/hyperlink" Target="http://www.imdb.com/title/tt1286537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oodfirstnl.c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securitynews.com/Publications/FSN_10_Ways_to_Eat_Local_Food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oodfirstnl.ca/our-resources/nl-seasonality-char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a/maps/search/vegetable+farms+NL/@47.5631387,-52.9759606,11z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johnsfarmersmarke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heorganicfarm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theorganicfarm.net/?page_id=5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672407" cy="2880764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CA" sz="4000" dirty="0" smtClean="0"/>
              <a:t>Food Security and Sustainability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78" y="116632"/>
            <a:ext cx="301865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/>
              <a:t>FFNL : </a:t>
            </a:r>
            <a:r>
              <a:rPr lang="en-CA" dirty="0" smtClean="0"/>
              <a:t>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b="1" dirty="0"/>
              <a:t>5</a:t>
            </a:r>
            <a:r>
              <a:rPr lang="en-CA" b="1" dirty="0" smtClean="0"/>
              <a:t>. </a:t>
            </a:r>
            <a:r>
              <a:rPr lang="en-CA" b="1" dirty="0"/>
              <a:t>Start Gardening</a:t>
            </a:r>
          </a:p>
        </p:txBody>
      </p:sp>
      <p:pic>
        <p:nvPicPr>
          <p:cNvPr id="1026" name="Picture 2" descr="Memorial University Community Gard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3" y="2582114"/>
            <a:ext cx="4968552" cy="3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/>
              <a:t>FFNL : </a:t>
            </a:r>
            <a:r>
              <a:rPr lang="en-CA" dirty="0" smtClean="0"/>
              <a:t>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b="1" dirty="0" smtClean="0"/>
              <a:t>6. </a:t>
            </a:r>
            <a:r>
              <a:rPr lang="en-CA" b="1" dirty="0"/>
              <a:t>Go Berry Picking</a:t>
            </a:r>
          </a:p>
        </p:txBody>
      </p:sp>
      <p:pic>
        <p:nvPicPr>
          <p:cNvPr id="2050" name="Picture 2" descr="https://fbcdn-sphotos-f-a.akamaihd.net/hphotos-ak-xfa1/v/t1.0-9/399572_10152067548475371_199184306_n.jpg?oh=a77d61ba6070fd90ccea1d4ac1c2f683&amp;oe=555B7CBB&amp;__gda__=1432051852_e9e9c6cec08af695402a5b524bfef6f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b="5902"/>
          <a:stretch/>
        </p:blipFill>
        <p:spPr bwMode="auto">
          <a:xfrm>
            <a:off x="2339751" y="2515140"/>
            <a:ext cx="4464495" cy="38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/>
              <a:t>FFNL : </a:t>
            </a:r>
            <a:r>
              <a:rPr lang="en-CA" dirty="0" smtClean="0"/>
              <a:t>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b="1" dirty="0" smtClean="0"/>
              <a:t>7. </a:t>
            </a:r>
            <a:r>
              <a:rPr lang="en-CA" b="1" dirty="0"/>
              <a:t>Wild Harvesting</a:t>
            </a:r>
          </a:p>
        </p:txBody>
      </p:sp>
      <p:pic>
        <p:nvPicPr>
          <p:cNvPr id="3076" name="Picture 4" descr="https://fbcdn-sphotos-d-a.akamaihd.net/hphotos-ak-prn2/v/t1.0-9/44591_10150232079335371_8054689_n.jpg?oh=85d5e7b6eea9f5ac1fb4620483123e34&amp;oe=55596C8D&amp;__gda__=1428226882_3e3577185a20b198fc00bbb8a3b5c5e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65" y="2996952"/>
            <a:ext cx="3431343" cy="25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Moo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85351"/>
            <a:ext cx="3329672" cy="256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/>
              <a:t>FFNL : </a:t>
            </a:r>
            <a:r>
              <a:rPr lang="en-CA" dirty="0" smtClean="0"/>
              <a:t>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b="1" dirty="0" smtClean="0"/>
              <a:t>8. </a:t>
            </a:r>
            <a:r>
              <a:rPr lang="en-CA" b="1" dirty="0"/>
              <a:t>Preserve the Harvest</a:t>
            </a:r>
          </a:p>
        </p:txBody>
      </p:sp>
      <p:pic>
        <p:nvPicPr>
          <p:cNvPr id="4098" name="Picture 2" descr="http://rootcellarsrock.ca/wp-content/uploads/2011/06/IMG_7485-300x19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59" y="2708920"/>
            <a:ext cx="5201680" cy="34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/>
              <a:t>FFNL : </a:t>
            </a:r>
            <a:r>
              <a:rPr lang="en-CA" dirty="0" smtClean="0"/>
              <a:t>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b="1" dirty="0" smtClean="0"/>
              <a:t>9. </a:t>
            </a:r>
            <a:r>
              <a:rPr lang="en-CA" b="1" dirty="0"/>
              <a:t>Support Restaurants That Source Local Food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4546" r="10626" b="8687"/>
          <a:stretch/>
        </p:blipFill>
        <p:spPr>
          <a:xfrm>
            <a:off x="2069697" y="2515139"/>
            <a:ext cx="5004603" cy="38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/>
              <a:t>FFNL : </a:t>
            </a:r>
            <a:r>
              <a:rPr lang="en-CA" dirty="0" smtClean="0"/>
              <a:t>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b="1" dirty="0" smtClean="0"/>
              <a:t>10. </a:t>
            </a:r>
            <a:r>
              <a:rPr lang="en-CA" b="1" dirty="0"/>
              <a:t>Sprout!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77" y="2636912"/>
            <a:ext cx="4482843" cy="336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2185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Food Ethics:</a:t>
            </a:r>
            <a:br>
              <a:rPr lang="en-CA" dirty="0" smtClean="0"/>
            </a:br>
            <a:endParaRPr lang="en-CA" sz="1800" dirty="0" smtClean="0"/>
          </a:p>
          <a:p>
            <a:pPr algn="ctr"/>
            <a:r>
              <a:rPr lang="en-CA" dirty="0" smtClean="0"/>
              <a:t>Vote with your fork</a:t>
            </a:r>
          </a:p>
        </p:txBody>
      </p:sp>
      <p:pic>
        <p:nvPicPr>
          <p:cNvPr id="10242" name="Picture 2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028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3356992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“</a:t>
            </a:r>
            <a:r>
              <a:rPr lang="en-CA" dirty="0"/>
              <a:t>Food justice seeks to ensure that the benefits and risks of where, what and how food is grown, produced, transported, distributed, accessed and eaten are shared fairly. Food justice represents a transformation of the current food system, including but not limited to eliminating disparities and inequities.”</a:t>
            </a:r>
          </a:p>
          <a:p>
            <a:endParaRPr lang="en-CA" i="1" dirty="0" smtClean="0"/>
          </a:p>
          <a:p>
            <a:r>
              <a:rPr lang="en-CA" i="1" dirty="0" smtClean="0"/>
              <a:t>Robert </a:t>
            </a:r>
            <a:r>
              <a:rPr lang="en-CA" i="1" dirty="0"/>
              <a:t>Gottlieb &amp; Joshi </a:t>
            </a:r>
            <a:r>
              <a:rPr lang="en-CA" i="1" dirty="0" err="1"/>
              <a:t>Anupama</a:t>
            </a:r>
            <a:r>
              <a:rPr lang="en-CA" i="1" dirty="0"/>
              <a:t>, Food </a:t>
            </a:r>
            <a:r>
              <a:rPr lang="en-CA" i="1" dirty="0" smtClean="0"/>
              <a:t>Justice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53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5353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Why choose Organic</a:t>
            </a:r>
          </a:p>
          <a:p>
            <a:pPr algn="ctr"/>
            <a:endParaRPr lang="en-CA" dirty="0"/>
          </a:p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989166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Strict </a:t>
            </a:r>
            <a:r>
              <a:rPr lang="en-CA" b="1" dirty="0"/>
              <a:t>limits and prohibitions on the use </a:t>
            </a:r>
            <a:r>
              <a:rPr lang="en-CA" b="1" dirty="0" smtClean="0"/>
              <a:t>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toxic </a:t>
            </a:r>
            <a:r>
              <a:rPr lang="en-CA" dirty="0"/>
              <a:t>and persistent </a:t>
            </a:r>
            <a:r>
              <a:rPr lang="en-CA" dirty="0" smtClean="0"/>
              <a:t>pesticides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synthetic fertilizers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</a:t>
            </a:r>
            <a:r>
              <a:rPr lang="en-CA" dirty="0"/>
              <a:t>routine use of drugs, antibiotics or synthetic </a:t>
            </a:r>
            <a:r>
              <a:rPr lang="en-CA" dirty="0" smtClean="0"/>
              <a:t>hormones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animal cloning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genetic </a:t>
            </a:r>
            <a:r>
              <a:rPr lang="en-CA" dirty="0"/>
              <a:t>engineering (“GMOs</a:t>
            </a:r>
            <a:r>
              <a:rPr lang="en-CA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sewage </a:t>
            </a:r>
            <a:r>
              <a:rPr lang="en-CA" dirty="0"/>
              <a:t>sludge (“</a:t>
            </a:r>
            <a:r>
              <a:rPr lang="en-CA" dirty="0" err="1"/>
              <a:t>biosolids</a:t>
            </a:r>
            <a:r>
              <a:rPr lang="en-CA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Irradiation</a:t>
            </a:r>
          </a:p>
          <a:p>
            <a:r>
              <a:rPr lang="en-CA" b="1" dirty="0" smtClean="0"/>
              <a:t>Organic </a:t>
            </a:r>
            <a:r>
              <a:rPr lang="en-CA" b="1" dirty="0"/>
              <a:t>standards also forbid the use </a:t>
            </a:r>
            <a:r>
              <a:rPr lang="en-CA" b="1" dirty="0" smtClean="0"/>
              <a:t>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artificial </a:t>
            </a:r>
            <a:r>
              <a:rPr lang="en-CA" dirty="0"/>
              <a:t>food </a:t>
            </a:r>
            <a:r>
              <a:rPr lang="en-CA" dirty="0" smtClean="0"/>
              <a:t>colours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artificial flavours</a:t>
            </a:r>
            <a:r>
              <a:rPr lang="en-CA" dirty="0"/>
              <a:t> 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artificial sweeteners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Preservatives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many </a:t>
            </a:r>
            <a:r>
              <a:rPr lang="en-CA" dirty="0"/>
              <a:t>other processing aids and ingredients in processed foods.</a:t>
            </a:r>
          </a:p>
        </p:txBody>
      </p:sp>
      <p:pic>
        <p:nvPicPr>
          <p:cNvPr id="9218" name="Picture 2" descr="http://test1783a.irenevictoria.com/wp-content/uploads/2014/02/Organic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9" y="2804396"/>
            <a:ext cx="208047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599" y="1171680"/>
            <a:ext cx="7200801" cy="49936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7000" dirty="0" smtClean="0"/>
              <a:t>What is </a:t>
            </a:r>
            <a:r>
              <a:rPr lang="en-CA" sz="7000" dirty="0" smtClean="0"/>
              <a:t>Fairtrade</a:t>
            </a:r>
            <a:r>
              <a:rPr lang="en-CA" sz="7000" dirty="0" smtClean="0"/>
              <a:t>?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fontAlgn="base"/>
            <a:r>
              <a:rPr lang="en-US" dirty="0"/>
              <a:t>Fairtrade is an independent, third party certification system for goods that are produced in the Global South. Its mission is </a:t>
            </a:r>
            <a:r>
              <a:rPr lang="en-US" dirty="0" smtClean="0"/>
              <a:t>to:</a:t>
            </a:r>
            <a:br>
              <a:rPr lang="en-US" dirty="0" smtClean="0"/>
            </a:br>
            <a:endParaRPr lang="en-US" dirty="0" smtClean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dirty="0" smtClean="0"/>
              <a:t>Ensure </a:t>
            </a:r>
            <a:r>
              <a:rPr lang="en-US" dirty="0"/>
              <a:t>better </a:t>
            </a:r>
            <a:r>
              <a:rPr lang="en-US" dirty="0" smtClean="0"/>
              <a:t>prices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dirty="0" smtClean="0"/>
              <a:t>Decent </a:t>
            </a:r>
            <a:r>
              <a:rPr lang="en-US" dirty="0"/>
              <a:t>working </a:t>
            </a:r>
            <a:r>
              <a:rPr lang="en-US" dirty="0" smtClean="0"/>
              <a:t>conditions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dirty="0" smtClean="0"/>
              <a:t>Support </a:t>
            </a:r>
            <a:r>
              <a:rPr lang="en-US" dirty="0"/>
              <a:t>local sustainability for farmers and </a:t>
            </a:r>
            <a:r>
              <a:rPr lang="en-US" dirty="0" smtClean="0"/>
              <a:t>workers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Fairtrade </a:t>
            </a:r>
            <a:r>
              <a:rPr lang="en-US" b="1" dirty="0" smtClean="0"/>
              <a:t>requires</a:t>
            </a:r>
            <a:r>
              <a:rPr lang="en-US" dirty="0" smtClean="0"/>
              <a:t> companies </a:t>
            </a:r>
            <a:r>
              <a:rPr lang="en-US" dirty="0"/>
              <a:t>to pay sustainable </a:t>
            </a:r>
            <a:r>
              <a:rPr lang="en-US" dirty="0" smtClean="0"/>
              <a:t>prices.</a:t>
            </a:r>
          </a:p>
        </p:txBody>
      </p:sp>
      <p:pic>
        <p:nvPicPr>
          <p:cNvPr id="1026" name="Picture 2" descr="FAIRT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08720"/>
            <a:ext cx="8953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rtrade bicket 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08707"/>
            <a:ext cx="952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7451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Learn More</a:t>
            </a:r>
          </a:p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Read a good book: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1" dirty="0" smtClean="0">
                <a:hlinkClick r:id="rId2"/>
              </a:rPr>
              <a:t>Animal Vegetable Miracle</a:t>
            </a:r>
            <a:r>
              <a:rPr lang="en-CA" dirty="0" smtClean="0">
                <a:hlinkClick r:id="rId2"/>
              </a:rPr>
              <a:t>, by Barbara Kingsolver </a:t>
            </a:r>
            <a:r>
              <a:rPr lang="en-CA" dirty="0" smtClean="0"/>
              <a:t>(Eating local, gardening, cooking with recipes, and biology)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1" dirty="0">
                <a:hlinkClick r:id="rId3"/>
              </a:rPr>
              <a:t>The Omnivore's Dilemma: A Natural History of Four </a:t>
            </a:r>
            <a:r>
              <a:rPr lang="en-CA" i="1" dirty="0" smtClean="0">
                <a:hlinkClick r:id="rId3"/>
              </a:rPr>
              <a:t>Meals, b</a:t>
            </a:r>
            <a:r>
              <a:rPr lang="en-CA" dirty="0" smtClean="0">
                <a:hlinkClick r:id="rId3"/>
              </a:rPr>
              <a:t>y Michael </a:t>
            </a:r>
            <a:r>
              <a:rPr lang="en-CA" dirty="0" err="1" smtClean="0">
                <a:hlinkClick r:id="rId3"/>
              </a:rPr>
              <a:t>Pollan</a:t>
            </a:r>
            <a:r>
              <a:rPr lang="en-CA" dirty="0" smtClean="0"/>
              <a:t> (Discussion on where our food is grown, produced, and the health and ethics involved)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hlinkClick r:id="rId4"/>
              </a:rPr>
              <a:t>Edible Plants of Newfoundland</a:t>
            </a:r>
            <a:r>
              <a:rPr lang="en-CA" dirty="0">
                <a:hlinkClick r:id="rId4"/>
              </a:rPr>
              <a:t> </a:t>
            </a:r>
            <a:r>
              <a:rPr lang="en-CA" dirty="0" smtClean="0">
                <a:hlinkClick r:id="rId4"/>
              </a:rPr>
              <a:t>and Labrador, by Peter Scott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1" dirty="0" smtClean="0">
                <a:hlinkClick r:id="rId5"/>
              </a:rPr>
              <a:t>The </a:t>
            </a:r>
            <a:r>
              <a:rPr lang="en-CA" i="1" dirty="0">
                <a:hlinkClick r:id="rId5"/>
              </a:rPr>
              <a:t>Botany of </a:t>
            </a:r>
            <a:r>
              <a:rPr lang="en-CA" i="1" dirty="0" smtClean="0">
                <a:hlinkClick r:id="rId5"/>
              </a:rPr>
              <a:t>Desire</a:t>
            </a:r>
            <a:r>
              <a:rPr lang="en-CA" dirty="0">
                <a:hlinkClick r:id="rId5"/>
              </a:rPr>
              <a:t>: A Plant's-Eye View of the </a:t>
            </a:r>
            <a:r>
              <a:rPr lang="en-CA" dirty="0" smtClean="0">
                <a:hlinkClick r:id="rId5"/>
              </a:rPr>
              <a:t>World, by Michael </a:t>
            </a:r>
            <a:r>
              <a:rPr lang="en-CA" dirty="0" err="1" smtClean="0">
                <a:hlinkClick r:id="rId5"/>
              </a:rPr>
              <a:t>Pollan</a:t>
            </a:r>
            <a:r>
              <a:rPr lang="en-CA" dirty="0" smtClean="0">
                <a:hlinkClick r:id="rId5"/>
              </a:rPr>
              <a:t> </a:t>
            </a:r>
            <a:r>
              <a:rPr lang="en-CA" dirty="0" smtClean="0"/>
              <a:t>(How we use plants, and have changed them, but how we are influenced by them as well)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0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7056" y="1772816"/>
            <a:ext cx="7885384" cy="3600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Where does our food come from in Canada?</a:t>
            </a:r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VIDEO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21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7451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Learn More</a:t>
            </a:r>
          </a:p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91683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Watch: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hlinkClick r:id="rId2"/>
              </a:rPr>
              <a:t>All </a:t>
            </a:r>
            <a:r>
              <a:rPr lang="en-CA" dirty="0">
                <a:hlinkClick r:id="rId2"/>
              </a:rPr>
              <a:t>Around the Table: Preserving and Celebrating Seniors’ Food </a:t>
            </a:r>
            <a:r>
              <a:rPr lang="en-CA" dirty="0" smtClean="0">
                <a:hlinkClick r:id="rId2"/>
              </a:rPr>
              <a:t>Knowledge</a:t>
            </a:r>
            <a:r>
              <a:rPr lang="en-CA" dirty="0" smtClean="0"/>
              <a:t>, produced by the Food First 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hlinkClick r:id="rId3"/>
              </a:rPr>
              <a:t>Botany of Desire (2009)</a:t>
            </a:r>
            <a:r>
              <a:rPr lang="en-CA" dirty="0"/>
              <a:t>, </a:t>
            </a:r>
            <a:r>
              <a:rPr lang="en-CA" dirty="0" smtClean="0"/>
              <a:t>(The </a:t>
            </a:r>
            <a:r>
              <a:rPr lang="en-CA" dirty="0"/>
              <a:t>history of four plants, each of which found a way to make itself essential to humans, thus ensuring widespread </a:t>
            </a:r>
            <a:r>
              <a:rPr lang="en-CA" dirty="0" smtClean="0"/>
              <a:t>propagation)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hlinkClick r:id="rId4"/>
              </a:rPr>
              <a:t>Food, Inc.</a:t>
            </a:r>
            <a:r>
              <a:rPr lang="en-CA" dirty="0" smtClean="0"/>
              <a:t> (2008</a:t>
            </a:r>
            <a:r>
              <a:rPr lang="en-CA" dirty="0"/>
              <a:t>), </a:t>
            </a:r>
            <a:r>
              <a:rPr lang="en-CA" dirty="0" smtClean="0"/>
              <a:t>(all </a:t>
            </a:r>
            <a:r>
              <a:rPr lang="en-CA" dirty="0"/>
              <a:t>that is wrong in America’s industrialized food </a:t>
            </a:r>
            <a:r>
              <a:rPr lang="en-CA" dirty="0" smtClean="0"/>
              <a:t>system; Michael </a:t>
            </a:r>
            <a:r>
              <a:rPr lang="en-CA" dirty="0" err="1" smtClean="0"/>
              <a:t>Pollan</a:t>
            </a:r>
            <a:r>
              <a:rPr lang="en-CA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hlinkClick r:id="rId5"/>
              </a:rPr>
              <a:t>To Make a Farm</a:t>
            </a:r>
            <a:r>
              <a:rPr lang="en-CA" dirty="0" smtClean="0"/>
              <a:t>, (2011) (Young Canadians who want to start a farm) (available on TVO.org until May 15, 2018)</a:t>
            </a:r>
          </a:p>
          <a:p>
            <a:r>
              <a:rPr lang="en-CA" b="1" dirty="0" smtClean="0"/>
              <a:t>Learn: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hlinkClick r:id="rId6"/>
              </a:rPr>
              <a:t>Food and Climate Change, David Suzuki Foundation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1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41295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The Assignment</a:t>
            </a:r>
          </a:p>
          <a:p>
            <a:pPr algn="ctr"/>
            <a:endParaRPr lang="en-CA" dirty="0"/>
          </a:p>
        </p:txBody>
      </p:sp>
      <p:sp>
        <p:nvSpPr>
          <p:cNvPr id="7" name="AutoShape 14" descr="data:image/jpeg;base64,/9j/4AAQSkZJRgABAQAAAQABAAD/2wCEAAkGBhQSERQUEhMVFRUWFxUaFxgYFyAaIBwYHBcYGBgXFxcaHCYfFxkjGhgXIC8iIycpLCwtFh4xNTAqNSYrLCkBCQoKBQUFDQUFDSkYEhgpKSkpKSkpKSkpKSkpKSkpKSkpKSkpKSkpKSkpKSkpKSkpKSkpKSkpKSkpKSkpKSkpKf/AABEIALQBGAMBIgACEQEDEQH/xAAbAAABBQEBAAAAAAAAAAAAAAAGAAIDBAUBB//EAEoQAAIBAgQDBQMHCgMHAwUAAAECEQMhAAQSMQVBUQYTImFxgZGhFDJCU7HB0QcWIzNSYpKi4fAVcoIkQ2Oy0uLxF6PCNHODk8P/xAAUAQEAAAAAAAAAAAAAAAAAAAAA/8QAFBEBAAAAAAAAAAAAAAAAAAAAAP/aAAwDAQACEQMRAD8A2lo4kFLFgU8PFPAVhSw7usWRTw4U8BWFLHRSxaFPDhSwFUUcC/avtJ3U0qJ8f02H0fIfvfZi92t7SjLqaVI/pSLn9gH/AOR5e/HnDsSSb3/vfAaQ7RZj65/fjv5zZj65/fjLxwnAa35yZn65/fjh7S5n65/fjL1Y5gNQ9pMz9e/vxw9osz9fU/ixm4SjAaH5w5j66p/Ecd/OHMfX1P4jjO9+ERgND84cx9fU/iOOjtHmPr6n8WM2cLAaR7SZn6+p/Fjo7T5n6+p78ZgwowGqO1OZ+uf34ce1ea+vf3/0xkRhRgNf86819c/vH4YX53Zr65vh+GMjHMBsDthmvrm9w/DHfzyzX1x/hX8MYsYRwG4O22a+t/lX8MXOFdu6q1B3x1obMAACPNY5+WBaMKcB7ZksylZA9NgynmPsPQ+RxY7rHj3A+PVMrU10zb6SnZh0P449Y4Dx+jm1mmYYDxIdx5+a+f2YCyKOO9zi53eF3WAo9zhpoYvmljhpYDONDCxfNHHMBSFPDxTxMEw8JgIBTw4U8TiniQJgK4pYw+1PaVcqulb1mHhH7IP0m+4c8FATAH2o7Gv/ALRmSysoD1Ivq3st7CBz8sB5/ma5dizEliSSSdycQ47U4koP6r4/0w0cTX6oe/8ApgFjs+WGrxMfVj3j8McHEv3PiP8ApwDxhSP7OI/8RMyE9kj/AKcOOfP1fx/7cB0nCGGJnGH+7n+/TD/lzfVfb+GAQw4Yb8rf6r4H8ML5U/1X2/hgH6cILhhzb/VfA46c88fqvgcB3TjmGfLH+r+3C+VP9X8DgH47pxH8qb6v4HCGcb6r7cBJGFGIvlrfVfb+GF8tP1X2/hgJCMNj1w35cfqvifwwvl3/AAvj/TAdjCJw35efq/j/AEwv8QP1Y9/9MA+cWcjn3pOr02KsuxH93HlzxSPEjzQe/wDphLxHloHv/pgPY+yfbenmQEqlUrbAbB/Neh8vdgs0Y8n7Idh2ztE1hVFMBysaSxsAZFx+18MevUMvpVVmYAEnnAiT64CEU8I08WtGFowFI0sdxb7vCwGMMPBGBde0ygeJWBHmDsSJsZ5dJxXo9sr+OkQvVSTf0jAGQIw8EYFqPapDfS4H72lfdqIn2Yt/46umbR/9xPs1T/4wBAGxDxNQ1CqvVH/5TjEp8eDRAWPOrSHvl7Yjq9pF0MSBFwf0tM3I2ADycACJl5DEaZ85nl0GJTRiLJyBgt/04bSrMswxG2xA5DqMJs00/rD/ABD8MB0ZST9H+Jvwxw5ODACm241n7sN+UHbUf4/64d8oP7R/jjAVM2e7UzT1R0JHunf0xUTiBY2y1QkdJxc4gxZTebN9Kbx8Mc4nXdaraXcbGzEbqOnngK4zdSf/AKSrEbQ2HfKKp2ylX+Fvww/h/FKve0y1WofGky7G2ob3xa4nnaq16oFR7VagHjIsHI64CutasN8nV/hP4YamaLhgaOjbkT9mCDsPxGoc/QD1HYFmsXJ+g3InGQd2E/SPOPswEagdP/bbHbfsH+BsSBf3v5z+GGEef8xwHNM/Q/lbHe7H7H8jY6bbk/xHCBHX3ucAhTHT/wBt8R5uotMSQD0lWE+/EoYf27YzuIvJvYRIBn78BlVeJPqJmJ5Rb3Y0+EZ/vZVlAKgG03vGw2xm1aPuw/gZIrEAxKnnGxHT24AiWmB9Ee3V+GGvTHl/N+GOazG/85w0v5n+P+uAUA/s+9vwwwRyj+Jvwx3V5/zYkKiPnfzYCBj5D+Jvwwl32H8TfhiaZ+l/Nh6JceIH/VPwwHqvYWmFyafvM5/mI+7G/wB5gJ4L3oywPfqqIgIA0yJkgEnbFF+09UR+mF9pAv8ADAeid4MN74Y8/HbdxHipn2fhhx7eN/wv5vxwB73/AJHHMec1+29Y/NdB6IfwOFgM3J5YMamsrT8ZiUBMAgTqKyJM7ffiY04IVnaSbXbkurYQBE9MW+Ju1BTozrOwnwnvEI8m1mBEdcVqnaLMLocu4ViSs1JBXcRfePKb4Cai2n5tSoXF1IJkjYH520i8ftDEtSix0kd4C5IJuJGkk6oNzci/XGPV7XVAy6qlQnb9Y3qb6uoFvIYr57jtaoAsuwJLKCxOkzfcmNoOAIf8MTcpttKeZHKRvcYdleG0jUVe6gEgMx2AlgWEbhYUkeZ64x8vxaUIIKkDbbcza8wD9uIqPaJ0hdR2J5yTtPwG2AizVE061WmPoMVNhyJXcnyw2CeZ+A+/DTV11WYwdUm9/pE9fPHRQBvC2t8z+uA4b8296jDWnz/iH4YlFEdB/BhrU+fM/ubfDAVs98zebNzB5HoMWc9wx3edJHhWAR+6PuvhlRJWLj0S/ptjgo2/WVf4f+zARZfgdWQwQkAgmI2F532xb4x2bzFXMV6lKkzo1arpYRBlyRz6XxAKO3jq+7/twloL+3V9I+3w4DY7I9lM1QzmXq1KDKivLGRYaW5AzzxlI7Bngx4j08uowzuVP06hv0P/AE4dTRVmGqX6qTttuMB3v2FtXxX8MO71/wBr4r+GOd9fdv8A9f8ATHVqyYvf/h/Za2AZVqk7t8V/DD6fD6jCytHUlR9q41MvlwnicqxtyEDzHW/PEWd4wFVp6mPZJ+4j2jAUKvDmhgTyAgEGSx0qNuZwX5TgKGutZwIFMagbyxAGkCICi8euAWnxW8zaabHyCtSX4Gow9hwbZHjC1aatIPIgGAG+lLcgIPwwFLtLmckxZHy6KwWQVUA+0pt7cBdLhypWZqcwJEz+Ivgq432tpU6D5bdqhEuII0/S2HKAB64wlZYGkWtsh+2MB0FuvxH4YbLdfiPwxJq8v/bP4YjZR/dM/hgHA23+I/DHW9vwxGKY/un/AEw6ByH8h/DAMj194w6nvuefMfdjmkf2n9MPpICYHOB82NzgNemqQIM+QB3jrOLOVy1OJZ48jM4oVODkWDA7f+Iw1eHVB81vj/XAapyVLlWX3/1xGeGtJ0tTPnqI+EYoClXIi7Dzj78ValN1m0deWA1anDa02VSPKp+OFjHFVh9E+84WA2v8YNSFehRepHzyoLHYGTcmRzM4o5zhTOomVnYW8zsIF7m2D/KJ4C1TuoIk2sIEzOoXgdOWH0KPimmBEDxUi+xnkrFT5fOjpgPLKfZ/SRrJEnn7Z9l/7jE9GFYkKbDr5RPrj0igAWJq65naoRUPKw1KpUenSbm+GcZ7thpppSJjme7J8pKExfrzwHlGYzUOSByIiOfQ4fTzA2MTy1HqPPlzwdZjiNVAAtFKJZhpYaWBMX8QW3K8dPXF1aFWuFisiGPmBVYAgQTrABiYtpkTvzwAO1FlcDYlZsQbeEi8kc8SFmvdvP5uDyl2aVioq02VgT46VQlSTEyKgOraCB0xq5rJ0KNOWSkALaqmkXjeYwHl6MYiXkddJtz88OeizEaA56/N+A549AymVRy1QjKrSNmgBjG0yYgEztvHPGjlyiBmp0y3hiylZn97SFAi/wA42wHly0HAMq8DqF+Jwx6D2Ol4Jjledoje8e/HpdfNHvA5RncRCF20qLiSQxW45EC/XFWvmczrBaiSsn/eeKN/CIEHyDEemAAxkn+rfnzHLefScc+QuDalV/vcWwZ1867Fe+RqYkliqaSDyIYTO1zI5iOt+nnqRWVNKwWDApGwgSRG3pHLAAJ4XVsO5qidpt7pN+fuOHUuA13+bQrH0/8ANzj0Nwhl6lamynSe7NQOq9WUMpuTztjuZzmXgEaagkAgL3hIMeFV+aSZ6eZwHnZ4HWALGkwC/O1Ooi3OWwsjpWHv6yenn0wU8ay6kgCjp5kMqjxQBLQANlUezA9xTItGqSYmC0kXGwj5o9nswA/xjj4FQoDIK3I6kQTHuPqvngZzXFGZ5bpcT+7B+N8P4izg/pFIYiNo8pxmYDb4DTVu8LgkBCD6lXbb/MAfUYlTMaV1U3cWhluPEbCCDDj1E2jEvZeiDTrMdlj3kMo+040Fy2jxlpSiFGqQwapyAeJKr6m4GAGc9lqispqCCwJueUkX9owVdkuGVcwjKizoInxhYBn9ojocD1euaj6jtGlR0EQB5mL+pwafk1QNUrIbKQl+QgtEz4etz7IwE6dmcwSAtJjMx4gAY6MTBnlfE2W7J5h1J7thA2PMyQQDsCI2MYN63D2jSNOwn9H4SLxDiwMc4n7cROFRdOgEkuzEt4ZPkpAZfXACNDsZXZNZhFgQWaxMxAI+/wBMQ0OytRiBIAJjc7TE6dMn78GlHLowDpSUm5BBWJm8Q9739vlhlHiffEK7vruDoYLcT+ySw5mxPrgBTO9kGSoKYqKxInfTFpMhr9MdynZSaujvl1AEmfLlNr3HngyypDa1Z6dMmLUwWqcvnF77AcueHnLaX1LUBUxr70+UAhUAANvU4ARbgTksKT0qhUAsAzG8mQo0kttyHPFarwrMhQVy71FN5pwfL5pht/LBZXzqioRGtlUAswiBEkiW2iTNuW8YbRhak61YEWVasyDz0eEG/PAef1eNmnUCVqdWkRuGG09V3xqd6XAO4MwYO3UdRgqzIQmGQgMSCj0wwYnSBJEyNonzx3836RQBAiH9xFQSdp3J9JGAEqtIE2C+77YGO4J8twJFqAh3YKwJGiZjkSI9+2O4DP7L9pGzrAGJl4WFNlAMyFETJ5WjBJxDK1aiaQYPULa3kW90RtjxqiqKbKgvyYkx6zAGLVWuv0WUWH+8kzz52vPXfAem5jgpZAlUioAVILITtHRh574bluEaC0gPPIqxB5RpaoRaBeOePLDmD9Y03+mdjz3w5DUVygqs0iQSzbT01eQwHrXyNB41RAVAiKYta8SdrD4YhzeTdtQ1EDSIinqMybglvw9ceVZfPVBWZNVUSpJBc3Mq3hjYXxoitVO9SoBb6Z9+84D0DL5NlJLaXKxE0YkTsG1GNj6TiWtlgx8SiRcMiAHnYlg0j3Y84rV6hHhqOPV2AuDym5H3DFKhWrsXArVP1mn55mJ3UFv6WwHrdeozqFKoYiNSFriOWuDvz6Y5WZyoSwBmYBB3/aVrH0HLHlKtWDFNdXUBI8bCbxa979J2OJNdbQSar7HdmvawmbHfeBgPUjWI2UWiLEWHmG3ty6bYYM4wbYxfTa88vES3h8ox5fk+JMp8VVtKlSZY36gmevwGLWUzDaYdmliJYsYA2MAG82N7eEDrgDqpSepu7ATMKoWReQ8HoR7V88WqGYSkAForabx0je/xJ648zSqxDDW8MRA1Ec4vfoQbW9Ivdo5mUuzMRI1azBuDbrAIFsAe5riTsDAA8iJj4ibThozcAEhyxG4d1sPmzpcTuOvPbHnmbzDK2hSzsxiwPWLGd/vjFhaR0+IsCTAE7bCCJtgDHNHUdum0/ezE+/FJ0Mz9+BhX1OBqIgiwMX257be4YM8jwmq9BKgHeAg+IG9jBlW8RPvwApx/s1TrAk2e8Edf3hzx51msmaZIYQRbHsfZvRnM29E66YRdW2lmIIBChhKgbnn6Yk/KJ+T2k2XL5dNNRLnxElxzBZjJI3wHk/BK+hfGf0buoYTE6Q0Sdwt7kDyxo5zONWKK1qaxAA0iJ+iv0R058yTJxhDKuWgKTFvSPPHo/Y78m1TMqKteoEpnbSQzNHnJCxte/lgA58sgY6ZgExJnBp2F4JUWjmMw6xSKiC30guonSpsVjmbdMeh8L7DZKjGigjEfSf8ASE+Z1SPcMamazSIDa8ewDoTsPTABdOm8CpTpyRBD6QbG4EgARFhy23xmHtHVhhXelUJmECqBHKQRI64hzHad3FVKlYq1ytOiBpQqSqlqgJkDoBfAtm8zTEkQxBEgjzg3nfnI6YAqy/aHSbOUsLGIHoIttFumJ6naTn3wEyN138pEzbrzwJUSGYDV4ott15EenPri4uWmZCk7zqURM+YnfAEFLtIC0DMeP9kMBYXMgC+Ht2sa4NaZ9voLDl5g4Ba9RRmydSqRqnpMbg339m2NKhoa5qoSf3gbehvgCVe2WqVWqTG4XUDy3iJ/riueM/sswkzu5vETcnAjR4giVagatKgyhvF7kAEWiwPWOYjFs9paMCWJI3gR/wDH78AQ0OOuk/pLGYGlufUk+LD34sxGoF456QR6SQR7J6YFX7Q0D19YJv8ADF3h+ZFaFp6XJgADrNpk2/ucBY/PSmh+fVkSCIJG1zGqPbhYq9pOz4y1FUUa67stwJ8RNwq7EeE/2cLABdBATchfK/8AYw40TyE9MGHD/wAmdYtFSrSpjndmMdbLA9pwS5P8j9NhPypj/lpj72J+zAeUmiemNbii6qVJucX9wt7wcei/+j6TbMP7QNvSBHxxJmPyTkoqLmDbmUB69GHU4DyOlVIaST5kHl6zid2qkSrMR5H+/jj0lPyP00INfNqq/wCUIT7WYjn0xXz3AeG5cxSqq7oC2qoxdZF47tQoe8WnrYxgPPxxGqu7xyvHv22x1M9VViZMuZ9fQ9MEf5r1qhmjqzAa4qU1ZVjbSQy2I8hH2YuUuytceB37hhYCtTK+pVxIIki42m+AwKfaFtQinbbTM8uUjbCr8aJsF0xuOpnlbw/1waZH8k9apBfMUl5gopc+snTjTp/kfT/eZhmHRaYUnn85ma+A81p8QA+gPYxibXg84n34lo8TSVbRsbjWbGbMRpj488eoD8keVgiavlNUbxuQKd8SJ+SjKACVdjFz3pHtAgYDyWvxwn6BANxfcSeomL/DDxx0pp8DEEk3tqB3sDtP2YLuLdlqVKv3ASrcGGLoFYbXdlABG5Ak+tsZ/EOxjHSKb07i4eok8iPEDdSNj8MBjUuLtM06YPiHiJO+9uh9DzOKlfj9Vb60BINlUbev97Y2qnYXMRapTAEz+kMWufmrvY+7CP5OqrM36akVWQGBYkjZYUJYEwPKcBl8DzVStVA7xpJlto0CSxNpURbHovAONVqYqs4enRLIKVMi8SJcjfSUa/Lw4HMp2GqUUcd9TU1dKAsGUlJlgNSiOXrGNPh/DqlKpqVhBCggzJRSygryIgc4Nh6YA24fx+k9VSERXYEFoAJPIBtyD5dcVO0XaHSrCBHiiSLxuYnYGMYBrJB0WNzG66haLfNBFr/djS4hwWnmKUitobSBMyCpOrSwmDeLg+3AeccSR3qPUUHSSOUAEgE7D78aPAe0Oay0imw0n6LAkTzMaxJtzx6DwXLLl8uULJUDnUTokbDcH+74izvBOH1ll8uAxglqR0b25GDv0wF1MpXror/KiEcBop0QN/N6jxeemKXEuyelCe/LSCAKlJXuQRMJp87wcZVHsuKRnL5muaZB/Rir3bA8ipPhP9cczL52jp016gLbd9mKZVQOc6DrPu2PsDz2vmxRR1VvC3hMQSygybfRBIXfp7serxPVPhud/t9kxgw7R8XzD94lenQDVBDkU01RNmDr9o/HA/w/s81VtKU2c7wLnAZy1AdhB6j7+uLC1o8JURz/APO+PQOy/YUd7GZpPTAvOpYMH5pUgySevTHoC8EyaCBSpEH/AIYafOwt7AMB4BTy+sgIjMdoUSZ5CBPwxTd5PinoevTHvvFeK5UL3DaqS1LF0imF6GZDC45DmcBXEOwGWFRVR6hDAwTETMg95YRpIsASdJwHmNbeAZGEyHB1/wCnHhvmFVhP0WgxuFBAJYdBMRfE+S/JkpI11/cjAG4AAYjruRMecHAAa0SFN+Q9RfmNtsF/5NsiWztNjsiu/SY8Ptu0+zBPQ/Jdt31UP00nqLm6X+H3Ymp8HbJMopLrd2ChdJ1d3IkiOQaLkAWGAH/yhZ+KyWlfHaSOWmQwggyW/rhYIuMfk8avUl2JmIgfMGolpGqCSDHQeeFgN7hPC+5k6mba5nlz/s42lr87T64zlzFc/My4AjepWA+Caj78Ny+RzJOqrWpqAR4aSapjcFqmwOxgT5jAX1zENu2noZMHyIO3lirn83nCf9mGW0RZqjOT7QAB7L4utlDUIE6VEyLHV5SR4bnz2xLVCoIAny/ptgBXN9lDmFBzFV6zFfmqxALmTqEL80XgAC0c5Jz+FcHOX8Jy7IoYkzUjluzMkxEbbXwZrVEyLE+Q+4jFHi2SFZGp94ylkdQx5StiQCOfM9cBlZDtfRZ9ANPwncvb2MQAT+GCanm1qATFRd+Tj7CMeXcG4C2XzOlu7ZZhXKSH6FXhgkgzE7Y9Hp9n6TQWaoTEAGs4EbwFVwI9mA7muz1F2Dw1NhcFBpv6QR8MT5Sm1Mfr3qAba1vvzZRB93txz83qYB0lltY99UN+UrqgjynHKHAqUksA8+UD3asBa/xGAWfwj1Df8pJ9pAxn8T40xy9V8uys6iQHlY6+EgG2/sxKeytIEEGooggqHaDPOJsfTr6Ypcb4JSFJ17x1DDSdVSQJ5+OZjlgAY5/M5hRqzFRgQxKB0pg6ULAkKs6Swg+IGMLglXMCA9aix3Vy2ptpiFaWFrWnpyxeXhKI2ijUFRBTYEhdTAGBBUwqyT0ncYrZHKhGLKDNOCupgtyZ8SqGaQDvtb0wGzT4mGlxJcIWI0v4mG4AsBvynnviH5UG1ggidIuFEyZBGtzc6Y2/aMGL0GykhwoLAtTLHQz2hx86qRqBcCdtsTIYVgojSy/SVORAlafisYn1EbnAd7W6u5plWjxWAVj9AbaaZiNPIc98VOEdoe6Sm1Ve8H6RZPfTbSZ/VQbOdxuN+mh2ky2qmGgEo6myObMAvMg28PvOB7O8HU0WKqsq2v8AVVdmhW2qWvoPt254AqGdyNRFD97TLwQRTqGbkWYIIuCPvwqHFOHquk1303u9JxN+bAG/qAcCvZ1AYLIJpk6fBWB0sIaJY2Uwf/yHaScSZSqlWlojL60a4K1bpJMi02aNp+f0OA1OKcUylNmQVawZSARTV5mf3/DHtvjNftjSClAK5t4WYX85uQcW6uXDU9SiiGRYIiqJXkSNE222O4vyxSTh1JqgXVT1D9aFqVrErIIASInw+6b2IVK3a+m1gWB5HTt/CYOKOb4qPo1SySPCxnl03B8zbG7V7N5ZhIdZUgN4qhtNiPAPb7OuIPzVpAhiQwBGsKwDaf2gHMG9iDG+Apf4sGTRpUhreISQfLpgt4Zwqmi0moJWNY/OWlVUqYAlncjTTQ+d+gOIcr2PyVUFqdWohA8IhQecjUG0tbz9cSZ3g+aoqqUqxqQBpUMUIgeuk78jgC2pwmtWCl6vdxslHwqP8zsCX9wHljjdkqTQzqzsOteqf/6R8BiPs98rpaflNRHWDaCWB5DVAB9uNs53p+PwGAwH7KZaR/stMkdS3xJPi3540GyAdGpnwBhHgtAm2mNoxBms/UDfMN9gAT7wDa19+WK2d4glOBVrrRLbamHvhiYHqMBU4v2fZaR0VSWS6kwjWhYLruIESZ5TzOB2pxkFdDkukftaWBjYtTAVwpuGjcHe2K/E+2FGpU0M9Sqt1LHSqwTckqAdPMwNpxjZqtRphWFQVVJ+aocQt9mdArbR5xgNvL52kikLWzQYknUrKPYVjST5gD78bHCuPLSnRLE/OqOQaj9AWJ2gbAQLYxOHdkqlYSab0y2wO8TY7n8MaNbsD3VOarC0nxNpmLwDyBsL9cBtntk0/NpiBuxmeltSgRz68sLAfkeJZIIRoZG/Zddzy8Xijn0wsB6TS0gxYQNoP4kxiZvm31f6ZT7/ALcSpTCLaT7R8ZN8Z+czjnbWo9FI5dMAxs25MItUHabL7TrAY+RAjEGTz4eB34dvIhiB5+EH4YbWzFfSQlZVYjwllNt9ptgJr9icz3gC93UYmZR9DG9zDW5/HAGy0GXU1VlRSTdRpPTUWJIiTsQDfngV452qy1OsYPygkpIkwukRIMxMwY5Xve1N+C1aymjUrVtINg02IHQ2bn81vPE3DOxL07LVQAkSwSWtyDSQNzgLtDiOVrFW7xQREK4Fj/lbwkzzk8/ODvK0/wBGNXiBAPig+YM3jAg3Z6oGputch03ZqQJbxEiW17RAt0O1gNfOcUrovhZXPKE+J1MRb+5wG61QgSCAw5M0A8r2JFugxyhmdy6jy0tPK5IIB39cDuSpVSRUd2Zt5aqYHK1NSF+Bxfo5V9etq50mPAIA9CQJwGjm+M00izm8SEJA9SBGA3jnC62ZqnUKjpM0w6FQsxYzBtJ8vPBhlstF9Qv0AJ98SfacV+L5TVTI1MxJty8rcgbzJ2tvgAbPU1y3hdqTOSPCiAm0tcuTaRFuYxzLcVqMlRoaDo8T1erACFSH2J3ty5jEPF8nRyiqVdKru99RkqpBuIqbCNzOqRFsV8tnlSlU7mquqU1inT1EAFpaNKyC2gc/iMBbyddSKys9IEoJim9QiKqbo28W5cvLE2TzBViv6RZRtkFIGBrPMkCFPLmMZuRDkVNYzJJpNZppDwkPq0km/hsQR0xn0OJU6bglKcDcPWB63im02k2IIv5nAGuephgJCeOFOqqPpLAJEgkgkHra18A+RK69LUl8WpDGaSAWGkHT4rBipO23kME3HkX5NUHeUVggSaZYSGAmDTYxaRudsBvHaQLhzUy7CoFqSqFfnTqEimsgPrFzNr4Ak4NlQhVRSZSTBJcT4jBUnTcar29fSsuUam+v/aShZg6jM7KWIJA0fR3F5ETytHw7N0o76vpqamKyXWJUD506YkEbsSYJwV5bO5UxUamkWltSsBKyJ8XMDcC+AHuDcZdKvdVDXGlipY1Q2xIIJ0iOd/TGqnD8wMzqVcywDbglgykCb6gCpBwT0eN5eNeumibaiAOvOReBi9R4hQrCEroSeauC3qPFI9YwAunAswtSQKxXUYMgyIIvDyAQSNueJqXZ2ujEq7AAmCYuNgDJEzz23IwaERy+GGs3nf8AvlgAocKq0qhKMwgEgJpH+ljHiHLzxE3atqZXvMoVldZLDSAsRYfRIYlTNgBytJq9cDdrc7Ae/Av2y4w4pPTp5c1lamwLq2rSpEHUug2vuDy8sBZ4X2vo1ZI8EftAXMXvII8rX9bYrZj8peVAgEu5MBVBPOBMkAX69PTHmWVoVTUHyenRBEQ2gT0lu8L894t5Rg/4F2dpFpqtSdmuUpqumfpRABg7xFpiYwEtPtJms2DTy1OpQOxY0ixmSCC5006cb89saC9jKSRUqTUcA6nfxEzvqmZHQ2jlHLeywCiIYR16eQ5YdX4pTT9Y6L/mYL9pwAzU7KqJ7pVEkElWIm8+Jefl08sZGa4GtBtb5ZnWIIpwRAbVHdxBGokwALk9cFuY7WZRTBrU5tsZ5TeAeRw3LceylaQlamxHLVpMdbxbAQK9DMxLshJnuz4Dq3kSNQN+WIc12XDVNYcyAACRJtNtYItfZlPlGLvEuCJUSRIBg+EyPeJHvkeWMKpWzVLSKLd4swZIJ5XYMVgWN1dY/ZwFLP8A5O9VVnNS0WVFAJPIk9b+ZsMdxdrdvtOrVQEpAMPpl5AKjvEUFvIFvXnhYAhaqCpZC0KLkHVFpuBMWvvjNp1Ayd4rCqp5qQdt7C49OU+V/OqfEK1LMCDTaoxjUtMTIEAHQVgCwibRgl4TmatWqR8oRRHimlqDGILajU1XM89ueAsdpu0yUcsGUeNm0qpvsJJ5bSPfgXoduazAMe41LYTVSnbmYZpJO1rCBAtjY7cZZ6mW8FBX0MIdWlgpGkhaYWYsvWPbgM4Vwdif0uTqlV8TMNanSOQsZJMAevTYNjinGMzmKZ1dzqOkpprIWiSpeTU8okc8WeB8YzlJVV6OtZPieqCTEFtBBliJFpi4mLnAtnCHaWyrgwABqfkAoABXaNt8TZx6SKtL5O1pZv0ps7BQVnTeFRRtvOA9T4L2pWrCVVqUWvJcqVA6lwbe0DBGMl1UEeePEMjSpCkzLlqupyaagVRcRNQj9FyGgT+/520OD8bXUo+UZikEA8JqalIUjwgAKNuvTzEh7E9BRuFj0H4YlU01BJKjzA8vTpgY4WaNUqwq1pImDVdbDquoC2NjL5agWkU1JH0vnEf6jJHswGnRrqw8IJHK0T/TAt240V6JWnm6VJkInU2kE7FSw9BtscXeJZ2hTDFkTzlZN7GN7HA5xDK5Fwv+zUzqvqQaNhMEqVPlGABKtbu6Zp68urCofGKestAgkMyNIFoIjnbHclmQKNctmahUimkIkXLioCAXUG1Jh/qwXcSp0UVGo5JGZmCJFPURcmFJm4AY7dT5iz2a4DxD5+vukZi2nmOSj5oMASIPQdBgBXs3wXW4qqpYKWkVKqoSCjC66ZggkWc2JxM/YnOafDkqMcj3ms+56t/4cem5HgdUOXZ5bYWMRAuRNzO/oMW+IZQVECkaWGzqRP8AMpBHkQRgBXP8EzFSi6qlMMdgUSJmf2TywN8U7KZwJTQU8vVKl5VadIbkEG6qZ3mIFhvg/SpDQII6Eg/hGE2fWbrEc8B57wzs9W7uolWll6WpkInUfEpYXWnUIA0sw5XgbE4u0uFGmaiBabmp4Qoapc/OIuxNiI5RJPLBxRcNIhI9R8QPvwPdqcpSVFLKAQ6sjJyaQbRtMR78BlcE4bSqlldHpEaSvzoN99TCJBja8HnyI6XZqmNyHubsqsdiImJ2tGAKgFFcKpaipbwErJiIVOgAkewcsF+T4HVphytdSDEadS3i5YC298BrP2fWB3datQPWlUIB9aZBX2wDitxLKZtWBo5piAAIqaJJCgMTNFtzPPniThNVpOqrTqaSVIAaQREiSd/OOeLVLLhXZzqqTyZmt/lAGke6fPAZOZ4xn6aLCJVhiHCFWLCxDKgVDtNgN4PO1lO0xakDToqtokysEcmpWPW0wJ9mNKtlFYQpKg/RtfyJ3IxSzXCgwAOwBHhsel+tsANJwihna7d24Bvq7slATf8Aa1AgH9m3pjT4d2D7hwwrrY7aBccw0kzPUAYr/K6GVCquXAKAAvdSTyJN5mNuvlja4fx9HTUVYJbxA2uYvF98Awdn1S4LNe7Qq77DwKp+/wA8VM9kqClqrhCbs2qSIG5hiQPYMOzHaaA3cK1YENpCKT4jYSTcAdT0GMBOBZmoxaog1zOv5ToFjKkIEJSLbmZwEFXtZQqNo1lFizd3qWYIWU8I0ja4O9hGL/BuA06QLvTZ9W5fSOYsUGpQuxDSSd9jjWynYfKkl6lGmXaDpV3KgwNUCRuZtEDljUzHC+88LVGCzOkQOc3IEm+Ay0WJOXPcnw6ShIG0kMs6DNzqiLfR2Eh41XaC9GmymR3kwZFpLK0C4MhtuWuLyZvswxYf7TV028Ekj0gnY/faMVM+io7Iq1GqQxhbkrswJJhrkAA33F4wEHGsimYphWemjgiVqpq0zMqxADLsPEdHON8LFOlkgSoUFFOkqHGpFlSB4D+qIJ+gViCI547gNnh+Ry+le7CafohQLcztzvjVomkPmKAfPr08vjgW4TwgoPDWjyiZ23j0xuiocumt0LDmQYJ84IIj2jAX/koAJ0j0E39TjNzFFOage2Y94N8ZPHeLNUUBK70gT81VvtaWEn3c98DtPgyoC1bM1CsEtTB09T4iCT6xczgC+r2kFEWqBOkaRP8ApAk+7FR+19Sp4Uaowj/diBHSdh8MedcQ4yrMFp0kpooAUsJML+0SCSSTf1543+C06zKkUqrNVEqxC6FAaxVChklxvMwPPAEdXhWZrSyOqa10kuWZiP2SFBItbSNIwqPYqmFVczVeoQfDbuxPPTAmN+fPGjwqhVUBqjePmAPXa4HwOCDvKboVdQ4O4aDfrBG+ArUOG0QmgqNHSCfTecJMqwchBTCW2MT6jSD9uHUqGgHQx0/RVrx5SJYj1BOKr9oe6vURVHM6h5+/bkcBZz3Dg93C8rwZEHYEDFHM9naL+Id6WOx1cugB+/C/O3V82hUIMENYKQdjqYgbXxBnO0BWm7MRSVd92joIAA8t+pwDeLVMtlUWaSndgDdmIWJUbEgGPbjS7KcZDq7vKDw6VYGQI5/DbaMA+Z4nmKlXLmmRWLg94gE6abONIdpAVjHLTBTnGLOQ7MVNTVK9as1SYLKimALQGcHQBEWjbbAem1c0AJlQOrHT9uIa2ZB5mwmVP2dcYHCsjRULohyPpM4cmTMyLD2RjVAJsNI9hY/E4DLzVSozSQtNJNyZdh6bJ7ST5DGTxRK7HvKBXwkSkjxDpexOC+sQBcz/AKR+GMustNpkj3D8MAMZfjddaml9AFiGCAFgbgRyI2J288c4vxFqi02YM6B0LBfEWTX4lt9IbxvHrghoZWnM2J/vzxNnCoEWUk2tcne3MmMBR4L8mEadK1DflPXfpextb0wQ97AvGPN+M1kR37ju+8ViGG4LTDF4MLFzO28jE2Q4vWpkBySrWsoInop1QeexwB/VFLdhPmB7thOKzKqG2pT0IkfA2xgZStSLEvUqljy1MoHKwVwPfjbpVEMXY/5hqH2nALMZo6fCyz1Mx+OMzN5uqsKA1SfpKvhmDzLGLxZgvp01zw6mzBv0eoXErHpuInEVfLVZMAk8iLj188AJK4quajMKjBNPdsHJMnbu0gAwV6XvJIjFjK5U0XRjSpjU6p3ZlkJZT4jqMqRp2lhOxxtZnh1ZiCEUGxJiCxBkSwH2zipxzI1npQ50lWBDBSYIkajBBiGjlgLeQ4c6/OcvckDUYEzIF5Ivz6Y0xTI2CD0UD7MBOT4tVoVFovUoqseAkWJ5IYYdd/TrjtHtQXJDSNh4fDvPRiZN/SBtNwNf8QcEr4JHnFj1Oq2KddK7me80DnpUt7ZIsT64zeEZ+mPCtFmYEE2tNvEwFyfMnBBX4oUHiGiN5t9sW9uAirZPvFEM0gbhiqn1A8RH+oYpJ2XADSxUsR8yBJHNhF//AB0GJqXG6bSFqK08g6/ccWkcgTAXzJH9kYDO/wABKAS0oAQYWWJ6nxAT6b85wsXM/nai09Xdlha8gAnoCY3MY7gK2U4GlM+Evba/9PLEucUwfE3vwsLAUKWRRyNYm5ucV+0XCadQUiwP62ktjFi+ki3lhYWAw+G9jstXTLl0IJIDaXbx2+lJMf6Yxs8Ez7IAi/N7ssAeUIhCjookiMLCwG5k1DUKbkXdQx9fLyxrVMsq0wYmRzM8um2OYWAyTEkaFtGwib84xCKYWpCgKAurwgLJvvAE4WFgM6se9cK9wQ5I6kAkfZgc7a5NUyUrMmpe/IRA9L45hYDG7DZxzUKajBpM3T5rJpFrQJODenxB+8Uao8MWtY47hYAmo1tIACpy+j5YfXrWiB7scwsBDuLWjoTBvzBJBxU45ktNJnWo6nQbAiP+WfjhYWABaPGKt11n1m+3XGtTZu8oy7HVuCdjAaR5yPjhYWAyMhwNKbVtLPK1mg6riDEyBv4jPXBTk+zaFWJqVTq3kqQbdNMYWFgLa8JpIKqKgEUyweAGDKhjYRsoBEXjAn2X7T1azBXVBPNQR1/ejHMLAH/D65ZbxtiVueFhYBU6pjc288MJLGCTHrhYWACe0+VXx2A0ozLbY32J22G3TDuyWRSpSWo6hnMmTe8kTBtywsLAFTyIhmHtx1SSLs0+uFhYDFr5OmKmruqeqZ1aFmZF5jfnitmeB0Kmpmo0yTJJ0gXO5thYWAqJwCgpV0TSy3EE9eYJII8iMLCws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6" descr="data:image/jpeg;base64,/9j/4AAQSkZJRgABAQAAAQABAAD/2wCEAAkGBhQSERQUEhMVFRUWFxUaFxgYFyAaIBwYHBcYGBgXFxcaHCYfFxkjGhgXIC8iIycpLCwtFh4xNTAqNSYrLCkBCQoKBQUFDQUFDSkYEhgpKSkpKSkpKSkpKSkpKSkpKSkpKSkpKSkpKSkpKSkpKSkpKSkpKSkpKSkpKSkpKSkpKf/AABEIALQBGAMBIgACEQEDEQH/xAAbAAABBQEBAAAAAAAAAAAAAAAGAAIDBAUBB//EAEoQAAIBAgQDBQMHCgMHAwUAAAECEQMhAAQSMQVBUQYTImFxgZGhFDJCU7HB0QcWIzNSYpKi4fAVcoIkQ2Oy0uLxF6PCNHODk8P/xAAUAQEAAAAAAAAAAAAAAAAAAAAA/8QAFBEBAAAAAAAAAAAAAAAAAAAAAP/aAAwDAQACEQMRAD8A2lo4kFLFgU8PFPAVhSw7usWRTw4U8BWFLHRSxaFPDhSwFUUcC/avtJ3U0qJ8f02H0fIfvfZi92t7SjLqaVI/pSLn9gH/AOR5e/HnDsSSb3/vfAaQ7RZj65/fjv5zZj65/fjLxwnAa35yZn65/fjh7S5n65/fjL1Y5gNQ9pMz9e/vxw9osz9fU/ixm4SjAaH5w5j66p/Ecd/OHMfX1P4jjO9+ERgND84cx9fU/iOOjtHmPr6n8WM2cLAaR7SZn6+p/Fjo7T5n6+p78ZgwowGqO1OZ+uf34ce1ea+vf3/0xkRhRgNf86819c/vH4YX53Zr65vh+GMjHMBsDthmvrm9w/DHfzyzX1x/hX8MYsYRwG4O22a+t/lX8MXOFdu6q1B3x1obMAACPNY5+WBaMKcB7ZksylZA9NgynmPsPQ+RxY7rHj3A+PVMrU10zb6SnZh0P449Y4Dx+jm1mmYYDxIdx5+a+f2YCyKOO9zi53eF3WAo9zhpoYvmljhpYDONDCxfNHHMBSFPDxTxMEw8JgIBTw4U8TiniQJgK4pYw+1PaVcqulb1mHhH7IP0m+4c8FATAH2o7Gv/ALRmSysoD1Ivq3st7CBz8sB5/ma5dizEliSSSdycQ47U4koP6r4/0w0cTX6oe/8ApgFjs+WGrxMfVj3j8McHEv3PiP8ApwDxhSP7OI/8RMyE9kj/AKcOOfP1fx/7cB0nCGGJnGH+7n+/TD/lzfVfb+GAQw4Yb8rf6r4H8ML5U/1X2/hgH6cILhhzb/VfA46c88fqvgcB3TjmGfLH+r+3C+VP9X8DgH47pxH8qb6v4HCGcb6r7cBJGFGIvlrfVfb+GF8tP1X2/hgJCMNj1w35cfqvifwwvl3/AAvj/TAdjCJw35efq/j/AEwv8QP1Y9/9MA+cWcjn3pOr02KsuxH93HlzxSPEjzQe/wDphLxHloHv/pgPY+yfbenmQEqlUrbAbB/Neh8vdgs0Y8n7Idh2ztE1hVFMBysaSxsAZFx+18MevUMvpVVmYAEnnAiT64CEU8I08WtGFowFI0sdxb7vCwGMMPBGBde0ygeJWBHmDsSJsZ5dJxXo9sr+OkQvVSTf0jAGQIw8EYFqPapDfS4H72lfdqIn2Yt/46umbR/9xPs1T/4wBAGxDxNQ1CqvVH/5TjEp8eDRAWPOrSHvl7Yjq9pF0MSBFwf0tM3I2ADycACJl5DEaZ85nl0GJTRiLJyBgt/04bSrMswxG2xA5DqMJs00/rD/ABD8MB0ZST9H+Jvwxw5ODACm241n7sN+UHbUf4/64d8oP7R/jjAVM2e7UzT1R0JHunf0xUTiBY2y1QkdJxc4gxZTebN9Kbx8Mc4nXdaraXcbGzEbqOnngK4zdSf/AKSrEbQ2HfKKp2ylX+Fvww/h/FKve0y1WofGky7G2ob3xa4nnaq16oFR7VagHjIsHI64CutasN8nV/hP4YamaLhgaOjbkT9mCDsPxGoc/QD1HYFmsXJ+g3InGQd2E/SPOPswEagdP/bbHbfsH+BsSBf3v5z+GGEef8xwHNM/Q/lbHe7H7H8jY6bbk/xHCBHX3ucAhTHT/wBt8R5uotMSQD0lWE+/EoYf27YzuIvJvYRIBn78BlVeJPqJmJ5Rb3Y0+EZ/vZVlAKgG03vGw2xm1aPuw/gZIrEAxKnnGxHT24AiWmB9Ee3V+GGvTHl/N+GOazG/85w0v5n+P+uAUA/s+9vwwwRyj+Jvwx3V5/zYkKiPnfzYCBj5D+Jvwwl32H8TfhiaZ+l/Nh6JceIH/VPwwHqvYWmFyafvM5/mI+7G/wB5gJ4L3oywPfqqIgIA0yJkgEnbFF+09UR+mF9pAv8ADAeid4MN74Y8/HbdxHipn2fhhx7eN/wv5vxwB73/AJHHMec1+29Y/NdB6IfwOFgM3J5YMamsrT8ZiUBMAgTqKyJM7ffiY04IVnaSbXbkurYQBE9MW+Ju1BTozrOwnwnvEI8m1mBEdcVqnaLMLocu4ViSs1JBXcRfePKb4Cai2n5tSoXF1IJkjYH520i8ftDEtSix0kd4C5IJuJGkk6oNzci/XGPV7XVAy6qlQnb9Y3qb6uoFvIYr57jtaoAsuwJLKCxOkzfcmNoOAIf8MTcpttKeZHKRvcYdleG0jUVe6gEgMx2AlgWEbhYUkeZ64x8vxaUIIKkDbbcza8wD9uIqPaJ0hdR2J5yTtPwG2AizVE061WmPoMVNhyJXcnyw2CeZ+A+/DTV11WYwdUm9/pE9fPHRQBvC2t8z+uA4b8296jDWnz/iH4YlFEdB/BhrU+fM/ubfDAVs98zebNzB5HoMWc9wx3edJHhWAR+6PuvhlRJWLj0S/ptjgo2/WVf4f+zARZfgdWQwQkAgmI2F532xb4x2bzFXMV6lKkzo1arpYRBlyRz6XxAKO3jq+7/twloL+3V9I+3w4DY7I9lM1QzmXq1KDKivLGRYaW5AzzxlI7Bngx4j08uowzuVP06hv0P/AE4dTRVmGqX6qTttuMB3v2FtXxX8MO71/wBr4r+GOd9fdv8A9f8ATHVqyYvf/h/Za2AZVqk7t8V/DD6fD6jCytHUlR9q41MvlwnicqxtyEDzHW/PEWd4wFVp6mPZJ+4j2jAUKvDmhgTyAgEGSx0qNuZwX5TgKGutZwIFMagbyxAGkCICi8euAWnxW8zaabHyCtSX4Gow9hwbZHjC1aatIPIgGAG+lLcgIPwwFLtLmckxZHy6KwWQVUA+0pt7cBdLhypWZqcwJEz+Ivgq432tpU6D5bdqhEuII0/S2HKAB64wlZYGkWtsh+2MB0FuvxH4YbLdfiPwxJq8v/bP4YjZR/dM/hgHA23+I/DHW9vwxGKY/un/AEw6ByH8h/DAMj194w6nvuefMfdjmkf2n9MPpICYHOB82NzgNemqQIM+QB3jrOLOVy1OJZ48jM4oVODkWDA7f+Iw1eHVB81vj/XAapyVLlWX3/1xGeGtJ0tTPnqI+EYoClXIi7Dzj78ValN1m0deWA1anDa02VSPKp+OFjHFVh9E+84WA2v8YNSFehRepHzyoLHYGTcmRzM4o5zhTOomVnYW8zsIF7m2D/KJ4C1TuoIk2sIEzOoXgdOWH0KPimmBEDxUi+xnkrFT5fOjpgPLKfZ/SRrJEnn7Z9l/7jE9GFYkKbDr5RPrj0igAWJq65naoRUPKw1KpUenSbm+GcZ7thpppSJjme7J8pKExfrzwHlGYzUOSByIiOfQ4fTzA2MTy1HqPPlzwdZjiNVAAtFKJZhpYaWBMX8QW3K8dPXF1aFWuFisiGPmBVYAgQTrABiYtpkTvzwAO1FlcDYlZsQbeEi8kc8SFmvdvP5uDyl2aVioq02VgT46VQlSTEyKgOraCB0xq5rJ0KNOWSkALaqmkXjeYwHl6MYiXkddJtz88OeizEaA56/N+A549AymVRy1QjKrSNmgBjG0yYgEztvHPGjlyiBmp0y3hiylZn97SFAi/wA42wHly0HAMq8DqF+Jwx6D2Ol4Jjledoje8e/HpdfNHvA5RncRCF20qLiSQxW45EC/XFWvmczrBaiSsn/eeKN/CIEHyDEemAAxkn+rfnzHLefScc+QuDalV/vcWwZ1867Fe+RqYkliqaSDyIYTO1zI5iOt+nnqRWVNKwWDApGwgSRG3pHLAAJ4XVsO5qidpt7pN+fuOHUuA13+bQrH0/8ANzj0Nwhl6lamynSe7NQOq9WUMpuTztjuZzmXgEaagkAgL3hIMeFV+aSZ6eZwHnZ4HWALGkwC/O1Ooi3OWwsjpWHv6yenn0wU8ay6kgCjp5kMqjxQBLQANlUezA9xTItGqSYmC0kXGwj5o9nswA/xjj4FQoDIK3I6kQTHuPqvngZzXFGZ5bpcT+7B+N8P4izg/pFIYiNo8pxmYDb4DTVu8LgkBCD6lXbb/MAfUYlTMaV1U3cWhluPEbCCDDj1E2jEvZeiDTrMdlj3kMo+040Fy2jxlpSiFGqQwapyAeJKr6m4GAGc9lqispqCCwJueUkX9owVdkuGVcwjKizoInxhYBn9ojocD1euaj6jtGlR0EQB5mL+pwafk1QNUrIbKQl+QgtEz4etz7IwE6dmcwSAtJjMx4gAY6MTBnlfE2W7J5h1J7thA2PMyQQDsCI2MYN63D2jSNOwn9H4SLxDiwMc4n7cROFRdOgEkuzEt4ZPkpAZfXACNDsZXZNZhFgQWaxMxAI+/wBMQ0OytRiBIAJjc7TE6dMn78GlHLowDpSUm5BBWJm8Q9739vlhlHiffEK7vruDoYLcT+ySw5mxPrgBTO9kGSoKYqKxInfTFpMhr9MdynZSaujvl1AEmfLlNr3HngyypDa1Z6dMmLUwWqcvnF77AcueHnLaX1LUBUxr70+UAhUAANvU4ARbgTksKT0qhUAsAzG8mQo0kttyHPFarwrMhQVy71FN5pwfL5pht/LBZXzqioRGtlUAswiBEkiW2iTNuW8YbRhak61YEWVasyDz0eEG/PAef1eNmnUCVqdWkRuGG09V3xqd6XAO4MwYO3UdRgqzIQmGQgMSCj0wwYnSBJEyNonzx3836RQBAiH9xFQSdp3J9JGAEqtIE2C+77YGO4J8twJFqAh3YKwJGiZjkSI9+2O4DP7L9pGzrAGJl4WFNlAMyFETJ5WjBJxDK1aiaQYPULa3kW90RtjxqiqKbKgvyYkx6zAGLVWuv0WUWH+8kzz52vPXfAem5jgpZAlUioAVILITtHRh574bluEaC0gPPIqxB5RpaoRaBeOePLDmD9Y03+mdjz3w5DUVygqs0iQSzbT01eQwHrXyNB41RAVAiKYta8SdrD4YhzeTdtQ1EDSIinqMybglvw9ceVZfPVBWZNVUSpJBc3Mq3hjYXxoitVO9SoBb6Z9+84D0DL5NlJLaXKxE0YkTsG1GNj6TiWtlgx8SiRcMiAHnYlg0j3Y84rV6hHhqOPV2AuDym5H3DFKhWrsXArVP1mn55mJ3UFv6WwHrdeozqFKoYiNSFriOWuDvz6Y5WZyoSwBmYBB3/aVrH0HLHlKtWDFNdXUBI8bCbxa979J2OJNdbQSar7HdmvawmbHfeBgPUjWI2UWiLEWHmG3ty6bYYM4wbYxfTa88vES3h8ox5fk+JMp8VVtKlSZY36gmevwGLWUzDaYdmliJYsYA2MAG82N7eEDrgDqpSepu7ATMKoWReQ8HoR7V88WqGYSkAForabx0je/xJ648zSqxDDW8MRA1Ec4vfoQbW9Ivdo5mUuzMRI1azBuDbrAIFsAe5riTsDAA8iJj4ibThozcAEhyxG4d1sPmzpcTuOvPbHnmbzDK2hSzsxiwPWLGd/vjFhaR0+IsCTAE7bCCJtgDHNHUdum0/ezE+/FJ0Mz9+BhX1OBqIgiwMX257be4YM8jwmq9BKgHeAg+IG9jBlW8RPvwApx/s1TrAk2e8Edf3hzx51msmaZIYQRbHsfZvRnM29E66YRdW2lmIIBChhKgbnn6Yk/KJ+T2k2XL5dNNRLnxElxzBZjJI3wHk/BK+hfGf0buoYTE6Q0Sdwt7kDyxo5zONWKK1qaxAA0iJ+iv0R058yTJxhDKuWgKTFvSPPHo/Y78m1TMqKteoEpnbSQzNHnJCxte/lgA58sgY6ZgExJnBp2F4JUWjmMw6xSKiC30guonSpsVjmbdMeh8L7DZKjGigjEfSf8ASE+Z1SPcMamazSIDa8ewDoTsPTABdOm8CpTpyRBD6QbG4EgARFhy23xmHtHVhhXelUJmECqBHKQRI64hzHad3FVKlYq1ytOiBpQqSqlqgJkDoBfAtm8zTEkQxBEgjzg3nfnI6YAqy/aHSbOUsLGIHoIttFumJ6naTn3wEyN138pEzbrzwJUSGYDV4ott15EenPri4uWmZCk7zqURM+YnfAEFLtIC0DMeP9kMBYXMgC+Ht2sa4NaZ9voLDl5g4Ba9RRmydSqRqnpMbg339m2NKhoa5qoSf3gbehvgCVe2WqVWqTG4XUDy3iJ/riueM/sswkzu5vETcnAjR4giVagatKgyhvF7kAEWiwPWOYjFs9paMCWJI3gR/wDH78AQ0OOuk/pLGYGlufUk+LD34sxGoF456QR6SQR7J6YFX7Q0D19YJv8ADF3h+ZFaFp6XJgADrNpk2/ucBY/PSmh+fVkSCIJG1zGqPbhYq9pOz4y1FUUa67stwJ8RNwq7EeE/2cLABdBATchfK/8AYw40TyE9MGHD/wAmdYtFSrSpjndmMdbLA9pwS5P8j9NhPypj/lpj72J+zAeUmiemNbii6qVJucX9wt7wcei/+j6TbMP7QNvSBHxxJmPyTkoqLmDbmUB69GHU4DyOlVIaST5kHl6zid2qkSrMR5H+/jj0lPyP00INfNqq/wCUIT7WYjn0xXz3AeG5cxSqq7oC2qoxdZF47tQoe8WnrYxgPPxxGqu7xyvHv22x1M9VViZMuZ9fQ9MEf5r1qhmjqzAa4qU1ZVjbSQy2I8hH2YuUuytceB37hhYCtTK+pVxIIki42m+AwKfaFtQinbbTM8uUjbCr8aJsF0xuOpnlbw/1waZH8k9apBfMUl5gopc+snTjTp/kfT/eZhmHRaYUnn85ma+A81p8QA+gPYxibXg84n34lo8TSVbRsbjWbGbMRpj488eoD8keVgiavlNUbxuQKd8SJ+SjKACVdjFz3pHtAgYDyWvxwn6BANxfcSeomL/DDxx0pp8DEEk3tqB3sDtP2YLuLdlqVKv3ASrcGGLoFYbXdlABG5Ak+tsZ/EOxjHSKb07i4eok8iPEDdSNj8MBjUuLtM06YPiHiJO+9uh9DzOKlfj9Vb60BINlUbev97Y2qnYXMRapTAEz+kMWufmrvY+7CP5OqrM36akVWQGBYkjZYUJYEwPKcBl8DzVStVA7xpJlto0CSxNpURbHovAONVqYqs4enRLIKVMi8SJcjfSUa/Lw4HMp2GqUUcd9TU1dKAsGUlJlgNSiOXrGNPh/DqlKpqVhBCggzJRSygryIgc4Nh6YA24fx+k9VSERXYEFoAJPIBtyD5dcVO0XaHSrCBHiiSLxuYnYGMYBrJB0WNzG66haLfNBFr/djS4hwWnmKUitobSBMyCpOrSwmDeLg+3AeccSR3qPUUHSSOUAEgE7D78aPAe0Oay0imw0n6LAkTzMaxJtzx6DwXLLl8uULJUDnUTokbDcH+74izvBOH1ll8uAxglqR0b25GDv0wF1MpXror/KiEcBop0QN/N6jxeemKXEuyelCe/LSCAKlJXuQRMJp87wcZVHsuKRnL5muaZB/Rir3bA8ipPhP9cczL52jp016gLbd9mKZVQOc6DrPu2PsDz2vmxRR1VvC3hMQSygybfRBIXfp7serxPVPhud/t9kxgw7R8XzD94lenQDVBDkU01RNmDr9o/HA/w/s81VtKU2c7wLnAZy1AdhB6j7+uLC1o8JURz/APO+PQOy/YUd7GZpPTAvOpYMH5pUgySevTHoC8EyaCBSpEH/AIYafOwt7AMB4BTy+sgIjMdoUSZ5CBPwxTd5PinoevTHvvFeK5UL3DaqS1LF0imF6GZDC45DmcBXEOwGWFRVR6hDAwTETMg95YRpIsASdJwHmNbeAZGEyHB1/wCnHhvmFVhP0WgxuFBAJYdBMRfE+S/JkpI11/cjAG4AAYjruRMecHAAa0SFN+Q9RfmNtsF/5NsiWztNjsiu/SY8Ptu0+zBPQ/Jdt31UP00nqLm6X+H3Ymp8HbJMopLrd2ChdJ1d3IkiOQaLkAWGAH/yhZ+KyWlfHaSOWmQwggyW/rhYIuMfk8avUl2JmIgfMGolpGqCSDHQeeFgN7hPC+5k6mba5nlz/s42lr87T64zlzFc/My4AjepWA+Caj78Ny+RzJOqrWpqAR4aSapjcFqmwOxgT5jAX1zENu2noZMHyIO3lirn83nCf9mGW0RZqjOT7QAB7L4utlDUIE6VEyLHV5SR4bnz2xLVCoIAny/ptgBXN9lDmFBzFV6zFfmqxALmTqEL80XgAC0c5Jz+FcHOX8Jy7IoYkzUjluzMkxEbbXwZrVEyLE+Q+4jFHi2SFZGp94ylkdQx5StiQCOfM9cBlZDtfRZ9ANPwncvb2MQAT+GCanm1qATFRd+Tj7CMeXcG4C2XzOlu7ZZhXKSH6FXhgkgzE7Y9Hp9n6TQWaoTEAGs4EbwFVwI9mA7muz1F2Dw1NhcFBpv6QR8MT5Sm1Mfr3qAba1vvzZRB93txz83qYB0lltY99UN+UrqgjynHKHAqUksA8+UD3asBa/xGAWfwj1Df8pJ9pAxn8T40xy9V8uys6iQHlY6+EgG2/sxKeytIEEGooggqHaDPOJsfTr6Ypcb4JSFJ17x1DDSdVSQJ5+OZjlgAY5/M5hRqzFRgQxKB0pg6ULAkKs6Swg+IGMLglXMCA9aix3Vy2ptpiFaWFrWnpyxeXhKI2ijUFRBTYEhdTAGBBUwqyT0ncYrZHKhGLKDNOCupgtyZ8SqGaQDvtb0wGzT4mGlxJcIWI0v4mG4AsBvynnviH5UG1ggidIuFEyZBGtzc6Y2/aMGL0GykhwoLAtTLHQz2hx86qRqBcCdtsTIYVgojSy/SVORAlafisYn1EbnAd7W6u5plWjxWAVj9AbaaZiNPIc98VOEdoe6Sm1Ve8H6RZPfTbSZ/VQbOdxuN+mh2ky2qmGgEo6myObMAvMg28PvOB7O8HU0WKqsq2v8AVVdmhW2qWvoPt254AqGdyNRFD97TLwQRTqGbkWYIIuCPvwqHFOHquk1303u9JxN+bAG/qAcCvZ1AYLIJpk6fBWB0sIaJY2Uwf/yHaScSZSqlWlojL60a4K1bpJMi02aNp+f0OA1OKcUylNmQVawZSARTV5mf3/DHtvjNftjSClAK5t4WYX85uQcW6uXDU9SiiGRYIiqJXkSNE222O4vyxSTh1JqgXVT1D9aFqVrErIIASInw+6b2IVK3a+m1gWB5HTt/CYOKOb4qPo1SySPCxnl03B8zbG7V7N5ZhIdZUgN4qhtNiPAPb7OuIPzVpAhiQwBGsKwDaf2gHMG9iDG+Apf4sGTRpUhreISQfLpgt4Zwqmi0moJWNY/OWlVUqYAlncjTTQ+d+gOIcr2PyVUFqdWohA8IhQecjUG0tbz9cSZ3g+aoqqUqxqQBpUMUIgeuk78jgC2pwmtWCl6vdxslHwqP8zsCX9wHljjdkqTQzqzsOteqf/6R8BiPs98rpaflNRHWDaCWB5DVAB9uNs53p+PwGAwH7KZaR/stMkdS3xJPi3540GyAdGpnwBhHgtAm2mNoxBms/UDfMN9gAT7wDa19+WK2d4glOBVrrRLbamHvhiYHqMBU4v2fZaR0VSWS6kwjWhYLruIESZ5TzOB2pxkFdDkukftaWBjYtTAVwpuGjcHe2K/E+2FGpU0M9Sqt1LHSqwTckqAdPMwNpxjZqtRphWFQVVJ+aocQt9mdArbR5xgNvL52kikLWzQYknUrKPYVjST5gD78bHCuPLSnRLE/OqOQaj9AWJ2gbAQLYxOHdkqlYSab0y2wO8TY7n8MaNbsD3VOarC0nxNpmLwDyBsL9cBtntk0/NpiBuxmeltSgRz68sLAfkeJZIIRoZG/Zddzy8Xijn0wsB6TS0gxYQNoP4kxiZvm31f6ZT7/ALcSpTCLaT7R8ZN8Z+czjnbWo9FI5dMAxs25MItUHabL7TrAY+RAjEGTz4eB34dvIhiB5+EH4YbWzFfSQlZVYjwllNt9ptgJr9icz3gC93UYmZR9DG9zDW5/HAGy0GXU1VlRSTdRpPTUWJIiTsQDfngV452qy1OsYPygkpIkwukRIMxMwY5Xve1N+C1aymjUrVtINg02IHQ2bn81vPE3DOxL07LVQAkSwSWtyDSQNzgLtDiOVrFW7xQREK4Fj/lbwkzzk8/ODvK0/wBGNXiBAPig+YM3jAg3Z6oGputch03ZqQJbxEiW17RAt0O1gNfOcUrovhZXPKE+J1MRb+5wG61QgSCAw5M0A8r2JFugxyhmdy6jy0tPK5IIB39cDuSpVSRUd2Zt5aqYHK1NSF+Bxfo5V9etq50mPAIA9CQJwGjm+M00izm8SEJA9SBGA3jnC62ZqnUKjpM0w6FQsxYzBtJ8vPBhlstF9Qv0AJ98SfacV+L5TVTI1MxJty8rcgbzJ2tvgAbPU1y3hdqTOSPCiAm0tcuTaRFuYxzLcVqMlRoaDo8T1erACFSH2J3ty5jEPF8nRyiqVdKru99RkqpBuIqbCNzOqRFsV8tnlSlU7mquqU1inT1EAFpaNKyC2gc/iMBbyddSKys9IEoJim9QiKqbo28W5cvLE2TzBViv6RZRtkFIGBrPMkCFPLmMZuRDkVNYzJJpNZppDwkPq0km/hsQR0xn0OJU6bglKcDcPWB63im02k2IIv5nAGuephgJCeOFOqqPpLAJEgkgkHra18A+RK69LUl8WpDGaSAWGkHT4rBipO23kME3HkX5NUHeUVggSaZYSGAmDTYxaRudsBvHaQLhzUy7CoFqSqFfnTqEimsgPrFzNr4Ak4NlQhVRSZSTBJcT4jBUnTcar29fSsuUam+v/aShZg6jM7KWIJA0fR3F5ETytHw7N0o76vpqamKyXWJUD506YkEbsSYJwV5bO5UxUamkWltSsBKyJ8XMDcC+AHuDcZdKvdVDXGlipY1Q2xIIJ0iOd/TGqnD8wMzqVcywDbglgykCb6gCpBwT0eN5eNeumibaiAOvOReBi9R4hQrCEroSeauC3qPFI9YwAunAswtSQKxXUYMgyIIvDyAQSNueJqXZ2ujEq7AAmCYuNgDJEzz23IwaERy+GGs3nf8AvlgAocKq0qhKMwgEgJpH+ljHiHLzxE3atqZXvMoVldZLDSAsRYfRIYlTNgBytJq9cDdrc7Ae/Av2y4w4pPTp5c1lamwLq2rSpEHUug2vuDy8sBZ4X2vo1ZI8EftAXMXvII8rX9bYrZj8peVAgEu5MBVBPOBMkAX69PTHmWVoVTUHyenRBEQ2gT0lu8L894t5Rg/4F2dpFpqtSdmuUpqumfpRABg7xFpiYwEtPtJms2DTy1OpQOxY0ixmSCC5006cb89saC9jKSRUqTUcA6nfxEzvqmZHQ2jlHLeywCiIYR16eQ5YdX4pTT9Y6L/mYL9pwAzU7KqJ7pVEkElWIm8+Jefl08sZGa4GtBtb5ZnWIIpwRAbVHdxBGokwALk9cFuY7WZRTBrU5tsZ5TeAeRw3LceylaQlamxHLVpMdbxbAQK9DMxLshJnuz4Dq3kSNQN+WIc12XDVNYcyAACRJtNtYItfZlPlGLvEuCJUSRIBg+EyPeJHvkeWMKpWzVLSKLd4swZIJ5XYMVgWN1dY/ZwFLP8A5O9VVnNS0WVFAJPIk9b+ZsMdxdrdvtOrVQEpAMPpl5AKjvEUFvIFvXnhYAhaqCpZC0KLkHVFpuBMWvvjNp1Ayd4rCqp5qQdt7C49OU+V/OqfEK1LMCDTaoxjUtMTIEAHQVgCwibRgl4TmatWqR8oRRHimlqDGILajU1XM89ueAsdpu0yUcsGUeNm0qpvsJJ5bSPfgXoduazAMe41LYTVSnbmYZpJO1rCBAtjY7cZZ6mW8FBX0MIdWlgpGkhaYWYsvWPbgM4Vwdif0uTqlV8TMNanSOQsZJMAevTYNjinGMzmKZ1dzqOkpprIWiSpeTU8okc8WeB8YzlJVV6OtZPieqCTEFtBBliJFpi4mLnAtnCHaWyrgwABqfkAoABXaNt8TZx6SKtL5O1pZv0ps7BQVnTeFRRtvOA9T4L2pWrCVVqUWvJcqVA6lwbe0DBGMl1UEeePEMjSpCkzLlqupyaagVRcRNQj9FyGgT+/520OD8bXUo+UZikEA8JqalIUjwgAKNuvTzEh7E9BRuFj0H4YlU01BJKjzA8vTpgY4WaNUqwq1pImDVdbDquoC2NjL5agWkU1JH0vnEf6jJHswGnRrqw8IJHK0T/TAt240V6JWnm6VJkInU2kE7FSw9BtscXeJZ2hTDFkTzlZN7GN7HA5xDK5Fwv+zUzqvqQaNhMEqVPlGABKtbu6Zp68urCofGKestAgkMyNIFoIjnbHclmQKNctmahUimkIkXLioCAXUG1Jh/qwXcSp0UVGo5JGZmCJFPURcmFJm4AY7dT5iz2a4DxD5+vukZi2nmOSj5oMASIPQdBgBXs3wXW4qqpYKWkVKqoSCjC66ZggkWc2JxM/YnOafDkqMcj3ms+56t/4cem5HgdUOXZ5bYWMRAuRNzO/oMW+IZQVECkaWGzqRP8AMpBHkQRgBXP8EzFSi6qlMMdgUSJmf2TywN8U7KZwJTQU8vVKl5VadIbkEG6qZ3mIFhvg/SpDQII6Eg/hGE2fWbrEc8B57wzs9W7uolWll6WpkInUfEpYXWnUIA0sw5XgbE4u0uFGmaiBabmp4Qoapc/OIuxNiI5RJPLBxRcNIhI9R8QPvwPdqcpSVFLKAQ6sjJyaQbRtMR78BlcE4bSqlldHpEaSvzoN99TCJBja8HnyI6XZqmNyHubsqsdiImJ2tGAKgFFcKpaipbwErJiIVOgAkewcsF+T4HVphytdSDEadS3i5YC298BrP2fWB3datQPWlUIB9aZBX2wDitxLKZtWBo5piAAIqaJJCgMTNFtzPPniThNVpOqrTqaSVIAaQREiSd/OOeLVLLhXZzqqTyZmt/lAGke6fPAZOZ4xn6aLCJVhiHCFWLCxDKgVDtNgN4PO1lO0xakDToqtokysEcmpWPW0wJ9mNKtlFYQpKg/RtfyJ3IxSzXCgwAOwBHhsel+tsANJwihna7d24Bvq7slATf8Aa1AgH9m3pjT4d2D7hwwrrY7aBccw0kzPUAYr/K6GVCquXAKAAvdSTyJN5mNuvlja4fx9HTUVYJbxA2uYvF98Awdn1S4LNe7Qq77DwKp+/wA8VM9kqClqrhCbs2qSIG5hiQPYMOzHaaA3cK1YENpCKT4jYSTcAdT0GMBOBZmoxaog1zOv5ToFjKkIEJSLbmZwEFXtZQqNo1lFizd3qWYIWU8I0ja4O9hGL/BuA06QLvTZ9W5fSOYsUGpQuxDSSd9jjWynYfKkl6lGmXaDpV3KgwNUCRuZtEDljUzHC+88LVGCzOkQOc3IEm+Ay0WJOXPcnw6ShIG0kMs6DNzqiLfR2Eh41XaC9GmymR3kwZFpLK0C4MhtuWuLyZvswxYf7TV028Ekj0gnY/faMVM+io7Iq1GqQxhbkrswJJhrkAA33F4wEHGsimYphWemjgiVqpq0zMqxADLsPEdHON8LFOlkgSoUFFOkqHGpFlSB4D+qIJ+gViCI547gNnh+Ry+le7CafohQLcztzvjVomkPmKAfPr08vjgW4TwgoPDWjyiZ23j0xuiocumt0LDmQYJ84IIj2jAX/koAJ0j0E39TjNzFFOage2Y94N8ZPHeLNUUBK70gT81VvtaWEn3c98DtPgyoC1bM1CsEtTB09T4iCT6xczgC+r2kFEWqBOkaRP8ApAk+7FR+19Sp4Uaowj/diBHSdh8MedcQ4yrMFp0kpooAUsJML+0SCSSTf1543+C06zKkUqrNVEqxC6FAaxVChklxvMwPPAEdXhWZrSyOqa10kuWZiP2SFBItbSNIwqPYqmFVczVeoQfDbuxPPTAmN+fPGjwqhVUBqjePmAPXa4HwOCDvKboVdQ4O4aDfrBG+ArUOG0QmgqNHSCfTecJMqwchBTCW2MT6jSD9uHUqGgHQx0/RVrx5SJYj1BOKr9oe6vURVHM6h5+/bkcBZz3Dg93C8rwZEHYEDFHM9naL+Id6WOx1cugB+/C/O3V82hUIMENYKQdjqYgbXxBnO0BWm7MRSVd92joIAA8t+pwDeLVMtlUWaSndgDdmIWJUbEgGPbjS7KcZDq7vKDw6VYGQI5/DbaMA+Z4nmKlXLmmRWLg94gE6abONIdpAVjHLTBTnGLOQ7MVNTVK9as1SYLKimALQGcHQBEWjbbAem1c0AJlQOrHT9uIa2ZB5mwmVP2dcYHCsjRULohyPpM4cmTMyLD2RjVAJsNI9hY/E4DLzVSozSQtNJNyZdh6bJ7ST5DGTxRK7HvKBXwkSkjxDpexOC+sQBcz/AKR+GMustNpkj3D8MAMZfjddaml9AFiGCAFgbgRyI2J288c4vxFqi02YM6B0LBfEWTX4lt9IbxvHrghoZWnM2J/vzxNnCoEWUk2tcne3MmMBR4L8mEadK1DflPXfpextb0wQ97AvGPN+M1kR37ju+8ViGG4LTDF4MLFzO28jE2Q4vWpkBySrWsoInop1QeexwB/VFLdhPmB7thOKzKqG2pT0IkfA2xgZStSLEvUqljy1MoHKwVwPfjbpVEMXY/5hqH2nALMZo6fCyz1Mx+OMzN5uqsKA1SfpKvhmDzLGLxZgvp01zw6mzBv0eoXErHpuInEVfLVZMAk8iLj188AJK4quajMKjBNPdsHJMnbu0gAwV6XvJIjFjK5U0XRjSpjU6p3ZlkJZT4jqMqRp2lhOxxtZnh1ZiCEUGxJiCxBkSwH2zipxzI1npQ50lWBDBSYIkajBBiGjlgLeQ4c6/OcvckDUYEzIF5Ivz6Y0xTI2CD0UD7MBOT4tVoVFovUoqseAkWJ5IYYdd/TrjtHtQXJDSNh4fDvPRiZN/SBtNwNf8QcEr4JHnFj1Oq2KddK7me80DnpUt7ZIsT64zeEZ+mPCtFmYEE2tNvEwFyfMnBBX4oUHiGiN5t9sW9uAirZPvFEM0gbhiqn1A8RH+oYpJ2XADSxUsR8yBJHNhF//AB0GJqXG6bSFqK08g6/ccWkcgTAXzJH9kYDO/wABKAS0oAQYWWJ6nxAT6b85wsXM/nai09Xdlha8gAnoCY3MY7gK2U4GlM+Evba/9PLEucUwfE3vwsLAUKWRRyNYm5ucV+0XCadQUiwP62ktjFi+ki3lhYWAw+G9jstXTLl0IJIDaXbx2+lJMf6Yxs8Ez7IAi/N7ssAeUIhCjookiMLCwG5k1DUKbkXdQx9fLyxrVMsq0wYmRzM8um2OYWAyTEkaFtGwib84xCKYWpCgKAurwgLJvvAE4WFgM6se9cK9wQ5I6kAkfZgc7a5NUyUrMmpe/IRA9L45hYDG7DZxzUKajBpM3T5rJpFrQJODenxB+8Uao8MWtY47hYAmo1tIACpy+j5YfXrWiB7scwsBDuLWjoTBvzBJBxU45ktNJnWo6nQbAiP+WfjhYWABaPGKt11n1m+3XGtTZu8oy7HVuCdjAaR5yPjhYWAyMhwNKbVtLPK1mg6riDEyBv4jPXBTk+zaFWJqVTq3kqQbdNMYWFgLa8JpIKqKgEUyweAGDKhjYRsoBEXjAn2X7T1azBXVBPNQR1/ejHMLAH/D65ZbxtiVueFhYBU6pjc288MJLGCTHrhYWACe0+VXx2A0ozLbY32J22G3TDuyWRSpSWo6hnMmTe8kTBtywsLAFTyIhmHtx1SSLs0+uFhYDFr5OmKmruqeqZ1aFmZF5jfnitmeB0Kmpmo0yTJJ0gXO5thYWAqJwCgpV0TSy3EE9eYJII8iMLCws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3" y="2636912"/>
            <a:ext cx="8208912" cy="2376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How about Newfoundland:</a:t>
            </a:r>
          </a:p>
          <a:p>
            <a:pPr algn="ctr"/>
            <a:r>
              <a:rPr lang="en-CA" dirty="0" smtClean="0"/>
              <a:t>Where does our Food Come From?</a:t>
            </a:r>
            <a:endParaRPr lang="en-CA" dirty="0"/>
          </a:p>
        </p:txBody>
      </p:sp>
      <p:pic>
        <p:nvPicPr>
          <p:cNvPr id="5" name="Picture 2" descr="FFNL-Logo-Colour-white-tex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9607"/>
            <a:ext cx="7992890" cy="16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3" y="1171680"/>
            <a:ext cx="8208912" cy="67314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Food First NL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3" y="184482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CA" sz="2000" b="1" dirty="0"/>
              <a:t>O</a:t>
            </a:r>
            <a:r>
              <a:rPr lang="en-CA" sz="2000" b="1" dirty="0" smtClean="0"/>
              <a:t>ur </a:t>
            </a:r>
            <a:r>
              <a:rPr lang="en-CA" sz="2000" b="1" dirty="0"/>
              <a:t>province faces many challenges </a:t>
            </a:r>
            <a:r>
              <a:rPr lang="en-CA" sz="2000" b="1" dirty="0" smtClean="0"/>
              <a:t>including:</a:t>
            </a:r>
            <a:endParaRPr lang="en-CA" sz="2000" b="1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 smtClean="0"/>
              <a:t>NL produces </a:t>
            </a:r>
            <a:r>
              <a:rPr lang="en-CA" sz="2000" b="1" dirty="0"/>
              <a:t>only 10% of </a:t>
            </a:r>
            <a:r>
              <a:rPr lang="en-CA" sz="2000" b="1" dirty="0" smtClean="0"/>
              <a:t>the fresh </a:t>
            </a:r>
            <a:r>
              <a:rPr lang="en-CA" sz="2000" b="1" dirty="0"/>
              <a:t>vegetables </a:t>
            </a:r>
            <a:r>
              <a:rPr lang="en-CA" sz="2000" b="1" dirty="0" smtClean="0"/>
              <a:t>we consume and </a:t>
            </a:r>
            <a:r>
              <a:rPr lang="en-CA" sz="2000" b="1" dirty="0"/>
              <a:t>have only a </a:t>
            </a:r>
            <a:r>
              <a:rPr lang="en-CA" sz="2000" b="1" dirty="0" smtClean="0"/>
              <a:t>2-3 </a:t>
            </a:r>
            <a:r>
              <a:rPr lang="en-CA" sz="2000" b="1" dirty="0"/>
              <a:t>day supply of fresh vegetables available; 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 smtClean="0"/>
              <a:t>Average </a:t>
            </a:r>
            <a:r>
              <a:rPr lang="en-CA" sz="2000" b="1" dirty="0"/>
              <a:t>age of farmers in the province is </a:t>
            </a:r>
            <a:r>
              <a:rPr lang="en-CA" sz="2000" b="1" dirty="0" smtClean="0"/>
              <a:t>55 and rising;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 smtClean="0"/>
              <a:t>Difficult </a:t>
            </a:r>
            <a:r>
              <a:rPr lang="en-CA" sz="2000" b="1" dirty="0"/>
              <a:t>to </a:t>
            </a:r>
            <a:r>
              <a:rPr lang="en-CA" sz="2000" b="1" dirty="0" smtClean="0"/>
              <a:t>get </a:t>
            </a:r>
            <a:r>
              <a:rPr lang="en-CA" sz="2000" b="1" dirty="0"/>
              <a:t>local </a:t>
            </a:r>
            <a:r>
              <a:rPr lang="en-CA" sz="2000" b="1" dirty="0" smtClean="0"/>
              <a:t>seafood, 80% of local seafood is exported;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 smtClean="0"/>
              <a:t>Lowest </a:t>
            </a:r>
            <a:r>
              <a:rPr lang="en-CA" sz="2000" b="1" dirty="0"/>
              <a:t>consumption of fresh vegetables in </a:t>
            </a:r>
            <a:r>
              <a:rPr lang="en-CA" sz="2000" b="1" dirty="0" smtClean="0"/>
              <a:t>Canada;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 smtClean="0"/>
              <a:t>Highest </a:t>
            </a:r>
            <a:r>
              <a:rPr lang="en-CA" sz="2000" b="1" dirty="0"/>
              <a:t>rate of food bank usage in </a:t>
            </a:r>
            <a:r>
              <a:rPr lang="en-CA" sz="2000" b="1" dirty="0" smtClean="0"/>
              <a:t>Canada (1/20);  </a:t>
            </a:r>
            <a:endParaRPr lang="en-CA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 smtClean="0"/>
              <a:t>Highest </a:t>
            </a:r>
            <a:r>
              <a:rPr lang="en-CA" sz="2000" b="1" dirty="0"/>
              <a:t>rate of </a:t>
            </a:r>
            <a:r>
              <a:rPr lang="en-CA" sz="2000" b="1" dirty="0" smtClean="0"/>
              <a:t>obesity &amp; diabetes in Canada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 smtClean="0"/>
              <a:t>84% of communities have no grocery store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1403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35534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CA" dirty="0" smtClean="0">
              <a:hlinkClick r:id="rId2"/>
            </a:endParaRPr>
          </a:p>
          <a:p>
            <a:pPr algn="ctr"/>
            <a:endParaRPr lang="en-CA" dirty="0">
              <a:hlinkClick r:id="rId2"/>
            </a:endParaRPr>
          </a:p>
          <a:p>
            <a:pPr algn="ctr"/>
            <a:r>
              <a:rPr lang="en-CA" dirty="0" smtClean="0">
                <a:hlinkClick r:id="rId2"/>
              </a:rPr>
              <a:t>Food First NL</a:t>
            </a:r>
            <a:r>
              <a:rPr lang="en-CA" dirty="0" smtClean="0">
                <a:hlinkClick r:id="rId2"/>
              </a:rPr>
              <a:t>: </a:t>
            </a:r>
            <a:r>
              <a:rPr lang="en-CA" dirty="0" smtClean="0">
                <a:hlinkClick r:id="rId2"/>
              </a:rPr>
              <a:t/>
            </a:r>
            <a:br>
              <a:rPr lang="en-CA" dirty="0" smtClean="0">
                <a:hlinkClick r:id="rId2"/>
              </a:rPr>
            </a:br>
            <a:r>
              <a:rPr lang="en-CA" dirty="0" smtClean="0">
                <a:hlinkClick r:id="rId2"/>
              </a:rPr>
              <a:t>10 </a:t>
            </a:r>
            <a:r>
              <a:rPr lang="en-CA" dirty="0" smtClean="0">
                <a:hlinkClick r:id="rId2"/>
              </a:rPr>
              <a:t>Ways to Eat Local Food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70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FFNL: 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CA" b="1" dirty="0" smtClean="0"/>
              <a:t>Learn What’s in Season: FFNL: Resources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16018" r="34407" b="6250"/>
          <a:stretch/>
        </p:blipFill>
        <p:spPr bwMode="auto">
          <a:xfrm>
            <a:off x="2195735" y="2636912"/>
            <a:ext cx="4752528" cy="3714811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FFNL: 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b="1" dirty="0" smtClean="0"/>
              <a:t>2.   Find a </a:t>
            </a:r>
            <a:r>
              <a:rPr lang="en-CA" b="1" dirty="0"/>
              <a:t>Farm or Local Food Retailer</a:t>
            </a:r>
          </a:p>
          <a:p>
            <a:pPr>
              <a:lnSpc>
                <a:spcPct val="150000"/>
              </a:lnSpc>
            </a:pPr>
            <a:endParaRPr lang="en-CA" b="1" dirty="0" smtClean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7" t="14317" r="28" b="5636"/>
          <a:stretch/>
        </p:blipFill>
        <p:spPr bwMode="auto">
          <a:xfrm>
            <a:off x="912419" y="2708920"/>
            <a:ext cx="7319159" cy="32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2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 smtClean="0"/>
              <a:t>FFNL: 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b="1" dirty="0"/>
              <a:t>3</a:t>
            </a:r>
            <a:r>
              <a:rPr lang="en-CA" b="1" dirty="0" smtClean="0"/>
              <a:t>. </a:t>
            </a:r>
            <a:r>
              <a:rPr lang="en-CA" b="1" dirty="0"/>
              <a:t>Visit a Farmers’ Market</a:t>
            </a:r>
          </a:p>
          <a:p>
            <a:pPr>
              <a:lnSpc>
                <a:spcPct val="150000"/>
              </a:lnSpc>
            </a:pPr>
            <a:endParaRPr lang="en-CA" b="1" dirty="0"/>
          </a:p>
          <a:p>
            <a:pPr>
              <a:lnSpc>
                <a:spcPct val="150000"/>
              </a:lnSpc>
            </a:pPr>
            <a:endParaRPr lang="en-CA" b="1" dirty="0" smtClean="0"/>
          </a:p>
        </p:txBody>
      </p:sp>
      <p:pic>
        <p:nvPicPr>
          <p:cNvPr id="4098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40" y="2492896"/>
            <a:ext cx="50101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bg2"/>
                </a:solidFill>
              </a:rPr>
              <a:t>MUN Botanical Garden</a:t>
            </a:r>
            <a:br>
              <a:rPr lang="en-CA" sz="1600" dirty="0" smtClean="0">
                <a:solidFill>
                  <a:schemeClr val="bg2"/>
                </a:solidFill>
              </a:rPr>
            </a:br>
            <a:r>
              <a:rPr lang="en-CA" sz="1600" dirty="0" smtClean="0">
                <a:solidFill>
                  <a:schemeClr val="bg2"/>
                </a:solidFill>
              </a:rPr>
              <a:t>Food Security and Sustainability</a:t>
            </a:r>
            <a:endParaRPr lang="en-CA" sz="1600" dirty="0">
              <a:solidFill>
                <a:schemeClr val="bg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3" y="1171680"/>
            <a:ext cx="8208912" cy="9611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dirty="0"/>
              <a:t>FFNL : </a:t>
            </a:r>
            <a:r>
              <a:rPr lang="en-CA" dirty="0" smtClean="0"/>
              <a:t>10 Ways to Eat Local Food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259631" y="2060848"/>
            <a:ext cx="69127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4. </a:t>
            </a:r>
            <a:r>
              <a:rPr lang="en-CA" b="1" dirty="0"/>
              <a:t>Join a Community Supported Agriculture Program (CSA</a:t>
            </a:r>
            <a:r>
              <a:rPr lang="en-CA" b="1" dirty="0" smtClean="0"/>
              <a:t>)</a:t>
            </a:r>
          </a:p>
          <a:p>
            <a:pPr algn="ctr"/>
            <a:r>
              <a:rPr lang="en-CA" sz="1600" dirty="0" smtClean="0"/>
              <a:t>(Consumer Shared Agriculture)</a:t>
            </a:r>
          </a:p>
        </p:txBody>
      </p:sp>
      <p:pic>
        <p:nvPicPr>
          <p:cNvPr id="5122" name="Picture 2" descr="http://www.theorganicfarm.net/wp-content/uploads/2011/05/GH-fiel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270892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is image of an arrangement of Organic Farm vegetables was sent to us by CSA member Christina Furlong. Thanks, Christina!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9" y="270892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omatoes small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14" y="270892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1" y="4437112"/>
            <a:ext cx="69127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Small bag is $448.00 for 14 weeks, $32 per week average.</a:t>
            </a:r>
            <a:endParaRPr lang="en-CA" dirty="0"/>
          </a:p>
          <a:p>
            <a:r>
              <a:rPr lang="en-CA" b="1" dirty="0"/>
              <a:t>Large bag is $616.00 for 14 weeks, $44 per week average.</a:t>
            </a:r>
            <a:endParaRPr lang="en-CA" dirty="0"/>
          </a:p>
          <a:p>
            <a:endParaRPr lang="en-CA" dirty="0" smtClean="0"/>
          </a:p>
          <a:p>
            <a:r>
              <a:rPr lang="en-CA" sz="1400" dirty="0" smtClean="0"/>
              <a:t>Covers cost </a:t>
            </a:r>
            <a:r>
              <a:rPr lang="en-CA" sz="1400" dirty="0"/>
              <a:t>of everything </a:t>
            </a:r>
            <a:r>
              <a:rPr lang="en-CA" sz="1400" dirty="0" smtClean="0"/>
              <a:t>The Organic Farm needs </a:t>
            </a:r>
            <a:r>
              <a:rPr lang="en-CA" sz="1400" dirty="0"/>
              <a:t>for </a:t>
            </a:r>
            <a:r>
              <a:rPr lang="en-CA" sz="1400" dirty="0" smtClean="0"/>
              <a:t>farming: </a:t>
            </a:r>
            <a:r>
              <a:rPr lang="en-CA" sz="1400" dirty="0"/>
              <a:t>labour, fuel, equipment purchases and repairs as well as soil building materials. </a:t>
            </a:r>
            <a:r>
              <a:rPr lang="en-CA" sz="1400" dirty="0" smtClean="0"/>
              <a:t/>
            </a:r>
            <a:br>
              <a:rPr lang="en-CA" sz="1400" dirty="0" smtClean="0"/>
            </a:br>
            <a:r>
              <a:rPr lang="en-CA" sz="1400" dirty="0" smtClean="0"/>
              <a:t>Payment can be by 4 post </a:t>
            </a:r>
            <a:r>
              <a:rPr lang="en-CA" sz="1400" dirty="0"/>
              <a:t>dated </a:t>
            </a:r>
            <a:r>
              <a:rPr lang="en-CA" sz="1400" dirty="0" smtClean="0"/>
              <a:t>checks, but full amount up front helps cover </a:t>
            </a:r>
            <a:r>
              <a:rPr lang="en-CA" sz="1400" dirty="0"/>
              <a:t>labour costs early in the season before </a:t>
            </a:r>
            <a:r>
              <a:rPr lang="en-CA" sz="1400" dirty="0" smtClean="0"/>
              <a:t>their crops </a:t>
            </a:r>
            <a:r>
              <a:rPr lang="en-CA" sz="1400" dirty="0"/>
              <a:t>are sufficient for group picking and distribution in the Veggie </a:t>
            </a:r>
            <a:r>
              <a:rPr lang="en-CA" sz="1400" dirty="0" smtClean="0"/>
              <a:t>Coop.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9567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74A50F"/>
      </a:lt2>
      <a:accent1>
        <a:srgbClr val="4A63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23271</TotalTime>
  <Words>771</Words>
  <Application>Microsoft Office PowerPoint</Application>
  <PresentationFormat>On-screen Show (4:3)</PresentationFormat>
  <Paragraphs>112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2</vt:lpstr>
      <vt:lpstr>Austin</vt:lpstr>
      <vt:lpstr>Food Security and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 and Sustainability</dc:title>
  <dc:creator>Byers, Christine</dc:creator>
  <cp:lastModifiedBy>Gillard, Christine</cp:lastModifiedBy>
  <cp:revision>57</cp:revision>
  <cp:lastPrinted>2015-01-27T17:23:07Z</cp:lastPrinted>
  <dcterms:created xsi:type="dcterms:W3CDTF">2015-01-12T15:24:46Z</dcterms:created>
  <dcterms:modified xsi:type="dcterms:W3CDTF">2019-01-28T17:01:39Z</dcterms:modified>
</cp:coreProperties>
</file>